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0" r:id="rId1"/>
  </p:sldMasterIdLst>
  <p:notesMasterIdLst>
    <p:notesMasterId r:id="rId36"/>
  </p:notesMasterIdLst>
  <p:sldIdLst>
    <p:sldId id="343" r:id="rId2"/>
    <p:sldId id="342" r:id="rId3"/>
    <p:sldId id="344" r:id="rId4"/>
    <p:sldId id="355" r:id="rId5"/>
    <p:sldId id="356" r:id="rId6"/>
    <p:sldId id="345" r:id="rId7"/>
    <p:sldId id="346" r:id="rId8"/>
    <p:sldId id="347" r:id="rId9"/>
    <p:sldId id="289" r:id="rId10"/>
    <p:sldId id="357" r:id="rId11"/>
    <p:sldId id="305" r:id="rId12"/>
    <p:sldId id="360" r:id="rId13"/>
    <p:sldId id="361" r:id="rId14"/>
    <p:sldId id="362" r:id="rId15"/>
    <p:sldId id="364" r:id="rId16"/>
    <p:sldId id="365" r:id="rId17"/>
    <p:sldId id="288" r:id="rId18"/>
    <p:sldId id="290" r:id="rId19"/>
    <p:sldId id="291" r:id="rId20"/>
    <p:sldId id="306" r:id="rId21"/>
    <p:sldId id="308" r:id="rId22"/>
    <p:sldId id="309" r:id="rId23"/>
    <p:sldId id="310" r:id="rId24"/>
    <p:sldId id="367" r:id="rId25"/>
    <p:sldId id="307" r:id="rId26"/>
    <p:sldId id="373" r:id="rId27"/>
    <p:sldId id="366" r:id="rId28"/>
    <p:sldId id="353" r:id="rId29"/>
    <p:sldId id="349" r:id="rId30"/>
    <p:sldId id="348" r:id="rId31"/>
    <p:sldId id="352" r:id="rId32"/>
    <p:sldId id="350" r:id="rId33"/>
    <p:sldId id="374" r:id="rId34"/>
    <p:sldId id="375" r:id="rId3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3427" autoAdjust="0"/>
  </p:normalViewPr>
  <p:slideViewPr>
    <p:cSldViewPr>
      <p:cViewPr varScale="1">
        <p:scale>
          <a:sx n="80" d="100"/>
          <a:sy n="80" d="100"/>
        </p:scale>
        <p:origin x="111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9823A127-92B6-4D2E-BBEB-CAAABD2D35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2465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0500A1-EB84-485C-801D-83E0AA6543F2}" type="slidenum">
              <a:rPr lang="en-GB"/>
              <a:pPr/>
              <a:t>1</a:t>
            </a:fld>
            <a:endParaRPr lang="en-GB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84755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C8BE60-D941-4AB1-AB1F-BC25967136EC}" type="slidenum">
              <a:rPr lang="en-GB"/>
              <a:pPr/>
              <a:t>3</a:t>
            </a:fld>
            <a:endParaRPr lang="en-GB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561738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C8BE60-D941-4AB1-AB1F-BC25967136EC}" type="slidenum">
              <a:rPr lang="en-GB"/>
              <a:pPr/>
              <a:t>4</a:t>
            </a:fld>
            <a:endParaRPr lang="en-GB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0598844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C8BE60-D941-4AB1-AB1F-BC25967136EC}" type="slidenum">
              <a:rPr lang="en-GB"/>
              <a:pPr/>
              <a:t>5</a:t>
            </a:fld>
            <a:endParaRPr lang="en-GB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3029160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804C33C-A6E7-44F0-AC71-978CA9811BCF}" type="slidenum">
              <a:rPr lang="en-GB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333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8E6C4EE-EF72-423C-A643-FFFE81E1BBE5}" type="slidenum">
              <a:rPr lang="en-GB"/>
              <a:pPr/>
              <a:t>7</a:t>
            </a:fld>
            <a:endParaRPr lang="en-GB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8217899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41F4E6-1806-4847-A39F-7AFB89E0ED14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397473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41F4E6-1806-4847-A39F-7AFB89E0ED14}" type="slidenum">
              <a:rPr lang="en-US" smtClean="0"/>
              <a:pPr/>
              <a:t>10</a:t>
            </a:fld>
            <a:endParaRPr lang="en-US" smtClean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0839265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414991-7E20-47FD-8B24-49B21F2092ED}" type="slidenum">
              <a:rPr lang="en-GB"/>
              <a:pPr/>
              <a:t>11</a:t>
            </a:fld>
            <a:endParaRPr lang="en-GB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3225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414991-7E20-47FD-8B24-49B21F2092ED}" type="slidenum">
              <a:rPr lang="en-GB"/>
              <a:pPr/>
              <a:t>14</a:t>
            </a:fld>
            <a:endParaRPr lang="en-GB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9728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414991-7E20-47FD-8B24-49B21F2092ED}" type="slidenum">
              <a:rPr lang="en-GB"/>
              <a:pPr/>
              <a:t>15</a:t>
            </a:fld>
            <a:endParaRPr lang="en-GB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191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414991-7E20-47FD-8B24-49B21F2092ED}" type="slidenum">
              <a:rPr lang="en-GB"/>
              <a:pPr/>
              <a:t>16</a:t>
            </a:fld>
            <a:endParaRPr lang="en-GB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4009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DAE41B-2551-4B37-A255-5F151CB9AA8E}" type="slidenum">
              <a:rPr lang="en-US" smtClean="0"/>
              <a:pPr/>
              <a:t>17</a:t>
            </a:fld>
            <a:endParaRPr lang="en-US" smtClean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569024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30B500-F2BA-4961-9043-F0BF58FBF925}" type="slidenum">
              <a:rPr lang="en-US" smtClean="0"/>
              <a:pPr/>
              <a:t>18</a:t>
            </a:fld>
            <a:endParaRPr lang="en-US" smtClean="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7537183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80D583-29A6-4F5E-8CE7-FB1E673D5C67}" type="slidenum">
              <a:rPr lang="en-US" smtClean="0"/>
              <a:pPr/>
              <a:t>19</a:t>
            </a:fld>
            <a:endParaRPr lang="en-US" smtClean="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7611345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7AF4347-899E-4A46-91CD-F7B839E630A4}" type="slidenum">
              <a:rPr lang="en-GB"/>
              <a:pPr/>
              <a:t>20</a:t>
            </a:fld>
            <a:endParaRPr lang="en-GB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1568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26D759-4DFE-46E3-8AAE-8313A8130154}" type="slidenum">
              <a:rPr lang="en-GB"/>
              <a:pPr/>
              <a:t>21</a:t>
            </a:fld>
            <a:endParaRPr lang="en-GB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0954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E9D4FEE-47D4-428D-8B37-D009103F0006}" type="slidenum">
              <a:rPr lang="en-GB"/>
              <a:pPr/>
              <a:t>22</a:t>
            </a:fld>
            <a:endParaRPr lang="en-GB"/>
          </a:p>
        </p:txBody>
      </p:sp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7524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147A2F-E2EE-48B7-A9C7-FB376DDCC2E3}" type="slidenum">
              <a:rPr lang="en-GB"/>
              <a:pPr/>
              <a:t>23</a:t>
            </a:fld>
            <a:endParaRPr lang="en-GB"/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0989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EB1A93-FAC8-45DF-880F-38098A29E21E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295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5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08031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22B9F4-90F0-42EF-8268-A94EEEFAAD1F}" type="slidenum">
              <a:rPr lang="en-GB"/>
              <a:pPr/>
              <a:t>25</a:t>
            </a:fld>
            <a:endParaRPr lang="en-GB"/>
          </a:p>
        </p:txBody>
      </p:sp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506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4A93A0-4F1B-4F7D-9FCC-88D5368C823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20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0627D6-72CB-4846-873B-D0ED02855AE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326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5675DD-5244-4493-9960-7C96066CC83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58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4F79F1-97CF-4893-829E-FF9019FC62F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731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0109E4-9AE5-48EC-AF40-144E1351BD2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339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A11FAE-9A69-4B91-A074-B9F732302C6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774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27E061-BEC5-4656-9B1A-AAAEEE375EE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948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44E4CD-8E77-4024-A778-6CBEDAFA806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674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3EFE00-FBCE-4A41-BD39-25BF6C0037F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25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399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05913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4582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0607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3186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E0A49-6484-4231-811F-6B0BDFDE9D9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9989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23B910-C944-4D4E-A2BC-F423D1B9552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0990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05000"/>
            <a:ext cx="40386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038600"/>
            <a:ext cx="40386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AA5108-9D86-4FB8-91DB-351238E14D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577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5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450769"/>
            <a:ext cx="6347713" cy="13208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>
                <a:solidFill>
                  <a:srgbClr val="000000"/>
                </a:solidFill>
                <a:effectLst/>
                <a:latin typeface="Calibri" pitchFamily="34" charset="0"/>
              </a:rPr>
              <a:t>How do we investigate past environments?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3001759"/>
            <a:ext cx="6347714" cy="388077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000000"/>
                </a:solidFill>
                <a:effectLst/>
                <a:latin typeface="Calibri" pitchFamily="34" charset="0"/>
              </a:rPr>
              <a:t>Collection of samples</a:t>
            </a:r>
          </a:p>
          <a:p>
            <a:pPr eaLnBrk="1" hangingPunct="1">
              <a:defRPr/>
            </a:pPr>
            <a:r>
              <a:rPr lang="en-GB" dirty="0" smtClean="0">
                <a:solidFill>
                  <a:srgbClr val="000000"/>
                </a:solidFill>
                <a:effectLst/>
                <a:latin typeface="Calibri" pitchFamily="34" charset="0"/>
              </a:rPr>
              <a:t>Processing of sample</a:t>
            </a:r>
          </a:p>
          <a:p>
            <a:pPr eaLnBrk="1" hangingPunct="1">
              <a:defRPr/>
            </a:pPr>
            <a:r>
              <a:rPr lang="en-GB" dirty="0" smtClean="0">
                <a:solidFill>
                  <a:srgbClr val="000000"/>
                </a:solidFill>
                <a:effectLst/>
                <a:latin typeface="Calibri" pitchFamily="34" charset="0"/>
              </a:rPr>
              <a:t>Identification of material</a:t>
            </a:r>
          </a:p>
          <a:p>
            <a:pPr eaLnBrk="1" hangingPunct="1">
              <a:defRPr/>
            </a:pPr>
            <a:r>
              <a:rPr lang="en-GB" dirty="0" smtClean="0">
                <a:solidFill>
                  <a:srgbClr val="000000"/>
                </a:solidFill>
                <a:effectLst/>
                <a:latin typeface="Calibri" pitchFamily="34" charset="0"/>
              </a:rPr>
              <a:t>Interpretation of results</a:t>
            </a:r>
          </a:p>
        </p:txBody>
      </p:sp>
    </p:spTree>
    <p:extLst>
      <p:ext uri="{BB962C8B-B14F-4D97-AF65-F5344CB8AC3E}">
        <p14:creationId xmlns:p14="http://schemas.microsoft.com/office/powerpoint/2010/main" val="366721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3227683"/>
            <a:ext cx="5826719" cy="1646302"/>
          </a:xfrm>
        </p:spPr>
        <p:txBody>
          <a:bodyPr/>
          <a:lstStyle/>
          <a:p>
            <a:r>
              <a:rPr lang="en-GB" b="1" dirty="0" smtClean="0">
                <a:solidFill>
                  <a:srgbClr val="000000"/>
                </a:solidFill>
                <a:effectLst/>
              </a:rPr>
              <a:t>What sort of problems might we face?</a:t>
            </a:r>
            <a:br>
              <a:rPr lang="en-GB" b="1" dirty="0" smtClean="0">
                <a:solidFill>
                  <a:srgbClr val="000000"/>
                </a:solidFill>
                <a:effectLst/>
              </a:rPr>
            </a:br>
            <a:r>
              <a:rPr lang="en-GB" b="1" dirty="0">
                <a:solidFill>
                  <a:srgbClr val="000000"/>
                </a:solidFill>
              </a:rPr>
              <a:t/>
            </a:r>
            <a:br>
              <a:rPr lang="en-GB" b="1" dirty="0">
                <a:solidFill>
                  <a:srgbClr val="000000"/>
                </a:solidFill>
              </a:rPr>
            </a:br>
            <a:r>
              <a:rPr lang="en-GB" b="1" dirty="0" smtClean="0">
                <a:solidFill>
                  <a:srgbClr val="000000"/>
                </a:solidFill>
              </a:rPr>
              <a:t>In practice</a:t>
            </a:r>
            <a:endParaRPr lang="en-GB" b="1" dirty="0">
              <a:solidFill>
                <a:srgbClr val="000000"/>
              </a:solidFill>
              <a:effectLst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000000"/>
                </a:solidFill>
                <a:effectLst/>
                <a:latin typeface="Calibri" pitchFamily="34" charset="0"/>
              </a:rPr>
              <a:t>Sample collection</a:t>
            </a:r>
          </a:p>
        </p:txBody>
      </p:sp>
      <p:pic>
        <p:nvPicPr>
          <p:cNvPr id="7171" name="Picture 4" descr="Augering at Buckland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73138" y="1600200"/>
            <a:ext cx="3006725" cy="4530725"/>
          </a:xfrm>
          <a:noFill/>
        </p:spPr>
      </p:pic>
      <p:pic>
        <p:nvPicPr>
          <p:cNvPr id="7172" name="Picture 7" descr="Picture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356100" y="2782888"/>
            <a:ext cx="3463925" cy="2316162"/>
          </a:xfrm>
          <a:noFill/>
        </p:spPr>
      </p:pic>
    </p:spTree>
    <p:extLst>
      <p:ext uri="{BB962C8B-B14F-4D97-AF65-F5344CB8AC3E}">
        <p14:creationId xmlns:p14="http://schemas.microsoft.com/office/powerpoint/2010/main" val="116848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52736"/>
            <a:ext cx="6780245" cy="508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52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80592"/>
            <a:ext cx="5976156" cy="398410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06" r="62423"/>
          <a:stretch/>
        </p:blipFill>
        <p:spPr>
          <a:xfrm>
            <a:off x="6732240" y="404664"/>
            <a:ext cx="2088232" cy="573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000000"/>
                </a:solidFill>
                <a:effectLst/>
                <a:latin typeface="Calibri" pitchFamily="34" charset="0"/>
              </a:rPr>
              <a:t>Sample processing</a:t>
            </a:r>
          </a:p>
        </p:txBody>
      </p:sp>
      <p:pic>
        <p:nvPicPr>
          <p:cNvPr id="8194" name="Content Placeholder 4" descr="215904322_fbee8d147f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00113" y="1600200"/>
            <a:ext cx="3152775" cy="4530725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endParaRPr lang="en-GB" smtClean="0"/>
          </a:p>
        </p:txBody>
      </p:sp>
      <p:pic>
        <p:nvPicPr>
          <p:cNvPr id="8196" name="Picture 2" descr="http://farm1.static.flickr.com/95/215904320_abd3f28a8f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3" y="1214438"/>
            <a:ext cx="317182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6060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000000"/>
                </a:solidFill>
                <a:effectLst/>
                <a:latin typeface="Calibri" pitchFamily="34" charset="0"/>
              </a:rPr>
              <a:t>Identification of material</a:t>
            </a:r>
          </a:p>
        </p:txBody>
      </p:sp>
      <p:pic>
        <p:nvPicPr>
          <p:cNvPr id="9219" name="Picture 4" descr="AnimalBone_las468_200px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6535" y="2204864"/>
            <a:ext cx="3024187" cy="3027362"/>
          </a:xfrm>
          <a:noFill/>
        </p:spPr>
      </p:pic>
    </p:spTree>
    <p:extLst>
      <p:ext uri="{BB962C8B-B14F-4D97-AF65-F5344CB8AC3E}">
        <p14:creationId xmlns:p14="http://schemas.microsoft.com/office/powerpoint/2010/main" val="327761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3227683"/>
            <a:ext cx="5826719" cy="1646302"/>
          </a:xfrm>
        </p:spPr>
        <p:txBody>
          <a:bodyPr/>
          <a:lstStyle/>
          <a:p>
            <a:r>
              <a:rPr lang="en-GB" b="1" dirty="0" smtClean="0">
                <a:solidFill>
                  <a:srgbClr val="000000"/>
                </a:solidFill>
                <a:effectLst/>
              </a:rPr>
              <a:t>What sort of problems might we face?</a:t>
            </a:r>
            <a:br>
              <a:rPr lang="en-GB" b="1" dirty="0" smtClean="0">
                <a:solidFill>
                  <a:srgbClr val="000000"/>
                </a:solidFill>
                <a:effectLst/>
              </a:rPr>
            </a:br>
            <a:r>
              <a:rPr lang="en-GB" b="1" dirty="0">
                <a:solidFill>
                  <a:srgbClr val="000000"/>
                </a:solidFill>
              </a:rPr>
              <a:t/>
            </a:r>
            <a:br>
              <a:rPr lang="en-GB" b="1" dirty="0">
                <a:solidFill>
                  <a:srgbClr val="000000"/>
                </a:solidFill>
              </a:rPr>
            </a:br>
            <a:r>
              <a:rPr lang="en-GB" b="1" dirty="0" smtClean="0">
                <a:solidFill>
                  <a:srgbClr val="000000"/>
                </a:solidFill>
              </a:rPr>
              <a:t>In theory</a:t>
            </a:r>
            <a:endParaRPr lang="en-GB" b="1" dirty="0">
              <a:solidFill>
                <a:srgbClr val="000000"/>
              </a:solidFill>
              <a:effectLst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081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b="1" dirty="0" err="1" smtClean="0">
                <a:solidFill>
                  <a:srgbClr val="000000"/>
                </a:solidFill>
                <a:effectLst/>
                <a:latin typeface="Calibri" pitchFamily="34" charset="0"/>
              </a:rPr>
              <a:t>Taphonomy</a:t>
            </a:r>
            <a:r>
              <a:rPr lang="en-GB" sz="4000" b="1" dirty="0" smtClean="0">
                <a:solidFill>
                  <a:srgbClr val="000000"/>
                </a:solidFill>
                <a:effectLst/>
                <a:latin typeface="Calibri" pitchFamily="34" charset="0"/>
              </a:rPr>
              <a:t>: the life history of a ‘fossil’</a:t>
            </a:r>
          </a:p>
        </p:txBody>
      </p:sp>
      <p:pic>
        <p:nvPicPr>
          <p:cNvPr id="46082" name="Picture 3" descr="Slide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/>
          <a:srcRect l="16668" t="16493" r="30385" b="24678"/>
          <a:stretch/>
        </p:blipFill>
        <p:spPr>
          <a:xfrm>
            <a:off x="1115616" y="1745432"/>
            <a:ext cx="6135082" cy="511256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Fluvial Geomorphology-53_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78" y="1237474"/>
            <a:ext cx="7812087" cy="438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32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2228" name="Picture 4" descr="C43FD23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1993900"/>
            <a:ext cx="8229600" cy="3743325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976" y="513632"/>
            <a:ext cx="7520048" cy="5830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86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332656"/>
            <a:ext cx="7313515" cy="6044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7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" t="28283" b="12323"/>
          <a:stretch/>
        </p:blipFill>
        <p:spPr>
          <a:xfrm rot="10800000">
            <a:off x="251520" y="404664"/>
            <a:ext cx="8892480" cy="302433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692" y="3068960"/>
            <a:ext cx="5796136" cy="3260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43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75" r="6688"/>
          <a:stretch/>
        </p:blipFill>
        <p:spPr>
          <a:xfrm>
            <a:off x="899592" y="836712"/>
            <a:ext cx="612068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36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142999" y="1500187"/>
            <a:ext cx="6858000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19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332656"/>
            <a:ext cx="8229600" cy="1384300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000000"/>
                </a:solidFill>
                <a:effectLst/>
                <a:latin typeface="Calibri" pitchFamily="34" charset="0"/>
              </a:rPr>
              <a:t>Preservation of material</a:t>
            </a:r>
          </a:p>
        </p:txBody>
      </p:sp>
      <p:pic>
        <p:nvPicPr>
          <p:cNvPr id="48130" name="Picture 3" descr="Slide1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45688" y="908720"/>
            <a:ext cx="7570728" cy="567854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>
          <a:xfrm>
            <a:off x="415602" y="144562"/>
            <a:ext cx="8229600" cy="1384300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000000"/>
                </a:solidFill>
                <a:effectLst/>
                <a:latin typeface="Calibri" pitchFamily="34" charset="0"/>
              </a:rPr>
              <a:t>Preservation of material</a:t>
            </a:r>
          </a:p>
        </p:txBody>
      </p:sp>
      <p:pic>
        <p:nvPicPr>
          <p:cNvPr id="50178" name="Picture 3" descr="Slide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2766" y="836712"/>
            <a:ext cx="8615273" cy="587497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381215" y="216569"/>
            <a:ext cx="8229600" cy="1384300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000000"/>
                </a:solidFill>
                <a:effectLst/>
                <a:latin typeface="Calibri" pitchFamily="34" charset="0"/>
              </a:rPr>
              <a:t>Presenting the evidence</a:t>
            </a:r>
          </a:p>
        </p:txBody>
      </p:sp>
      <p:pic>
        <p:nvPicPr>
          <p:cNvPr id="52226" name="Picture 3" descr="Slide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/>
          <a:srcRect l="13427" t="11660" r="7950" b="18386"/>
          <a:stretch/>
        </p:blipFill>
        <p:spPr>
          <a:xfrm>
            <a:off x="170177" y="764704"/>
            <a:ext cx="8782309" cy="53285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Environments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What do we mean by the environment?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What does the environment contain?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How large an area do we have to concern ourselves with?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How do our classes of data fit and reflect the environment?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What types of questions can we hope to answer with our data?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0180" name="Picture 4" descr="352BBBE8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16013" y="620713"/>
            <a:ext cx="7002462" cy="575945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4276" name="Picture 4" descr="539693B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1628775"/>
            <a:ext cx="8686800" cy="4433888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6324" name="Picture 4" descr="C6F597E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512" y="116632"/>
            <a:ext cx="8713788" cy="6321425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4919" name="Picture 7" descr="box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225"/>
            <a:ext cx="9396413" cy="683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94917" name="Picture 5" descr="scatt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119438" cy="21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02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9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6831" t="25391" r="23989" b="35235"/>
          <a:stretch/>
        </p:blipFill>
        <p:spPr>
          <a:xfrm>
            <a:off x="457200" y="1905000"/>
            <a:ext cx="7956376" cy="2546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catt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2060848"/>
            <a:ext cx="379647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82352"/>
            <a:ext cx="4515966" cy="602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2972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4" descr="Copy of Untitled 19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65" y="863805"/>
            <a:ext cx="8543269" cy="568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1386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5726" t="20469" r="25648" b="21453"/>
          <a:stretch/>
        </p:blipFill>
        <p:spPr>
          <a:xfrm>
            <a:off x="35536" y="0"/>
            <a:ext cx="8928993" cy="42484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20668" t="31297" r="27863" b="20469"/>
          <a:stretch/>
        </p:blipFill>
        <p:spPr>
          <a:xfrm>
            <a:off x="2411760" y="4236793"/>
            <a:ext cx="4952778" cy="260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84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76" t="19551" r="6688" b="19551"/>
          <a:stretch/>
        </p:blipFill>
        <p:spPr>
          <a:xfrm>
            <a:off x="683568" y="1340768"/>
            <a:ext cx="7848872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8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13" t="22700" r="16925" b="22701"/>
          <a:stretch/>
        </p:blipFill>
        <p:spPr>
          <a:xfrm>
            <a:off x="1619672" y="1556792"/>
            <a:ext cx="5976664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58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wanscombe Sku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0728"/>
            <a:ext cx="3408313" cy="478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hols03 003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8024" y="1898904"/>
            <a:ext cx="3937606" cy="2952328"/>
          </a:xfrm>
          <a:noFill/>
        </p:spPr>
      </p:pic>
    </p:spTree>
    <p:extLst>
      <p:ext uri="{BB962C8B-B14F-4D97-AF65-F5344CB8AC3E}">
        <p14:creationId xmlns:p14="http://schemas.microsoft.com/office/powerpoint/2010/main" val="314594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51" b="6951"/>
          <a:stretch/>
        </p:blipFill>
        <p:spPr>
          <a:xfrm>
            <a:off x="0" y="476672"/>
            <a:ext cx="9144000" cy="59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3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000">
            <a:off x="3544888" y="447675"/>
            <a:ext cx="5048250" cy="615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43" name="TextBox 2"/>
          <p:cNvSpPr txBox="1">
            <a:spLocks noChangeArrowheads="1"/>
          </p:cNvSpPr>
          <p:nvPr/>
        </p:nvSpPr>
        <p:spPr bwMode="auto">
          <a:xfrm>
            <a:off x="684213" y="314325"/>
            <a:ext cx="23749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2400">
                <a:solidFill>
                  <a:srgbClr val="0070C0"/>
                </a:solidFill>
              </a:rPr>
              <a:t>MIS 11 - Swanscombe, </a:t>
            </a:r>
          </a:p>
          <a:p>
            <a:pPr eaLnBrk="1" hangingPunct="1"/>
            <a:r>
              <a:rPr lang="en-GB" altLang="en-US" sz="2400">
                <a:solidFill>
                  <a:srgbClr val="0070C0"/>
                </a:solidFill>
              </a:rPr>
              <a:t>Barnfield Pit</a:t>
            </a:r>
          </a:p>
        </p:txBody>
      </p:sp>
      <p:sp>
        <p:nvSpPr>
          <p:cNvPr id="61444" name="Freeform 51"/>
          <p:cNvSpPr>
            <a:spLocks/>
          </p:cNvSpPr>
          <p:nvPr/>
        </p:nvSpPr>
        <p:spPr bwMode="auto">
          <a:xfrm>
            <a:off x="6249988" y="3860800"/>
            <a:ext cx="144462" cy="360363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45" name="Freeform 47"/>
          <p:cNvSpPr>
            <a:spLocks/>
          </p:cNvSpPr>
          <p:nvPr/>
        </p:nvSpPr>
        <p:spPr bwMode="auto">
          <a:xfrm>
            <a:off x="6069013" y="5732463"/>
            <a:ext cx="252412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46" name="Freeform 47"/>
          <p:cNvSpPr>
            <a:spLocks/>
          </p:cNvSpPr>
          <p:nvPr/>
        </p:nvSpPr>
        <p:spPr bwMode="auto">
          <a:xfrm>
            <a:off x="6069013" y="5373688"/>
            <a:ext cx="252412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47" name="Freeform 47"/>
          <p:cNvSpPr>
            <a:spLocks/>
          </p:cNvSpPr>
          <p:nvPr/>
        </p:nvSpPr>
        <p:spPr bwMode="auto">
          <a:xfrm>
            <a:off x="6551613" y="4708525"/>
            <a:ext cx="252412" cy="185738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48" name="Freeform 47"/>
          <p:cNvSpPr>
            <a:spLocks/>
          </p:cNvSpPr>
          <p:nvPr/>
        </p:nvSpPr>
        <p:spPr bwMode="auto">
          <a:xfrm>
            <a:off x="6804025" y="4221163"/>
            <a:ext cx="252413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49" name="Freeform 47"/>
          <p:cNvSpPr>
            <a:spLocks/>
          </p:cNvSpPr>
          <p:nvPr/>
        </p:nvSpPr>
        <p:spPr bwMode="auto">
          <a:xfrm>
            <a:off x="5942013" y="5148263"/>
            <a:ext cx="254000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50" name="Freeform 51"/>
          <p:cNvSpPr>
            <a:spLocks/>
          </p:cNvSpPr>
          <p:nvPr/>
        </p:nvSpPr>
        <p:spPr bwMode="auto">
          <a:xfrm>
            <a:off x="5924550" y="3676650"/>
            <a:ext cx="144463" cy="358775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51" name="Freeform 51"/>
          <p:cNvSpPr>
            <a:spLocks/>
          </p:cNvSpPr>
          <p:nvPr/>
        </p:nvSpPr>
        <p:spPr bwMode="auto">
          <a:xfrm>
            <a:off x="6407150" y="3490913"/>
            <a:ext cx="144463" cy="360362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52" name="Freeform 47"/>
          <p:cNvSpPr>
            <a:spLocks/>
          </p:cNvSpPr>
          <p:nvPr/>
        </p:nvSpPr>
        <p:spPr bwMode="auto">
          <a:xfrm>
            <a:off x="442913" y="4543425"/>
            <a:ext cx="254000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53" name="Freeform 51"/>
          <p:cNvSpPr>
            <a:spLocks/>
          </p:cNvSpPr>
          <p:nvPr/>
        </p:nvSpPr>
        <p:spPr bwMode="auto">
          <a:xfrm>
            <a:off x="541338" y="1903413"/>
            <a:ext cx="144462" cy="360362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54" name="Freeform 47"/>
          <p:cNvSpPr>
            <a:spLocks/>
          </p:cNvSpPr>
          <p:nvPr/>
        </p:nvSpPr>
        <p:spPr bwMode="auto">
          <a:xfrm>
            <a:off x="450850" y="4929188"/>
            <a:ext cx="252413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55" name="TextBox 15"/>
          <p:cNvSpPr txBox="1">
            <a:spLocks noChangeArrowheads="1"/>
          </p:cNvSpPr>
          <p:nvPr/>
        </p:nvSpPr>
        <p:spPr bwMode="auto">
          <a:xfrm>
            <a:off x="855663" y="4438650"/>
            <a:ext cx="25542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1600"/>
              <a:t>Cores, flakes, flake-tools - “Clactonian”</a:t>
            </a:r>
          </a:p>
        </p:txBody>
      </p:sp>
      <p:sp>
        <p:nvSpPr>
          <p:cNvPr id="61456" name="TextBox 16"/>
          <p:cNvSpPr txBox="1">
            <a:spLocks noChangeArrowheads="1"/>
          </p:cNvSpPr>
          <p:nvPr/>
        </p:nvSpPr>
        <p:spPr bwMode="auto">
          <a:xfrm>
            <a:off x="911225" y="1898650"/>
            <a:ext cx="2554288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1600"/>
              <a:t>Handaxes, mostly pointed; some cores, flakes and flake-tools - “Acheulian”</a:t>
            </a:r>
          </a:p>
        </p:txBody>
      </p:sp>
      <p:sp>
        <p:nvSpPr>
          <p:cNvPr id="61457" name="Freeform 51"/>
          <p:cNvSpPr>
            <a:spLocks/>
          </p:cNvSpPr>
          <p:nvPr/>
        </p:nvSpPr>
        <p:spPr bwMode="auto">
          <a:xfrm>
            <a:off x="527050" y="2368550"/>
            <a:ext cx="144463" cy="360363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Heart 1"/>
          <p:cNvSpPr/>
          <p:nvPr/>
        </p:nvSpPr>
        <p:spPr>
          <a:xfrm>
            <a:off x="476250" y="3286125"/>
            <a:ext cx="222250" cy="303213"/>
          </a:xfrm>
          <a:prstGeom prst="heart">
            <a:avLst/>
          </a:prstGeom>
          <a:solidFill>
            <a:srgbClr val="00B05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1" name="Heart 20"/>
          <p:cNvSpPr/>
          <p:nvPr/>
        </p:nvSpPr>
        <p:spPr>
          <a:xfrm>
            <a:off x="476250" y="3714750"/>
            <a:ext cx="222250" cy="303213"/>
          </a:xfrm>
          <a:prstGeom prst="heart">
            <a:avLst/>
          </a:prstGeom>
          <a:solidFill>
            <a:srgbClr val="92D05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61460" name="TextBox 21"/>
          <p:cNvSpPr txBox="1">
            <a:spLocks noChangeArrowheads="1"/>
          </p:cNvSpPr>
          <p:nvPr/>
        </p:nvSpPr>
        <p:spPr bwMode="auto">
          <a:xfrm>
            <a:off x="825500" y="3238500"/>
            <a:ext cx="3008313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1600"/>
              <a:t>Levallois - classic cores/flakes</a:t>
            </a:r>
          </a:p>
        </p:txBody>
      </p:sp>
      <p:sp>
        <p:nvSpPr>
          <p:cNvPr id="61461" name="TextBox 22"/>
          <p:cNvSpPr txBox="1">
            <a:spLocks noChangeArrowheads="1"/>
          </p:cNvSpPr>
          <p:nvPr/>
        </p:nvSpPr>
        <p:spPr bwMode="auto">
          <a:xfrm>
            <a:off x="825500" y="3636963"/>
            <a:ext cx="2554288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1600"/>
              <a:t>Levallois - unipolar/bipolar laminar</a:t>
            </a:r>
          </a:p>
        </p:txBody>
      </p:sp>
      <p:sp>
        <p:nvSpPr>
          <p:cNvPr id="24" name="Oval 23"/>
          <p:cNvSpPr/>
          <p:nvPr/>
        </p:nvSpPr>
        <p:spPr>
          <a:xfrm>
            <a:off x="469900" y="5529263"/>
            <a:ext cx="244475" cy="228600"/>
          </a:xfrm>
          <a:prstGeom prst="ellipse">
            <a:avLst/>
          </a:prstGeom>
          <a:solidFill>
            <a:srgbClr val="7030A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476250" y="5880100"/>
            <a:ext cx="244475" cy="22701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61464" name="TextBox 26"/>
          <p:cNvSpPr txBox="1">
            <a:spLocks noChangeArrowheads="1"/>
          </p:cNvSpPr>
          <p:nvPr/>
        </p:nvSpPr>
        <p:spPr bwMode="auto">
          <a:xfrm>
            <a:off x="839788" y="5411788"/>
            <a:ext cx="2554287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1600"/>
              <a:t>Technologically undiagnostic lithic artefacts</a:t>
            </a:r>
          </a:p>
        </p:txBody>
      </p:sp>
      <p:sp>
        <p:nvSpPr>
          <p:cNvPr id="61465" name="TextBox 24"/>
          <p:cNvSpPr txBox="1">
            <a:spLocks noChangeArrowheads="1"/>
          </p:cNvSpPr>
          <p:nvPr/>
        </p:nvSpPr>
        <p:spPr bwMode="auto">
          <a:xfrm>
            <a:off x="6888163" y="914400"/>
            <a:ext cx="3381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2400" b="1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61466" name="TextBox 28"/>
          <p:cNvSpPr txBox="1">
            <a:spLocks noChangeArrowheads="1"/>
          </p:cNvSpPr>
          <p:nvPr/>
        </p:nvSpPr>
        <p:spPr bwMode="auto">
          <a:xfrm>
            <a:off x="6888163" y="1511300"/>
            <a:ext cx="3381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2400" b="1">
                <a:solidFill>
                  <a:srgbClr val="FF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66417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3644900"/>
            <a:ext cx="2378075" cy="171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4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1412875"/>
            <a:ext cx="2528887" cy="215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4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24400"/>
            <a:ext cx="3708400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46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5330825"/>
            <a:ext cx="2843212" cy="152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47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836613"/>
            <a:ext cx="3276600" cy="370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47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19"/>
          <a:stretch>
            <a:fillRect/>
          </a:stretch>
        </p:blipFill>
        <p:spPr bwMode="auto">
          <a:xfrm>
            <a:off x="3708400" y="836613"/>
            <a:ext cx="1871663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47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75" r="25098"/>
          <a:stretch>
            <a:fillRect/>
          </a:stretch>
        </p:blipFill>
        <p:spPr bwMode="auto">
          <a:xfrm>
            <a:off x="3635375" y="2349500"/>
            <a:ext cx="180022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3851275" y="3716338"/>
            <a:ext cx="12239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Handaxes (+ waste)</a:t>
            </a: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1042988" y="5589588"/>
            <a:ext cx="10810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Cores (+ waste)</a:t>
            </a:r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6877050" y="620713"/>
            <a:ext cx="19446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Flake-tools (rare, varied)</a:t>
            </a: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611188" y="260350"/>
            <a:ext cx="1871662" cy="4619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24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“Acheulian”</a:t>
            </a:r>
          </a:p>
        </p:txBody>
      </p:sp>
      <p:sp>
        <p:nvSpPr>
          <p:cNvPr id="62477" name="Freeform 13"/>
          <p:cNvSpPr>
            <a:spLocks/>
          </p:cNvSpPr>
          <p:nvPr/>
        </p:nvSpPr>
        <p:spPr bwMode="auto">
          <a:xfrm>
            <a:off x="5219700" y="3500438"/>
            <a:ext cx="355600" cy="576262"/>
          </a:xfrm>
          <a:custGeom>
            <a:avLst/>
            <a:gdLst>
              <a:gd name="T0" fmla="*/ 0 w 224"/>
              <a:gd name="T1" fmla="*/ 2147483646 h 363"/>
              <a:gd name="T2" fmla="*/ 2147483646 w 224"/>
              <a:gd name="T3" fmla="*/ 2147483646 h 363"/>
              <a:gd name="T4" fmla="*/ 2147483646 w 224"/>
              <a:gd name="T5" fmla="*/ 2147483646 h 363"/>
              <a:gd name="T6" fmla="*/ 2147483646 w 224"/>
              <a:gd name="T7" fmla="*/ 0 h 363"/>
              <a:gd name="T8" fmla="*/ 0 w 224"/>
              <a:gd name="T9" fmla="*/ 2147483646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24" h="363">
                <a:moveTo>
                  <a:pt x="0" y="181"/>
                </a:moveTo>
                <a:lnTo>
                  <a:pt x="136" y="363"/>
                </a:lnTo>
                <a:lnTo>
                  <a:pt x="224" y="179"/>
                </a:lnTo>
                <a:lnTo>
                  <a:pt x="136" y="0"/>
                </a:lnTo>
                <a:lnTo>
                  <a:pt x="0" y="1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78" name="Freeform 14"/>
          <p:cNvSpPr>
            <a:spLocks/>
          </p:cNvSpPr>
          <p:nvPr/>
        </p:nvSpPr>
        <p:spPr bwMode="auto">
          <a:xfrm>
            <a:off x="6350000" y="2781300"/>
            <a:ext cx="533400" cy="1079500"/>
          </a:xfrm>
          <a:custGeom>
            <a:avLst/>
            <a:gdLst>
              <a:gd name="T0" fmla="*/ 2147483646 w 336"/>
              <a:gd name="T1" fmla="*/ 2147483646 h 680"/>
              <a:gd name="T2" fmla="*/ 2147483646 w 336"/>
              <a:gd name="T3" fmla="*/ 2147483646 h 680"/>
              <a:gd name="T4" fmla="*/ 2147483646 w 336"/>
              <a:gd name="T5" fmla="*/ 2147483646 h 680"/>
              <a:gd name="T6" fmla="*/ 2147483646 w 336"/>
              <a:gd name="T7" fmla="*/ 2147483646 h 680"/>
              <a:gd name="T8" fmla="*/ 2147483646 w 336"/>
              <a:gd name="T9" fmla="*/ 0 h 680"/>
              <a:gd name="T10" fmla="*/ 0 w 336"/>
              <a:gd name="T11" fmla="*/ 0 h 680"/>
              <a:gd name="T12" fmla="*/ 2147483646 w 336"/>
              <a:gd name="T13" fmla="*/ 2147483646 h 68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336" h="680">
                <a:moveTo>
                  <a:pt x="14" y="181"/>
                </a:moveTo>
                <a:lnTo>
                  <a:pt x="120" y="680"/>
                </a:lnTo>
                <a:lnTo>
                  <a:pt x="272" y="616"/>
                </a:lnTo>
                <a:lnTo>
                  <a:pt x="336" y="192"/>
                </a:lnTo>
                <a:lnTo>
                  <a:pt x="150" y="0"/>
                </a:lnTo>
                <a:lnTo>
                  <a:pt x="0" y="0"/>
                </a:lnTo>
                <a:lnTo>
                  <a:pt x="14" y="1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79" name="Freeform 15"/>
          <p:cNvSpPr>
            <a:spLocks/>
          </p:cNvSpPr>
          <p:nvPr/>
        </p:nvSpPr>
        <p:spPr bwMode="auto">
          <a:xfrm>
            <a:off x="5435600" y="4508500"/>
            <a:ext cx="295275" cy="436563"/>
          </a:xfrm>
          <a:custGeom>
            <a:avLst/>
            <a:gdLst>
              <a:gd name="T0" fmla="*/ 2147483646 w 186"/>
              <a:gd name="T1" fmla="*/ 2147483646 h 275"/>
              <a:gd name="T2" fmla="*/ 2147483646 w 186"/>
              <a:gd name="T3" fmla="*/ 2147483646 h 275"/>
              <a:gd name="T4" fmla="*/ 2147483646 w 186"/>
              <a:gd name="T5" fmla="*/ 0 h 275"/>
              <a:gd name="T6" fmla="*/ 0 w 186"/>
              <a:gd name="T7" fmla="*/ 0 h 275"/>
              <a:gd name="T8" fmla="*/ 2147483646 w 186"/>
              <a:gd name="T9" fmla="*/ 2147483646 h 27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86" h="275">
                <a:moveTo>
                  <a:pt x="14" y="181"/>
                </a:moveTo>
                <a:lnTo>
                  <a:pt x="186" y="275"/>
                </a:lnTo>
                <a:lnTo>
                  <a:pt x="150" y="0"/>
                </a:lnTo>
                <a:lnTo>
                  <a:pt x="0" y="0"/>
                </a:lnTo>
                <a:lnTo>
                  <a:pt x="14" y="1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60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6500</TotalTime>
  <Words>196</Words>
  <Application>Microsoft Office PowerPoint</Application>
  <PresentationFormat>On-screen Show (4:3)</PresentationFormat>
  <Paragraphs>54</Paragraphs>
  <Slides>34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Tahoma</vt:lpstr>
      <vt:lpstr>Trebuchet MS</vt:lpstr>
      <vt:lpstr>Verdana</vt:lpstr>
      <vt:lpstr>Wingdings 3</vt:lpstr>
      <vt:lpstr>Facet</vt:lpstr>
      <vt:lpstr>How do we investigate past environments?</vt:lpstr>
      <vt:lpstr>What sort of problems might we face?  In practice</vt:lpstr>
      <vt:lpstr>Sample collection</vt:lpstr>
      <vt:lpstr>PowerPoint Presentation</vt:lpstr>
      <vt:lpstr>PowerPoint Presentation</vt:lpstr>
      <vt:lpstr>Sample processing</vt:lpstr>
      <vt:lpstr>Identification of material</vt:lpstr>
      <vt:lpstr>What sort of problems might we face?  In theory</vt:lpstr>
      <vt:lpstr>Taphonomy: the life history of a ‘fossil’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Preservation of material</vt:lpstr>
      <vt:lpstr>Preservation of material</vt:lpstr>
      <vt:lpstr>Presenting the evidence</vt:lpstr>
      <vt:lpstr>Environments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SR014</dc:creator>
  <cp:lastModifiedBy>Martin Bates</cp:lastModifiedBy>
  <cp:revision>41</cp:revision>
  <dcterms:created xsi:type="dcterms:W3CDTF">2005-01-05T10:30:23Z</dcterms:created>
  <dcterms:modified xsi:type="dcterms:W3CDTF">2016-10-18T10:24:47Z</dcterms:modified>
</cp:coreProperties>
</file>