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85" r:id="rId4"/>
    <p:sldId id="257" r:id="rId5"/>
    <p:sldId id="258" r:id="rId6"/>
    <p:sldId id="259" r:id="rId7"/>
    <p:sldId id="260" r:id="rId8"/>
    <p:sldId id="261" r:id="rId9"/>
    <p:sldId id="262" r:id="rId10"/>
    <p:sldId id="263" r:id="rId11"/>
    <p:sldId id="264" r:id="rId12"/>
    <p:sldId id="288" r:id="rId13"/>
    <p:sldId id="265" r:id="rId14"/>
    <p:sldId id="272" r:id="rId15"/>
    <p:sldId id="273" r:id="rId16"/>
    <p:sldId id="274" r:id="rId17"/>
    <p:sldId id="275" r:id="rId18"/>
    <p:sldId id="266" r:id="rId19"/>
    <p:sldId id="267" r:id="rId20"/>
    <p:sldId id="276" r:id="rId21"/>
    <p:sldId id="289" r:id="rId22"/>
    <p:sldId id="268" r:id="rId23"/>
    <p:sldId id="269" r:id="rId24"/>
    <p:sldId id="270" r:id="rId25"/>
    <p:sldId id="271" r:id="rId26"/>
    <p:sldId id="277" r:id="rId27"/>
    <p:sldId id="278" r:id="rId28"/>
    <p:sldId id="279" r:id="rId29"/>
    <p:sldId id="283" r:id="rId30"/>
    <p:sldId id="280" r:id="rId31"/>
    <p:sldId id="290" r:id="rId32"/>
    <p:sldId id="291" r:id="rId33"/>
    <p:sldId id="292" r:id="rId34"/>
    <p:sldId id="293" r:id="rId35"/>
    <p:sldId id="295" r:id="rId36"/>
    <p:sldId id="294" r:id="rId37"/>
    <p:sldId id="281" r:id="rId38"/>
    <p:sldId id="286" r:id="rId39"/>
    <p:sldId id="282" r:id="rId40"/>
    <p:sldId id="287" r:id="rId41"/>
    <p:sldId id="284"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8" y="56"/>
      </p:cViewPr>
      <p:guideLst/>
    </p:cSldViewPr>
  </p:slideViewPr>
  <p:notesTextViewPr>
    <p:cViewPr>
      <p:scale>
        <a:sx n="1" d="1"/>
        <a:sy n="1" d="1"/>
      </p:scale>
      <p:origin x="0" y="0"/>
    </p:cViewPr>
  </p:notesTextViewPr>
  <p:sorterViewPr>
    <p:cViewPr varScale="1">
      <p:scale>
        <a:sx n="100" d="100"/>
        <a:sy n="100" d="100"/>
      </p:scale>
      <p:origin x="0" y="-337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CDCEA60-4047-417F-931E-F32E2212EB75}" type="datetimeFigureOut">
              <a:rPr lang="en-GB" smtClean="0"/>
              <a:t>17/10/2021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173CCD-BE75-4AB0-BB9C-E95C885AF301}" type="slidenum">
              <a:rPr lang="en-GB" smtClean="0"/>
              <a:t>‹#›</a:t>
            </a:fld>
            <a:endParaRPr lang="en-GB"/>
          </a:p>
        </p:txBody>
      </p:sp>
    </p:spTree>
    <p:extLst>
      <p:ext uri="{BB962C8B-B14F-4D97-AF65-F5344CB8AC3E}">
        <p14:creationId xmlns:p14="http://schemas.microsoft.com/office/powerpoint/2010/main" val="3871600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DCEA60-4047-417F-931E-F32E2212EB75}" type="datetimeFigureOut">
              <a:rPr lang="en-GB" smtClean="0"/>
              <a:t>17/10/2021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173CCD-BE75-4AB0-BB9C-E95C885AF301}" type="slidenum">
              <a:rPr lang="en-GB" smtClean="0"/>
              <a:t>‹#›</a:t>
            </a:fld>
            <a:endParaRPr lang="en-GB"/>
          </a:p>
        </p:txBody>
      </p:sp>
    </p:spTree>
    <p:extLst>
      <p:ext uri="{BB962C8B-B14F-4D97-AF65-F5344CB8AC3E}">
        <p14:creationId xmlns:p14="http://schemas.microsoft.com/office/powerpoint/2010/main" val="2147229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DCEA60-4047-417F-931E-F32E2212EB75}" type="datetimeFigureOut">
              <a:rPr lang="en-GB" smtClean="0"/>
              <a:t>17/10/2021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173CCD-BE75-4AB0-BB9C-E95C885AF301}" type="slidenum">
              <a:rPr lang="en-GB" smtClean="0"/>
              <a:t>‹#›</a:t>
            </a:fld>
            <a:endParaRPr lang="en-GB"/>
          </a:p>
        </p:txBody>
      </p:sp>
    </p:spTree>
    <p:extLst>
      <p:ext uri="{BB962C8B-B14F-4D97-AF65-F5344CB8AC3E}">
        <p14:creationId xmlns:p14="http://schemas.microsoft.com/office/powerpoint/2010/main" val="1905773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DCEA60-4047-417F-931E-F32E2212EB75}" type="datetimeFigureOut">
              <a:rPr lang="en-GB" smtClean="0"/>
              <a:t>17/10/2021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173CCD-BE75-4AB0-BB9C-E95C885AF301}" type="slidenum">
              <a:rPr lang="en-GB" smtClean="0"/>
              <a:t>‹#›</a:t>
            </a:fld>
            <a:endParaRPr lang="en-GB"/>
          </a:p>
        </p:txBody>
      </p:sp>
    </p:spTree>
    <p:extLst>
      <p:ext uri="{BB962C8B-B14F-4D97-AF65-F5344CB8AC3E}">
        <p14:creationId xmlns:p14="http://schemas.microsoft.com/office/powerpoint/2010/main" val="38594270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DCEA60-4047-417F-931E-F32E2212EB75}" type="datetimeFigureOut">
              <a:rPr lang="en-GB" smtClean="0"/>
              <a:t>17/10/2021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7173CCD-BE75-4AB0-BB9C-E95C885AF301}" type="slidenum">
              <a:rPr lang="en-GB" smtClean="0"/>
              <a:t>‹#›</a:t>
            </a:fld>
            <a:endParaRPr lang="en-GB"/>
          </a:p>
        </p:txBody>
      </p:sp>
    </p:spTree>
    <p:extLst>
      <p:ext uri="{BB962C8B-B14F-4D97-AF65-F5344CB8AC3E}">
        <p14:creationId xmlns:p14="http://schemas.microsoft.com/office/powerpoint/2010/main" val="16817318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DCEA60-4047-417F-931E-F32E2212EB75}" type="datetimeFigureOut">
              <a:rPr lang="en-GB" smtClean="0"/>
              <a:t>17/10/2021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7173CCD-BE75-4AB0-BB9C-E95C885AF301}" type="slidenum">
              <a:rPr lang="en-GB" smtClean="0"/>
              <a:t>‹#›</a:t>
            </a:fld>
            <a:endParaRPr lang="en-GB"/>
          </a:p>
        </p:txBody>
      </p:sp>
    </p:spTree>
    <p:extLst>
      <p:ext uri="{BB962C8B-B14F-4D97-AF65-F5344CB8AC3E}">
        <p14:creationId xmlns:p14="http://schemas.microsoft.com/office/powerpoint/2010/main" val="5142145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DCEA60-4047-417F-931E-F32E2212EB75}" type="datetimeFigureOut">
              <a:rPr lang="en-GB" smtClean="0"/>
              <a:t>17/10/2021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7173CCD-BE75-4AB0-BB9C-E95C885AF301}" type="slidenum">
              <a:rPr lang="en-GB" smtClean="0"/>
              <a:t>‹#›</a:t>
            </a:fld>
            <a:endParaRPr lang="en-GB"/>
          </a:p>
        </p:txBody>
      </p:sp>
    </p:spTree>
    <p:extLst>
      <p:ext uri="{BB962C8B-B14F-4D97-AF65-F5344CB8AC3E}">
        <p14:creationId xmlns:p14="http://schemas.microsoft.com/office/powerpoint/2010/main" val="27724954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DCEA60-4047-417F-931E-F32E2212EB75}" type="datetimeFigureOut">
              <a:rPr lang="en-GB" smtClean="0"/>
              <a:t>17/10/2021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173CCD-BE75-4AB0-BB9C-E95C885AF301}" type="slidenum">
              <a:rPr lang="en-GB" smtClean="0"/>
              <a:t>‹#›</a:t>
            </a:fld>
            <a:endParaRPr lang="en-GB"/>
          </a:p>
        </p:txBody>
      </p:sp>
    </p:spTree>
    <p:extLst>
      <p:ext uri="{BB962C8B-B14F-4D97-AF65-F5344CB8AC3E}">
        <p14:creationId xmlns:p14="http://schemas.microsoft.com/office/powerpoint/2010/main" val="10074182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DCEA60-4047-417F-931E-F32E2212EB75}" type="datetimeFigureOut">
              <a:rPr lang="en-GB" smtClean="0"/>
              <a:t>17/10/2021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173CCD-BE75-4AB0-BB9C-E95C885AF301}" type="slidenum">
              <a:rPr lang="en-GB" smtClean="0"/>
              <a:t>‹#›</a:t>
            </a:fld>
            <a:endParaRPr lang="en-GB"/>
          </a:p>
        </p:txBody>
      </p:sp>
    </p:spTree>
    <p:extLst>
      <p:ext uri="{BB962C8B-B14F-4D97-AF65-F5344CB8AC3E}">
        <p14:creationId xmlns:p14="http://schemas.microsoft.com/office/powerpoint/2010/main" val="39990184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DCEA60-4047-417F-931E-F32E2212EB75}" type="datetimeFigureOut">
              <a:rPr lang="en-GB" smtClean="0"/>
              <a:t>17/10/2021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173CCD-BE75-4AB0-BB9C-E95C885AF301}" type="slidenum">
              <a:rPr lang="en-GB" smtClean="0"/>
              <a:t>‹#›</a:t>
            </a:fld>
            <a:endParaRPr lang="en-GB"/>
          </a:p>
        </p:txBody>
      </p:sp>
    </p:spTree>
    <p:extLst>
      <p:ext uri="{BB962C8B-B14F-4D97-AF65-F5344CB8AC3E}">
        <p14:creationId xmlns:p14="http://schemas.microsoft.com/office/powerpoint/2010/main" val="30078076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DCEA60-4047-417F-931E-F32E2212EB75}" type="datetimeFigureOut">
              <a:rPr lang="en-GB" smtClean="0"/>
              <a:t>17/10/2021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173CCD-BE75-4AB0-BB9C-E95C885AF301}" type="slidenum">
              <a:rPr lang="en-GB" smtClean="0"/>
              <a:t>‹#›</a:t>
            </a:fld>
            <a:endParaRPr lang="en-GB"/>
          </a:p>
        </p:txBody>
      </p:sp>
    </p:spTree>
    <p:extLst>
      <p:ext uri="{BB962C8B-B14F-4D97-AF65-F5344CB8AC3E}">
        <p14:creationId xmlns:p14="http://schemas.microsoft.com/office/powerpoint/2010/main" val="20686132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21D9C-4C93-4015-BF4D-25C184AEE82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B139A34-9847-4B43-8ABE-3D964D0936A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FFAF670-415D-4BCE-993D-6ECF23FE4DE3}"/>
              </a:ext>
            </a:extLst>
          </p:cNvPr>
          <p:cNvSpPr>
            <a:spLocks noGrp="1"/>
          </p:cNvSpPr>
          <p:nvPr>
            <p:ph type="dt" sz="half" idx="10"/>
          </p:nvPr>
        </p:nvSpPr>
        <p:spPr/>
        <p:txBody>
          <a:bodyPr/>
          <a:lstStyle/>
          <a:p>
            <a:fld id="{B26957BC-7AF8-4CC7-AABA-6E1125CAAB0B}" type="datetimeFigureOut">
              <a:rPr lang="en-GB" smtClean="0"/>
              <a:t>17/10/2021</a:t>
            </a:fld>
            <a:endParaRPr lang="en-GB"/>
          </a:p>
        </p:txBody>
      </p:sp>
      <p:sp>
        <p:nvSpPr>
          <p:cNvPr id="5" name="Footer Placeholder 4">
            <a:extLst>
              <a:ext uri="{FF2B5EF4-FFF2-40B4-BE49-F238E27FC236}">
                <a16:creationId xmlns:a16="http://schemas.microsoft.com/office/drawing/2014/main" id="{ABAFB09A-596B-4026-A70D-B755CBC44E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277905-4AA4-4E03-BC67-837A56F75312}"/>
              </a:ext>
            </a:extLst>
          </p:cNvPr>
          <p:cNvSpPr>
            <a:spLocks noGrp="1"/>
          </p:cNvSpPr>
          <p:nvPr>
            <p:ph type="sldNum" sz="quarter" idx="12"/>
          </p:nvPr>
        </p:nvSpPr>
        <p:spPr/>
        <p:txBody>
          <a:bodyPr/>
          <a:lstStyle/>
          <a:p>
            <a:fld id="{1B323BA7-DB46-4DE8-8117-949E7E90D027}" type="slidenum">
              <a:rPr lang="en-GB" smtClean="0"/>
              <a:t>‹#›</a:t>
            </a:fld>
            <a:endParaRPr lang="en-GB"/>
          </a:p>
        </p:txBody>
      </p:sp>
    </p:spTree>
    <p:extLst>
      <p:ext uri="{BB962C8B-B14F-4D97-AF65-F5344CB8AC3E}">
        <p14:creationId xmlns:p14="http://schemas.microsoft.com/office/powerpoint/2010/main" val="30758956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FA934C-FF35-45AF-8F7B-C58D66FA7C1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A8A6FC1-55FD-4BC4-892B-FBF77FEA30C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DDCF96-A531-4971-8B35-3BD82F45760C}"/>
              </a:ext>
            </a:extLst>
          </p:cNvPr>
          <p:cNvSpPr>
            <a:spLocks noGrp="1"/>
          </p:cNvSpPr>
          <p:nvPr>
            <p:ph type="dt" sz="half" idx="10"/>
          </p:nvPr>
        </p:nvSpPr>
        <p:spPr/>
        <p:txBody>
          <a:bodyPr/>
          <a:lstStyle/>
          <a:p>
            <a:fld id="{B26957BC-7AF8-4CC7-AABA-6E1125CAAB0B}" type="datetimeFigureOut">
              <a:rPr lang="en-GB" smtClean="0"/>
              <a:t>17/10/2021</a:t>
            </a:fld>
            <a:endParaRPr lang="en-GB"/>
          </a:p>
        </p:txBody>
      </p:sp>
      <p:sp>
        <p:nvSpPr>
          <p:cNvPr id="5" name="Footer Placeholder 4">
            <a:extLst>
              <a:ext uri="{FF2B5EF4-FFF2-40B4-BE49-F238E27FC236}">
                <a16:creationId xmlns:a16="http://schemas.microsoft.com/office/drawing/2014/main" id="{DCE5AA4A-0DE4-4A31-BED4-A762DFDBF1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0440A1-A9BA-4BC5-8810-0FF8181FCF3F}"/>
              </a:ext>
            </a:extLst>
          </p:cNvPr>
          <p:cNvSpPr>
            <a:spLocks noGrp="1"/>
          </p:cNvSpPr>
          <p:nvPr>
            <p:ph type="sldNum" sz="quarter" idx="12"/>
          </p:nvPr>
        </p:nvSpPr>
        <p:spPr/>
        <p:txBody>
          <a:bodyPr/>
          <a:lstStyle/>
          <a:p>
            <a:fld id="{1B323BA7-DB46-4DE8-8117-949E7E90D027}" type="slidenum">
              <a:rPr lang="en-GB" smtClean="0"/>
              <a:t>‹#›</a:t>
            </a:fld>
            <a:endParaRPr lang="en-GB"/>
          </a:p>
        </p:txBody>
      </p:sp>
    </p:spTree>
    <p:extLst>
      <p:ext uri="{BB962C8B-B14F-4D97-AF65-F5344CB8AC3E}">
        <p14:creationId xmlns:p14="http://schemas.microsoft.com/office/powerpoint/2010/main" val="16389782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4A315D-B13D-45B6-BA74-AED0672C01B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04BB80C-4D8B-4703-8984-51A8D0A4E03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876914B-6259-48CE-9CB9-B9A54F22906F}"/>
              </a:ext>
            </a:extLst>
          </p:cNvPr>
          <p:cNvSpPr>
            <a:spLocks noGrp="1"/>
          </p:cNvSpPr>
          <p:nvPr>
            <p:ph type="dt" sz="half" idx="10"/>
          </p:nvPr>
        </p:nvSpPr>
        <p:spPr/>
        <p:txBody>
          <a:bodyPr/>
          <a:lstStyle/>
          <a:p>
            <a:fld id="{B26957BC-7AF8-4CC7-AABA-6E1125CAAB0B}" type="datetimeFigureOut">
              <a:rPr lang="en-GB" smtClean="0"/>
              <a:t>17/10/2021</a:t>
            </a:fld>
            <a:endParaRPr lang="en-GB"/>
          </a:p>
        </p:txBody>
      </p:sp>
      <p:sp>
        <p:nvSpPr>
          <p:cNvPr id="5" name="Footer Placeholder 4">
            <a:extLst>
              <a:ext uri="{FF2B5EF4-FFF2-40B4-BE49-F238E27FC236}">
                <a16:creationId xmlns:a16="http://schemas.microsoft.com/office/drawing/2014/main" id="{255185B2-75F6-4134-A3E5-58C5D005C3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0A2C0C-F5DA-49B7-BD36-4B54B8855140}"/>
              </a:ext>
            </a:extLst>
          </p:cNvPr>
          <p:cNvSpPr>
            <a:spLocks noGrp="1"/>
          </p:cNvSpPr>
          <p:nvPr>
            <p:ph type="sldNum" sz="quarter" idx="12"/>
          </p:nvPr>
        </p:nvSpPr>
        <p:spPr/>
        <p:txBody>
          <a:bodyPr/>
          <a:lstStyle/>
          <a:p>
            <a:fld id="{1B323BA7-DB46-4DE8-8117-949E7E90D027}" type="slidenum">
              <a:rPr lang="en-GB" smtClean="0"/>
              <a:t>‹#›</a:t>
            </a:fld>
            <a:endParaRPr lang="en-GB"/>
          </a:p>
        </p:txBody>
      </p:sp>
    </p:spTree>
    <p:extLst>
      <p:ext uri="{BB962C8B-B14F-4D97-AF65-F5344CB8AC3E}">
        <p14:creationId xmlns:p14="http://schemas.microsoft.com/office/powerpoint/2010/main" val="23190058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DC9F1-4DF6-4661-A5C8-8837AD7A359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9AB277C-2B97-42E7-BB9A-056A7B17242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E3A9BB0-1A7B-4017-8BB2-66FA7C51AC8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157FA11-A923-48F8-AC8C-E95B5A0CD285}"/>
              </a:ext>
            </a:extLst>
          </p:cNvPr>
          <p:cNvSpPr>
            <a:spLocks noGrp="1"/>
          </p:cNvSpPr>
          <p:nvPr>
            <p:ph type="dt" sz="half" idx="10"/>
          </p:nvPr>
        </p:nvSpPr>
        <p:spPr/>
        <p:txBody>
          <a:bodyPr/>
          <a:lstStyle/>
          <a:p>
            <a:fld id="{B26957BC-7AF8-4CC7-AABA-6E1125CAAB0B}" type="datetimeFigureOut">
              <a:rPr lang="en-GB" smtClean="0"/>
              <a:t>17/10/2021</a:t>
            </a:fld>
            <a:endParaRPr lang="en-GB"/>
          </a:p>
        </p:txBody>
      </p:sp>
      <p:sp>
        <p:nvSpPr>
          <p:cNvPr id="6" name="Footer Placeholder 5">
            <a:extLst>
              <a:ext uri="{FF2B5EF4-FFF2-40B4-BE49-F238E27FC236}">
                <a16:creationId xmlns:a16="http://schemas.microsoft.com/office/drawing/2014/main" id="{9E75D0FF-A419-4513-A036-AAA839B45C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969363F-D48B-48FA-AA38-6F1B96967ECF}"/>
              </a:ext>
            </a:extLst>
          </p:cNvPr>
          <p:cNvSpPr>
            <a:spLocks noGrp="1"/>
          </p:cNvSpPr>
          <p:nvPr>
            <p:ph type="sldNum" sz="quarter" idx="12"/>
          </p:nvPr>
        </p:nvSpPr>
        <p:spPr/>
        <p:txBody>
          <a:bodyPr/>
          <a:lstStyle/>
          <a:p>
            <a:fld id="{1B323BA7-DB46-4DE8-8117-949E7E90D027}" type="slidenum">
              <a:rPr lang="en-GB" smtClean="0"/>
              <a:t>‹#›</a:t>
            </a:fld>
            <a:endParaRPr lang="en-GB"/>
          </a:p>
        </p:txBody>
      </p:sp>
    </p:spTree>
    <p:extLst>
      <p:ext uri="{BB962C8B-B14F-4D97-AF65-F5344CB8AC3E}">
        <p14:creationId xmlns:p14="http://schemas.microsoft.com/office/powerpoint/2010/main" val="33523366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C7E9F-B5B2-408A-85FC-3C5E87C10A2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978141D-335E-4AE0-9925-E1B58EEF5DA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4754827-4641-4DCC-8E80-A113DA307BC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6AA4AF8-2F82-47AD-A79B-70C87FD5B60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D6ECA99-EEC9-4E79-84BE-8931F724BE8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22BCCD9-5182-4C75-AC7D-E6F1430CCDF4}"/>
              </a:ext>
            </a:extLst>
          </p:cNvPr>
          <p:cNvSpPr>
            <a:spLocks noGrp="1"/>
          </p:cNvSpPr>
          <p:nvPr>
            <p:ph type="dt" sz="half" idx="10"/>
          </p:nvPr>
        </p:nvSpPr>
        <p:spPr/>
        <p:txBody>
          <a:bodyPr/>
          <a:lstStyle/>
          <a:p>
            <a:fld id="{B26957BC-7AF8-4CC7-AABA-6E1125CAAB0B}" type="datetimeFigureOut">
              <a:rPr lang="en-GB" smtClean="0"/>
              <a:t>17/10/2021</a:t>
            </a:fld>
            <a:endParaRPr lang="en-GB"/>
          </a:p>
        </p:txBody>
      </p:sp>
      <p:sp>
        <p:nvSpPr>
          <p:cNvPr id="8" name="Footer Placeholder 7">
            <a:extLst>
              <a:ext uri="{FF2B5EF4-FFF2-40B4-BE49-F238E27FC236}">
                <a16:creationId xmlns:a16="http://schemas.microsoft.com/office/drawing/2014/main" id="{58671220-9F8A-428D-A0D6-03ADBCECB11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7F9CE9B-A55E-4CF6-8387-A4A855CF917E}"/>
              </a:ext>
            </a:extLst>
          </p:cNvPr>
          <p:cNvSpPr>
            <a:spLocks noGrp="1"/>
          </p:cNvSpPr>
          <p:nvPr>
            <p:ph type="sldNum" sz="quarter" idx="12"/>
          </p:nvPr>
        </p:nvSpPr>
        <p:spPr/>
        <p:txBody>
          <a:bodyPr/>
          <a:lstStyle/>
          <a:p>
            <a:fld id="{1B323BA7-DB46-4DE8-8117-949E7E90D027}" type="slidenum">
              <a:rPr lang="en-GB" smtClean="0"/>
              <a:t>‹#›</a:t>
            </a:fld>
            <a:endParaRPr lang="en-GB"/>
          </a:p>
        </p:txBody>
      </p:sp>
    </p:spTree>
    <p:extLst>
      <p:ext uri="{BB962C8B-B14F-4D97-AF65-F5344CB8AC3E}">
        <p14:creationId xmlns:p14="http://schemas.microsoft.com/office/powerpoint/2010/main" val="9166235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22D90-C715-453C-80A5-C3A8D67DBD5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5E807D5-742B-4199-9D5A-16B81DAFC5BB}"/>
              </a:ext>
            </a:extLst>
          </p:cNvPr>
          <p:cNvSpPr>
            <a:spLocks noGrp="1"/>
          </p:cNvSpPr>
          <p:nvPr>
            <p:ph type="dt" sz="half" idx="10"/>
          </p:nvPr>
        </p:nvSpPr>
        <p:spPr/>
        <p:txBody>
          <a:bodyPr/>
          <a:lstStyle/>
          <a:p>
            <a:fld id="{B26957BC-7AF8-4CC7-AABA-6E1125CAAB0B}" type="datetimeFigureOut">
              <a:rPr lang="en-GB" smtClean="0"/>
              <a:t>17/10/2021</a:t>
            </a:fld>
            <a:endParaRPr lang="en-GB"/>
          </a:p>
        </p:txBody>
      </p:sp>
      <p:sp>
        <p:nvSpPr>
          <p:cNvPr id="4" name="Footer Placeholder 3">
            <a:extLst>
              <a:ext uri="{FF2B5EF4-FFF2-40B4-BE49-F238E27FC236}">
                <a16:creationId xmlns:a16="http://schemas.microsoft.com/office/drawing/2014/main" id="{A10CC016-76D6-4426-8880-E462C6DE3FA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934834E-EEDC-4001-B57E-3AAE842F25D1}"/>
              </a:ext>
            </a:extLst>
          </p:cNvPr>
          <p:cNvSpPr>
            <a:spLocks noGrp="1"/>
          </p:cNvSpPr>
          <p:nvPr>
            <p:ph type="sldNum" sz="quarter" idx="12"/>
          </p:nvPr>
        </p:nvSpPr>
        <p:spPr/>
        <p:txBody>
          <a:bodyPr/>
          <a:lstStyle/>
          <a:p>
            <a:fld id="{1B323BA7-DB46-4DE8-8117-949E7E90D027}" type="slidenum">
              <a:rPr lang="en-GB" smtClean="0"/>
              <a:t>‹#›</a:t>
            </a:fld>
            <a:endParaRPr lang="en-GB"/>
          </a:p>
        </p:txBody>
      </p:sp>
    </p:spTree>
    <p:extLst>
      <p:ext uri="{BB962C8B-B14F-4D97-AF65-F5344CB8AC3E}">
        <p14:creationId xmlns:p14="http://schemas.microsoft.com/office/powerpoint/2010/main" val="6034232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145DAA9-140D-495F-8957-D4C50BC31B2E}"/>
              </a:ext>
            </a:extLst>
          </p:cNvPr>
          <p:cNvSpPr>
            <a:spLocks noGrp="1"/>
          </p:cNvSpPr>
          <p:nvPr>
            <p:ph type="dt" sz="half" idx="10"/>
          </p:nvPr>
        </p:nvSpPr>
        <p:spPr/>
        <p:txBody>
          <a:bodyPr/>
          <a:lstStyle/>
          <a:p>
            <a:fld id="{B26957BC-7AF8-4CC7-AABA-6E1125CAAB0B}" type="datetimeFigureOut">
              <a:rPr lang="en-GB" smtClean="0"/>
              <a:t>17/10/2021</a:t>
            </a:fld>
            <a:endParaRPr lang="en-GB"/>
          </a:p>
        </p:txBody>
      </p:sp>
      <p:sp>
        <p:nvSpPr>
          <p:cNvPr id="3" name="Footer Placeholder 2">
            <a:extLst>
              <a:ext uri="{FF2B5EF4-FFF2-40B4-BE49-F238E27FC236}">
                <a16:creationId xmlns:a16="http://schemas.microsoft.com/office/drawing/2014/main" id="{A1C22CDA-53A5-436D-A18C-B06BD209AD6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3254A33-CCF4-4217-A92A-8A1F4E6882F4}"/>
              </a:ext>
            </a:extLst>
          </p:cNvPr>
          <p:cNvSpPr>
            <a:spLocks noGrp="1"/>
          </p:cNvSpPr>
          <p:nvPr>
            <p:ph type="sldNum" sz="quarter" idx="12"/>
          </p:nvPr>
        </p:nvSpPr>
        <p:spPr/>
        <p:txBody>
          <a:bodyPr/>
          <a:lstStyle/>
          <a:p>
            <a:fld id="{1B323BA7-DB46-4DE8-8117-949E7E90D027}" type="slidenum">
              <a:rPr lang="en-GB" smtClean="0"/>
              <a:t>‹#›</a:t>
            </a:fld>
            <a:endParaRPr lang="en-GB"/>
          </a:p>
        </p:txBody>
      </p:sp>
    </p:spTree>
    <p:extLst>
      <p:ext uri="{BB962C8B-B14F-4D97-AF65-F5344CB8AC3E}">
        <p14:creationId xmlns:p14="http://schemas.microsoft.com/office/powerpoint/2010/main" val="25254076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A159D-0CF2-43EC-AD4E-EA8E877277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3DC745B-F149-4315-A35B-EAEDBD49AA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9BB2D4A-D8F2-492D-A4AC-F55FF5FDA0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3D22F42-3624-4B33-B399-8341E4D12809}"/>
              </a:ext>
            </a:extLst>
          </p:cNvPr>
          <p:cNvSpPr>
            <a:spLocks noGrp="1"/>
          </p:cNvSpPr>
          <p:nvPr>
            <p:ph type="dt" sz="half" idx="10"/>
          </p:nvPr>
        </p:nvSpPr>
        <p:spPr/>
        <p:txBody>
          <a:bodyPr/>
          <a:lstStyle/>
          <a:p>
            <a:fld id="{B26957BC-7AF8-4CC7-AABA-6E1125CAAB0B}" type="datetimeFigureOut">
              <a:rPr lang="en-GB" smtClean="0"/>
              <a:t>17/10/2021</a:t>
            </a:fld>
            <a:endParaRPr lang="en-GB"/>
          </a:p>
        </p:txBody>
      </p:sp>
      <p:sp>
        <p:nvSpPr>
          <p:cNvPr id="6" name="Footer Placeholder 5">
            <a:extLst>
              <a:ext uri="{FF2B5EF4-FFF2-40B4-BE49-F238E27FC236}">
                <a16:creationId xmlns:a16="http://schemas.microsoft.com/office/drawing/2014/main" id="{0AFD49FD-F8BC-48BD-9978-6EFE8E3F8C6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8E71AA-65CF-48C3-ACA3-C5405FFAFEAE}"/>
              </a:ext>
            </a:extLst>
          </p:cNvPr>
          <p:cNvSpPr>
            <a:spLocks noGrp="1"/>
          </p:cNvSpPr>
          <p:nvPr>
            <p:ph type="sldNum" sz="quarter" idx="12"/>
          </p:nvPr>
        </p:nvSpPr>
        <p:spPr/>
        <p:txBody>
          <a:bodyPr/>
          <a:lstStyle/>
          <a:p>
            <a:fld id="{1B323BA7-DB46-4DE8-8117-949E7E90D027}" type="slidenum">
              <a:rPr lang="en-GB" smtClean="0"/>
              <a:t>‹#›</a:t>
            </a:fld>
            <a:endParaRPr lang="en-GB"/>
          </a:p>
        </p:txBody>
      </p:sp>
    </p:spTree>
    <p:extLst>
      <p:ext uri="{BB962C8B-B14F-4D97-AF65-F5344CB8AC3E}">
        <p14:creationId xmlns:p14="http://schemas.microsoft.com/office/powerpoint/2010/main" val="18131948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8C489-DE7C-4DCF-855C-DFAA8828320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D3A1F7D-F6DD-4282-B556-2A84E1327AD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F241702-74B4-4939-8852-A5F94E4140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BC47A84-0508-4CE6-9A8C-5F8A41B64351}"/>
              </a:ext>
            </a:extLst>
          </p:cNvPr>
          <p:cNvSpPr>
            <a:spLocks noGrp="1"/>
          </p:cNvSpPr>
          <p:nvPr>
            <p:ph type="dt" sz="half" idx="10"/>
          </p:nvPr>
        </p:nvSpPr>
        <p:spPr/>
        <p:txBody>
          <a:bodyPr/>
          <a:lstStyle/>
          <a:p>
            <a:fld id="{B26957BC-7AF8-4CC7-AABA-6E1125CAAB0B}" type="datetimeFigureOut">
              <a:rPr lang="en-GB" smtClean="0"/>
              <a:t>17/10/2021</a:t>
            </a:fld>
            <a:endParaRPr lang="en-GB"/>
          </a:p>
        </p:txBody>
      </p:sp>
      <p:sp>
        <p:nvSpPr>
          <p:cNvPr id="6" name="Footer Placeholder 5">
            <a:extLst>
              <a:ext uri="{FF2B5EF4-FFF2-40B4-BE49-F238E27FC236}">
                <a16:creationId xmlns:a16="http://schemas.microsoft.com/office/drawing/2014/main" id="{45262093-2A37-4354-8F68-2A3A12273C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B565109-0265-45AF-8C92-6AC8FB4CAC28}"/>
              </a:ext>
            </a:extLst>
          </p:cNvPr>
          <p:cNvSpPr>
            <a:spLocks noGrp="1"/>
          </p:cNvSpPr>
          <p:nvPr>
            <p:ph type="sldNum" sz="quarter" idx="12"/>
          </p:nvPr>
        </p:nvSpPr>
        <p:spPr/>
        <p:txBody>
          <a:bodyPr/>
          <a:lstStyle/>
          <a:p>
            <a:fld id="{1B323BA7-DB46-4DE8-8117-949E7E90D027}" type="slidenum">
              <a:rPr lang="en-GB" smtClean="0"/>
              <a:t>‹#›</a:t>
            </a:fld>
            <a:endParaRPr lang="en-GB"/>
          </a:p>
        </p:txBody>
      </p:sp>
    </p:spTree>
    <p:extLst>
      <p:ext uri="{BB962C8B-B14F-4D97-AF65-F5344CB8AC3E}">
        <p14:creationId xmlns:p14="http://schemas.microsoft.com/office/powerpoint/2010/main" val="413875813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3BBB4-48DA-4067-888C-2B09F173F9B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BB7D23F-7F34-4987-AEDD-762196FB709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1CA110B-94FC-4EEA-8C48-C07F7D616A95}"/>
              </a:ext>
            </a:extLst>
          </p:cNvPr>
          <p:cNvSpPr>
            <a:spLocks noGrp="1"/>
          </p:cNvSpPr>
          <p:nvPr>
            <p:ph type="dt" sz="half" idx="10"/>
          </p:nvPr>
        </p:nvSpPr>
        <p:spPr/>
        <p:txBody>
          <a:bodyPr/>
          <a:lstStyle/>
          <a:p>
            <a:fld id="{B26957BC-7AF8-4CC7-AABA-6E1125CAAB0B}" type="datetimeFigureOut">
              <a:rPr lang="en-GB" smtClean="0"/>
              <a:t>17/10/2021</a:t>
            </a:fld>
            <a:endParaRPr lang="en-GB"/>
          </a:p>
        </p:txBody>
      </p:sp>
      <p:sp>
        <p:nvSpPr>
          <p:cNvPr id="5" name="Footer Placeholder 4">
            <a:extLst>
              <a:ext uri="{FF2B5EF4-FFF2-40B4-BE49-F238E27FC236}">
                <a16:creationId xmlns:a16="http://schemas.microsoft.com/office/drawing/2014/main" id="{B8D7B291-A0CB-463B-BBF9-29279A6A88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2F71A42-060B-453F-937B-8B164CB1BDFC}"/>
              </a:ext>
            </a:extLst>
          </p:cNvPr>
          <p:cNvSpPr>
            <a:spLocks noGrp="1"/>
          </p:cNvSpPr>
          <p:nvPr>
            <p:ph type="sldNum" sz="quarter" idx="12"/>
          </p:nvPr>
        </p:nvSpPr>
        <p:spPr/>
        <p:txBody>
          <a:bodyPr/>
          <a:lstStyle/>
          <a:p>
            <a:fld id="{1B323BA7-DB46-4DE8-8117-949E7E90D027}" type="slidenum">
              <a:rPr lang="en-GB" smtClean="0"/>
              <a:t>‹#›</a:t>
            </a:fld>
            <a:endParaRPr lang="en-GB"/>
          </a:p>
        </p:txBody>
      </p:sp>
    </p:spTree>
    <p:extLst>
      <p:ext uri="{BB962C8B-B14F-4D97-AF65-F5344CB8AC3E}">
        <p14:creationId xmlns:p14="http://schemas.microsoft.com/office/powerpoint/2010/main" val="38450514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0134C09-B960-47BE-AEF2-CED67A3D40C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19B10F5-2AE3-40D1-ACD2-5C495DDF1B9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7E1194-6D5B-4507-8457-4D3F2DD065BC}"/>
              </a:ext>
            </a:extLst>
          </p:cNvPr>
          <p:cNvSpPr>
            <a:spLocks noGrp="1"/>
          </p:cNvSpPr>
          <p:nvPr>
            <p:ph type="dt" sz="half" idx="10"/>
          </p:nvPr>
        </p:nvSpPr>
        <p:spPr/>
        <p:txBody>
          <a:bodyPr/>
          <a:lstStyle/>
          <a:p>
            <a:fld id="{B26957BC-7AF8-4CC7-AABA-6E1125CAAB0B}" type="datetimeFigureOut">
              <a:rPr lang="en-GB" smtClean="0"/>
              <a:t>17/10/2021</a:t>
            </a:fld>
            <a:endParaRPr lang="en-GB"/>
          </a:p>
        </p:txBody>
      </p:sp>
      <p:sp>
        <p:nvSpPr>
          <p:cNvPr id="5" name="Footer Placeholder 4">
            <a:extLst>
              <a:ext uri="{FF2B5EF4-FFF2-40B4-BE49-F238E27FC236}">
                <a16:creationId xmlns:a16="http://schemas.microsoft.com/office/drawing/2014/main" id="{041604BC-C910-4D8D-8F48-05101FA3E8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2D353A-EEA3-4D26-99BB-F96AA48BDF9C}"/>
              </a:ext>
            </a:extLst>
          </p:cNvPr>
          <p:cNvSpPr>
            <a:spLocks noGrp="1"/>
          </p:cNvSpPr>
          <p:nvPr>
            <p:ph type="sldNum" sz="quarter" idx="12"/>
          </p:nvPr>
        </p:nvSpPr>
        <p:spPr/>
        <p:txBody>
          <a:bodyPr/>
          <a:lstStyle/>
          <a:p>
            <a:fld id="{1B323BA7-DB46-4DE8-8117-949E7E90D027}" type="slidenum">
              <a:rPr lang="en-GB" smtClean="0"/>
              <a:t>‹#›</a:t>
            </a:fld>
            <a:endParaRPr lang="en-GB"/>
          </a:p>
        </p:txBody>
      </p:sp>
    </p:spTree>
    <p:extLst>
      <p:ext uri="{BB962C8B-B14F-4D97-AF65-F5344CB8AC3E}">
        <p14:creationId xmlns:p14="http://schemas.microsoft.com/office/powerpoint/2010/main" val="10306880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DCEA60-4047-417F-931E-F32E2212EB75}" type="datetimeFigureOut">
              <a:rPr lang="en-GB" smtClean="0"/>
              <a:t>17/10/2021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173CCD-BE75-4AB0-BB9C-E95C885AF301}" type="slidenum">
              <a:rPr lang="en-GB" smtClean="0"/>
              <a:t>‹#›</a:t>
            </a:fld>
            <a:endParaRPr lang="en-GB"/>
          </a:p>
        </p:txBody>
      </p:sp>
    </p:spTree>
    <p:extLst>
      <p:ext uri="{BB962C8B-B14F-4D97-AF65-F5344CB8AC3E}">
        <p14:creationId xmlns:p14="http://schemas.microsoft.com/office/powerpoint/2010/main" val="41325274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974AACB-CE4C-4271-BDC0-E6C178C45E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7D68A96-D66B-4E1F-A91B-66A31B6FC9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4A500C6-70F5-42F3-B830-15C2E5309EA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6957BC-7AF8-4CC7-AABA-6E1125CAAB0B}" type="datetimeFigureOut">
              <a:rPr lang="en-GB" smtClean="0"/>
              <a:t>17/10/2021</a:t>
            </a:fld>
            <a:endParaRPr lang="en-GB"/>
          </a:p>
        </p:txBody>
      </p:sp>
      <p:sp>
        <p:nvSpPr>
          <p:cNvPr id="5" name="Footer Placeholder 4">
            <a:extLst>
              <a:ext uri="{FF2B5EF4-FFF2-40B4-BE49-F238E27FC236}">
                <a16:creationId xmlns:a16="http://schemas.microsoft.com/office/drawing/2014/main" id="{9A67041A-2FB6-4D2F-8176-E30A69E37D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2B8ED3F-4BF4-4655-8B75-D7B653E965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323BA7-DB46-4DE8-8117-949E7E90D027}" type="slidenum">
              <a:rPr lang="en-GB" smtClean="0"/>
              <a:t>‹#›</a:t>
            </a:fld>
            <a:endParaRPr lang="en-GB"/>
          </a:p>
        </p:txBody>
      </p:sp>
    </p:spTree>
    <p:extLst>
      <p:ext uri="{BB962C8B-B14F-4D97-AF65-F5344CB8AC3E}">
        <p14:creationId xmlns:p14="http://schemas.microsoft.com/office/powerpoint/2010/main" val="316765709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defensemaven.io/bluelivesmatter/news/chicago-pd-releases-video-which-shows-unarmed-black-man-draw-gun-on-cops-5PrsjDa0sUi4OKSr19NQjA/"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youtube.com/watch?v=fWshVtIA63Q"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AzuDDvADMyU" TargetMode="External"/><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youtube.com/watch?v=BOnx5k2TiG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youtube.com/watch?v=ptjY2GbJh1o"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nbcnews.com/news/us-news/sacramento-police-release-video-fatal-shooting-unarmed-man-n858926?icid=related" TargetMode="Externa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youtu.be/ptJVQaLY5RE" TargetMode="Externa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83920" y="1795322"/>
            <a:ext cx="4611624" cy="3244787"/>
          </a:xfrm>
        </p:spPr>
        <p:txBody>
          <a:bodyPr>
            <a:normAutofit fontScale="90000"/>
          </a:bodyPr>
          <a:lstStyle/>
          <a:p>
            <a:r>
              <a:rPr lang="en-GB" dirty="0"/>
              <a:t>Why cops kill: the psychology of police shootings</a:t>
            </a:r>
          </a:p>
        </p:txBody>
      </p:sp>
      <p:pic>
        <p:nvPicPr>
          <p:cNvPr id="4" name="Picture 3">
            <a:hlinkClick r:id="rId2"/>
          </p:cNvPr>
          <p:cNvPicPr>
            <a:picLocks noChangeAspect="1"/>
          </p:cNvPicPr>
          <p:nvPr/>
        </p:nvPicPr>
        <p:blipFill>
          <a:blip r:embed="rId3"/>
          <a:stretch>
            <a:fillRect/>
          </a:stretch>
        </p:blipFill>
        <p:spPr>
          <a:xfrm rot="215677">
            <a:off x="5716660" y="1626617"/>
            <a:ext cx="6033236" cy="3858768"/>
          </a:xfrm>
          <a:prstGeom prst="rect">
            <a:avLst/>
          </a:prstGeom>
        </p:spPr>
      </p:pic>
      <p:sp>
        <p:nvSpPr>
          <p:cNvPr id="5" name="TextBox 4"/>
          <p:cNvSpPr txBox="1"/>
          <p:nvPr/>
        </p:nvSpPr>
        <p:spPr>
          <a:xfrm>
            <a:off x="484632" y="6053328"/>
            <a:ext cx="1581912" cy="369332"/>
          </a:xfrm>
          <a:prstGeom prst="rect">
            <a:avLst/>
          </a:prstGeom>
          <a:noFill/>
        </p:spPr>
        <p:txBody>
          <a:bodyPr wrap="square" rtlCol="0">
            <a:spAutoFit/>
          </a:bodyPr>
          <a:lstStyle/>
          <a:p>
            <a:r>
              <a:rPr lang="en-GB" dirty="0"/>
              <a:t>Miller (2015)</a:t>
            </a:r>
          </a:p>
        </p:txBody>
      </p:sp>
    </p:spTree>
    <p:extLst>
      <p:ext uri="{BB962C8B-B14F-4D97-AF65-F5344CB8AC3E}">
        <p14:creationId xmlns:p14="http://schemas.microsoft.com/office/powerpoint/2010/main" val="7559607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73776"/>
            <a:ext cx="10515600" cy="5391397"/>
          </a:xfrm>
        </p:spPr>
        <p:txBody>
          <a:bodyPr>
            <a:normAutofit/>
          </a:bodyPr>
          <a:lstStyle/>
          <a:p>
            <a:r>
              <a:rPr lang="en-GB" sz="3200" dirty="0"/>
              <a:t>Demographics</a:t>
            </a:r>
          </a:p>
          <a:p>
            <a:r>
              <a:rPr lang="en-GB" sz="3200" dirty="0"/>
              <a:t>Attitudes</a:t>
            </a:r>
          </a:p>
          <a:p>
            <a:r>
              <a:rPr lang="en-GB" sz="3200" dirty="0"/>
              <a:t>Personalities</a:t>
            </a:r>
          </a:p>
          <a:p>
            <a:r>
              <a:rPr lang="en-GB" sz="3200" dirty="0"/>
              <a:t>The psychology of deadly force encounters</a:t>
            </a:r>
          </a:p>
          <a:p>
            <a:r>
              <a:rPr lang="en-GB" sz="3200" dirty="0"/>
              <a:t>Dealing with armed suspects</a:t>
            </a:r>
          </a:p>
          <a:p>
            <a:r>
              <a:rPr lang="en-GB" sz="3200" dirty="0"/>
              <a:t>Characteristics of shooting incidents</a:t>
            </a:r>
          </a:p>
          <a:p>
            <a:r>
              <a:rPr lang="en-GB" sz="3200" dirty="0"/>
              <a:t>What happens in the minds of officers</a:t>
            </a:r>
          </a:p>
          <a:p>
            <a:r>
              <a:rPr lang="en-GB" sz="3200" dirty="0"/>
              <a:t>Psychological responses and ‘suicide-by-cop’</a:t>
            </a:r>
          </a:p>
          <a:p>
            <a:r>
              <a:rPr lang="en-GB" sz="3200" dirty="0"/>
              <a:t>3 factors to lower incidents of shootings</a:t>
            </a:r>
          </a:p>
          <a:p>
            <a:endParaRPr lang="en-GB" dirty="0"/>
          </a:p>
          <a:p>
            <a:endParaRPr lang="en-GB" dirty="0"/>
          </a:p>
          <a:p>
            <a:endParaRPr lang="en-GB" dirty="0"/>
          </a:p>
        </p:txBody>
      </p:sp>
    </p:spTree>
    <p:extLst>
      <p:ext uri="{BB962C8B-B14F-4D97-AF65-F5344CB8AC3E}">
        <p14:creationId xmlns:p14="http://schemas.microsoft.com/office/powerpoint/2010/main" val="3375078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91440"/>
            <a:ext cx="6980464" cy="6858000"/>
          </a:xfrm>
          <a:prstGeom prst="rect">
            <a:avLst/>
          </a:prstGeom>
        </p:spPr>
      </p:pic>
      <p:pic>
        <p:nvPicPr>
          <p:cNvPr id="5" name="Picture 4"/>
          <p:cNvPicPr>
            <a:picLocks noChangeAspect="1"/>
          </p:cNvPicPr>
          <p:nvPr/>
        </p:nvPicPr>
        <p:blipFill>
          <a:blip r:embed="rId3"/>
          <a:stretch>
            <a:fillRect/>
          </a:stretch>
        </p:blipFill>
        <p:spPr>
          <a:xfrm>
            <a:off x="6539204" y="347472"/>
            <a:ext cx="5393716" cy="1436370"/>
          </a:xfrm>
          <a:prstGeom prst="rect">
            <a:avLst/>
          </a:prstGeom>
        </p:spPr>
      </p:pic>
      <p:pic>
        <p:nvPicPr>
          <p:cNvPr id="6" name="Picture 5"/>
          <p:cNvPicPr>
            <a:picLocks noChangeAspect="1"/>
          </p:cNvPicPr>
          <p:nvPr/>
        </p:nvPicPr>
        <p:blipFill>
          <a:blip r:embed="rId4"/>
          <a:stretch>
            <a:fillRect/>
          </a:stretch>
        </p:blipFill>
        <p:spPr>
          <a:xfrm>
            <a:off x="6630644" y="2039874"/>
            <a:ext cx="5393716" cy="2331814"/>
          </a:xfrm>
          <a:prstGeom prst="rect">
            <a:avLst/>
          </a:prstGeom>
        </p:spPr>
      </p:pic>
      <p:pic>
        <p:nvPicPr>
          <p:cNvPr id="7" name="Picture 6"/>
          <p:cNvPicPr>
            <a:picLocks noChangeAspect="1"/>
          </p:cNvPicPr>
          <p:nvPr/>
        </p:nvPicPr>
        <p:blipFill>
          <a:blip r:embed="rId5"/>
          <a:stretch>
            <a:fillRect/>
          </a:stretch>
        </p:blipFill>
        <p:spPr>
          <a:xfrm>
            <a:off x="6539204" y="4541852"/>
            <a:ext cx="5619924" cy="2237423"/>
          </a:xfrm>
          <a:prstGeom prst="rect">
            <a:avLst/>
          </a:prstGeom>
        </p:spPr>
      </p:pic>
    </p:spTree>
    <p:extLst>
      <p:ext uri="{BB962C8B-B14F-4D97-AF65-F5344CB8AC3E}">
        <p14:creationId xmlns:p14="http://schemas.microsoft.com/office/powerpoint/2010/main" val="35007183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Demographics</a:t>
            </a:r>
          </a:p>
        </p:txBody>
      </p:sp>
      <p:sp>
        <p:nvSpPr>
          <p:cNvPr id="3" name="Content Placeholder 2"/>
          <p:cNvSpPr>
            <a:spLocks noGrp="1"/>
          </p:cNvSpPr>
          <p:nvPr>
            <p:ph idx="1"/>
          </p:nvPr>
        </p:nvSpPr>
        <p:spPr/>
        <p:txBody>
          <a:bodyPr>
            <a:normAutofit/>
          </a:bodyPr>
          <a:lstStyle/>
          <a:p>
            <a:r>
              <a:rPr lang="en-GB" sz="3200" dirty="0"/>
              <a:t>Reflecting sex differences in aggressive behaviour in general, male officers are more likely to utilize deadly force than female officers</a:t>
            </a:r>
          </a:p>
          <a:p>
            <a:r>
              <a:rPr lang="en-GB" sz="3200" dirty="0"/>
              <a:t>With regard to officer ethnicity, some studies find that white officers are more likely to shoot suspects of any race than are Hispanic officers</a:t>
            </a:r>
          </a:p>
          <a:p>
            <a:r>
              <a:rPr lang="en-GB" sz="3200" dirty="0"/>
              <a:t> Other studies have reported that black officers are most likely to shoot</a:t>
            </a:r>
          </a:p>
        </p:txBody>
      </p:sp>
    </p:spTree>
    <p:extLst>
      <p:ext uri="{BB962C8B-B14F-4D97-AF65-F5344CB8AC3E}">
        <p14:creationId xmlns:p14="http://schemas.microsoft.com/office/powerpoint/2010/main" val="1401302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Demographics</a:t>
            </a:r>
          </a:p>
        </p:txBody>
      </p:sp>
      <p:sp>
        <p:nvSpPr>
          <p:cNvPr id="3" name="Content Placeholder 2"/>
          <p:cNvSpPr>
            <a:spLocks noGrp="1"/>
          </p:cNvSpPr>
          <p:nvPr>
            <p:ph idx="1"/>
          </p:nvPr>
        </p:nvSpPr>
        <p:spPr>
          <a:xfrm>
            <a:off x="838200" y="1825624"/>
            <a:ext cx="10655808" cy="4419727"/>
          </a:xfrm>
        </p:spPr>
        <p:txBody>
          <a:bodyPr>
            <a:normAutofit/>
          </a:bodyPr>
          <a:lstStyle/>
          <a:p>
            <a:r>
              <a:rPr lang="en-GB" dirty="0"/>
              <a:t>Regional differences in ethnic composition of both the particular police forces and their served communities</a:t>
            </a:r>
          </a:p>
          <a:p>
            <a:r>
              <a:rPr lang="en-GB" dirty="0"/>
              <a:t>Past history of such shootings is a strong predictor</a:t>
            </a:r>
          </a:p>
          <a:p>
            <a:r>
              <a:rPr lang="en-GB" dirty="0"/>
              <a:t>Not clear if this represents a dispositional propensity of certain officers to more quickly resort to force or whether officers who work in more dangerous patrol areas are statistically more likely to be involved in violent confrontations with citizens</a:t>
            </a:r>
          </a:p>
          <a:p>
            <a:r>
              <a:rPr lang="en-GB" dirty="0"/>
              <a:t>Officers who have completed a college education show a significantly lower likelihood of utilizing force than less-educated officers</a:t>
            </a:r>
          </a:p>
        </p:txBody>
      </p:sp>
    </p:spTree>
    <p:extLst>
      <p:ext uri="{BB962C8B-B14F-4D97-AF65-F5344CB8AC3E}">
        <p14:creationId xmlns:p14="http://schemas.microsoft.com/office/powerpoint/2010/main" val="287585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6840" y="242474"/>
            <a:ext cx="10515600" cy="1325563"/>
          </a:xfrm>
        </p:spPr>
        <p:txBody>
          <a:bodyPr>
            <a:normAutofit/>
          </a:bodyPr>
          <a:lstStyle/>
          <a:p>
            <a:pPr algn="r"/>
            <a:r>
              <a:rPr lang="en-GB" sz="6000" dirty="0"/>
              <a:t>Demographics</a:t>
            </a:r>
          </a:p>
        </p:txBody>
      </p:sp>
      <p:sp>
        <p:nvSpPr>
          <p:cNvPr id="3" name="Content Placeholder 2"/>
          <p:cNvSpPr>
            <a:spLocks noGrp="1"/>
          </p:cNvSpPr>
          <p:nvPr>
            <p:ph idx="1"/>
          </p:nvPr>
        </p:nvSpPr>
        <p:spPr>
          <a:xfrm>
            <a:off x="399288" y="905256"/>
            <a:ext cx="6778752" cy="5522976"/>
          </a:xfrm>
        </p:spPr>
        <p:txBody>
          <a:bodyPr>
            <a:normAutofit lnSpcReduction="10000"/>
          </a:bodyPr>
          <a:lstStyle/>
          <a:p>
            <a:r>
              <a:rPr lang="en-GB" sz="3200" dirty="0"/>
              <a:t>Better education = less likelihood of shooting</a:t>
            </a:r>
          </a:p>
          <a:p>
            <a:pPr lvl="1"/>
            <a:r>
              <a:rPr lang="en-GB" sz="2800" dirty="0"/>
              <a:t>Knowledge from further and higher education</a:t>
            </a:r>
          </a:p>
          <a:p>
            <a:pPr lvl="1"/>
            <a:r>
              <a:rPr lang="en-GB" sz="2800" dirty="0"/>
              <a:t>Self-discipline</a:t>
            </a:r>
          </a:p>
          <a:p>
            <a:pPr lvl="1"/>
            <a:r>
              <a:rPr lang="en-GB" sz="2800" dirty="0"/>
              <a:t>Perseverance</a:t>
            </a:r>
          </a:p>
          <a:p>
            <a:pPr lvl="1"/>
            <a:r>
              <a:rPr lang="en-GB" sz="2800" dirty="0"/>
              <a:t>Intelligence</a:t>
            </a:r>
          </a:p>
          <a:p>
            <a:pPr lvl="1"/>
            <a:r>
              <a:rPr lang="en-GB" sz="2800" dirty="0"/>
              <a:t>Verbal skills needed for a higher curriculum</a:t>
            </a:r>
          </a:p>
          <a:p>
            <a:r>
              <a:rPr lang="en-GB" sz="3200" dirty="0"/>
              <a:t>These all translate into a more reasoned and nuanced approach to communication and interpersonal problem solving on patrol.</a:t>
            </a:r>
          </a:p>
        </p:txBody>
      </p:sp>
      <p:pic>
        <p:nvPicPr>
          <p:cNvPr id="4" name="Picture 3">
            <a:hlinkClick r:id="rId2"/>
          </p:cNvPr>
          <p:cNvPicPr>
            <a:picLocks noChangeAspect="1"/>
          </p:cNvPicPr>
          <p:nvPr/>
        </p:nvPicPr>
        <p:blipFill>
          <a:blip r:embed="rId3"/>
          <a:stretch>
            <a:fillRect/>
          </a:stretch>
        </p:blipFill>
        <p:spPr>
          <a:xfrm>
            <a:off x="6715201" y="1716119"/>
            <a:ext cx="5187239" cy="3901249"/>
          </a:xfrm>
          <a:prstGeom prst="rect">
            <a:avLst/>
          </a:prstGeom>
        </p:spPr>
      </p:pic>
    </p:spTree>
    <p:extLst>
      <p:ext uri="{BB962C8B-B14F-4D97-AF65-F5344CB8AC3E}">
        <p14:creationId xmlns:p14="http://schemas.microsoft.com/office/powerpoint/2010/main" val="313121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Attitudes</a:t>
            </a:r>
          </a:p>
        </p:txBody>
      </p:sp>
      <p:sp>
        <p:nvSpPr>
          <p:cNvPr id="3" name="Content Placeholder 2"/>
          <p:cNvSpPr>
            <a:spLocks noGrp="1"/>
          </p:cNvSpPr>
          <p:nvPr>
            <p:ph idx="1"/>
          </p:nvPr>
        </p:nvSpPr>
        <p:spPr>
          <a:xfrm>
            <a:off x="838200" y="1825625"/>
            <a:ext cx="5132832" cy="4351338"/>
          </a:xfrm>
        </p:spPr>
        <p:txBody>
          <a:bodyPr/>
          <a:lstStyle/>
          <a:p>
            <a:r>
              <a:rPr lang="en-GB" dirty="0"/>
              <a:t>Especially with community policing</a:t>
            </a:r>
          </a:p>
          <a:p>
            <a:r>
              <a:rPr lang="en-GB" dirty="0"/>
              <a:t>Need to earn the trust and cooperation of members of an officer's patrol community through relationship building</a:t>
            </a:r>
          </a:p>
          <a:p>
            <a:r>
              <a:rPr lang="en-GB" dirty="0"/>
              <a:t>A preventive service model of law enforcement</a:t>
            </a:r>
          </a:p>
          <a:p>
            <a:r>
              <a:rPr lang="en-GB" dirty="0"/>
              <a:t>Enforcement-based approach only as a last resort</a:t>
            </a:r>
          </a:p>
        </p:txBody>
      </p:sp>
      <p:pic>
        <p:nvPicPr>
          <p:cNvPr id="5" name="Picture 4"/>
          <p:cNvPicPr>
            <a:picLocks noChangeAspect="1"/>
          </p:cNvPicPr>
          <p:nvPr/>
        </p:nvPicPr>
        <p:blipFill>
          <a:blip r:embed="rId2"/>
          <a:stretch>
            <a:fillRect/>
          </a:stretch>
        </p:blipFill>
        <p:spPr>
          <a:xfrm>
            <a:off x="5971032" y="1556766"/>
            <a:ext cx="5981700" cy="4000500"/>
          </a:xfrm>
          <a:prstGeom prst="rect">
            <a:avLst/>
          </a:prstGeom>
        </p:spPr>
      </p:pic>
    </p:spTree>
    <p:extLst>
      <p:ext uri="{BB962C8B-B14F-4D97-AF65-F5344CB8AC3E}">
        <p14:creationId xmlns:p14="http://schemas.microsoft.com/office/powerpoint/2010/main" val="3112903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0652" y="59594"/>
            <a:ext cx="3398520" cy="1325563"/>
          </a:xfrm>
        </p:spPr>
        <p:txBody>
          <a:bodyPr>
            <a:normAutofit/>
          </a:bodyPr>
          <a:lstStyle/>
          <a:p>
            <a:r>
              <a:rPr lang="en-GB" sz="6000" dirty="0"/>
              <a:t>Attitudes</a:t>
            </a:r>
          </a:p>
        </p:txBody>
      </p:sp>
      <p:sp>
        <p:nvSpPr>
          <p:cNvPr id="3" name="Content Placeholder 2"/>
          <p:cNvSpPr>
            <a:spLocks noGrp="1"/>
          </p:cNvSpPr>
          <p:nvPr>
            <p:ph idx="1"/>
          </p:nvPr>
        </p:nvSpPr>
        <p:spPr>
          <a:xfrm>
            <a:off x="320040" y="722376"/>
            <a:ext cx="7379208" cy="5340096"/>
          </a:xfrm>
        </p:spPr>
        <p:txBody>
          <a:bodyPr>
            <a:normAutofit/>
          </a:bodyPr>
          <a:lstStyle/>
          <a:p>
            <a:r>
              <a:rPr lang="en-GB" dirty="0"/>
              <a:t>Police officers on the beat know that their jobs frequently put them in the position of dealing with citizens who are in a decidedly uncivil frame of mind</a:t>
            </a:r>
          </a:p>
          <a:p>
            <a:r>
              <a:rPr lang="en-GB" dirty="0"/>
              <a:t>We often have to make people do things they do not want to do, or stop them doing things they think are ok or that they should get away with!</a:t>
            </a:r>
          </a:p>
          <a:p>
            <a:r>
              <a:rPr lang="en-GB" dirty="0"/>
              <a:t>Yet, these officers, who on a daily basis face the public at their worst, are still expected to behave politely and courteously in every interaction with a citizen, from first contact through arrest</a:t>
            </a:r>
          </a:p>
        </p:txBody>
      </p:sp>
      <p:pic>
        <p:nvPicPr>
          <p:cNvPr id="4" name="Picture 3"/>
          <p:cNvPicPr>
            <a:picLocks noChangeAspect="1"/>
          </p:cNvPicPr>
          <p:nvPr/>
        </p:nvPicPr>
        <p:blipFill>
          <a:blip r:embed="rId2"/>
          <a:stretch>
            <a:fillRect/>
          </a:stretch>
        </p:blipFill>
        <p:spPr>
          <a:xfrm>
            <a:off x="7955280" y="1819656"/>
            <a:ext cx="4109265" cy="4242816"/>
          </a:xfrm>
          <a:prstGeom prst="rect">
            <a:avLst/>
          </a:prstGeom>
        </p:spPr>
      </p:pic>
    </p:spTree>
    <p:extLst>
      <p:ext uri="{BB962C8B-B14F-4D97-AF65-F5344CB8AC3E}">
        <p14:creationId xmlns:p14="http://schemas.microsoft.com/office/powerpoint/2010/main" val="3120907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Attitudes</a:t>
            </a:r>
          </a:p>
        </p:txBody>
      </p:sp>
      <p:sp>
        <p:nvSpPr>
          <p:cNvPr id="3" name="Content Placeholder 2"/>
          <p:cNvSpPr>
            <a:spLocks noGrp="1"/>
          </p:cNvSpPr>
          <p:nvPr>
            <p:ph idx="1"/>
          </p:nvPr>
        </p:nvSpPr>
        <p:spPr>
          <a:xfrm>
            <a:off x="838200" y="1825624"/>
            <a:ext cx="4035552" cy="4483735"/>
          </a:xfrm>
        </p:spPr>
        <p:txBody>
          <a:bodyPr/>
          <a:lstStyle/>
          <a:p>
            <a:r>
              <a:rPr lang="en-GB" dirty="0"/>
              <a:t>Officers keenly feel this irony and, in response, often develop their own unique patrol styles and attitudes to deal with what they perceive as the realities of patrolling their beats.</a:t>
            </a:r>
          </a:p>
        </p:txBody>
      </p:sp>
      <p:pic>
        <p:nvPicPr>
          <p:cNvPr id="4" name="Picture 3"/>
          <p:cNvPicPr>
            <a:picLocks noChangeAspect="1"/>
          </p:cNvPicPr>
          <p:nvPr/>
        </p:nvPicPr>
        <p:blipFill>
          <a:blip r:embed="rId2"/>
          <a:stretch>
            <a:fillRect/>
          </a:stretch>
        </p:blipFill>
        <p:spPr>
          <a:xfrm>
            <a:off x="6096000" y="34946"/>
            <a:ext cx="5379720" cy="3581356"/>
          </a:xfrm>
          <a:prstGeom prst="rect">
            <a:avLst/>
          </a:prstGeom>
        </p:spPr>
      </p:pic>
      <p:pic>
        <p:nvPicPr>
          <p:cNvPr id="5" name="Picture 4">
            <a:hlinkClick r:id="rId3"/>
          </p:cNvPr>
          <p:cNvPicPr>
            <a:picLocks noChangeAspect="1"/>
          </p:cNvPicPr>
          <p:nvPr/>
        </p:nvPicPr>
        <p:blipFill>
          <a:blip r:embed="rId4"/>
          <a:stretch>
            <a:fillRect/>
          </a:stretch>
        </p:blipFill>
        <p:spPr>
          <a:xfrm>
            <a:off x="6096000" y="3706558"/>
            <a:ext cx="5452872" cy="3050321"/>
          </a:xfrm>
          <a:prstGeom prst="rect">
            <a:avLst/>
          </a:prstGeom>
        </p:spPr>
      </p:pic>
    </p:spTree>
    <p:extLst>
      <p:ext uri="{BB962C8B-B14F-4D97-AF65-F5344CB8AC3E}">
        <p14:creationId xmlns:p14="http://schemas.microsoft.com/office/powerpoint/2010/main" val="61034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Personalities</a:t>
            </a:r>
          </a:p>
        </p:txBody>
      </p:sp>
      <p:sp>
        <p:nvSpPr>
          <p:cNvPr id="3" name="Content Placeholder 2"/>
          <p:cNvSpPr>
            <a:spLocks noGrp="1"/>
          </p:cNvSpPr>
          <p:nvPr>
            <p:ph idx="1"/>
          </p:nvPr>
        </p:nvSpPr>
        <p:spPr>
          <a:xfrm>
            <a:off x="838200" y="1508760"/>
            <a:ext cx="6903128" cy="4965192"/>
          </a:xfrm>
        </p:spPr>
        <p:txBody>
          <a:bodyPr>
            <a:normAutofit/>
          </a:bodyPr>
          <a:lstStyle/>
          <a:p>
            <a:r>
              <a:rPr lang="en-GB" dirty="0"/>
              <a:t>Diverse backgrounds mean that it is not easy to categorise</a:t>
            </a:r>
          </a:p>
          <a:p>
            <a:r>
              <a:rPr lang="en-GB" dirty="0"/>
              <a:t>Certain personality types among police officers seem to be associated with higher rates of excessive force, including deadly force</a:t>
            </a:r>
          </a:p>
          <a:p>
            <a:r>
              <a:rPr lang="en-GB" dirty="0"/>
              <a:t>“Tough cops” hold the cynical view that people are motivated mainly by selfish impulses, they believe that the citizenry is generally hostile toward police, and they over-identify with the so-called Cop Culture.</a:t>
            </a:r>
          </a:p>
        </p:txBody>
      </p:sp>
    </p:spTree>
    <p:extLst>
      <p:ext uri="{BB962C8B-B14F-4D97-AF65-F5344CB8AC3E}">
        <p14:creationId xmlns:p14="http://schemas.microsoft.com/office/powerpoint/2010/main" val="733193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Personalities</a:t>
            </a:r>
          </a:p>
        </p:txBody>
      </p:sp>
      <p:sp>
        <p:nvSpPr>
          <p:cNvPr id="3" name="Content Placeholder 2"/>
          <p:cNvSpPr>
            <a:spLocks noGrp="1"/>
          </p:cNvSpPr>
          <p:nvPr>
            <p:ph idx="1"/>
          </p:nvPr>
        </p:nvSpPr>
        <p:spPr>
          <a:xfrm>
            <a:off x="838200" y="1882065"/>
            <a:ext cx="6832107" cy="4174635"/>
          </a:xfrm>
        </p:spPr>
        <p:txBody>
          <a:bodyPr>
            <a:normAutofit/>
          </a:bodyPr>
          <a:lstStyle/>
          <a:p>
            <a:r>
              <a:rPr lang="en-GB" dirty="0"/>
              <a:t>They conceive of the role of police officers as “keeping the lid on” or “drawing the line,” that is, controlling serious crime.</a:t>
            </a:r>
          </a:p>
          <a:p>
            <a:r>
              <a:rPr lang="en-GB" dirty="0"/>
              <a:t> They also believe that personal experience and common street sense are the best guides to dealing with the realities of daily law enforcement, and that “thumping” or other forms of </a:t>
            </a:r>
            <a:r>
              <a:rPr lang="en-GB" dirty="0" err="1"/>
              <a:t>curbstone</a:t>
            </a:r>
            <a:r>
              <a:rPr lang="en-GB" dirty="0"/>
              <a:t> justice are sometimes appropriate and effective.</a:t>
            </a:r>
          </a:p>
        </p:txBody>
      </p:sp>
    </p:spTree>
    <p:extLst>
      <p:ext uri="{BB962C8B-B14F-4D97-AF65-F5344CB8AC3E}">
        <p14:creationId xmlns:p14="http://schemas.microsoft.com/office/powerpoint/2010/main" val="4066609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55864" y="794893"/>
            <a:ext cx="4066032" cy="1325563"/>
          </a:xfrm>
        </p:spPr>
        <p:txBody>
          <a:bodyPr>
            <a:normAutofit/>
          </a:bodyPr>
          <a:lstStyle/>
          <a:p>
            <a:pPr algn="r"/>
            <a:r>
              <a:rPr lang="en-GB" sz="6000" dirty="0"/>
              <a:t>Personalities</a:t>
            </a:r>
          </a:p>
        </p:txBody>
      </p:sp>
      <p:sp>
        <p:nvSpPr>
          <p:cNvPr id="3" name="Content Placeholder 2"/>
          <p:cNvSpPr>
            <a:spLocks noGrp="1"/>
          </p:cNvSpPr>
          <p:nvPr>
            <p:ph idx="1"/>
          </p:nvPr>
        </p:nvSpPr>
        <p:spPr>
          <a:xfrm>
            <a:off x="237744" y="365126"/>
            <a:ext cx="8586216" cy="6419722"/>
          </a:xfrm>
        </p:spPr>
        <p:txBody>
          <a:bodyPr>
            <a:noAutofit/>
          </a:bodyPr>
          <a:lstStyle/>
          <a:p>
            <a:r>
              <a:rPr lang="en-GB" dirty="0"/>
              <a:t>Some may suffer from diagnosable personality disorders or other psychopathology that puts them at risk for using excessive force</a:t>
            </a:r>
          </a:p>
          <a:p>
            <a:r>
              <a:rPr lang="en-GB" dirty="0"/>
              <a:t>Typically found to have pervasive, enduring, and extreme personality traits, largely in the antisocial, narcissistic, borderline, and paranoid categories. </a:t>
            </a:r>
          </a:p>
          <a:p>
            <a:r>
              <a:rPr lang="en-GB" dirty="0"/>
              <a:t>Dysfunctional traits, include egocentricity, impulsivity, immaturity, inflexibility, and lack of empathy</a:t>
            </a:r>
          </a:p>
          <a:p>
            <a:r>
              <a:rPr lang="en-GB" dirty="0"/>
              <a:t>Abusive behaviour, especially when they perceive challenges or threats to their authority by citizens</a:t>
            </a:r>
          </a:p>
          <a:p>
            <a:r>
              <a:rPr lang="en-GB" dirty="0"/>
              <a:t>Unlikely to admit fault or learn from their mistakes, and are therefore unlikely to change their policing styles, so they tend to accumulate a disproportionate number of repeated citizen complaints</a:t>
            </a:r>
          </a:p>
        </p:txBody>
      </p:sp>
      <p:pic>
        <p:nvPicPr>
          <p:cNvPr id="4" name="Picture 3">
            <a:hlinkClick r:id="rId2"/>
          </p:cNvPr>
          <p:cNvPicPr>
            <a:picLocks noChangeAspect="1"/>
          </p:cNvPicPr>
          <p:nvPr/>
        </p:nvPicPr>
        <p:blipFill>
          <a:blip r:embed="rId3"/>
          <a:stretch>
            <a:fillRect/>
          </a:stretch>
        </p:blipFill>
        <p:spPr>
          <a:xfrm>
            <a:off x="8530757" y="2615184"/>
            <a:ext cx="3591139" cy="2304288"/>
          </a:xfrm>
          <a:prstGeom prst="rect">
            <a:avLst/>
          </a:prstGeom>
        </p:spPr>
      </p:pic>
    </p:spTree>
    <p:extLst>
      <p:ext uri="{BB962C8B-B14F-4D97-AF65-F5344CB8AC3E}">
        <p14:creationId xmlns:p14="http://schemas.microsoft.com/office/powerpoint/2010/main" val="3492121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838688" cy="1325563"/>
          </a:xfrm>
        </p:spPr>
        <p:txBody>
          <a:bodyPr>
            <a:noAutofit/>
          </a:bodyPr>
          <a:lstStyle/>
          <a:p>
            <a:r>
              <a:rPr lang="en-GB" sz="4800" dirty="0"/>
              <a:t>The psychology of deadly force encounters</a:t>
            </a:r>
          </a:p>
        </p:txBody>
      </p:sp>
      <p:sp>
        <p:nvSpPr>
          <p:cNvPr id="3" name="Content Placeholder 2"/>
          <p:cNvSpPr>
            <a:spLocks noGrp="1"/>
          </p:cNvSpPr>
          <p:nvPr>
            <p:ph idx="1"/>
          </p:nvPr>
        </p:nvSpPr>
        <p:spPr>
          <a:xfrm>
            <a:off x="838200" y="1690688"/>
            <a:ext cx="10838688" cy="4486275"/>
          </a:xfrm>
        </p:spPr>
        <p:txBody>
          <a:bodyPr>
            <a:normAutofit/>
          </a:bodyPr>
          <a:lstStyle/>
          <a:p>
            <a:r>
              <a:rPr lang="en-GB" dirty="0"/>
              <a:t>Personal attitudes, personality traits, psychological disorders, and/or adverse job experiences can account for a given officer's predisposition to using excessive force, </a:t>
            </a:r>
          </a:p>
          <a:p>
            <a:r>
              <a:rPr lang="en-GB" dirty="0"/>
              <a:t>The tipping point into an actual deadly force encounter inevitably involves the abrupt perception of a situation as life-threatening, and thereby immediately calling for a defensively lethal response</a:t>
            </a:r>
          </a:p>
          <a:p>
            <a:r>
              <a:rPr lang="en-GB" dirty="0"/>
              <a:t>Much of the controversy over police officers using deadly force against supposedly unarmed suspects relates to confusion over precisely those issues of what is defined as mortal danger and what constitutes a proportionate response.</a:t>
            </a:r>
          </a:p>
        </p:txBody>
      </p:sp>
    </p:spTree>
    <p:extLst>
      <p:ext uri="{BB962C8B-B14F-4D97-AF65-F5344CB8AC3E}">
        <p14:creationId xmlns:p14="http://schemas.microsoft.com/office/powerpoint/2010/main" val="833522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a:t>‘Armed’ suspects and ‘deadly’ force</a:t>
            </a:r>
          </a:p>
        </p:txBody>
      </p:sp>
      <p:sp>
        <p:nvSpPr>
          <p:cNvPr id="3" name="Content Placeholder 2"/>
          <p:cNvSpPr>
            <a:spLocks noGrp="1"/>
          </p:cNvSpPr>
          <p:nvPr>
            <p:ph idx="1"/>
          </p:nvPr>
        </p:nvSpPr>
        <p:spPr>
          <a:xfrm>
            <a:off x="838200" y="1690689"/>
            <a:ext cx="4959096" cy="2414968"/>
          </a:xfrm>
        </p:spPr>
        <p:txBody>
          <a:bodyPr>
            <a:normAutofit lnSpcReduction="10000"/>
          </a:bodyPr>
          <a:lstStyle/>
          <a:p>
            <a:r>
              <a:rPr lang="en-GB" dirty="0"/>
              <a:t>Menace varies in size and shape</a:t>
            </a:r>
          </a:p>
          <a:p>
            <a:r>
              <a:rPr lang="en-GB" dirty="0"/>
              <a:t>Unpredictability: anger, intoxication, delusion</a:t>
            </a:r>
          </a:p>
          <a:p>
            <a:r>
              <a:rPr lang="en-GB" dirty="0"/>
              <a:t>Compliance to adrenalized assailant in a flash</a:t>
            </a:r>
          </a:p>
          <a:p>
            <a:pPr marL="0" indent="0">
              <a:buNone/>
            </a:pPr>
            <a:endParaRPr lang="en-GB" dirty="0"/>
          </a:p>
        </p:txBody>
      </p:sp>
      <p:sp>
        <p:nvSpPr>
          <p:cNvPr id="4" name="Rectangle 3"/>
          <p:cNvSpPr/>
          <p:nvPr/>
        </p:nvSpPr>
        <p:spPr>
          <a:xfrm>
            <a:off x="838200" y="4229207"/>
            <a:ext cx="6220968" cy="2235601"/>
          </a:xfrm>
          <a:prstGeom prst="rect">
            <a:avLst/>
          </a:prstGeom>
          <a:solidFill>
            <a:srgbClr val="FFFF00"/>
          </a:solidFill>
          <a:ln w="57150">
            <a:solidFill>
              <a:schemeClr val="tx1"/>
            </a:solidFill>
          </a:ln>
        </p:spPr>
        <p:txBody>
          <a:bodyPr wrap="square">
            <a:spAutoFit/>
          </a:bodyPr>
          <a:lstStyle/>
          <a:p>
            <a:r>
              <a:rPr lang="en-GB" sz="2800" dirty="0"/>
              <a:t>‘An unsecured suspect lying prostrate and spread-eagled on the ground, 10 </a:t>
            </a:r>
            <a:r>
              <a:rPr lang="en-GB" sz="2800" dirty="0" err="1"/>
              <a:t>ft</a:t>
            </a:r>
            <a:r>
              <a:rPr lang="en-GB" sz="2800" dirty="0"/>
              <a:t> from an officer, head facing away, can be on top of that officer's chest in less than three seconds.’ </a:t>
            </a:r>
            <a:r>
              <a:rPr lang="en-GB" dirty="0"/>
              <a:t>[101]</a:t>
            </a:r>
          </a:p>
        </p:txBody>
      </p:sp>
      <p:pic>
        <p:nvPicPr>
          <p:cNvPr id="5" name="Picture 4"/>
          <p:cNvPicPr>
            <a:picLocks noChangeAspect="1"/>
          </p:cNvPicPr>
          <p:nvPr/>
        </p:nvPicPr>
        <p:blipFill>
          <a:blip r:embed="rId2"/>
          <a:stretch>
            <a:fillRect/>
          </a:stretch>
        </p:blipFill>
        <p:spPr>
          <a:xfrm>
            <a:off x="7675816" y="2362582"/>
            <a:ext cx="3388424" cy="2254842"/>
          </a:xfrm>
          <a:prstGeom prst="rect">
            <a:avLst/>
          </a:prstGeom>
        </p:spPr>
      </p:pic>
    </p:spTree>
    <p:extLst>
      <p:ext uri="{BB962C8B-B14F-4D97-AF65-F5344CB8AC3E}">
        <p14:creationId xmlns:p14="http://schemas.microsoft.com/office/powerpoint/2010/main" val="3889762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heel(1)">
                                      <p:cBhvr>
                                        <p:cTn id="25" dur="20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1000"/>
                                        <p:tgtEl>
                                          <p:spTgt spid="4"/>
                                        </p:tgtEl>
                                      </p:cBhvr>
                                    </p:animEffect>
                                    <p:anim calcmode="lin" valueType="num">
                                      <p:cBhvr>
                                        <p:cTn id="31" dur="1000" fill="hold"/>
                                        <p:tgtEl>
                                          <p:spTgt spid="4"/>
                                        </p:tgtEl>
                                        <p:attrNameLst>
                                          <p:attrName>ppt_x</p:attrName>
                                        </p:attrNameLst>
                                      </p:cBhvr>
                                      <p:tavLst>
                                        <p:tav tm="0">
                                          <p:val>
                                            <p:strVal val="#ppt_x"/>
                                          </p:val>
                                        </p:tav>
                                        <p:tav tm="100000">
                                          <p:val>
                                            <p:strVal val="#ppt_x"/>
                                          </p:val>
                                        </p:tav>
                                      </p:tavLst>
                                    </p:anim>
                                    <p:anim calcmode="lin" valueType="num">
                                      <p:cBhvr>
                                        <p:cTn id="3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a:t>‘Armed’ suspects and ‘deadly’ force</a:t>
            </a:r>
          </a:p>
        </p:txBody>
      </p:sp>
      <p:sp>
        <p:nvSpPr>
          <p:cNvPr id="3" name="Content Placeholder 2"/>
          <p:cNvSpPr>
            <a:spLocks noGrp="1"/>
          </p:cNvSpPr>
          <p:nvPr>
            <p:ph idx="1"/>
          </p:nvPr>
        </p:nvSpPr>
        <p:spPr>
          <a:xfrm>
            <a:off x="603504" y="1690688"/>
            <a:ext cx="5989320" cy="5030152"/>
          </a:xfrm>
        </p:spPr>
        <p:txBody>
          <a:bodyPr>
            <a:normAutofit/>
          </a:bodyPr>
          <a:lstStyle/>
          <a:p>
            <a:r>
              <a:rPr lang="en-GB" dirty="0"/>
              <a:t>Choked with a bathrobe sash</a:t>
            </a:r>
          </a:p>
          <a:p>
            <a:r>
              <a:rPr lang="en-GB" dirty="0"/>
              <a:t>Brained with a flowerpot</a:t>
            </a:r>
          </a:p>
          <a:p>
            <a:r>
              <a:rPr lang="en-GB" dirty="0"/>
              <a:t>Workshop tools or industrial chemicals hurled at them</a:t>
            </a:r>
          </a:p>
          <a:p>
            <a:r>
              <a:rPr lang="en-GB" dirty="0"/>
              <a:t>Clawed, biting, spitting, punching, choking, urinating </a:t>
            </a:r>
            <a:r>
              <a:rPr lang="en-GB" dirty="0" err="1"/>
              <a:t>etc</a:t>
            </a:r>
            <a:endParaRPr lang="en-GB" dirty="0"/>
          </a:p>
          <a:p>
            <a:r>
              <a:rPr lang="en-GB" dirty="0"/>
              <a:t>Permanent knee damage after being kicked by a man who was literally unarmed (actually, he had one arm). </a:t>
            </a:r>
          </a:p>
          <a:p>
            <a:r>
              <a:rPr lang="en-GB" dirty="0"/>
              <a:t>A hogtied assailant biting</a:t>
            </a:r>
          </a:p>
        </p:txBody>
      </p:sp>
      <p:pic>
        <p:nvPicPr>
          <p:cNvPr id="4" name="Picture 3"/>
          <p:cNvPicPr>
            <a:picLocks noChangeAspect="1"/>
          </p:cNvPicPr>
          <p:nvPr/>
        </p:nvPicPr>
        <p:blipFill>
          <a:blip r:embed="rId2"/>
          <a:stretch>
            <a:fillRect/>
          </a:stretch>
        </p:blipFill>
        <p:spPr>
          <a:xfrm>
            <a:off x="7257848" y="1572768"/>
            <a:ext cx="3430927" cy="4586079"/>
          </a:xfrm>
          <a:prstGeom prst="rect">
            <a:avLst/>
          </a:prstGeom>
        </p:spPr>
      </p:pic>
    </p:spTree>
    <p:extLst>
      <p:ext uri="{BB962C8B-B14F-4D97-AF65-F5344CB8AC3E}">
        <p14:creationId xmlns:p14="http://schemas.microsoft.com/office/powerpoint/2010/main" val="2540436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hlinkClick r:id="rId2"/>
          </p:cNvPr>
          <p:cNvPicPr>
            <a:picLocks noChangeAspect="1"/>
          </p:cNvPicPr>
          <p:nvPr/>
        </p:nvPicPr>
        <p:blipFill>
          <a:blip r:embed="rId3"/>
          <a:stretch>
            <a:fillRect/>
          </a:stretch>
        </p:blipFill>
        <p:spPr>
          <a:xfrm>
            <a:off x="6775458" y="1690688"/>
            <a:ext cx="5230859" cy="2939733"/>
          </a:xfrm>
          <a:prstGeom prst="rect">
            <a:avLst/>
          </a:prstGeom>
        </p:spPr>
      </p:pic>
      <p:sp>
        <p:nvSpPr>
          <p:cNvPr id="2" name="Title 1"/>
          <p:cNvSpPr>
            <a:spLocks noGrp="1"/>
          </p:cNvSpPr>
          <p:nvPr>
            <p:ph type="title"/>
          </p:nvPr>
        </p:nvSpPr>
        <p:spPr/>
        <p:txBody>
          <a:bodyPr>
            <a:normAutofit/>
          </a:bodyPr>
          <a:lstStyle/>
          <a:p>
            <a:r>
              <a:rPr lang="en-GB" sz="5400" dirty="0"/>
              <a:t>‘Armed’ suspects and ‘deadly’ force</a:t>
            </a:r>
          </a:p>
        </p:txBody>
      </p:sp>
      <p:sp>
        <p:nvSpPr>
          <p:cNvPr id="3" name="Content Placeholder 2"/>
          <p:cNvSpPr>
            <a:spLocks noGrp="1"/>
          </p:cNvSpPr>
          <p:nvPr>
            <p:ph idx="1"/>
          </p:nvPr>
        </p:nvSpPr>
        <p:spPr>
          <a:xfrm>
            <a:off x="838200" y="1690688"/>
            <a:ext cx="6019800" cy="4486275"/>
          </a:xfrm>
        </p:spPr>
        <p:txBody>
          <a:bodyPr/>
          <a:lstStyle/>
          <a:p>
            <a:r>
              <a:rPr lang="en-GB" dirty="0"/>
              <a:t>We do not live in the fantasy land of movies</a:t>
            </a:r>
          </a:p>
          <a:p>
            <a:r>
              <a:rPr lang="en-GB" dirty="0"/>
              <a:t>The rule for a deadly force encounters is simple: </a:t>
            </a:r>
          </a:p>
          <a:p>
            <a:pPr lvl="1"/>
            <a:r>
              <a:rPr lang="en-GB" sz="2800" dirty="0"/>
              <a:t>Do not use deadly force unless there is absolutely no choice. </a:t>
            </a:r>
          </a:p>
          <a:p>
            <a:pPr lvl="1"/>
            <a:r>
              <a:rPr lang="en-GB" sz="2800" dirty="0"/>
              <a:t>But once that decision has been made, be sure the force is as deadly as possible, as quickly as possible.</a:t>
            </a:r>
          </a:p>
        </p:txBody>
      </p:sp>
      <p:sp>
        <p:nvSpPr>
          <p:cNvPr id="4" name="TextBox 3"/>
          <p:cNvSpPr txBox="1"/>
          <p:nvPr/>
        </p:nvSpPr>
        <p:spPr>
          <a:xfrm>
            <a:off x="7872983" y="5119688"/>
            <a:ext cx="3035808" cy="1323439"/>
          </a:xfrm>
          <a:prstGeom prst="rect">
            <a:avLst/>
          </a:prstGeom>
          <a:solidFill>
            <a:srgbClr val="FFFF00"/>
          </a:solidFill>
          <a:ln w="57150">
            <a:solidFill>
              <a:schemeClr val="tx1"/>
            </a:solidFill>
          </a:ln>
        </p:spPr>
        <p:txBody>
          <a:bodyPr wrap="square" rtlCol="0">
            <a:spAutoFit/>
          </a:bodyPr>
          <a:lstStyle/>
          <a:p>
            <a:r>
              <a:rPr lang="en-GB" sz="2000" dirty="0"/>
              <a:t>Armed police. Stop or I fire</a:t>
            </a:r>
          </a:p>
          <a:p>
            <a:r>
              <a:rPr lang="en-GB" sz="2000" dirty="0"/>
              <a:t>They do not stop</a:t>
            </a:r>
          </a:p>
          <a:p>
            <a:endParaRPr lang="en-GB" sz="2000" dirty="0"/>
          </a:p>
          <a:p>
            <a:r>
              <a:rPr lang="en-GB" sz="2000" dirty="0"/>
              <a:t>You fire at the big target</a:t>
            </a:r>
          </a:p>
        </p:txBody>
      </p:sp>
    </p:spTree>
    <p:extLst>
      <p:ext uri="{BB962C8B-B14F-4D97-AF65-F5344CB8AC3E}">
        <p14:creationId xmlns:p14="http://schemas.microsoft.com/office/powerpoint/2010/main" val="2662312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1" presetClass="entr" presetSubtype="1"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heel(1)">
                                      <p:cBhvr>
                                        <p:cTn id="3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a:t>How deadly force encounters evolve</a:t>
            </a:r>
          </a:p>
        </p:txBody>
      </p:sp>
      <p:sp>
        <p:nvSpPr>
          <p:cNvPr id="3" name="Content Placeholder 2"/>
          <p:cNvSpPr>
            <a:spLocks noGrp="1"/>
          </p:cNvSpPr>
          <p:nvPr>
            <p:ph idx="1"/>
          </p:nvPr>
        </p:nvSpPr>
        <p:spPr/>
        <p:txBody>
          <a:bodyPr/>
          <a:lstStyle/>
          <a:p>
            <a:r>
              <a:rPr lang="en-GB" dirty="0"/>
              <a:t>Potential deadly force encounters can begin in a number of ways, but two trajectories are most common.</a:t>
            </a:r>
          </a:p>
          <a:p>
            <a:r>
              <a:rPr lang="en-GB" dirty="0"/>
              <a:t>Almost always, there is an emotional and behavioural build up, an interactional dance that precedes the escalation</a:t>
            </a:r>
          </a:p>
          <a:p>
            <a:r>
              <a:rPr lang="en-GB" dirty="0"/>
              <a:t>Tipping point: at some critical juncture in the verbal exchange, one party says or does something that triggers a behavioural reaction from the other.</a:t>
            </a:r>
          </a:p>
          <a:p>
            <a:r>
              <a:rPr lang="en-GB" dirty="0"/>
              <a:t>Perception as an ‘asshole’ and ‘in contempt of cop’</a:t>
            </a:r>
          </a:p>
          <a:p>
            <a:r>
              <a:rPr lang="en-GB" dirty="0"/>
              <a:t>Officers come to expect compliance</a:t>
            </a:r>
          </a:p>
        </p:txBody>
      </p:sp>
    </p:spTree>
    <p:extLst>
      <p:ext uri="{BB962C8B-B14F-4D97-AF65-F5344CB8AC3E}">
        <p14:creationId xmlns:p14="http://schemas.microsoft.com/office/powerpoint/2010/main" val="2270773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GB" sz="6000" dirty="0"/>
              <a:t>Characteristics of shootings</a:t>
            </a:r>
          </a:p>
        </p:txBody>
      </p:sp>
      <p:sp>
        <p:nvSpPr>
          <p:cNvPr id="3" name="Content Placeholder 2"/>
          <p:cNvSpPr>
            <a:spLocks noGrp="1"/>
          </p:cNvSpPr>
          <p:nvPr>
            <p:ph idx="1"/>
          </p:nvPr>
        </p:nvSpPr>
        <p:spPr>
          <a:xfrm>
            <a:off x="838200" y="1690688"/>
            <a:ext cx="10920984" cy="4719256"/>
          </a:xfrm>
        </p:spPr>
        <p:txBody>
          <a:bodyPr>
            <a:normAutofit/>
          </a:bodyPr>
          <a:lstStyle/>
          <a:p>
            <a:pPr marL="0" indent="0">
              <a:lnSpc>
                <a:spcPct val="100000"/>
              </a:lnSpc>
              <a:spcBef>
                <a:spcPts val="0"/>
              </a:spcBef>
              <a:buNone/>
            </a:pPr>
            <a:r>
              <a:rPr lang="en-GB" dirty="0"/>
              <a:t>(1) Abuse of authority escalates to deadly confrontation; </a:t>
            </a:r>
          </a:p>
          <a:p>
            <a:pPr marL="0" indent="0">
              <a:lnSpc>
                <a:spcPct val="100000"/>
              </a:lnSpc>
              <a:spcBef>
                <a:spcPts val="0"/>
              </a:spcBef>
              <a:buNone/>
            </a:pPr>
            <a:r>
              <a:rPr lang="en-GB" dirty="0"/>
              <a:t>(2) there is a reckless use of deadly force and/or inadequate continuum of force;</a:t>
            </a:r>
          </a:p>
          <a:p>
            <a:pPr marL="0" indent="0">
              <a:lnSpc>
                <a:spcPct val="100000"/>
              </a:lnSpc>
              <a:spcBef>
                <a:spcPts val="0"/>
              </a:spcBef>
              <a:buNone/>
            </a:pPr>
            <a:r>
              <a:rPr lang="en-GB" dirty="0"/>
              <a:t>(3) there is an attempt to control an agitated or belligerent suspect;</a:t>
            </a:r>
          </a:p>
          <a:p>
            <a:pPr marL="0" indent="0">
              <a:lnSpc>
                <a:spcPct val="100000"/>
              </a:lnSpc>
              <a:spcBef>
                <a:spcPts val="0"/>
              </a:spcBef>
              <a:buNone/>
            </a:pPr>
            <a:r>
              <a:rPr lang="en-GB" dirty="0"/>
              <a:t>(4) suspect is intoxicated and/or mentally ill; </a:t>
            </a:r>
          </a:p>
          <a:p>
            <a:pPr marL="0" indent="0">
              <a:lnSpc>
                <a:spcPct val="100000"/>
              </a:lnSpc>
              <a:spcBef>
                <a:spcPts val="0"/>
              </a:spcBef>
              <a:buNone/>
            </a:pPr>
            <a:r>
              <a:rPr lang="en-GB" dirty="0"/>
              <a:t>(5) police retaliate against a suspect for endangering officers or for showing “contempt of cop;”</a:t>
            </a:r>
          </a:p>
          <a:p>
            <a:pPr marL="0" indent="0">
              <a:lnSpc>
                <a:spcPct val="100000"/>
              </a:lnSpc>
              <a:spcBef>
                <a:spcPts val="0"/>
              </a:spcBef>
              <a:buNone/>
            </a:pPr>
            <a:r>
              <a:rPr lang="en-GB" dirty="0"/>
              <a:t>(6) deadly force is used on a suspect who is already surrendering; </a:t>
            </a:r>
          </a:p>
          <a:p>
            <a:pPr marL="0" indent="0">
              <a:lnSpc>
                <a:spcPct val="100000"/>
              </a:lnSpc>
              <a:spcBef>
                <a:spcPts val="0"/>
              </a:spcBef>
              <a:buNone/>
            </a:pPr>
            <a:r>
              <a:rPr lang="en-GB" dirty="0"/>
              <a:t>(7) officer draws a gun while handcuffing a suspect; </a:t>
            </a:r>
          </a:p>
          <a:p>
            <a:pPr marL="0" indent="0">
              <a:lnSpc>
                <a:spcPct val="100000"/>
              </a:lnSpc>
              <a:spcBef>
                <a:spcPts val="0"/>
              </a:spcBef>
              <a:buNone/>
            </a:pPr>
            <a:r>
              <a:rPr lang="en-GB" dirty="0"/>
              <a:t>(8) adrenalin overload occurs following a high-speed chase; </a:t>
            </a:r>
          </a:p>
        </p:txBody>
      </p:sp>
    </p:spTree>
    <p:extLst>
      <p:ext uri="{BB962C8B-B14F-4D97-AF65-F5344CB8AC3E}">
        <p14:creationId xmlns:p14="http://schemas.microsoft.com/office/powerpoint/2010/main" val="633812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Characteristics of shootings</a:t>
            </a:r>
          </a:p>
        </p:txBody>
      </p:sp>
      <p:sp>
        <p:nvSpPr>
          <p:cNvPr id="3" name="Content Placeholder 2"/>
          <p:cNvSpPr>
            <a:spLocks noGrp="1"/>
          </p:cNvSpPr>
          <p:nvPr>
            <p:ph idx="1"/>
          </p:nvPr>
        </p:nvSpPr>
        <p:spPr>
          <a:xfrm>
            <a:off x="838200" y="1463040"/>
            <a:ext cx="11058144" cy="5166360"/>
          </a:xfrm>
        </p:spPr>
        <p:txBody>
          <a:bodyPr>
            <a:normAutofit lnSpcReduction="10000"/>
          </a:bodyPr>
          <a:lstStyle/>
          <a:p>
            <a:pPr marL="0" indent="0">
              <a:lnSpc>
                <a:spcPct val="120000"/>
              </a:lnSpc>
              <a:spcBef>
                <a:spcPts val="0"/>
              </a:spcBef>
              <a:buNone/>
            </a:pPr>
            <a:r>
              <a:rPr lang="en-GB" dirty="0"/>
              <a:t>(9) Split-second syndrome: officers misperceive danger and overreact, e.g., low lighting/bad weather, misidentification of harmless object as weapon, misidentification of innocent citizen for suspect, misidentification of fellow officer or off-duty officer for suspect, officer stumbles, drops flashlight, or prematurely emerges from cover, leading to over reactive use of force by his peers;</a:t>
            </a:r>
          </a:p>
          <a:p>
            <a:pPr marL="0" indent="0">
              <a:lnSpc>
                <a:spcPct val="120000"/>
              </a:lnSpc>
              <a:spcBef>
                <a:spcPts val="0"/>
              </a:spcBef>
              <a:buNone/>
            </a:pPr>
            <a:r>
              <a:rPr lang="en-GB" dirty="0"/>
              <a:t>(10) contagious fire: one officer fires, then all officers reflexively fire;  however, recent research suggests that this happens rarely and that officers generally make their own decisions whether or not to shoot during a deadly force encounter (White &amp; Klinger, 2012); </a:t>
            </a:r>
          </a:p>
          <a:p>
            <a:pPr marL="0" indent="0">
              <a:buNone/>
            </a:pPr>
            <a:endParaRPr lang="en-GB" dirty="0"/>
          </a:p>
        </p:txBody>
      </p:sp>
    </p:spTree>
    <p:extLst>
      <p:ext uri="{BB962C8B-B14F-4D97-AF65-F5344CB8AC3E}">
        <p14:creationId xmlns:p14="http://schemas.microsoft.com/office/powerpoint/2010/main" val="2776481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Characteristics of shootings</a:t>
            </a:r>
          </a:p>
        </p:txBody>
      </p:sp>
      <p:sp>
        <p:nvSpPr>
          <p:cNvPr id="3" name="Content Placeholder 2"/>
          <p:cNvSpPr>
            <a:spLocks noGrp="1"/>
          </p:cNvSpPr>
          <p:nvPr>
            <p:ph idx="1"/>
          </p:nvPr>
        </p:nvSpPr>
        <p:spPr>
          <a:xfrm>
            <a:off x="838200" y="2157274"/>
            <a:ext cx="11058144" cy="4472126"/>
          </a:xfrm>
        </p:spPr>
        <p:txBody>
          <a:bodyPr>
            <a:normAutofit/>
          </a:bodyPr>
          <a:lstStyle/>
          <a:p>
            <a:pPr marL="0" indent="0">
              <a:lnSpc>
                <a:spcPct val="120000"/>
              </a:lnSpc>
              <a:spcBef>
                <a:spcPts val="0"/>
              </a:spcBef>
              <a:buNone/>
            </a:pPr>
            <a:r>
              <a:rPr lang="en-GB" dirty="0"/>
              <a:t>(11) failure to prevent an otherwise avoidable suicide by cop (see below); </a:t>
            </a:r>
          </a:p>
          <a:p>
            <a:pPr marL="0" indent="0">
              <a:lnSpc>
                <a:spcPct val="120000"/>
              </a:lnSpc>
              <a:spcBef>
                <a:spcPts val="0"/>
              </a:spcBef>
              <a:buNone/>
            </a:pPr>
            <a:r>
              <a:rPr lang="en-GB" dirty="0"/>
              <a:t>(12) use of deadly force to prevent a subject's own suicide (i.e., you cannot kill someone just to prevent them from killing themselves); </a:t>
            </a:r>
          </a:p>
          <a:p>
            <a:pPr marL="0" indent="0">
              <a:lnSpc>
                <a:spcPct val="120000"/>
              </a:lnSpc>
              <a:spcBef>
                <a:spcPts val="0"/>
              </a:spcBef>
              <a:buNone/>
            </a:pPr>
            <a:r>
              <a:rPr lang="en-GB" dirty="0"/>
              <a:t>(13) improper off-duty policies; </a:t>
            </a:r>
          </a:p>
          <a:p>
            <a:pPr marL="0" indent="0">
              <a:lnSpc>
                <a:spcPct val="120000"/>
              </a:lnSpc>
              <a:spcBef>
                <a:spcPts val="0"/>
              </a:spcBef>
              <a:buNone/>
            </a:pPr>
            <a:r>
              <a:rPr lang="en-GB" dirty="0"/>
              <a:t>(14) improper vehicle operation; </a:t>
            </a:r>
          </a:p>
          <a:p>
            <a:pPr marL="0" indent="0">
              <a:lnSpc>
                <a:spcPct val="120000"/>
              </a:lnSpc>
              <a:spcBef>
                <a:spcPts val="0"/>
              </a:spcBef>
              <a:buNone/>
            </a:pPr>
            <a:r>
              <a:rPr lang="en-GB" dirty="0"/>
              <a:t>(15) maintaining code of silence in failing to report peers' misconduct; </a:t>
            </a:r>
          </a:p>
          <a:p>
            <a:pPr marL="0" indent="0">
              <a:lnSpc>
                <a:spcPct val="120000"/>
              </a:lnSpc>
              <a:spcBef>
                <a:spcPts val="0"/>
              </a:spcBef>
              <a:buNone/>
            </a:pPr>
            <a:r>
              <a:rPr lang="en-GB" dirty="0"/>
              <a:t>(16) inadequate training and supervision of officers.</a:t>
            </a:r>
          </a:p>
          <a:p>
            <a:pPr marL="0" indent="0">
              <a:buNone/>
            </a:pPr>
            <a:endParaRPr lang="en-GB" dirty="0"/>
          </a:p>
        </p:txBody>
      </p:sp>
    </p:spTree>
    <p:extLst>
      <p:ext uri="{BB962C8B-B14F-4D97-AF65-F5344CB8AC3E}">
        <p14:creationId xmlns:p14="http://schemas.microsoft.com/office/powerpoint/2010/main" val="3734702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t>What happens in the mind of officers?</a:t>
            </a:r>
          </a:p>
        </p:txBody>
      </p:sp>
      <p:sp>
        <p:nvSpPr>
          <p:cNvPr id="3" name="Content Placeholder 2"/>
          <p:cNvSpPr>
            <a:spLocks noGrp="1"/>
          </p:cNvSpPr>
          <p:nvPr>
            <p:ph idx="1"/>
          </p:nvPr>
        </p:nvSpPr>
        <p:spPr/>
        <p:txBody>
          <a:bodyPr/>
          <a:lstStyle/>
          <a:p>
            <a:r>
              <a:rPr lang="en-GB" sz="3200" dirty="0"/>
              <a:t>Potentially dangerous scene on patrol</a:t>
            </a:r>
          </a:p>
          <a:p>
            <a:r>
              <a:rPr lang="en-GB" sz="3200" dirty="0"/>
              <a:t>Internal threat radar is engaged</a:t>
            </a:r>
          </a:p>
          <a:p>
            <a:r>
              <a:rPr lang="en-GB" sz="3200" dirty="0"/>
              <a:t>Many use of force encounters escalate gradually, a few erupt explosively, but most officers can clearly recall the instant when they decided to draw their weapon and when they decided to fire.</a:t>
            </a:r>
          </a:p>
          <a:p>
            <a:r>
              <a:rPr lang="en-GB" sz="3200" dirty="0"/>
              <a:t> The brain does extraordinary things to allow its owner to survive</a:t>
            </a:r>
          </a:p>
          <a:p>
            <a:endParaRPr lang="en-GB" dirty="0"/>
          </a:p>
        </p:txBody>
      </p:sp>
    </p:spTree>
    <p:extLst>
      <p:ext uri="{BB962C8B-B14F-4D97-AF65-F5344CB8AC3E}">
        <p14:creationId xmlns:p14="http://schemas.microsoft.com/office/powerpoint/2010/main" val="3287923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t>What happens in the mind of officers?</a:t>
            </a:r>
          </a:p>
        </p:txBody>
      </p:sp>
      <p:sp>
        <p:nvSpPr>
          <p:cNvPr id="3" name="Content Placeholder 2"/>
          <p:cNvSpPr>
            <a:spLocks noGrp="1"/>
          </p:cNvSpPr>
          <p:nvPr>
            <p:ph idx="1"/>
          </p:nvPr>
        </p:nvSpPr>
        <p:spPr>
          <a:xfrm>
            <a:off x="838200" y="1825624"/>
            <a:ext cx="10701528" cy="4511167"/>
          </a:xfrm>
        </p:spPr>
        <p:txBody>
          <a:bodyPr/>
          <a:lstStyle/>
          <a:p>
            <a:r>
              <a:rPr lang="en-GB" sz="3200" dirty="0"/>
              <a:t>However, officers in a deadly force encounter must do more than survive</a:t>
            </a:r>
          </a:p>
          <a:p>
            <a:r>
              <a:rPr lang="en-GB" sz="3200" dirty="0"/>
              <a:t>Their job descriptions do not give them the luxury of fleeing. </a:t>
            </a:r>
          </a:p>
          <a:p>
            <a:r>
              <a:rPr lang="en-GB" sz="3200" dirty="0"/>
              <a:t>An officer's responsibility is </a:t>
            </a:r>
          </a:p>
          <a:p>
            <a:pPr lvl="1"/>
            <a:r>
              <a:rPr lang="en-GB" sz="2800" dirty="0"/>
              <a:t>To control the scene</a:t>
            </a:r>
          </a:p>
          <a:p>
            <a:pPr lvl="1"/>
            <a:r>
              <a:rPr lang="en-GB" sz="2800" dirty="0"/>
              <a:t>Preserve life and act lawfully in doing so—all in the moments where he or she could be instantly killed.</a:t>
            </a:r>
          </a:p>
          <a:p>
            <a:endParaRPr lang="en-GB" dirty="0"/>
          </a:p>
        </p:txBody>
      </p:sp>
    </p:spTree>
    <p:extLst>
      <p:ext uri="{BB962C8B-B14F-4D97-AF65-F5344CB8AC3E}">
        <p14:creationId xmlns:p14="http://schemas.microsoft.com/office/powerpoint/2010/main" val="2157063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t>What happens in the mind of officers?</a:t>
            </a:r>
          </a:p>
        </p:txBody>
      </p:sp>
      <p:sp>
        <p:nvSpPr>
          <p:cNvPr id="3" name="Content Placeholder 2"/>
          <p:cNvSpPr>
            <a:spLocks noGrp="1"/>
          </p:cNvSpPr>
          <p:nvPr>
            <p:ph idx="1"/>
          </p:nvPr>
        </p:nvSpPr>
        <p:spPr/>
        <p:txBody>
          <a:bodyPr>
            <a:normAutofit/>
          </a:bodyPr>
          <a:lstStyle/>
          <a:p>
            <a:r>
              <a:rPr lang="en-GB" dirty="0"/>
              <a:t>Most officers describe one or more alterations in perception, thinking, and behaviour that occurred during the event</a:t>
            </a:r>
          </a:p>
          <a:p>
            <a:r>
              <a:rPr lang="en-GB" dirty="0"/>
              <a:t>Natural adaptive defensive reactions of a nervous system that is conserving energy and allocating resources under extreme cognitive and emotional demand.</a:t>
            </a:r>
          </a:p>
          <a:p>
            <a:r>
              <a:rPr lang="en-GB" u="sng" dirty="0"/>
              <a:t>Sensory distortions</a:t>
            </a:r>
            <a:r>
              <a:rPr lang="en-GB" dirty="0"/>
              <a:t>: slow-motion, tunnel-vision, tunnel-hearing</a:t>
            </a:r>
          </a:p>
          <a:p>
            <a:r>
              <a:rPr lang="en-GB" u="sng" dirty="0"/>
              <a:t>Magnification</a:t>
            </a:r>
            <a:r>
              <a:rPr lang="en-GB" dirty="0"/>
              <a:t>: in one case, an officer recalled that “I could hear the guy's blood drip” (James D. Sewell, FDLE, ret., personal communication).</a:t>
            </a:r>
          </a:p>
          <a:p>
            <a:endParaRPr lang="en-GB" dirty="0"/>
          </a:p>
          <a:p>
            <a:endParaRPr lang="en-GB" dirty="0"/>
          </a:p>
        </p:txBody>
      </p:sp>
    </p:spTree>
    <p:extLst>
      <p:ext uri="{BB962C8B-B14F-4D97-AF65-F5344CB8AC3E}">
        <p14:creationId xmlns:p14="http://schemas.microsoft.com/office/powerpoint/2010/main" val="399205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t>What happens in the mind of officers?</a:t>
            </a:r>
          </a:p>
        </p:txBody>
      </p:sp>
      <p:sp>
        <p:nvSpPr>
          <p:cNvPr id="3" name="Content Placeholder 2"/>
          <p:cNvSpPr>
            <a:spLocks noGrp="1"/>
          </p:cNvSpPr>
          <p:nvPr>
            <p:ph idx="1"/>
          </p:nvPr>
        </p:nvSpPr>
        <p:spPr>
          <a:xfrm>
            <a:off x="838200" y="1825624"/>
            <a:ext cx="10774680" cy="4566031"/>
          </a:xfrm>
        </p:spPr>
        <p:txBody>
          <a:bodyPr>
            <a:normAutofit/>
          </a:bodyPr>
          <a:lstStyle/>
          <a:p>
            <a:r>
              <a:rPr lang="en-GB" sz="3200" dirty="0"/>
              <a:t>Officers sometimes report feeling they are on the outside looking in</a:t>
            </a:r>
          </a:p>
          <a:p>
            <a:r>
              <a:rPr lang="en-GB" sz="3200" dirty="0"/>
              <a:t>Freezing a delayed response</a:t>
            </a:r>
          </a:p>
          <a:p>
            <a:r>
              <a:rPr lang="en-GB" sz="3200" dirty="0"/>
              <a:t>Going on ‘automatic’</a:t>
            </a:r>
          </a:p>
          <a:p>
            <a:r>
              <a:rPr lang="en-GB" sz="3200" dirty="0"/>
              <a:t>Vivid ‘flashbulb’ memories</a:t>
            </a:r>
          </a:p>
          <a:p>
            <a:r>
              <a:rPr lang="en-GB" sz="3200" dirty="0"/>
              <a:t>A third report significant distortion so that their recollection differs markedly from that of others present</a:t>
            </a:r>
          </a:p>
          <a:p>
            <a:r>
              <a:rPr lang="en-GB" sz="3200" dirty="0"/>
              <a:t>Memory is selective and reconstructive</a:t>
            </a:r>
          </a:p>
        </p:txBody>
      </p:sp>
    </p:spTree>
    <p:extLst>
      <p:ext uri="{BB962C8B-B14F-4D97-AF65-F5344CB8AC3E}">
        <p14:creationId xmlns:p14="http://schemas.microsoft.com/office/powerpoint/2010/main" val="3682692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Psychological response</a:t>
            </a:r>
          </a:p>
        </p:txBody>
      </p:sp>
      <p:sp>
        <p:nvSpPr>
          <p:cNvPr id="3" name="Content Placeholder 2"/>
          <p:cNvSpPr>
            <a:spLocks noGrp="1"/>
          </p:cNvSpPr>
          <p:nvPr>
            <p:ph idx="1"/>
          </p:nvPr>
        </p:nvSpPr>
        <p:spPr>
          <a:xfrm>
            <a:off x="838200" y="1825625"/>
            <a:ext cx="11195304" cy="4351338"/>
          </a:xfrm>
        </p:spPr>
        <p:txBody>
          <a:bodyPr>
            <a:normAutofit fontScale="85000" lnSpcReduction="10000"/>
          </a:bodyPr>
          <a:lstStyle/>
          <a:p>
            <a:pPr marL="514350" indent="-514350">
              <a:buFont typeface="+mj-lt"/>
              <a:buAutoNum type="arabicPeriod"/>
            </a:pPr>
            <a:r>
              <a:rPr lang="en-GB" b="1" dirty="0"/>
              <a:t>Impact phase</a:t>
            </a:r>
            <a:r>
              <a:rPr lang="en-GB" dirty="0"/>
              <a:t>: relief or exhilaration following a shooting but then guilt or self-recrimination especially in suicide-by-cop or domestic incidents</a:t>
            </a:r>
          </a:p>
          <a:p>
            <a:pPr marL="514350" indent="-514350">
              <a:buFont typeface="+mj-lt"/>
              <a:buAutoNum type="arabicPeriod"/>
            </a:pPr>
            <a:r>
              <a:rPr lang="en-GB" b="1" dirty="0"/>
              <a:t>Recoil phase</a:t>
            </a:r>
            <a:r>
              <a:rPr lang="en-GB" dirty="0"/>
              <a:t>: officers can seem detached and preoccupied – behavioural autopilot. She wants to put it behind but others badger them constantly. Hyper-sensitivity in response to fellow officer comments and from investigation officers</a:t>
            </a:r>
          </a:p>
          <a:p>
            <a:pPr marL="514350" indent="-514350">
              <a:buFont typeface="+mj-lt"/>
              <a:buAutoNum type="arabicPeriod"/>
            </a:pPr>
            <a:r>
              <a:rPr lang="en-GB" b="1" dirty="0"/>
              <a:t>Resolution phase</a:t>
            </a:r>
            <a:r>
              <a:rPr lang="en-GB" dirty="0"/>
              <a:t>: the action was necessary and justified. Resolution may be partial rather than total. Overall a successful return to work</a:t>
            </a:r>
          </a:p>
          <a:p>
            <a:pPr marL="514350" indent="-514350">
              <a:buFont typeface="+mj-lt"/>
              <a:buAutoNum type="arabicPeriod"/>
            </a:pPr>
            <a:r>
              <a:rPr lang="en-GB" b="1" dirty="0"/>
              <a:t>Post traumatic phase</a:t>
            </a:r>
            <a:r>
              <a:rPr lang="en-GB" dirty="0"/>
              <a:t>: worse case where sufficient resolution may never occur. Can impede or completely derail careers. Emotional disconnect between the fantasy (cop shows as kids) and the reality which often involves petty criminals, people with mental health issues, domestic violence escalation, posturing of young teenagers. Less severe cases might see officers able to seek treatment and to get back on an even keel.</a:t>
            </a:r>
          </a:p>
        </p:txBody>
      </p:sp>
    </p:spTree>
    <p:extLst>
      <p:ext uri="{BB962C8B-B14F-4D97-AF65-F5344CB8AC3E}">
        <p14:creationId xmlns:p14="http://schemas.microsoft.com/office/powerpoint/2010/main" val="2519941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Suicide By Cop (SBC)</a:t>
            </a:r>
          </a:p>
        </p:txBody>
      </p:sp>
      <p:sp>
        <p:nvSpPr>
          <p:cNvPr id="3" name="Content Placeholder 2"/>
          <p:cNvSpPr>
            <a:spLocks noGrp="1"/>
          </p:cNvSpPr>
          <p:nvPr>
            <p:ph idx="1"/>
          </p:nvPr>
        </p:nvSpPr>
        <p:spPr/>
        <p:txBody>
          <a:bodyPr>
            <a:noAutofit/>
          </a:bodyPr>
          <a:lstStyle/>
          <a:p>
            <a:r>
              <a:rPr lang="en-GB" sz="3200" dirty="0"/>
              <a:t>Perhaps 10% of the 600 police shooting in the USA each year are SBC</a:t>
            </a:r>
          </a:p>
          <a:p>
            <a:r>
              <a:rPr lang="en-GB" sz="3200" dirty="0"/>
              <a:t>People want to die and so provoke the police into deadly force</a:t>
            </a:r>
          </a:p>
          <a:p>
            <a:r>
              <a:rPr lang="en-GB" sz="3200" dirty="0"/>
              <a:t>Officers feel a sense of powerlessness and manipulation, and this is typically reported to be an especially stressful and demoralizing form of shooting trauma.</a:t>
            </a:r>
          </a:p>
          <a:p>
            <a:r>
              <a:rPr lang="en-GB" sz="3200" dirty="0"/>
              <a:t>Strong links to a history of minor crime and mental health issues</a:t>
            </a:r>
          </a:p>
        </p:txBody>
      </p:sp>
    </p:spTree>
    <p:extLst>
      <p:ext uri="{BB962C8B-B14F-4D97-AF65-F5344CB8AC3E}">
        <p14:creationId xmlns:p14="http://schemas.microsoft.com/office/powerpoint/2010/main" val="1961218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5048" y="320040"/>
            <a:ext cx="10515600" cy="1325563"/>
          </a:xfrm>
        </p:spPr>
        <p:txBody>
          <a:bodyPr>
            <a:normAutofit/>
          </a:bodyPr>
          <a:lstStyle/>
          <a:p>
            <a:r>
              <a:rPr lang="en-GB" sz="6000" dirty="0"/>
              <a:t>SBC reasons</a:t>
            </a:r>
          </a:p>
        </p:txBody>
      </p:sp>
      <p:sp>
        <p:nvSpPr>
          <p:cNvPr id="3" name="Content Placeholder 2"/>
          <p:cNvSpPr>
            <a:spLocks noGrp="1"/>
          </p:cNvSpPr>
          <p:nvPr>
            <p:ph idx="1"/>
          </p:nvPr>
        </p:nvSpPr>
        <p:spPr>
          <a:xfrm>
            <a:off x="765048" y="1810512"/>
            <a:ext cx="11241024" cy="3954971"/>
          </a:xfrm>
        </p:spPr>
        <p:txBody>
          <a:bodyPr>
            <a:noAutofit/>
          </a:bodyPr>
          <a:lstStyle/>
          <a:p>
            <a:pPr marL="0" indent="0">
              <a:lnSpc>
                <a:spcPct val="120000"/>
              </a:lnSpc>
              <a:spcBef>
                <a:spcPts val="0"/>
              </a:spcBef>
              <a:buNone/>
            </a:pPr>
            <a:r>
              <a:rPr lang="en-GB" sz="2400" dirty="0"/>
              <a:t>(1) Not wanting to appear weak by committing self-suicide (going out in a “blaze of glory”); </a:t>
            </a:r>
          </a:p>
          <a:p>
            <a:pPr marL="0" indent="0">
              <a:lnSpc>
                <a:spcPct val="120000"/>
              </a:lnSpc>
              <a:spcBef>
                <a:spcPts val="0"/>
              </a:spcBef>
              <a:buNone/>
            </a:pPr>
            <a:r>
              <a:rPr lang="en-GB" sz="2400" dirty="0"/>
              <a:t>(2) wanting to “send a message” to family members or others who have hurt or betrayed the subject; </a:t>
            </a:r>
          </a:p>
          <a:p>
            <a:pPr marL="0" indent="0">
              <a:lnSpc>
                <a:spcPct val="120000"/>
              </a:lnSpc>
              <a:spcBef>
                <a:spcPts val="0"/>
              </a:spcBef>
              <a:buNone/>
            </a:pPr>
            <a:r>
              <a:rPr lang="en-GB" sz="2400" dirty="0"/>
              <a:t>(3) fear of incompletion of self-suicide (one bullet to the head might leave me a vegetable, but dozens of police bullets will surely finish the job); </a:t>
            </a:r>
          </a:p>
          <a:p>
            <a:pPr marL="0" indent="0">
              <a:lnSpc>
                <a:spcPct val="120000"/>
              </a:lnSpc>
              <a:spcBef>
                <a:spcPts val="0"/>
              </a:spcBef>
              <a:buNone/>
            </a:pPr>
            <a:r>
              <a:rPr lang="en-GB" sz="2400" dirty="0"/>
              <a:t>(4) religious proscriptions against self-suicide (if the police kill me, I'm technically not killing myself); </a:t>
            </a:r>
          </a:p>
        </p:txBody>
      </p:sp>
    </p:spTree>
    <p:extLst>
      <p:ext uri="{BB962C8B-B14F-4D97-AF65-F5344CB8AC3E}">
        <p14:creationId xmlns:p14="http://schemas.microsoft.com/office/powerpoint/2010/main" val="4156783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5048" y="585217"/>
            <a:ext cx="10515600" cy="1014984"/>
          </a:xfrm>
        </p:spPr>
        <p:txBody>
          <a:bodyPr>
            <a:normAutofit/>
          </a:bodyPr>
          <a:lstStyle/>
          <a:p>
            <a:r>
              <a:rPr lang="en-GB" sz="6000" dirty="0"/>
              <a:t>SBC reasons</a:t>
            </a:r>
          </a:p>
        </p:txBody>
      </p:sp>
      <p:sp>
        <p:nvSpPr>
          <p:cNvPr id="3" name="Content Placeholder 2"/>
          <p:cNvSpPr>
            <a:spLocks noGrp="1"/>
          </p:cNvSpPr>
          <p:nvPr>
            <p:ph idx="1"/>
          </p:nvPr>
        </p:nvSpPr>
        <p:spPr>
          <a:xfrm>
            <a:off x="765048" y="2048256"/>
            <a:ext cx="11241024" cy="3717227"/>
          </a:xfrm>
        </p:spPr>
        <p:txBody>
          <a:bodyPr>
            <a:noAutofit/>
          </a:bodyPr>
          <a:lstStyle/>
          <a:p>
            <a:pPr marL="0" indent="0">
              <a:lnSpc>
                <a:spcPct val="120000"/>
              </a:lnSpc>
              <a:spcBef>
                <a:spcPts val="0"/>
              </a:spcBef>
              <a:buNone/>
            </a:pPr>
            <a:r>
              <a:rPr lang="en-GB" dirty="0"/>
              <a:t>(5) financial considerations (life insurance policy or relative's will excludes payment for suicide); </a:t>
            </a:r>
          </a:p>
          <a:p>
            <a:pPr marL="0" indent="0">
              <a:lnSpc>
                <a:spcPct val="120000"/>
              </a:lnSpc>
              <a:spcBef>
                <a:spcPts val="0"/>
              </a:spcBef>
              <a:buNone/>
            </a:pPr>
            <a:r>
              <a:rPr lang="en-GB" dirty="0"/>
              <a:t>(6) Delusional motives (dying for the sins of the world); and </a:t>
            </a:r>
          </a:p>
          <a:p>
            <a:pPr marL="0" indent="0">
              <a:lnSpc>
                <a:spcPct val="120000"/>
              </a:lnSpc>
              <a:spcBef>
                <a:spcPts val="0"/>
              </a:spcBef>
              <a:buNone/>
            </a:pPr>
            <a:r>
              <a:rPr lang="en-GB" dirty="0"/>
              <a:t>(7) rare cases of suicidal police officers or ex-officers who understand that drawing a weapon on fellow officers will leave them no choice but to return deadly fire</a:t>
            </a:r>
          </a:p>
        </p:txBody>
      </p:sp>
    </p:spTree>
    <p:extLst>
      <p:ext uri="{BB962C8B-B14F-4D97-AF65-F5344CB8AC3E}">
        <p14:creationId xmlns:p14="http://schemas.microsoft.com/office/powerpoint/2010/main" val="2328511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6344" y="6058007"/>
            <a:ext cx="11725656" cy="338554"/>
          </a:xfrm>
          <a:prstGeom prst="rect">
            <a:avLst/>
          </a:prstGeom>
        </p:spPr>
        <p:txBody>
          <a:bodyPr wrap="square">
            <a:spAutoFit/>
          </a:bodyPr>
          <a:lstStyle/>
          <a:p>
            <a:r>
              <a:rPr lang="en-GB" sz="1600" dirty="0">
                <a:hlinkClick r:id="rId2"/>
              </a:rPr>
              <a:t>https://www.nbcnews.com/news/us-news/sacramento-police-release-video-fatal-shooting-unarmed-man-n858926?icid=related</a:t>
            </a:r>
            <a:r>
              <a:rPr lang="en-GB" sz="1600" dirty="0"/>
              <a:t> </a:t>
            </a:r>
          </a:p>
        </p:txBody>
      </p:sp>
      <p:pic>
        <p:nvPicPr>
          <p:cNvPr id="6" name="Picture 5">
            <a:hlinkClick r:id="rId2"/>
          </p:cNvPr>
          <p:cNvPicPr>
            <a:picLocks noChangeAspect="1"/>
          </p:cNvPicPr>
          <p:nvPr/>
        </p:nvPicPr>
        <p:blipFill>
          <a:blip r:embed="rId3"/>
          <a:stretch>
            <a:fillRect/>
          </a:stretch>
        </p:blipFill>
        <p:spPr>
          <a:xfrm>
            <a:off x="2166937" y="1204912"/>
            <a:ext cx="7858125" cy="4448175"/>
          </a:xfrm>
          <a:prstGeom prst="rect">
            <a:avLst/>
          </a:prstGeom>
        </p:spPr>
      </p:pic>
    </p:spTree>
    <p:extLst>
      <p:ext uri="{BB962C8B-B14F-4D97-AF65-F5344CB8AC3E}">
        <p14:creationId xmlns:p14="http://schemas.microsoft.com/office/powerpoint/2010/main" val="15428762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4F1B144-7C91-4364-803A-63B12AE7AB5F}"/>
              </a:ext>
            </a:extLst>
          </p:cNvPr>
          <p:cNvPicPr>
            <a:picLocks noChangeAspect="1"/>
          </p:cNvPicPr>
          <p:nvPr/>
        </p:nvPicPr>
        <p:blipFill rotWithShape="1">
          <a:blip r:embed="rId2"/>
          <a:srcRect t="18478"/>
          <a:stretch/>
        </p:blipFill>
        <p:spPr>
          <a:xfrm>
            <a:off x="20" y="10"/>
            <a:ext cx="12191980" cy="6857990"/>
          </a:xfrm>
          <a:prstGeom prst="rect">
            <a:avLst/>
          </a:prstGeom>
        </p:spPr>
      </p:pic>
      <p:sp>
        <p:nvSpPr>
          <p:cNvPr id="10"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marL="0" marR="0" lvl="0" indent="0" algn="ctr" defTabSz="914400" rtl="0" eaLnBrk="1" fontAlgn="auto" latinLnBrk="0" hangingPunct="1">
              <a:lnSpc>
                <a:spcPct val="100000"/>
              </a:lnSpc>
              <a:spcBef>
                <a:spcPts val="0"/>
              </a:spcBef>
              <a:spcAft>
                <a:spcPts val="1000"/>
              </a:spcAft>
              <a:buClr>
                <a:prstClr val="black"/>
              </a:buClr>
              <a:buSzPct val="100000"/>
              <a:buFont typeface="Arial"/>
              <a:buNone/>
              <a:tabLst/>
              <a:defRPr/>
            </a:pPr>
            <a:endParaRPr kumimoji="0" lang="en-US" sz="1600" b="0" i="0" u="none" strike="noStrike" kern="1200" cap="all" spc="0" normalizeH="0" baseline="0" noProof="0">
              <a:ln>
                <a:noFill/>
              </a:ln>
              <a:solidFill>
                <a:prstClr val="black"/>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F322D4B-C1EB-4DBA-8054-BF7B44A1BCB2}"/>
              </a:ext>
            </a:extLst>
          </p:cNvPr>
          <p:cNvSpPr>
            <a:spLocks noGrp="1"/>
          </p:cNvSpPr>
          <p:nvPr>
            <p:ph type="ctrTitle"/>
          </p:nvPr>
        </p:nvSpPr>
        <p:spPr>
          <a:xfrm>
            <a:off x="8022021" y="3231931"/>
            <a:ext cx="3852041" cy="1834056"/>
          </a:xfrm>
        </p:spPr>
        <p:txBody>
          <a:bodyPr>
            <a:normAutofit/>
          </a:bodyPr>
          <a:lstStyle/>
          <a:p>
            <a:r>
              <a:rPr lang="en-GB" dirty="0"/>
              <a:t>Lethal Force</a:t>
            </a:r>
          </a:p>
        </p:txBody>
      </p:sp>
      <p:sp>
        <p:nvSpPr>
          <p:cNvPr id="3" name="Subtitle 2">
            <a:extLst>
              <a:ext uri="{FF2B5EF4-FFF2-40B4-BE49-F238E27FC236}">
                <a16:creationId xmlns:a16="http://schemas.microsoft.com/office/drawing/2014/main" id="{23363EE6-C83B-4AA8-88A4-590107745F80}"/>
              </a:ext>
            </a:extLst>
          </p:cNvPr>
          <p:cNvSpPr>
            <a:spLocks noGrp="1"/>
          </p:cNvSpPr>
          <p:nvPr>
            <p:ph type="subTitle" idx="1"/>
          </p:nvPr>
        </p:nvSpPr>
        <p:spPr>
          <a:xfrm>
            <a:off x="7782910" y="5242675"/>
            <a:ext cx="4330262" cy="683284"/>
          </a:xfrm>
        </p:spPr>
        <p:txBody>
          <a:bodyPr>
            <a:normAutofit/>
          </a:bodyPr>
          <a:lstStyle/>
          <a:p>
            <a:r>
              <a:rPr lang="en-GB" sz="3200" dirty="0"/>
              <a:t>25.8.21</a:t>
            </a:r>
          </a:p>
        </p:txBody>
      </p:sp>
      <p:cxnSp>
        <p:nvCxnSpPr>
          <p:cNvPr id="12" name="Straight Connector 11">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17651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0E71D-2B97-4C32-857F-118CF6E30C2F}"/>
              </a:ext>
            </a:extLst>
          </p:cNvPr>
          <p:cNvSpPr>
            <a:spLocks noGrp="1"/>
          </p:cNvSpPr>
          <p:nvPr>
            <p:ph type="title"/>
          </p:nvPr>
        </p:nvSpPr>
        <p:spPr/>
        <p:txBody>
          <a:bodyPr/>
          <a:lstStyle/>
          <a:p>
            <a:r>
              <a:rPr lang="en-GB" dirty="0"/>
              <a:t>Warning</a:t>
            </a:r>
          </a:p>
        </p:txBody>
      </p:sp>
      <p:sp>
        <p:nvSpPr>
          <p:cNvPr id="3" name="Content Placeholder 2">
            <a:extLst>
              <a:ext uri="{FF2B5EF4-FFF2-40B4-BE49-F238E27FC236}">
                <a16:creationId xmlns:a16="http://schemas.microsoft.com/office/drawing/2014/main" id="{24907118-D5EE-4850-BE0D-339C838B7B38}"/>
              </a:ext>
            </a:extLst>
          </p:cNvPr>
          <p:cNvSpPr>
            <a:spLocks noGrp="1"/>
          </p:cNvSpPr>
          <p:nvPr>
            <p:ph idx="1"/>
          </p:nvPr>
        </p:nvSpPr>
        <p:spPr/>
        <p:txBody>
          <a:bodyPr/>
          <a:lstStyle/>
          <a:p>
            <a:r>
              <a:rPr lang="en-GB" dirty="0"/>
              <a:t>The live footage taken by a body worn camera of an officer of Del Norte Sherriff’s Department is harrowing</a:t>
            </a:r>
          </a:p>
          <a:p>
            <a:r>
              <a:rPr lang="en-GB" dirty="0"/>
              <a:t>Do not watch this is you are in any way concerned</a:t>
            </a:r>
          </a:p>
          <a:p>
            <a:r>
              <a:rPr lang="en-GB" dirty="0"/>
              <a:t>As student in higher education you might find yourselves in roles where you have to deal with conflict, up to an including the use of lethal force</a:t>
            </a:r>
          </a:p>
          <a:p>
            <a:r>
              <a:rPr lang="en-GB" dirty="0"/>
              <a:t>This helps us to understand the context</a:t>
            </a:r>
          </a:p>
        </p:txBody>
      </p:sp>
    </p:spTree>
    <p:extLst>
      <p:ext uri="{BB962C8B-B14F-4D97-AF65-F5344CB8AC3E}">
        <p14:creationId xmlns:p14="http://schemas.microsoft.com/office/powerpoint/2010/main" val="2686048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F6A8F-BE1C-48BB-B892-B984879F0C9B}"/>
              </a:ext>
            </a:extLst>
          </p:cNvPr>
          <p:cNvSpPr>
            <a:spLocks noGrp="1"/>
          </p:cNvSpPr>
          <p:nvPr>
            <p:ph type="title"/>
          </p:nvPr>
        </p:nvSpPr>
        <p:spPr/>
        <p:txBody>
          <a:bodyPr/>
          <a:lstStyle/>
          <a:p>
            <a:r>
              <a:rPr lang="en-GB" dirty="0"/>
              <a:t>Key questions</a:t>
            </a:r>
          </a:p>
        </p:txBody>
      </p:sp>
      <p:sp>
        <p:nvSpPr>
          <p:cNvPr id="3" name="Content Placeholder 2">
            <a:extLst>
              <a:ext uri="{FF2B5EF4-FFF2-40B4-BE49-F238E27FC236}">
                <a16:creationId xmlns:a16="http://schemas.microsoft.com/office/drawing/2014/main" id="{F817EBD2-BB6E-415A-9E35-EB4E1174A7A8}"/>
              </a:ext>
            </a:extLst>
          </p:cNvPr>
          <p:cNvSpPr>
            <a:spLocks noGrp="1"/>
          </p:cNvSpPr>
          <p:nvPr>
            <p:ph idx="1"/>
          </p:nvPr>
        </p:nvSpPr>
        <p:spPr/>
        <p:txBody>
          <a:bodyPr/>
          <a:lstStyle/>
          <a:p>
            <a:r>
              <a:rPr lang="en-GB" dirty="0"/>
              <a:t>Carefully observe the words and actions of officers and the victim</a:t>
            </a:r>
          </a:p>
          <a:p>
            <a:r>
              <a:rPr lang="en-GB" dirty="0"/>
              <a:t>Ask yourself:</a:t>
            </a:r>
          </a:p>
          <a:p>
            <a:pPr lvl="1"/>
            <a:r>
              <a:rPr lang="en-GB" dirty="0"/>
              <a:t>What is the person thinking and feeling?</a:t>
            </a:r>
          </a:p>
          <a:p>
            <a:pPr lvl="1"/>
            <a:r>
              <a:rPr lang="en-GB" dirty="0"/>
              <a:t>What are the officers thinking and feeling?</a:t>
            </a:r>
          </a:p>
          <a:p>
            <a:pPr lvl="1"/>
            <a:r>
              <a:rPr lang="en-GB" dirty="0"/>
              <a:t>Are things said which cause concern?</a:t>
            </a:r>
          </a:p>
          <a:p>
            <a:pPr lvl="1"/>
            <a:r>
              <a:rPr lang="en-GB" dirty="0"/>
              <a:t>Do the officers conduct themselves professionally?</a:t>
            </a:r>
          </a:p>
          <a:p>
            <a:pPr lvl="1"/>
            <a:r>
              <a:rPr lang="en-GB" dirty="0"/>
              <a:t>What would you have done if you were present?</a:t>
            </a:r>
          </a:p>
          <a:p>
            <a:pPr lvl="1"/>
            <a:r>
              <a:rPr lang="en-GB" dirty="0"/>
              <a:t>How do you think and feel throughout?</a:t>
            </a:r>
          </a:p>
          <a:p>
            <a:pPr lvl="1"/>
            <a:r>
              <a:rPr lang="en-GB" dirty="0"/>
              <a:t>Do you notice any biological and emotional changes?</a:t>
            </a:r>
          </a:p>
        </p:txBody>
      </p:sp>
    </p:spTree>
    <p:extLst>
      <p:ext uri="{BB962C8B-B14F-4D97-AF65-F5344CB8AC3E}">
        <p14:creationId xmlns:p14="http://schemas.microsoft.com/office/powerpoint/2010/main" val="2731642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anim calcmode="lin" valueType="num">
                                      <p:cBhvr additive="base">
                                        <p:cTn id="4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FB7EF-ECC1-4BBA-B6E5-93E9E092148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C06768D-BCDE-4F51-B21D-0083698254A5}"/>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B793E246-3890-400E-ACBE-CC754FA249D6}"/>
              </a:ext>
            </a:extLst>
          </p:cNvPr>
          <p:cNvPicPr>
            <a:picLocks noChangeAspect="1"/>
          </p:cNvPicPr>
          <p:nvPr/>
        </p:nvPicPr>
        <p:blipFill>
          <a:blip r:embed="rId2"/>
          <a:stretch>
            <a:fillRect/>
          </a:stretch>
        </p:blipFill>
        <p:spPr>
          <a:xfrm>
            <a:off x="733425" y="581999"/>
            <a:ext cx="5362575" cy="1609725"/>
          </a:xfrm>
          <a:prstGeom prst="rect">
            <a:avLst/>
          </a:prstGeom>
        </p:spPr>
      </p:pic>
      <p:pic>
        <p:nvPicPr>
          <p:cNvPr id="7" name="Picture 6">
            <a:extLst>
              <a:ext uri="{FF2B5EF4-FFF2-40B4-BE49-F238E27FC236}">
                <a16:creationId xmlns:a16="http://schemas.microsoft.com/office/drawing/2014/main" id="{31565B0A-3C2F-4E94-91A2-DD15BE351437}"/>
              </a:ext>
            </a:extLst>
          </p:cNvPr>
          <p:cNvPicPr>
            <a:picLocks noChangeAspect="1"/>
          </p:cNvPicPr>
          <p:nvPr/>
        </p:nvPicPr>
        <p:blipFill>
          <a:blip r:embed="rId3"/>
          <a:stretch>
            <a:fillRect/>
          </a:stretch>
        </p:blipFill>
        <p:spPr>
          <a:xfrm>
            <a:off x="6852161" y="1216741"/>
            <a:ext cx="4819650" cy="4876800"/>
          </a:xfrm>
          <a:prstGeom prst="rect">
            <a:avLst/>
          </a:prstGeom>
          <a:ln w="228600" cap="sq" cmpd="thickThin">
            <a:solidFill>
              <a:srgbClr val="000000"/>
            </a:solidFill>
            <a:prstDash val="solid"/>
            <a:miter lim="800000"/>
          </a:ln>
          <a:effectLst>
            <a:innerShdw blurRad="76200">
              <a:srgbClr val="000000"/>
            </a:innerShdw>
          </a:effectLst>
        </p:spPr>
      </p:pic>
      <p:pic>
        <p:nvPicPr>
          <p:cNvPr id="9" name="Picture 8">
            <a:extLst>
              <a:ext uri="{FF2B5EF4-FFF2-40B4-BE49-F238E27FC236}">
                <a16:creationId xmlns:a16="http://schemas.microsoft.com/office/drawing/2014/main" id="{0A6A1ABF-BA47-4CF9-80AD-2DD054758AA9}"/>
              </a:ext>
            </a:extLst>
          </p:cNvPr>
          <p:cNvPicPr>
            <a:picLocks noChangeAspect="1"/>
          </p:cNvPicPr>
          <p:nvPr/>
        </p:nvPicPr>
        <p:blipFill>
          <a:blip r:embed="rId4"/>
          <a:stretch>
            <a:fillRect/>
          </a:stretch>
        </p:blipFill>
        <p:spPr>
          <a:xfrm>
            <a:off x="628650" y="2326661"/>
            <a:ext cx="5467350" cy="4133850"/>
          </a:xfrm>
          <a:prstGeom prst="rect">
            <a:avLst/>
          </a:prstGeom>
        </p:spPr>
      </p:pic>
    </p:spTree>
    <p:extLst>
      <p:ext uri="{BB962C8B-B14F-4D97-AF65-F5344CB8AC3E}">
        <p14:creationId xmlns:p14="http://schemas.microsoft.com/office/powerpoint/2010/main" val="32362438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6F10D26-CDFD-45E9-BAAD-A472BCE06AAC}"/>
              </a:ext>
            </a:extLst>
          </p:cNvPr>
          <p:cNvPicPr>
            <a:picLocks noChangeAspect="1"/>
          </p:cNvPicPr>
          <p:nvPr/>
        </p:nvPicPr>
        <p:blipFill>
          <a:blip r:embed="rId2"/>
          <a:stretch>
            <a:fillRect/>
          </a:stretch>
        </p:blipFill>
        <p:spPr>
          <a:xfrm>
            <a:off x="804862" y="457200"/>
            <a:ext cx="10582275" cy="5943600"/>
          </a:xfrm>
          <a:prstGeom prst="rect">
            <a:avLst/>
          </a:prstGeom>
        </p:spPr>
      </p:pic>
    </p:spTree>
    <p:extLst>
      <p:ext uri="{BB962C8B-B14F-4D97-AF65-F5344CB8AC3E}">
        <p14:creationId xmlns:p14="http://schemas.microsoft.com/office/powerpoint/2010/main" val="11506685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9242A-756D-44DD-A284-5FE94D910C00}"/>
              </a:ext>
            </a:extLst>
          </p:cNvPr>
          <p:cNvSpPr>
            <a:spLocks noGrp="1"/>
          </p:cNvSpPr>
          <p:nvPr>
            <p:ph type="title"/>
          </p:nvPr>
        </p:nvSpPr>
        <p:spPr/>
        <p:txBody>
          <a:bodyPr/>
          <a:lstStyle/>
          <a:p>
            <a:endParaRPr lang="en-GB"/>
          </a:p>
        </p:txBody>
      </p:sp>
      <p:pic>
        <p:nvPicPr>
          <p:cNvPr id="7" name="Content Placeholder 6">
            <a:hlinkClick r:id="rId2"/>
            <a:extLst>
              <a:ext uri="{FF2B5EF4-FFF2-40B4-BE49-F238E27FC236}">
                <a16:creationId xmlns:a16="http://schemas.microsoft.com/office/drawing/2014/main" id="{E4C12A3D-520C-4465-83D6-5DFDF73F7CD1}"/>
              </a:ext>
            </a:extLst>
          </p:cNvPr>
          <p:cNvPicPr>
            <a:picLocks noGrp="1" noChangeAspect="1"/>
          </p:cNvPicPr>
          <p:nvPr>
            <p:ph idx="1"/>
          </p:nvPr>
        </p:nvPicPr>
        <p:blipFill>
          <a:blip r:embed="rId3"/>
          <a:stretch>
            <a:fillRect/>
          </a:stretch>
        </p:blipFill>
        <p:spPr>
          <a:xfrm>
            <a:off x="2074146" y="1253331"/>
            <a:ext cx="7795134" cy="4351338"/>
          </a:xfrm>
        </p:spPr>
      </p:pic>
    </p:spTree>
    <p:extLst>
      <p:ext uri="{BB962C8B-B14F-4D97-AF65-F5344CB8AC3E}">
        <p14:creationId xmlns:p14="http://schemas.microsoft.com/office/powerpoint/2010/main" val="1640512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19966"/>
            <a:ext cx="10515600" cy="1042416"/>
          </a:xfrm>
        </p:spPr>
        <p:txBody>
          <a:bodyPr>
            <a:normAutofit/>
          </a:bodyPr>
          <a:lstStyle/>
          <a:p>
            <a:r>
              <a:rPr lang="en-GB" sz="5400" dirty="0"/>
              <a:t>3 factors for lower police shootings</a:t>
            </a:r>
          </a:p>
        </p:txBody>
      </p:sp>
      <p:sp>
        <p:nvSpPr>
          <p:cNvPr id="3" name="Content Placeholder 2"/>
          <p:cNvSpPr>
            <a:spLocks noGrp="1"/>
          </p:cNvSpPr>
          <p:nvPr>
            <p:ph idx="1"/>
          </p:nvPr>
        </p:nvSpPr>
        <p:spPr>
          <a:xfrm>
            <a:off x="1148919" y="1789383"/>
            <a:ext cx="9353365" cy="4787075"/>
          </a:xfrm>
        </p:spPr>
        <p:txBody>
          <a:bodyPr>
            <a:normAutofit/>
          </a:bodyPr>
          <a:lstStyle/>
          <a:p>
            <a:pPr marL="0" indent="0">
              <a:buNone/>
            </a:pPr>
            <a:r>
              <a:rPr lang="en-GB" sz="3500" dirty="0"/>
              <a:t>All things being equal, three factors have been found to be associated with lower rates of police deadly force encounters in a community:</a:t>
            </a:r>
          </a:p>
          <a:p>
            <a:pPr marL="514350" indent="-514350">
              <a:buFont typeface="+mj-lt"/>
              <a:buAutoNum type="arabicPeriod"/>
            </a:pPr>
            <a:r>
              <a:rPr lang="en-GB" dirty="0"/>
              <a:t>Higher overall educational level of the rank and file patrol force;</a:t>
            </a:r>
          </a:p>
          <a:p>
            <a:pPr marL="514350" indent="-514350">
              <a:buFont typeface="+mj-lt"/>
              <a:buAutoNum type="arabicPeriod"/>
            </a:pPr>
            <a:r>
              <a:rPr lang="en-GB" dirty="0"/>
              <a:t>Higher investment in mental health response and verbal crisis intervention training; and </a:t>
            </a:r>
          </a:p>
          <a:p>
            <a:pPr marL="514350" indent="-514350">
              <a:buFont typeface="+mj-lt"/>
              <a:buAutoNum type="arabicPeriod"/>
            </a:pPr>
            <a:r>
              <a:rPr lang="en-GB" dirty="0"/>
              <a:t>Greater efforts at police–community relationship building. </a:t>
            </a:r>
          </a:p>
        </p:txBody>
      </p:sp>
    </p:spTree>
    <p:extLst>
      <p:ext uri="{BB962C8B-B14F-4D97-AF65-F5344CB8AC3E}">
        <p14:creationId xmlns:p14="http://schemas.microsoft.com/office/powerpoint/2010/main" val="4140843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26696-3E5F-443C-B32E-B4A0FE715FC8}"/>
              </a:ext>
            </a:extLst>
          </p:cNvPr>
          <p:cNvSpPr>
            <a:spLocks noGrp="1"/>
          </p:cNvSpPr>
          <p:nvPr>
            <p:ph type="title"/>
          </p:nvPr>
        </p:nvSpPr>
        <p:spPr/>
        <p:txBody>
          <a:bodyPr/>
          <a:lstStyle/>
          <a:p>
            <a:r>
              <a:rPr lang="en-GB" dirty="0"/>
              <a:t>Level 6 qualifications?</a:t>
            </a:r>
          </a:p>
        </p:txBody>
      </p:sp>
      <p:sp>
        <p:nvSpPr>
          <p:cNvPr id="3" name="Content Placeholder 2">
            <a:extLst>
              <a:ext uri="{FF2B5EF4-FFF2-40B4-BE49-F238E27FC236}">
                <a16:creationId xmlns:a16="http://schemas.microsoft.com/office/drawing/2014/main" id="{0289F3B2-94D5-462E-A102-2F85CEA67114}"/>
              </a:ext>
            </a:extLst>
          </p:cNvPr>
          <p:cNvSpPr>
            <a:spLocks noGrp="1"/>
          </p:cNvSpPr>
          <p:nvPr>
            <p:ph idx="1"/>
          </p:nvPr>
        </p:nvSpPr>
        <p:spPr/>
        <p:txBody>
          <a:bodyPr/>
          <a:lstStyle/>
          <a:p>
            <a:pPr marL="0" indent="0">
              <a:buNone/>
            </a:pPr>
            <a:r>
              <a:rPr lang="en-US" dirty="0"/>
              <a:t>Compared to less-educated police, officers who complete a college degree:</a:t>
            </a:r>
          </a:p>
          <a:p>
            <a:pPr lvl="1"/>
            <a:r>
              <a:rPr lang="en-US" sz="2800" dirty="0"/>
              <a:t>sustain fewer on-the-job injuries</a:t>
            </a:r>
          </a:p>
          <a:p>
            <a:pPr lvl="1"/>
            <a:r>
              <a:rPr lang="en-US" sz="2800" dirty="0"/>
              <a:t>take fewer sick days</a:t>
            </a:r>
          </a:p>
          <a:p>
            <a:pPr lvl="1"/>
            <a:r>
              <a:rPr lang="en-US" sz="2800" dirty="0"/>
              <a:t>endorse higher ethical standards</a:t>
            </a:r>
          </a:p>
          <a:p>
            <a:pPr lvl="1"/>
            <a:r>
              <a:rPr lang="en-US" sz="2800" dirty="0"/>
              <a:t>are less authoritarian and more communicative in their policing styles</a:t>
            </a:r>
          </a:p>
          <a:p>
            <a:pPr lvl="1"/>
            <a:r>
              <a:rPr lang="en-US" sz="2800" dirty="0"/>
              <a:t>garner fewer citizen complaints</a:t>
            </a:r>
          </a:p>
          <a:p>
            <a:pPr lvl="1"/>
            <a:r>
              <a:rPr lang="en-US" sz="2800" dirty="0"/>
              <a:t>and receive more </a:t>
            </a:r>
            <a:r>
              <a:rPr lang="en-US" sz="2800" dirty="0" err="1"/>
              <a:t>favourable</a:t>
            </a:r>
            <a:r>
              <a:rPr lang="en-US" sz="2800" dirty="0"/>
              <a:t> ratings from both their department and their communities </a:t>
            </a:r>
            <a:endParaRPr lang="en-GB" sz="2800" dirty="0"/>
          </a:p>
        </p:txBody>
      </p:sp>
    </p:spTree>
    <p:extLst>
      <p:ext uri="{BB962C8B-B14F-4D97-AF65-F5344CB8AC3E}">
        <p14:creationId xmlns:p14="http://schemas.microsoft.com/office/powerpoint/2010/main" val="4094400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8485" y="-430403"/>
            <a:ext cx="10652139" cy="2908427"/>
          </a:xfrm>
        </p:spPr>
        <p:txBody>
          <a:bodyPr>
            <a:normAutofit/>
          </a:bodyPr>
          <a:lstStyle/>
          <a:p>
            <a:r>
              <a:rPr lang="en-GB" dirty="0"/>
              <a:t>Law enforcement education and training</a:t>
            </a:r>
          </a:p>
        </p:txBody>
      </p:sp>
      <p:pic>
        <p:nvPicPr>
          <p:cNvPr id="4" name="Picture 3"/>
          <p:cNvPicPr>
            <a:picLocks noChangeAspect="1"/>
          </p:cNvPicPr>
          <p:nvPr/>
        </p:nvPicPr>
        <p:blipFill>
          <a:blip r:embed="rId2"/>
          <a:stretch>
            <a:fillRect/>
          </a:stretch>
        </p:blipFill>
        <p:spPr>
          <a:xfrm>
            <a:off x="5857986" y="1506832"/>
            <a:ext cx="6076950" cy="4562475"/>
          </a:xfrm>
          <a:prstGeom prst="rect">
            <a:avLst/>
          </a:prstGeom>
        </p:spPr>
      </p:pic>
      <p:sp>
        <p:nvSpPr>
          <p:cNvPr id="3" name="Content Placeholder 2"/>
          <p:cNvSpPr>
            <a:spLocks noGrp="1"/>
          </p:cNvSpPr>
          <p:nvPr>
            <p:ph idx="1"/>
          </p:nvPr>
        </p:nvSpPr>
        <p:spPr>
          <a:xfrm>
            <a:off x="371855" y="1766656"/>
            <a:ext cx="6017069" cy="4835311"/>
          </a:xfrm>
        </p:spPr>
        <p:txBody>
          <a:bodyPr>
            <a:normAutofit/>
          </a:bodyPr>
          <a:lstStyle/>
          <a:p>
            <a:r>
              <a:rPr lang="en-GB" dirty="0"/>
              <a:t>The most successful diplomats, combat soldiers, and trial lawyers  have developed the ability to control their temper, words, and behaviour under stressful and confrontational conditions</a:t>
            </a:r>
          </a:p>
          <a:p>
            <a:r>
              <a:rPr lang="en-GB" dirty="0"/>
              <a:t>Conflict management training enhances officers' communication skills as the primary tools for controlling potentially violent citizens</a:t>
            </a:r>
          </a:p>
        </p:txBody>
      </p:sp>
    </p:spTree>
    <p:extLst>
      <p:ext uri="{BB962C8B-B14F-4D97-AF65-F5344CB8AC3E}">
        <p14:creationId xmlns:p14="http://schemas.microsoft.com/office/powerpoint/2010/main" val="4015028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00800" y="0"/>
            <a:ext cx="5449824" cy="2908427"/>
          </a:xfrm>
        </p:spPr>
        <p:txBody>
          <a:bodyPr>
            <a:normAutofit/>
          </a:bodyPr>
          <a:lstStyle/>
          <a:p>
            <a:r>
              <a:rPr lang="en-GB" dirty="0"/>
              <a:t>Law enforcement education and training</a:t>
            </a:r>
          </a:p>
        </p:txBody>
      </p:sp>
      <p:pic>
        <p:nvPicPr>
          <p:cNvPr id="4" name="Picture 3"/>
          <p:cNvPicPr>
            <a:picLocks noChangeAspect="1"/>
          </p:cNvPicPr>
          <p:nvPr/>
        </p:nvPicPr>
        <p:blipFill>
          <a:blip r:embed="rId2"/>
          <a:stretch>
            <a:fillRect/>
          </a:stretch>
        </p:blipFill>
        <p:spPr>
          <a:xfrm>
            <a:off x="414331" y="1147762"/>
            <a:ext cx="6076950" cy="4562475"/>
          </a:xfrm>
          <a:prstGeom prst="rect">
            <a:avLst/>
          </a:prstGeom>
        </p:spPr>
      </p:pic>
      <p:sp>
        <p:nvSpPr>
          <p:cNvPr id="3" name="Content Placeholder 2"/>
          <p:cNvSpPr>
            <a:spLocks noGrp="1"/>
          </p:cNvSpPr>
          <p:nvPr>
            <p:ph idx="1"/>
          </p:nvPr>
        </p:nvSpPr>
        <p:spPr>
          <a:xfrm>
            <a:off x="5964787" y="2743200"/>
            <a:ext cx="6017069" cy="2237173"/>
          </a:xfrm>
        </p:spPr>
        <p:txBody>
          <a:bodyPr>
            <a:normAutofit/>
          </a:bodyPr>
          <a:lstStyle/>
          <a:p>
            <a:r>
              <a:rPr lang="en-GB" dirty="0"/>
              <a:t>The most effective conflict resolution and negotiation training programs teach officers through role playing how to control a potentially violent encounter - defuse, deflect, and delay</a:t>
            </a:r>
          </a:p>
        </p:txBody>
      </p:sp>
    </p:spTree>
    <p:extLst>
      <p:ext uri="{BB962C8B-B14F-4D97-AF65-F5344CB8AC3E}">
        <p14:creationId xmlns:p14="http://schemas.microsoft.com/office/powerpoint/2010/main" val="3574004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a:t>
            </a:r>
          </a:p>
        </p:txBody>
      </p:sp>
      <p:sp>
        <p:nvSpPr>
          <p:cNvPr id="3" name="Content Placeholder 2"/>
          <p:cNvSpPr>
            <a:spLocks noGrp="1"/>
          </p:cNvSpPr>
          <p:nvPr>
            <p:ph idx="1"/>
          </p:nvPr>
        </p:nvSpPr>
        <p:spPr/>
        <p:txBody>
          <a:bodyPr/>
          <a:lstStyle/>
          <a:p>
            <a:r>
              <a:rPr lang="en-GB" dirty="0"/>
              <a:t>Miller L (2015) </a:t>
            </a:r>
            <a:r>
              <a:rPr lang="en-GB" i="1" dirty="0"/>
              <a:t>Why cops kill: The psychology of police deadly force encounters, </a:t>
            </a:r>
            <a:r>
              <a:rPr lang="en-GB" dirty="0"/>
              <a:t>Aggressive and Violent Behaviour 22 (2015) 97-115</a:t>
            </a:r>
          </a:p>
        </p:txBody>
      </p:sp>
    </p:spTree>
    <p:extLst>
      <p:ext uri="{BB962C8B-B14F-4D97-AF65-F5344CB8AC3E}">
        <p14:creationId xmlns:p14="http://schemas.microsoft.com/office/powerpoint/2010/main" val="9372578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442</TotalTime>
  <Words>2423</Words>
  <Application>Microsoft Office PowerPoint</Application>
  <PresentationFormat>Widescreen</PresentationFormat>
  <Paragraphs>183</Paragraphs>
  <Slides>40</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40</vt:i4>
      </vt:variant>
    </vt:vector>
  </HeadingPairs>
  <TitlesOfParts>
    <vt:vector size="45" baseType="lpstr">
      <vt:lpstr>Arial</vt:lpstr>
      <vt:lpstr>Calibri</vt:lpstr>
      <vt:lpstr>Calibri Light</vt:lpstr>
      <vt:lpstr>Office Theme</vt:lpstr>
      <vt:lpstr>1_Office Theme</vt:lpstr>
      <vt:lpstr>Why cops kill: the psychology of police shootings</vt:lpstr>
      <vt:lpstr>PowerPoint Presentation</vt:lpstr>
      <vt:lpstr>PowerPoint Presentation</vt:lpstr>
      <vt:lpstr>Demographics</vt:lpstr>
      <vt:lpstr>Demographics</vt:lpstr>
      <vt:lpstr>Demographics</vt:lpstr>
      <vt:lpstr>Attitudes</vt:lpstr>
      <vt:lpstr>Attitudes</vt:lpstr>
      <vt:lpstr>Attitudes</vt:lpstr>
      <vt:lpstr>Personalities</vt:lpstr>
      <vt:lpstr>Personalities</vt:lpstr>
      <vt:lpstr>Personalities</vt:lpstr>
      <vt:lpstr>The psychology of deadly force encounters</vt:lpstr>
      <vt:lpstr>‘Armed’ suspects and ‘deadly’ force</vt:lpstr>
      <vt:lpstr>‘Armed’ suspects and ‘deadly’ force</vt:lpstr>
      <vt:lpstr>‘Armed’ suspects and ‘deadly’ force</vt:lpstr>
      <vt:lpstr>How deadly force encounters evolve</vt:lpstr>
      <vt:lpstr>Characteristics of shootings</vt:lpstr>
      <vt:lpstr>Characteristics of shootings</vt:lpstr>
      <vt:lpstr>Characteristics of shootings</vt:lpstr>
      <vt:lpstr>What happens in the mind of officers?</vt:lpstr>
      <vt:lpstr>What happens in the mind of officers?</vt:lpstr>
      <vt:lpstr>What happens in the mind of officers?</vt:lpstr>
      <vt:lpstr>What happens in the mind of officers?</vt:lpstr>
      <vt:lpstr>Psychological response</vt:lpstr>
      <vt:lpstr>Suicide By Cop (SBC)</vt:lpstr>
      <vt:lpstr>SBC reasons</vt:lpstr>
      <vt:lpstr>SBC reasons</vt:lpstr>
      <vt:lpstr>PowerPoint Presentation</vt:lpstr>
      <vt:lpstr>Lethal Force</vt:lpstr>
      <vt:lpstr>Warning</vt:lpstr>
      <vt:lpstr>Key questions</vt:lpstr>
      <vt:lpstr>PowerPoint Presentation</vt:lpstr>
      <vt:lpstr>PowerPoint Presentation</vt:lpstr>
      <vt:lpstr>PowerPoint Presentation</vt:lpstr>
      <vt:lpstr>3 factors for lower police shootings</vt:lpstr>
      <vt:lpstr>Level 6 qualifications?</vt:lpstr>
      <vt:lpstr>Law enforcement education and training</vt:lpstr>
      <vt:lpstr>Law enforcement education and training</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Mike Durke</dc:creator>
  <cp:lastModifiedBy>Mike Durke</cp:lastModifiedBy>
  <cp:revision>13</cp:revision>
  <dcterms:created xsi:type="dcterms:W3CDTF">2019-02-19T12:03:33Z</dcterms:created>
  <dcterms:modified xsi:type="dcterms:W3CDTF">2021-10-17T10:15:21Z</dcterms:modified>
</cp:coreProperties>
</file>