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46"/>
  </p:notesMasterIdLst>
  <p:sldIdLst>
    <p:sldId id="257" r:id="rId5"/>
    <p:sldId id="761" r:id="rId6"/>
    <p:sldId id="259" r:id="rId7"/>
    <p:sldId id="760" r:id="rId8"/>
    <p:sldId id="758" r:id="rId9"/>
    <p:sldId id="759" r:id="rId10"/>
    <p:sldId id="743" r:id="rId11"/>
    <p:sldId id="407" r:id="rId12"/>
    <p:sldId id="749" r:id="rId13"/>
    <p:sldId id="750" r:id="rId14"/>
    <p:sldId id="711" r:id="rId15"/>
    <p:sldId id="714" r:id="rId16"/>
    <p:sldId id="591" r:id="rId17"/>
    <p:sldId id="408" r:id="rId18"/>
    <p:sldId id="762" r:id="rId19"/>
    <p:sldId id="763" r:id="rId20"/>
    <p:sldId id="410" r:id="rId21"/>
    <p:sldId id="768" r:id="rId22"/>
    <p:sldId id="409" r:id="rId23"/>
    <p:sldId id="411" r:id="rId24"/>
    <p:sldId id="769" r:id="rId25"/>
    <p:sldId id="412" r:id="rId26"/>
    <p:sldId id="765" r:id="rId27"/>
    <p:sldId id="746" r:id="rId28"/>
    <p:sldId id="764" r:id="rId29"/>
    <p:sldId id="425" r:id="rId30"/>
    <p:sldId id="766" r:id="rId31"/>
    <p:sldId id="463" r:id="rId32"/>
    <p:sldId id="747" r:id="rId33"/>
    <p:sldId id="430" r:id="rId34"/>
    <p:sldId id="472" r:id="rId35"/>
    <p:sldId id="443" r:id="rId36"/>
    <p:sldId id="732" r:id="rId37"/>
    <p:sldId id="733" r:id="rId38"/>
    <p:sldId id="739" r:id="rId39"/>
    <p:sldId id="740" r:id="rId40"/>
    <p:sldId id="767" r:id="rId41"/>
    <p:sldId id="745" r:id="rId42"/>
    <p:sldId id="757" r:id="rId43"/>
    <p:sldId id="447" r:id="rId44"/>
    <p:sldId id="46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92857" autoAdjust="0"/>
  </p:normalViewPr>
  <p:slideViewPr>
    <p:cSldViewPr snapToGrid="0">
      <p:cViewPr varScale="1">
        <p:scale>
          <a:sx n="96" d="100"/>
          <a:sy n="96" d="100"/>
        </p:scale>
        <p:origin x="59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image" Target="../media/image13.jpg"/></Relationships>
</file>

<file path=ppt/diagrams/_rels/drawing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image" Target="../media/image13.jp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757D64-90F7-4EC8-83EC-71622031FB7E}" type="doc">
      <dgm:prSet loTypeId="urn:microsoft.com/office/officeart/2005/8/layout/matrix3" loCatId="matrix" qsTypeId="urn:microsoft.com/office/officeart/2005/8/quickstyle/simple1#83" qsCatId="simple" csTypeId="urn:microsoft.com/office/officeart/2005/8/colors/colorful1#1" csCatId="colorful" phldr="1"/>
      <dgm:spPr/>
      <dgm:t>
        <a:bodyPr/>
        <a:lstStyle/>
        <a:p>
          <a:endParaRPr lang="en-US"/>
        </a:p>
      </dgm:t>
    </dgm:pt>
    <dgm:pt modelId="{19CC8811-5249-4D79-A2D2-E4E776DB7C07}">
      <dgm:prSet phldrT="[Text]" custT="1"/>
      <dgm:spPr/>
      <dgm:t>
        <a:bodyPr/>
        <a:lstStyle/>
        <a:p>
          <a:r>
            <a:rPr lang="en-US" sz="3200" b="1" dirty="0"/>
            <a:t>Geographic</a:t>
          </a:r>
        </a:p>
      </dgm:t>
    </dgm:pt>
    <dgm:pt modelId="{349BE555-DD3E-4DF7-A587-726BA7BD385F}" type="parTrans" cxnId="{AFC2A33F-90BB-4100-94BC-A9856FF0CC5E}">
      <dgm:prSet/>
      <dgm:spPr/>
      <dgm:t>
        <a:bodyPr/>
        <a:lstStyle/>
        <a:p>
          <a:endParaRPr lang="en-US" sz="4000"/>
        </a:p>
      </dgm:t>
    </dgm:pt>
    <dgm:pt modelId="{7E0D9962-D8F3-4076-93D4-DF00D6EBE06E}" type="sibTrans" cxnId="{AFC2A33F-90BB-4100-94BC-A9856FF0CC5E}">
      <dgm:prSet/>
      <dgm:spPr/>
      <dgm:t>
        <a:bodyPr/>
        <a:lstStyle/>
        <a:p>
          <a:endParaRPr lang="en-US" sz="4000"/>
        </a:p>
      </dgm:t>
    </dgm:pt>
    <dgm:pt modelId="{F982B9F6-E0B3-4354-B359-42538925A8B4}">
      <dgm:prSet phldrT="[Text]" custT="1"/>
      <dgm:spPr/>
      <dgm:t>
        <a:bodyPr/>
        <a:lstStyle/>
        <a:p>
          <a:r>
            <a:rPr lang="en-US" sz="3200" b="1" dirty="0"/>
            <a:t>Demographic</a:t>
          </a:r>
        </a:p>
      </dgm:t>
    </dgm:pt>
    <dgm:pt modelId="{893E812E-3014-48BC-AB6A-6B6D23110363}" type="parTrans" cxnId="{A962EE31-1758-45B7-9099-660A6033ACC2}">
      <dgm:prSet/>
      <dgm:spPr/>
      <dgm:t>
        <a:bodyPr/>
        <a:lstStyle/>
        <a:p>
          <a:endParaRPr lang="en-US" sz="4000"/>
        </a:p>
      </dgm:t>
    </dgm:pt>
    <dgm:pt modelId="{DEE8C185-15EA-4AF6-9FF0-AE715A7F7379}" type="sibTrans" cxnId="{A962EE31-1758-45B7-9099-660A6033ACC2}">
      <dgm:prSet/>
      <dgm:spPr/>
      <dgm:t>
        <a:bodyPr/>
        <a:lstStyle/>
        <a:p>
          <a:endParaRPr lang="en-US" sz="4000"/>
        </a:p>
      </dgm:t>
    </dgm:pt>
    <dgm:pt modelId="{6963585E-DA3A-4598-B35E-E066EA8FD371}">
      <dgm:prSet phldrT="[Text]" custT="1"/>
      <dgm:spPr/>
      <dgm:t>
        <a:bodyPr/>
        <a:lstStyle/>
        <a:p>
          <a:r>
            <a:rPr lang="en-US" sz="2800" b="1" dirty="0"/>
            <a:t>Psycho-graphic</a:t>
          </a:r>
          <a:r>
            <a:rPr lang="en-US" sz="2800" dirty="0"/>
            <a:t> (also known as attitudinal)</a:t>
          </a:r>
        </a:p>
      </dgm:t>
    </dgm:pt>
    <dgm:pt modelId="{5D5E486A-76ED-48AB-BC25-31B871A52C6C}" type="parTrans" cxnId="{9DABE020-9598-4D08-96CC-B62FBEF620FF}">
      <dgm:prSet/>
      <dgm:spPr/>
      <dgm:t>
        <a:bodyPr/>
        <a:lstStyle/>
        <a:p>
          <a:endParaRPr lang="en-US" sz="4000"/>
        </a:p>
      </dgm:t>
    </dgm:pt>
    <dgm:pt modelId="{A66CE6FF-6D66-488B-A94B-2205E502BF1E}" type="sibTrans" cxnId="{9DABE020-9598-4D08-96CC-B62FBEF620FF}">
      <dgm:prSet/>
      <dgm:spPr/>
      <dgm:t>
        <a:bodyPr/>
        <a:lstStyle/>
        <a:p>
          <a:endParaRPr lang="en-US" sz="4000"/>
        </a:p>
      </dgm:t>
    </dgm:pt>
    <dgm:pt modelId="{94AA3C1C-0C05-44F1-95A7-2BA3149B0489}">
      <dgm:prSet phldrT="[Text]" custT="1"/>
      <dgm:spPr/>
      <dgm:t>
        <a:bodyPr/>
        <a:lstStyle/>
        <a:p>
          <a:r>
            <a:rPr lang="en-US" sz="3200" b="1" dirty="0"/>
            <a:t>Behavioural</a:t>
          </a:r>
        </a:p>
      </dgm:t>
    </dgm:pt>
    <dgm:pt modelId="{438837E8-75BB-4A83-81C3-6072A5A3B1FD}" type="parTrans" cxnId="{7BFD675C-943F-4790-907B-5BE7EFA0C764}">
      <dgm:prSet/>
      <dgm:spPr/>
      <dgm:t>
        <a:bodyPr/>
        <a:lstStyle/>
        <a:p>
          <a:endParaRPr lang="en-US" sz="4000"/>
        </a:p>
      </dgm:t>
    </dgm:pt>
    <dgm:pt modelId="{0D743D4D-B2B9-414D-BCCA-438E7373011F}" type="sibTrans" cxnId="{7BFD675C-943F-4790-907B-5BE7EFA0C764}">
      <dgm:prSet/>
      <dgm:spPr/>
      <dgm:t>
        <a:bodyPr/>
        <a:lstStyle/>
        <a:p>
          <a:endParaRPr lang="en-US" sz="4000"/>
        </a:p>
      </dgm:t>
    </dgm:pt>
    <dgm:pt modelId="{8273EE68-527B-4A93-B44B-DDE6198E5CC3}" type="pres">
      <dgm:prSet presAssocID="{AC757D64-90F7-4EC8-83EC-71622031FB7E}" presName="matrix" presStyleCnt="0">
        <dgm:presLayoutVars>
          <dgm:chMax val="1"/>
          <dgm:dir/>
          <dgm:resizeHandles val="exact"/>
        </dgm:presLayoutVars>
      </dgm:prSet>
      <dgm:spPr/>
    </dgm:pt>
    <dgm:pt modelId="{CB25B20B-B58B-4E76-9F2C-4DA518516DDB}" type="pres">
      <dgm:prSet presAssocID="{AC757D64-90F7-4EC8-83EC-71622031FB7E}" presName="diamond" presStyleLbl="bgShp" presStyleIdx="0" presStyleCnt="1" custScaleX="112264" custLinFactNeighborX="4305" custLinFactNeighborY="-340"/>
      <dgm:spPr/>
    </dgm:pt>
    <dgm:pt modelId="{4A0DB3E8-3DE6-46E9-AD1E-C79C9BA187DD}" type="pres">
      <dgm:prSet presAssocID="{AC757D64-90F7-4EC8-83EC-71622031FB7E}" presName="quad1" presStyleLbl="node1" presStyleIdx="0" presStyleCnt="4" custScaleX="190720" custScaleY="108626" custLinFactNeighborX="-44626" custLinFactNeighborY="3312">
        <dgm:presLayoutVars>
          <dgm:chMax val="0"/>
          <dgm:chPref val="0"/>
          <dgm:bulletEnabled val="1"/>
        </dgm:presLayoutVars>
      </dgm:prSet>
      <dgm:spPr/>
    </dgm:pt>
    <dgm:pt modelId="{951D4227-941B-4728-B49E-48BFB00DAB0B}" type="pres">
      <dgm:prSet presAssocID="{AC757D64-90F7-4EC8-83EC-71622031FB7E}" presName="quad2" presStyleLbl="node1" presStyleIdx="1" presStyleCnt="4" custScaleX="189909" custScaleY="108627" custLinFactNeighborX="44743" custLinFactNeighborY="-204">
        <dgm:presLayoutVars>
          <dgm:chMax val="0"/>
          <dgm:chPref val="0"/>
          <dgm:bulletEnabled val="1"/>
        </dgm:presLayoutVars>
      </dgm:prSet>
      <dgm:spPr/>
    </dgm:pt>
    <dgm:pt modelId="{8F02885A-9EB6-4AEA-A147-DE74232E4437}" type="pres">
      <dgm:prSet presAssocID="{AC757D64-90F7-4EC8-83EC-71622031FB7E}" presName="quad3" presStyleLbl="node1" presStyleIdx="2" presStyleCnt="4" custScaleX="184763" custScaleY="103055" custLinFactNeighborX="-37180" custLinFactNeighborY="4203">
        <dgm:presLayoutVars>
          <dgm:chMax val="0"/>
          <dgm:chPref val="0"/>
          <dgm:bulletEnabled val="1"/>
        </dgm:presLayoutVars>
      </dgm:prSet>
      <dgm:spPr/>
    </dgm:pt>
    <dgm:pt modelId="{F619D510-7652-4800-9C5B-93053B38B414}" type="pres">
      <dgm:prSet presAssocID="{AC757D64-90F7-4EC8-83EC-71622031FB7E}" presName="quad4" presStyleLbl="node1" presStyleIdx="3" presStyleCnt="4" custScaleX="194209" custScaleY="107351" custLinFactNeighborX="44075" custLinFactNeighborY="93">
        <dgm:presLayoutVars>
          <dgm:chMax val="0"/>
          <dgm:chPref val="0"/>
          <dgm:bulletEnabled val="1"/>
        </dgm:presLayoutVars>
      </dgm:prSet>
      <dgm:spPr/>
    </dgm:pt>
  </dgm:ptLst>
  <dgm:cxnLst>
    <dgm:cxn modelId="{96D7410A-9B38-4FFC-9640-C4CE9139D956}" type="presOf" srcId="{AC757D64-90F7-4EC8-83EC-71622031FB7E}" destId="{8273EE68-527B-4A93-B44B-DDE6198E5CC3}" srcOrd="0" destOrd="0" presId="urn:microsoft.com/office/officeart/2005/8/layout/matrix3"/>
    <dgm:cxn modelId="{DA45301B-2722-4F5F-A3B9-60A431D58618}" type="presOf" srcId="{6963585E-DA3A-4598-B35E-E066EA8FD371}" destId="{8F02885A-9EB6-4AEA-A147-DE74232E4437}" srcOrd="0" destOrd="0" presId="urn:microsoft.com/office/officeart/2005/8/layout/matrix3"/>
    <dgm:cxn modelId="{9DABE020-9598-4D08-96CC-B62FBEF620FF}" srcId="{AC757D64-90F7-4EC8-83EC-71622031FB7E}" destId="{6963585E-DA3A-4598-B35E-E066EA8FD371}" srcOrd="2" destOrd="0" parTransId="{5D5E486A-76ED-48AB-BC25-31B871A52C6C}" sibTransId="{A66CE6FF-6D66-488B-A94B-2205E502BF1E}"/>
    <dgm:cxn modelId="{A962EE31-1758-45B7-9099-660A6033ACC2}" srcId="{AC757D64-90F7-4EC8-83EC-71622031FB7E}" destId="{F982B9F6-E0B3-4354-B359-42538925A8B4}" srcOrd="1" destOrd="0" parTransId="{893E812E-3014-48BC-AB6A-6B6D23110363}" sibTransId="{DEE8C185-15EA-4AF6-9FF0-AE715A7F7379}"/>
    <dgm:cxn modelId="{AFC2A33F-90BB-4100-94BC-A9856FF0CC5E}" srcId="{AC757D64-90F7-4EC8-83EC-71622031FB7E}" destId="{19CC8811-5249-4D79-A2D2-E4E776DB7C07}" srcOrd="0" destOrd="0" parTransId="{349BE555-DD3E-4DF7-A587-726BA7BD385F}" sibTransId="{7E0D9962-D8F3-4076-93D4-DF00D6EBE06E}"/>
    <dgm:cxn modelId="{D351AB40-156B-4380-974C-8C5E4ACA4F18}" type="presOf" srcId="{19CC8811-5249-4D79-A2D2-E4E776DB7C07}" destId="{4A0DB3E8-3DE6-46E9-AD1E-C79C9BA187DD}" srcOrd="0" destOrd="0" presId="urn:microsoft.com/office/officeart/2005/8/layout/matrix3"/>
    <dgm:cxn modelId="{7BFD675C-943F-4790-907B-5BE7EFA0C764}" srcId="{AC757D64-90F7-4EC8-83EC-71622031FB7E}" destId="{94AA3C1C-0C05-44F1-95A7-2BA3149B0489}" srcOrd="3" destOrd="0" parTransId="{438837E8-75BB-4A83-81C3-6072A5A3B1FD}" sibTransId="{0D743D4D-B2B9-414D-BCCA-438E7373011F}"/>
    <dgm:cxn modelId="{7B39D473-13B4-4AA4-87B9-A7FB7284F069}" type="presOf" srcId="{F982B9F6-E0B3-4354-B359-42538925A8B4}" destId="{951D4227-941B-4728-B49E-48BFB00DAB0B}" srcOrd="0" destOrd="0" presId="urn:microsoft.com/office/officeart/2005/8/layout/matrix3"/>
    <dgm:cxn modelId="{96DB47FA-89CF-412E-86B8-08C7AB3B72B8}" type="presOf" srcId="{94AA3C1C-0C05-44F1-95A7-2BA3149B0489}" destId="{F619D510-7652-4800-9C5B-93053B38B414}" srcOrd="0" destOrd="0" presId="urn:microsoft.com/office/officeart/2005/8/layout/matrix3"/>
    <dgm:cxn modelId="{CB6E3FAD-4C2E-4136-898B-4755703F3B64}" type="presParOf" srcId="{8273EE68-527B-4A93-B44B-DDE6198E5CC3}" destId="{CB25B20B-B58B-4E76-9F2C-4DA518516DDB}" srcOrd="0" destOrd="0" presId="urn:microsoft.com/office/officeart/2005/8/layout/matrix3"/>
    <dgm:cxn modelId="{11891F51-B414-4A88-AAC4-D3E83778DD4B}" type="presParOf" srcId="{8273EE68-527B-4A93-B44B-DDE6198E5CC3}" destId="{4A0DB3E8-3DE6-46E9-AD1E-C79C9BA187DD}" srcOrd="1" destOrd="0" presId="urn:microsoft.com/office/officeart/2005/8/layout/matrix3"/>
    <dgm:cxn modelId="{664F87AE-515C-4E10-803E-4EEF9E502244}" type="presParOf" srcId="{8273EE68-527B-4A93-B44B-DDE6198E5CC3}" destId="{951D4227-941B-4728-B49E-48BFB00DAB0B}" srcOrd="2" destOrd="0" presId="urn:microsoft.com/office/officeart/2005/8/layout/matrix3"/>
    <dgm:cxn modelId="{E7D2E1AA-EE0E-486E-B2D6-C23E6771A137}" type="presParOf" srcId="{8273EE68-527B-4A93-B44B-DDE6198E5CC3}" destId="{8F02885A-9EB6-4AEA-A147-DE74232E4437}" srcOrd="3" destOrd="0" presId="urn:microsoft.com/office/officeart/2005/8/layout/matrix3"/>
    <dgm:cxn modelId="{348198D3-CD0D-49C2-9C8A-1B0BF109A9D9}" type="presParOf" srcId="{8273EE68-527B-4A93-B44B-DDE6198E5CC3}" destId="{F619D510-7652-4800-9C5B-93053B38B414}"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8F7CF7-E336-423D-BD2B-63BCC625D320}" type="doc">
      <dgm:prSet loTypeId="urn:microsoft.com/office/officeart/2005/8/layout/default#1" loCatId="list" qsTypeId="urn:microsoft.com/office/officeart/2005/8/quickstyle/simple1#84" qsCatId="simple" csTypeId="urn:microsoft.com/office/officeart/2005/8/colors/colorful2#21" csCatId="colorful" phldr="1"/>
      <dgm:spPr/>
      <dgm:t>
        <a:bodyPr/>
        <a:lstStyle/>
        <a:p>
          <a:endParaRPr lang="en-US"/>
        </a:p>
      </dgm:t>
    </dgm:pt>
    <dgm:pt modelId="{A784C18F-32E2-4F5B-B042-0298C9C9C2DD}">
      <dgm:prSet custT="1"/>
      <dgm:spPr/>
      <dgm:t>
        <a:bodyPr/>
        <a:lstStyle/>
        <a:p>
          <a:pPr rtl="0"/>
          <a:r>
            <a:rPr lang="en-US" sz="1800" b="1" dirty="0"/>
            <a:t>Age</a:t>
          </a:r>
        </a:p>
      </dgm:t>
    </dgm:pt>
    <dgm:pt modelId="{391A3914-647D-4093-950E-10101FF990E3}" type="parTrans" cxnId="{FC8EF1B6-8AC7-4C42-9BE9-445D3A30970F}">
      <dgm:prSet/>
      <dgm:spPr/>
      <dgm:t>
        <a:bodyPr/>
        <a:lstStyle/>
        <a:p>
          <a:endParaRPr lang="en-US" sz="2800" b="1"/>
        </a:p>
      </dgm:t>
    </dgm:pt>
    <dgm:pt modelId="{FA88DDC3-123F-4C9B-9948-44F4236525B2}" type="sibTrans" cxnId="{FC8EF1B6-8AC7-4C42-9BE9-445D3A30970F}">
      <dgm:prSet/>
      <dgm:spPr/>
      <dgm:t>
        <a:bodyPr/>
        <a:lstStyle/>
        <a:p>
          <a:endParaRPr lang="en-US" sz="2800" b="1"/>
        </a:p>
      </dgm:t>
    </dgm:pt>
    <dgm:pt modelId="{BC96357F-305A-4F43-A601-FF1730241C42}">
      <dgm:prSet custT="1"/>
      <dgm:spPr/>
      <dgm:t>
        <a:bodyPr/>
        <a:lstStyle/>
        <a:p>
          <a:pPr rtl="0"/>
          <a:r>
            <a:rPr lang="en-US" sz="1800" b="1" dirty="0"/>
            <a:t>Gender</a:t>
          </a:r>
        </a:p>
      </dgm:t>
    </dgm:pt>
    <dgm:pt modelId="{3297BE77-F54A-4DA3-B947-A018A337D1AF}" type="parTrans" cxnId="{978E2386-BA63-4F11-9197-CE63495200D9}">
      <dgm:prSet/>
      <dgm:spPr/>
      <dgm:t>
        <a:bodyPr/>
        <a:lstStyle/>
        <a:p>
          <a:endParaRPr lang="en-US" sz="2800" b="1"/>
        </a:p>
      </dgm:t>
    </dgm:pt>
    <dgm:pt modelId="{1E8BBCC3-733C-47BD-AD34-2CDCDD03F583}" type="sibTrans" cxnId="{978E2386-BA63-4F11-9197-CE63495200D9}">
      <dgm:prSet/>
      <dgm:spPr/>
      <dgm:t>
        <a:bodyPr/>
        <a:lstStyle/>
        <a:p>
          <a:endParaRPr lang="en-US" sz="2800" b="1"/>
        </a:p>
      </dgm:t>
    </dgm:pt>
    <dgm:pt modelId="{3A2957AB-9B91-4690-9CE2-F315C4B1C7A2}">
      <dgm:prSet custT="1"/>
      <dgm:spPr/>
      <dgm:t>
        <a:bodyPr/>
        <a:lstStyle/>
        <a:p>
          <a:pPr rtl="0"/>
          <a:r>
            <a:rPr lang="en-US" sz="1800" b="1" dirty="0"/>
            <a:t>Family Size</a:t>
          </a:r>
        </a:p>
      </dgm:t>
    </dgm:pt>
    <dgm:pt modelId="{607F986B-5F79-46C2-890A-FD1D82D42CE5}" type="parTrans" cxnId="{99FC2C16-C4A8-4F69-87B2-3E8EFC117D10}">
      <dgm:prSet/>
      <dgm:spPr/>
      <dgm:t>
        <a:bodyPr/>
        <a:lstStyle/>
        <a:p>
          <a:endParaRPr lang="en-US" sz="2800" b="1"/>
        </a:p>
      </dgm:t>
    </dgm:pt>
    <dgm:pt modelId="{1A59FAA1-E966-466C-8DE7-3E5EB056F039}" type="sibTrans" cxnId="{99FC2C16-C4A8-4F69-87B2-3E8EFC117D10}">
      <dgm:prSet/>
      <dgm:spPr/>
      <dgm:t>
        <a:bodyPr/>
        <a:lstStyle/>
        <a:p>
          <a:endParaRPr lang="en-US" sz="2800" b="1"/>
        </a:p>
      </dgm:t>
    </dgm:pt>
    <dgm:pt modelId="{8F5A4B18-55EB-41A6-BC38-85D8987A9F27}">
      <dgm:prSet custT="1"/>
      <dgm:spPr/>
      <dgm:t>
        <a:bodyPr/>
        <a:lstStyle/>
        <a:p>
          <a:pPr rtl="0"/>
          <a:r>
            <a:rPr lang="en-US" sz="1800" b="1" dirty="0"/>
            <a:t>Family Life Cycle</a:t>
          </a:r>
        </a:p>
      </dgm:t>
    </dgm:pt>
    <dgm:pt modelId="{4CE49C65-B7FE-4F82-A67F-6CE95B901313}" type="parTrans" cxnId="{16CC500C-BD96-447B-93EB-03A04F8A2A04}">
      <dgm:prSet/>
      <dgm:spPr/>
      <dgm:t>
        <a:bodyPr/>
        <a:lstStyle/>
        <a:p>
          <a:endParaRPr lang="en-US" sz="2800" b="1"/>
        </a:p>
      </dgm:t>
    </dgm:pt>
    <dgm:pt modelId="{7E52AE74-37DF-408A-AC00-10458112C814}" type="sibTrans" cxnId="{16CC500C-BD96-447B-93EB-03A04F8A2A04}">
      <dgm:prSet/>
      <dgm:spPr/>
      <dgm:t>
        <a:bodyPr/>
        <a:lstStyle/>
        <a:p>
          <a:endParaRPr lang="en-US" sz="2800" b="1"/>
        </a:p>
      </dgm:t>
    </dgm:pt>
    <dgm:pt modelId="{24002E76-2553-4959-AC73-8D42D8495F97}">
      <dgm:prSet custT="1"/>
      <dgm:spPr/>
      <dgm:t>
        <a:bodyPr/>
        <a:lstStyle/>
        <a:p>
          <a:pPr rtl="0"/>
          <a:r>
            <a:rPr lang="en-US" sz="1800" b="1" dirty="0"/>
            <a:t>Income</a:t>
          </a:r>
        </a:p>
      </dgm:t>
    </dgm:pt>
    <dgm:pt modelId="{51FA3C00-60F3-4FA2-9F2B-DD23EA3D0297}" type="parTrans" cxnId="{78206F7B-CFBA-4C80-B058-8B9243B25A68}">
      <dgm:prSet/>
      <dgm:spPr/>
      <dgm:t>
        <a:bodyPr/>
        <a:lstStyle/>
        <a:p>
          <a:endParaRPr lang="en-US" sz="2800" b="1"/>
        </a:p>
      </dgm:t>
    </dgm:pt>
    <dgm:pt modelId="{C51FAB6A-354F-43B0-B106-15FF126CF3F8}" type="sibTrans" cxnId="{78206F7B-CFBA-4C80-B058-8B9243B25A68}">
      <dgm:prSet/>
      <dgm:spPr/>
      <dgm:t>
        <a:bodyPr/>
        <a:lstStyle/>
        <a:p>
          <a:endParaRPr lang="en-US" sz="2800" b="1"/>
        </a:p>
      </dgm:t>
    </dgm:pt>
    <dgm:pt modelId="{8BCBA539-CE4F-4384-B82A-015E020BEF3B}">
      <dgm:prSet custT="1"/>
      <dgm:spPr/>
      <dgm:t>
        <a:bodyPr/>
        <a:lstStyle/>
        <a:p>
          <a:pPr rtl="0"/>
          <a:r>
            <a:rPr lang="en-US" sz="1800" b="1" dirty="0"/>
            <a:t>Occupation</a:t>
          </a:r>
        </a:p>
      </dgm:t>
    </dgm:pt>
    <dgm:pt modelId="{929FB328-6766-4206-BF22-6715EC0CF797}" type="parTrans" cxnId="{EC4AF3BE-363D-4A5D-8307-CC4747B7DD60}">
      <dgm:prSet/>
      <dgm:spPr/>
      <dgm:t>
        <a:bodyPr/>
        <a:lstStyle/>
        <a:p>
          <a:endParaRPr lang="en-US" sz="2800" b="1"/>
        </a:p>
      </dgm:t>
    </dgm:pt>
    <dgm:pt modelId="{097C8E89-6675-4FF2-AFDE-37DB621D5338}" type="sibTrans" cxnId="{EC4AF3BE-363D-4A5D-8307-CC4747B7DD60}">
      <dgm:prSet/>
      <dgm:spPr/>
      <dgm:t>
        <a:bodyPr/>
        <a:lstStyle/>
        <a:p>
          <a:endParaRPr lang="en-US" sz="2800" b="1"/>
        </a:p>
      </dgm:t>
    </dgm:pt>
    <dgm:pt modelId="{13A03C9E-DA20-4696-A795-890B18FF5C29}">
      <dgm:prSet custT="1"/>
      <dgm:spPr/>
      <dgm:t>
        <a:bodyPr/>
        <a:lstStyle/>
        <a:p>
          <a:pPr rtl="0"/>
          <a:r>
            <a:rPr lang="en-US" sz="1800" b="1" dirty="0"/>
            <a:t>Education</a:t>
          </a:r>
        </a:p>
      </dgm:t>
    </dgm:pt>
    <dgm:pt modelId="{4FF80882-DDBB-4EFC-9998-4366110D3D53}" type="parTrans" cxnId="{EC8C9376-379F-444B-BD5C-44D7841F7DDE}">
      <dgm:prSet/>
      <dgm:spPr/>
      <dgm:t>
        <a:bodyPr/>
        <a:lstStyle/>
        <a:p>
          <a:endParaRPr lang="en-US" sz="2800" b="1"/>
        </a:p>
      </dgm:t>
    </dgm:pt>
    <dgm:pt modelId="{A506E0EE-3B46-478B-85F7-C05613D40C9E}" type="sibTrans" cxnId="{EC8C9376-379F-444B-BD5C-44D7841F7DDE}">
      <dgm:prSet/>
      <dgm:spPr/>
      <dgm:t>
        <a:bodyPr/>
        <a:lstStyle/>
        <a:p>
          <a:endParaRPr lang="en-US" sz="2800" b="1"/>
        </a:p>
      </dgm:t>
    </dgm:pt>
    <dgm:pt modelId="{43BBB3A7-B827-4CB2-82D3-49C850560B78}">
      <dgm:prSet custT="1"/>
      <dgm:spPr/>
      <dgm:t>
        <a:bodyPr/>
        <a:lstStyle/>
        <a:p>
          <a:pPr rtl="0"/>
          <a:r>
            <a:rPr lang="en-US" sz="1800" b="1" dirty="0"/>
            <a:t>Religion</a:t>
          </a:r>
        </a:p>
      </dgm:t>
    </dgm:pt>
    <dgm:pt modelId="{08065EB0-A255-41B8-9820-89A7FC78BE9F}" type="parTrans" cxnId="{424BDD16-BECE-4043-99D0-867192B0AF59}">
      <dgm:prSet/>
      <dgm:spPr/>
      <dgm:t>
        <a:bodyPr/>
        <a:lstStyle/>
        <a:p>
          <a:endParaRPr lang="en-US" sz="2800" b="1"/>
        </a:p>
      </dgm:t>
    </dgm:pt>
    <dgm:pt modelId="{272B5E9A-1937-4EB9-8C29-3C835C774134}" type="sibTrans" cxnId="{424BDD16-BECE-4043-99D0-867192B0AF59}">
      <dgm:prSet/>
      <dgm:spPr/>
      <dgm:t>
        <a:bodyPr/>
        <a:lstStyle/>
        <a:p>
          <a:endParaRPr lang="en-US" sz="2800" b="1"/>
        </a:p>
      </dgm:t>
    </dgm:pt>
    <dgm:pt modelId="{17326615-687F-48BF-8D9A-C8B40E1CCDE6}">
      <dgm:prSet custT="1"/>
      <dgm:spPr/>
      <dgm:t>
        <a:bodyPr/>
        <a:lstStyle/>
        <a:p>
          <a:pPr rtl="0"/>
          <a:r>
            <a:rPr lang="en-US" sz="1800" b="1" dirty="0"/>
            <a:t>Race</a:t>
          </a:r>
        </a:p>
      </dgm:t>
    </dgm:pt>
    <dgm:pt modelId="{D6523FFF-5B69-4D53-BB1F-52508A534261}" type="parTrans" cxnId="{AE07ADB1-798E-48C3-88A1-B4B7691E882B}">
      <dgm:prSet/>
      <dgm:spPr/>
      <dgm:t>
        <a:bodyPr/>
        <a:lstStyle/>
        <a:p>
          <a:endParaRPr lang="en-US" sz="2800" b="1"/>
        </a:p>
      </dgm:t>
    </dgm:pt>
    <dgm:pt modelId="{F3A31327-6974-4092-A243-03481BF6DE7D}" type="sibTrans" cxnId="{AE07ADB1-798E-48C3-88A1-B4B7691E882B}">
      <dgm:prSet/>
      <dgm:spPr/>
      <dgm:t>
        <a:bodyPr/>
        <a:lstStyle/>
        <a:p>
          <a:endParaRPr lang="en-US" sz="2800" b="1"/>
        </a:p>
      </dgm:t>
    </dgm:pt>
    <dgm:pt modelId="{F4BD73A6-7F1E-4B55-A4C3-6E6BE96B3F39}">
      <dgm:prSet custT="1"/>
      <dgm:spPr/>
      <dgm:t>
        <a:bodyPr/>
        <a:lstStyle/>
        <a:p>
          <a:pPr rtl="0"/>
          <a:r>
            <a:rPr lang="en-US" sz="1800" b="1" dirty="0"/>
            <a:t>Generation</a:t>
          </a:r>
        </a:p>
      </dgm:t>
    </dgm:pt>
    <dgm:pt modelId="{55CF7DFD-B0FB-4EE0-8DC6-8995B7510B49}" type="parTrans" cxnId="{CAD1FFB0-1345-49A1-A944-0B87838A7681}">
      <dgm:prSet/>
      <dgm:spPr/>
      <dgm:t>
        <a:bodyPr/>
        <a:lstStyle/>
        <a:p>
          <a:endParaRPr lang="en-US" sz="2800" b="1"/>
        </a:p>
      </dgm:t>
    </dgm:pt>
    <dgm:pt modelId="{5B7258D2-FDD0-416C-BC55-68D3F59CC631}" type="sibTrans" cxnId="{CAD1FFB0-1345-49A1-A944-0B87838A7681}">
      <dgm:prSet/>
      <dgm:spPr/>
      <dgm:t>
        <a:bodyPr/>
        <a:lstStyle/>
        <a:p>
          <a:endParaRPr lang="en-US" sz="2800" b="1"/>
        </a:p>
      </dgm:t>
    </dgm:pt>
    <dgm:pt modelId="{359129C5-72DF-488E-BBED-E75246EF0DBD}">
      <dgm:prSet custT="1"/>
      <dgm:spPr/>
      <dgm:t>
        <a:bodyPr/>
        <a:lstStyle/>
        <a:p>
          <a:pPr rtl="0"/>
          <a:r>
            <a:rPr lang="en-US" sz="1800" b="1" dirty="0"/>
            <a:t>Nationality</a:t>
          </a:r>
        </a:p>
      </dgm:t>
    </dgm:pt>
    <dgm:pt modelId="{B0DBD75E-EA5B-4831-A722-771982DF1F50}" type="parTrans" cxnId="{6C9BBAA0-0AA2-45B1-A3D2-84FBE77C6725}">
      <dgm:prSet/>
      <dgm:spPr/>
      <dgm:t>
        <a:bodyPr/>
        <a:lstStyle/>
        <a:p>
          <a:endParaRPr lang="en-US" sz="2800" b="1"/>
        </a:p>
      </dgm:t>
    </dgm:pt>
    <dgm:pt modelId="{6F547EB8-093C-44AA-B848-B139DBAEC209}" type="sibTrans" cxnId="{6C9BBAA0-0AA2-45B1-A3D2-84FBE77C6725}">
      <dgm:prSet/>
      <dgm:spPr/>
      <dgm:t>
        <a:bodyPr/>
        <a:lstStyle/>
        <a:p>
          <a:endParaRPr lang="en-US" sz="2800" b="1"/>
        </a:p>
      </dgm:t>
    </dgm:pt>
    <dgm:pt modelId="{440A0BEC-2D4D-4CA7-9F84-966BBA4CA71A}" type="pres">
      <dgm:prSet presAssocID="{828F7CF7-E336-423D-BD2B-63BCC625D320}" presName="diagram" presStyleCnt="0">
        <dgm:presLayoutVars>
          <dgm:dir/>
          <dgm:resizeHandles val="exact"/>
        </dgm:presLayoutVars>
      </dgm:prSet>
      <dgm:spPr/>
    </dgm:pt>
    <dgm:pt modelId="{8A226D56-6DD3-4E37-B9B0-FA3720A22493}" type="pres">
      <dgm:prSet presAssocID="{A784C18F-32E2-4F5B-B042-0298C9C9C2DD}" presName="node" presStyleLbl="node1" presStyleIdx="0" presStyleCnt="11" custLinFactNeighborX="1809">
        <dgm:presLayoutVars>
          <dgm:bulletEnabled val="1"/>
        </dgm:presLayoutVars>
      </dgm:prSet>
      <dgm:spPr/>
    </dgm:pt>
    <dgm:pt modelId="{7C9E66FD-A0DC-4A36-B853-234E9C8AB15E}" type="pres">
      <dgm:prSet presAssocID="{FA88DDC3-123F-4C9B-9948-44F4236525B2}" presName="sibTrans" presStyleCnt="0"/>
      <dgm:spPr/>
    </dgm:pt>
    <dgm:pt modelId="{240A8C5B-D002-481A-A932-256C4A5CE900}" type="pres">
      <dgm:prSet presAssocID="{BC96357F-305A-4F43-A601-FF1730241C42}" presName="node" presStyleLbl="node1" presStyleIdx="1" presStyleCnt="11">
        <dgm:presLayoutVars>
          <dgm:bulletEnabled val="1"/>
        </dgm:presLayoutVars>
      </dgm:prSet>
      <dgm:spPr/>
    </dgm:pt>
    <dgm:pt modelId="{DB16C75F-98BE-4EFA-98D1-847F6885AB2D}" type="pres">
      <dgm:prSet presAssocID="{1E8BBCC3-733C-47BD-AD34-2CDCDD03F583}" presName="sibTrans" presStyleCnt="0"/>
      <dgm:spPr/>
    </dgm:pt>
    <dgm:pt modelId="{79B4E462-FE0C-48D4-9ECC-88BF7857DEE6}" type="pres">
      <dgm:prSet presAssocID="{3A2957AB-9B91-4690-9CE2-F315C4B1C7A2}" presName="node" presStyleLbl="node1" presStyleIdx="2" presStyleCnt="11">
        <dgm:presLayoutVars>
          <dgm:bulletEnabled val="1"/>
        </dgm:presLayoutVars>
      </dgm:prSet>
      <dgm:spPr/>
    </dgm:pt>
    <dgm:pt modelId="{155AB933-8691-44D0-83DF-8231F369C97D}" type="pres">
      <dgm:prSet presAssocID="{1A59FAA1-E966-466C-8DE7-3E5EB056F039}" presName="sibTrans" presStyleCnt="0"/>
      <dgm:spPr/>
    </dgm:pt>
    <dgm:pt modelId="{AF427F78-D746-4EC9-B3F1-E8B6B4FC8C28}" type="pres">
      <dgm:prSet presAssocID="{8F5A4B18-55EB-41A6-BC38-85D8987A9F27}" presName="node" presStyleLbl="node1" presStyleIdx="3" presStyleCnt="11">
        <dgm:presLayoutVars>
          <dgm:bulletEnabled val="1"/>
        </dgm:presLayoutVars>
      </dgm:prSet>
      <dgm:spPr/>
    </dgm:pt>
    <dgm:pt modelId="{3A2341C4-0DE6-4AF0-9C5B-4676D225F26D}" type="pres">
      <dgm:prSet presAssocID="{7E52AE74-37DF-408A-AC00-10458112C814}" presName="sibTrans" presStyleCnt="0"/>
      <dgm:spPr/>
    </dgm:pt>
    <dgm:pt modelId="{2CC79A64-7A24-4A0A-83C2-1CA8F35A803B}" type="pres">
      <dgm:prSet presAssocID="{24002E76-2553-4959-AC73-8D42D8495F97}" presName="node" presStyleLbl="node1" presStyleIdx="4" presStyleCnt="11">
        <dgm:presLayoutVars>
          <dgm:bulletEnabled val="1"/>
        </dgm:presLayoutVars>
      </dgm:prSet>
      <dgm:spPr/>
    </dgm:pt>
    <dgm:pt modelId="{DBC26896-8193-403C-B91B-D34B99A5E64D}" type="pres">
      <dgm:prSet presAssocID="{C51FAB6A-354F-43B0-B106-15FF126CF3F8}" presName="sibTrans" presStyleCnt="0"/>
      <dgm:spPr/>
    </dgm:pt>
    <dgm:pt modelId="{5A1027CA-2600-491A-87AB-6B11F46B99B7}" type="pres">
      <dgm:prSet presAssocID="{8BCBA539-CE4F-4384-B82A-015E020BEF3B}" presName="node" presStyleLbl="node1" presStyleIdx="5" presStyleCnt="11">
        <dgm:presLayoutVars>
          <dgm:bulletEnabled val="1"/>
        </dgm:presLayoutVars>
      </dgm:prSet>
      <dgm:spPr/>
    </dgm:pt>
    <dgm:pt modelId="{0527EE1F-0EAE-4728-8359-E51E2D3A03FA}" type="pres">
      <dgm:prSet presAssocID="{097C8E89-6675-4FF2-AFDE-37DB621D5338}" presName="sibTrans" presStyleCnt="0"/>
      <dgm:spPr/>
    </dgm:pt>
    <dgm:pt modelId="{EA945155-692F-48E0-AD14-1720F776CE7E}" type="pres">
      <dgm:prSet presAssocID="{13A03C9E-DA20-4696-A795-890B18FF5C29}" presName="node" presStyleLbl="node1" presStyleIdx="6" presStyleCnt="11">
        <dgm:presLayoutVars>
          <dgm:bulletEnabled val="1"/>
        </dgm:presLayoutVars>
      </dgm:prSet>
      <dgm:spPr/>
    </dgm:pt>
    <dgm:pt modelId="{81210846-E068-4898-AC3C-2F65D7565689}" type="pres">
      <dgm:prSet presAssocID="{A506E0EE-3B46-478B-85F7-C05613D40C9E}" presName="sibTrans" presStyleCnt="0"/>
      <dgm:spPr/>
    </dgm:pt>
    <dgm:pt modelId="{CCE203FE-766A-48CD-BF80-0A799330CB36}" type="pres">
      <dgm:prSet presAssocID="{43BBB3A7-B827-4CB2-82D3-49C850560B78}" presName="node" presStyleLbl="node1" presStyleIdx="7" presStyleCnt="11">
        <dgm:presLayoutVars>
          <dgm:bulletEnabled val="1"/>
        </dgm:presLayoutVars>
      </dgm:prSet>
      <dgm:spPr/>
    </dgm:pt>
    <dgm:pt modelId="{852D5411-B4D0-41EE-9328-CBF92166D55B}" type="pres">
      <dgm:prSet presAssocID="{272B5E9A-1937-4EB9-8C29-3C835C774134}" presName="sibTrans" presStyleCnt="0"/>
      <dgm:spPr/>
    </dgm:pt>
    <dgm:pt modelId="{1CF6FD96-103D-4DEB-8961-7DE8CCD07799}" type="pres">
      <dgm:prSet presAssocID="{17326615-687F-48BF-8D9A-C8B40E1CCDE6}" presName="node" presStyleLbl="node1" presStyleIdx="8" presStyleCnt="11">
        <dgm:presLayoutVars>
          <dgm:bulletEnabled val="1"/>
        </dgm:presLayoutVars>
      </dgm:prSet>
      <dgm:spPr/>
    </dgm:pt>
    <dgm:pt modelId="{401849E0-93C9-4505-82B5-A7064E78DC46}" type="pres">
      <dgm:prSet presAssocID="{F3A31327-6974-4092-A243-03481BF6DE7D}" presName="sibTrans" presStyleCnt="0"/>
      <dgm:spPr/>
    </dgm:pt>
    <dgm:pt modelId="{C50BB8DA-C313-45B4-9BB2-4E1F88782C5A}" type="pres">
      <dgm:prSet presAssocID="{F4BD73A6-7F1E-4B55-A4C3-6E6BE96B3F39}" presName="node" presStyleLbl="node1" presStyleIdx="9" presStyleCnt="11">
        <dgm:presLayoutVars>
          <dgm:bulletEnabled val="1"/>
        </dgm:presLayoutVars>
      </dgm:prSet>
      <dgm:spPr/>
    </dgm:pt>
    <dgm:pt modelId="{97BBB853-25ED-441D-B333-883464B5A508}" type="pres">
      <dgm:prSet presAssocID="{5B7258D2-FDD0-416C-BC55-68D3F59CC631}" presName="sibTrans" presStyleCnt="0"/>
      <dgm:spPr/>
    </dgm:pt>
    <dgm:pt modelId="{AD31B689-D4A9-4C0D-AF9C-9128E4592F60}" type="pres">
      <dgm:prSet presAssocID="{359129C5-72DF-488E-BBED-E75246EF0DBD}" presName="node" presStyleLbl="node1" presStyleIdx="10" presStyleCnt="11">
        <dgm:presLayoutVars>
          <dgm:bulletEnabled val="1"/>
        </dgm:presLayoutVars>
      </dgm:prSet>
      <dgm:spPr/>
    </dgm:pt>
  </dgm:ptLst>
  <dgm:cxnLst>
    <dgm:cxn modelId="{16CC500C-BD96-447B-93EB-03A04F8A2A04}" srcId="{828F7CF7-E336-423D-BD2B-63BCC625D320}" destId="{8F5A4B18-55EB-41A6-BC38-85D8987A9F27}" srcOrd="3" destOrd="0" parTransId="{4CE49C65-B7FE-4F82-A67F-6CE95B901313}" sibTransId="{7E52AE74-37DF-408A-AC00-10458112C814}"/>
    <dgm:cxn modelId="{99FC2C16-C4A8-4F69-87B2-3E8EFC117D10}" srcId="{828F7CF7-E336-423D-BD2B-63BCC625D320}" destId="{3A2957AB-9B91-4690-9CE2-F315C4B1C7A2}" srcOrd="2" destOrd="0" parTransId="{607F986B-5F79-46C2-890A-FD1D82D42CE5}" sibTransId="{1A59FAA1-E966-466C-8DE7-3E5EB056F039}"/>
    <dgm:cxn modelId="{424BDD16-BECE-4043-99D0-867192B0AF59}" srcId="{828F7CF7-E336-423D-BD2B-63BCC625D320}" destId="{43BBB3A7-B827-4CB2-82D3-49C850560B78}" srcOrd="7" destOrd="0" parTransId="{08065EB0-A255-41B8-9820-89A7FC78BE9F}" sibTransId="{272B5E9A-1937-4EB9-8C29-3C835C774134}"/>
    <dgm:cxn modelId="{B480B31E-E3B2-431E-921E-BB7D090BBADF}" type="presOf" srcId="{13A03C9E-DA20-4696-A795-890B18FF5C29}" destId="{EA945155-692F-48E0-AD14-1720F776CE7E}" srcOrd="0" destOrd="0" presId="urn:microsoft.com/office/officeart/2005/8/layout/default#1"/>
    <dgm:cxn modelId="{CEA94F24-BACB-44E4-863C-8A69157930A5}" type="presOf" srcId="{17326615-687F-48BF-8D9A-C8B40E1CCDE6}" destId="{1CF6FD96-103D-4DEB-8961-7DE8CCD07799}" srcOrd="0" destOrd="0" presId="urn:microsoft.com/office/officeart/2005/8/layout/default#1"/>
    <dgm:cxn modelId="{0556DE60-08B9-4917-AD8F-4D3DD13EFBF0}" type="presOf" srcId="{24002E76-2553-4959-AC73-8D42D8495F97}" destId="{2CC79A64-7A24-4A0A-83C2-1CA8F35A803B}" srcOrd="0" destOrd="0" presId="urn:microsoft.com/office/officeart/2005/8/layout/default#1"/>
    <dgm:cxn modelId="{39F64048-3B7C-4FBC-B9D7-CE28EB2971D5}" type="presOf" srcId="{8BCBA539-CE4F-4384-B82A-015E020BEF3B}" destId="{5A1027CA-2600-491A-87AB-6B11F46B99B7}" srcOrd="0" destOrd="0" presId="urn:microsoft.com/office/officeart/2005/8/layout/default#1"/>
    <dgm:cxn modelId="{C0764255-7B36-4D20-9817-9988E2FB9498}" type="presOf" srcId="{3A2957AB-9B91-4690-9CE2-F315C4B1C7A2}" destId="{79B4E462-FE0C-48D4-9ECC-88BF7857DEE6}" srcOrd="0" destOrd="0" presId="urn:microsoft.com/office/officeart/2005/8/layout/default#1"/>
    <dgm:cxn modelId="{EC8C9376-379F-444B-BD5C-44D7841F7DDE}" srcId="{828F7CF7-E336-423D-BD2B-63BCC625D320}" destId="{13A03C9E-DA20-4696-A795-890B18FF5C29}" srcOrd="6" destOrd="0" parTransId="{4FF80882-DDBB-4EFC-9998-4366110D3D53}" sibTransId="{A506E0EE-3B46-478B-85F7-C05613D40C9E}"/>
    <dgm:cxn modelId="{78206F7B-CFBA-4C80-B058-8B9243B25A68}" srcId="{828F7CF7-E336-423D-BD2B-63BCC625D320}" destId="{24002E76-2553-4959-AC73-8D42D8495F97}" srcOrd="4" destOrd="0" parTransId="{51FA3C00-60F3-4FA2-9F2B-DD23EA3D0297}" sibTransId="{C51FAB6A-354F-43B0-B106-15FF126CF3F8}"/>
    <dgm:cxn modelId="{288F5A7F-006D-401E-A375-AE1FFBF4D49B}" type="presOf" srcId="{43BBB3A7-B827-4CB2-82D3-49C850560B78}" destId="{CCE203FE-766A-48CD-BF80-0A799330CB36}" srcOrd="0" destOrd="0" presId="urn:microsoft.com/office/officeart/2005/8/layout/default#1"/>
    <dgm:cxn modelId="{978E2386-BA63-4F11-9197-CE63495200D9}" srcId="{828F7CF7-E336-423D-BD2B-63BCC625D320}" destId="{BC96357F-305A-4F43-A601-FF1730241C42}" srcOrd="1" destOrd="0" parTransId="{3297BE77-F54A-4DA3-B947-A018A337D1AF}" sibTransId="{1E8BBCC3-733C-47BD-AD34-2CDCDD03F583}"/>
    <dgm:cxn modelId="{7E89D88A-F093-4238-B6DC-F47F56F822D5}" type="presOf" srcId="{F4BD73A6-7F1E-4B55-A4C3-6E6BE96B3F39}" destId="{C50BB8DA-C313-45B4-9BB2-4E1F88782C5A}" srcOrd="0" destOrd="0" presId="urn:microsoft.com/office/officeart/2005/8/layout/default#1"/>
    <dgm:cxn modelId="{6C9BBAA0-0AA2-45B1-A3D2-84FBE77C6725}" srcId="{828F7CF7-E336-423D-BD2B-63BCC625D320}" destId="{359129C5-72DF-488E-BBED-E75246EF0DBD}" srcOrd="10" destOrd="0" parTransId="{B0DBD75E-EA5B-4831-A722-771982DF1F50}" sibTransId="{6F547EB8-093C-44AA-B848-B139DBAEC209}"/>
    <dgm:cxn modelId="{7C9D4FA6-4521-4A3D-A591-9C018CC0C40F}" type="presOf" srcId="{8F5A4B18-55EB-41A6-BC38-85D8987A9F27}" destId="{AF427F78-D746-4EC9-B3F1-E8B6B4FC8C28}" srcOrd="0" destOrd="0" presId="urn:microsoft.com/office/officeart/2005/8/layout/default#1"/>
    <dgm:cxn modelId="{9C44F7A9-021A-4F78-954A-E5C31BE97AEC}" type="presOf" srcId="{359129C5-72DF-488E-BBED-E75246EF0DBD}" destId="{AD31B689-D4A9-4C0D-AF9C-9128E4592F60}" srcOrd="0" destOrd="0" presId="urn:microsoft.com/office/officeart/2005/8/layout/default#1"/>
    <dgm:cxn modelId="{D02A37AF-D1E4-4D6E-803F-F1D337EEF4DD}" type="presOf" srcId="{BC96357F-305A-4F43-A601-FF1730241C42}" destId="{240A8C5B-D002-481A-A932-256C4A5CE900}" srcOrd="0" destOrd="0" presId="urn:microsoft.com/office/officeart/2005/8/layout/default#1"/>
    <dgm:cxn modelId="{CAD1FFB0-1345-49A1-A944-0B87838A7681}" srcId="{828F7CF7-E336-423D-BD2B-63BCC625D320}" destId="{F4BD73A6-7F1E-4B55-A4C3-6E6BE96B3F39}" srcOrd="9" destOrd="0" parTransId="{55CF7DFD-B0FB-4EE0-8DC6-8995B7510B49}" sibTransId="{5B7258D2-FDD0-416C-BC55-68D3F59CC631}"/>
    <dgm:cxn modelId="{AE07ADB1-798E-48C3-88A1-B4B7691E882B}" srcId="{828F7CF7-E336-423D-BD2B-63BCC625D320}" destId="{17326615-687F-48BF-8D9A-C8B40E1CCDE6}" srcOrd="8" destOrd="0" parTransId="{D6523FFF-5B69-4D53-BB1F-52508A534261}" sibTransId="{F3A31327-6974-4092-A243-03481BF6DE7D}"/>
    <dgm:cxn modelId="{88B760B4-B839-4238-91CA-8C3EECE0D222}" type="presOf" srcId="{A784C18F-32E2-4F5B-B042-0298C9C9C2DD}" destId="{8A226D56-6DD3-4E37-B9B0-FA3720A22493}" srcOrd="0" destOrd="0" presId="urn:microsoft.com/office/officeart/2005/8/layout/default#1"/>
    <dgm:cxn modelId="{FC8EF1B6-8AC7-4C42-9BE9-445D3A30970F}" srcId="{828F7CF7-E336-423D-BD2B-63BCC625D320}" destId="{A784C18F-32E2-4F5B-B042-0298C9C9C2DD}" srcOrd="0" destOrd="0" parTransId="{391A3914-647D-4093-950E-10101FF990E3}" sibTransId="{FA88DDC3-123F-4C9B-9948-44F4236525B2}"/>
    <dgm:cxn modelId="{EC4AF3BE-363D-4A5D-8307-CC4747B7DD60}" srcId="{828F7CF7-E336-423D-BD2B-63BCC625D320}" destId="{8BCBA539-CE4F-4384-B82A-015E020BEF3B}" srcOrd="5" destOrd="0" parTransId="{929FB328-6766-4206-BF22-6715EC0CF797}" sibTransId="{097C8E89-6675-4FF2-AFDE-37DB621D5338}"/>
    <dgm:cxn modelId="{37F553CC-6E84-4750-BA02-4F5F16186908}" type="presOf" srcId="{828F7CF7-E336-423D-BD2B-63BCC625D320}" destId="{440A0BEC-2D4D-4CA7-9F84-966BBA4CA71A}" srcOrd="0" destOrd="0" presId="urn:microsoft.com/office/officeart/2005/8/layout/default#1"/>
    <dgm:cxn modelId="{3184F21B-8D97-412F-AACD-D8DC429F4070}" type="presParOf" srcId="{440A0BEC-2D4D-4CA7-9F84-966BBA4CA71A}" destId="{8A226D56-6DD3-4E37-B9B0-FA3720A22493}" srcOrd="0" destOrd="0" presId="urn:microsoft.com/office/officeart/2005/8/layout/default#1"/>
    <dgm:cxn modelId="{15CD2766-037E-40C8-BE98-5B954D480B16}" type="presParOf" srcId="{440A0BEC-2D4D-4CA7-9F84-966BBA4CA71A}" destId="{7C9E66FD-A0DC-4A36-B853-234E9C8AB15E}" srcOrd="1" destOrd="0" presId="urn:microsoft.com/office/officeart/2005/8/layout/default#1"/>
    <dgm:cxn modelId="{5E7BA498-C7A7-4061-8EE8-2D7EDC7F7CDA}" type="presParOf" srcId="{440A0BEC-2D4D-4CA7-9F84-966BBA4CA71A}" destId="{240A8C5B-D002-481A-A932-256C4A5CE900}" srcOrd="2" destOrd="0" presId="urn:microsoft.com/office/officeart/2005/8/layout/default#1"/>
    <dgm:cxn modelId="{97BC5952-B262-4FFE-AF7D-1A2644360863}" type="presParOf" srcId="{440A0BEC-2D4D-4CA7-9F84-966BBA4CA71A}" destId="{DB16C75F-98BE-4EFA-98D1-847F6885AB2D}" srcOrd="3" destOrd="0" presId="urn:microsoft.com/office/officeart/2005/8/layout/default#1"/>
    <dgm:cxn modelId="{D227AB53-027B-417D-A3F0-F1572647D1EA}" type="presParOf" srcId="{440A0BEC-2D4D-4CA7-9F84-966BBA4CA71A}" destId="{79B4E462-FE0C-48D4-9ECC-88BF7857DEE6}" srcOrd="4" destOrd="0" presId="urn:microsoft.com/office/officeart/2005/8/layout/default#1"/>
    <dgm:cxn modelId="{D6F31432-D032-4C61-BBF8-B13CC899C945}" type="presParOf" srcId="{440A0BEC-2D4D-4CA7-9F84-966BBA4CA71A}" destId="{155AB933-8691-44D0-83DF-8231F369C97D}" srcOrd="5" destOrd="0" presId="urn:microsoft.com/office/officeart/2005/8/layout/default#1"/>
    <dgm:cxn modelId="{2DE7B68C-FB0F-4C51-89D1-D856B62D6159}" type="presParOf" srcId="{440A0BEC-2D4D-4CA7-9F84-966BBA4CA71A}" destId="{AF427F78-D746-4EC9-B3F1-E8B6B4FC8C28}" srcOrd="6" destOrd="0" presId="urn:microsoft.com/office/officeart/2005/8/layout/default#1"/>
    <dgm:cxn modelId="{678F7152-DBE9-4A06-A74E-070DD55677B5}" type="presParOf" srcId="{440A0BEC-2D4D-4CA7-9F84-966BBA4CA71A}" destId="{3A2341C4-0DE6-4AF0-9C5B-4676D225F26D}" srcOrd="7" destOrd="0" presId="urn:microsoft.com/office/officeart/2005/8/layout/default#1"/>
    <dgm:cxn modelId="{BE72D1FA-C855-4EE4-8D68-EE7CA0431B8A}" type="presParOf" srcId="{440A0BEC-2D4D-4CA7-9F84-966BBA4CA71A}" destId="{2CC79A64-7A24-4A0A-83C2-1CA8F35A803B}" srcOrd="8" destOrd="0" presId="urn:microsoft.com/office/officeart/2005/8/layout/default#1"/>
    <dgm:cxn modelId="{388D11AA-7C2E-499A-A4E6-0C4BECF9BE31}" type="presParOf" srcId="{440A0BEC-2D4D-4CA7-9F84-966BBA4CA71A}" destId="{DBC26896-8193-403C-B91B-D34B99A5E64D}" srcOrd="9" destOrd="0" presId="urn:microsoft.com/office/officeart/2005/8/layout/default#1"/>
    <dgm:cxn modelId="{2BF44061-767A-482B-9554-44204B170C91}" type="presParOf" srcId="{440A0BEC-2D4D-4CA7-9F84-966BBA4CA71A}" destId="{5A1027CA-2600-491A-87AB-6B11F46B99B7}" srcOrd="10" destOrd="0" presId="urn:microsoft.com/office/officeart/2005/8/layout/default#1"/>
    <dgm:cxn modelId="{F8DA16E5-3F40-4782-AC67-8335B690EEE1}" type="presParOf" srcId="{440A0BEC-2D4D-4CA7-9F84-966BBA4CA71A}" destId="{0527EE1F-0EAE-4728-8359-E51E2D3A03FA}" srcOrd="11" destOrd="0" presId="urn:microsoft.com/office/officeart/2005/8/layout/default#1"/>
    <dgm:cxn modelId="{BEFC3D62-34B8-4185-ADF5-B342B6E17A29}" type="presParOf" srcId="{440A0BEC-2D4D-4CA7-9F84-966BBA4CA71A}" destId="{EA945155-692F-48E0-AD14-1720F776CE7E}" srcOrd="12" destOrd="0" presId="urn:microsoft.com/office/officeart/2005/8/layout/default#1"/>
    <dgm:cxn modelId="{609B5660-C699-4480-9B23-E5152247B818}" type="presParOf" srcId="{440A0BEC-2D4D-4CA7-9F84-966BBA4CA71A}" destId="{81210846-E068-4898-AC3C-2F65D7565689}" srcOrd="13" destOrd="0" presId="urn:microsoft.com/office/officeart/2005/8/layout/default#1"/>
    <dgm:cxn modelId="{0D3E57CE-686A-4634-AE1F-72879F75A38D}" type="presParOf" srcId="{440A0BEC-2D4D-4CA7-9F84-966BBA4CA71A}" destId="{CCE203FE-766A-48CD-BF80-0A799330CB36}" srcOrd="14" destOrd="0" presId="urn:microsoft.com/office/officeart/2005/8/layout/default#1"/>
    <dgm:cxn modelId="{F92676FE-1F11-4778-88CA-44EA3ED6DE5C}" type="presParOf" srcId="{440A0BEC-2D4D-4CA7-9F84-966BBA4CA71A}" destId="{852D5411-B4D0-41EE-9328-CBF92166D55B}" srcOrd="15" destOrd="0" presId="urn:microsoft.com/office/officeart/2005/8/layout/default#1"/>
    <dgm:cxn modelId="{DBA7B015-033C-4EA7-A399-1A9E7DF653CC}" type="presParOf" srcId="{440A0BEC-2D4D-4CA7-9F84-966BBA4CA71A}" destId="{1CF6FD96-103D-4DEB-8961-7DE8CCD07799}" srcOrd="16" destOrd="0" presId="urn:microsoft.com/office/officeart/2005/8/layout/default#1"/>
    <dgm:cxn modelId="{4B2C8545-6DAB-40EC-A139-314DCDE373F9}" type="presParOf" srcId="{440A0BEC-2D4D-4CA7-9F84-966BBA4CA71A}" destId="{401849E0-93C9-4505-82B5-A7064E78DC46}" srcOrd="17" destOrd="0" presId="urn:microsoft.com/office/officeart/2005/8/layout/default#1"/>
    <dgm:cxn modelId="{F7B53256-3F7E-4E08-8270-6689F97BA4AE}" type="presParOf" srcId="{440A0BEC-2D4D-4CA7-9F84-966BBA4CA71A}" destId="{C50BB8DA-C313-45B4-9BB2-4E1F88782C5A}" srcOrd="18" destOrd="0" presId="urn:microsoft.com/office/officeart/2005/8/layout/default#1"/>
    <dgm:cxn modelId="{002D4E34-EBB1-48B2-BDD5-A75808509E05}" type="presParOf" srcId="{440A0BEC-2D4D-4CA7-9F84-966BBA4CA71A}" destId="{97BBB853-25ED-441D-B333-883464B5A508}" srcOrd="19" destOrd="0" presId="urn:microsoft.com/office/officeart/2005/8/layout/default#1"/>
    <dgm:cxn modelId="{841DBE29-AD6B-4BBC-9CCB-5079B3E15C23}" type="presParOf" srcId="{440A0BEC-2D4D-4CA7-9F84-966BBA4CA71A}" destId="{AD31B689-D4A9-4C0D-AF9C-9128E4592F60}" srcOrd="2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4E049C3-8788-4CBF-85F6-5C58D038D698}" type="doc">
      <dgm:prSet loTypeId="urn:microsoft.com/office/officeart/2005/8/layout/pList1#1" loCatId="list" qsTypeId="urn:microsoft.com/office/officeart/2005/8/quickstyle/simple1#85" qsCatId="simple" csTypeId="urn:microsoft.com/office/officeart/2005/8/colors/accent1_2#26" csCatId="accent1" phldr="1"/>
      <dgm:spPr/>
      <dgm:t>
        <a:bodyPr/>
        <a:lstStyle/>
        <a:p>
          <a:endParaRPr lang="en-US"/>
        </a:p>
      </dgm:t>
    </dgm:pt>
    <dgm:pt modelId="{1CE77915-D588-4E14-8D5B-F0D9FB968F7E}">
      <dgm:prSet phldrT="[Text]" custT="1"/>
      <dgm:spPr/>
      <dgm:t>
        <a:bodyPr/>
        <a:lstStyle/>
        <a:p>
          <a:r>
            <a:rPr lang="en-US" sz="3200" dirty="0">
              <a:solidFill>
                <a:schemeClr val="bg1"/>
              </a:solidFill>
            </a:rPr>
            <a:t>Values  </a:t>
          </a:r>
        </a:p>
      </dgm:t>
    </dgm:pt>
    <dgm:pt modelId="{E24E5E37-6402-4272-9761-44FA588E31F0}" type="parTrans" cxnId="{686417FB-3480-468C-BCFC-08FDC04F3098}">
      <dgm:prSet/>
      <dgm:spPr/>
      <dgm:t>
        <a:bodyPr/>
        <a:lstStyle/>
        <a:p>
          <a:endParaRPr lang="en-US" sz="2000">
            <a:solidFill>
              <a:schemeClr val="bg1"/>
            </a:solidFill>
          </a:endParaRPr>
        </a:p>
      </dgm:t>
    </dgm:pt>
    <dgm:pt modelId="{29AFFD63-0E9C-4ED6-BC52-3D7E57F64A69}" type="sibTrans" cxnId="{686417FB-3480-468C-BCFC-08FDC04F3098}">
      <dgm:prSet/>
      <dgm:spPr/>
      <dgm:t>
        <a:bodyPr/>
        <a:lstStyle/>
        <a:p>
          <a:endParaRPr lang="en-US" sz="2000">
            <a:solidFill>
              <a:schemeClr val="bg1"/>
            </a:solidFill>
          </a:endParaRPr>
        </a:p>
      </dgm:t>
    </dgm:pt>
    <dgm:pt modelId="{3AE6F96B-73F5-4A41-B2B1-4C25A82E65D6}">
      <dgm:prSet phldrT="[Text]" custT="1"/>
      <dgm:spPr/>
      <dgm:t>
        <a:bodyPr/>
        <a:lstStyle/>
        <a:p>
          <a:r>
            <a:rPr lang="en-US" sz="2800" dirty="0">
              <a:solidFill>
                <a:schemeClr val="bg1"/>
              </a:solidFill>
            </a:rPr>
            <a:t>Lifestyle</a:t>
          </a:r>
        </a:p>
      </dgm:t>
    </dgm:pt>
    <dgm:pt modelId="{327CC6C4-402A-4D3F-9486-9E0BFD7F75DC}" type="parTrans" cxnId="{4E99BA4A-18C3-42D6-A202-0E5D9D0BD02E}">
      <dgm:prSet/>
      <dgm:spPr/>
      <dgm:t>
        <a:bodyPr/>
        <a:lstStyle/>
        <a:p>
          <a:endParaRPr lang="en-US" sz="2000">
            <a:solidFill>
              <a:schemeClr val="bg1"/>
            </a:solidFill>
          </a:endParaRPr>
        </a:p>
      </dgm:t>
    </dgm:pt>
    <dgm:pt modelId="{273C89AA-2E9F-42DE-B540-CCC504DB7533}" type="sibTrans" cxnId="{4E99BA4A-18C3-42D6-A202-0E5D9D0BD02E}">
      <dgm:prSet/>
      <dgm:spPr/>
      <dgm:t>
        <a:bodyPr/>
        <a:lstStyle/>
        <a:p>
          <a:endParaRPr lang="en-US" sz="2000">
            <a:solidFill>
              <a:schemeClr val="bg1"/>
            </a:solidFill>
          </a:endParaRPr>
        </a:p>
      </dgm:t>
    </dgm:pt>
    <dgm:pt modelId="{4ACD7698-9512-42DF-9C40-3D7DC59A9F64}">
      <dgm:prSet phldrT="[Text]" custT="1"/>
      <dgm:spPr/>
      <dgm:t>
        <a:bodyPr/>
        <a:lstStyle/>
        <a:p>
          <a:r>
            <a:rPr lang="en-US" sz="2400" dirty="0">
              <a:solidFill>
                <a:schemeClr val="bg1"/>
              </a:solidFill>
            </a:rPr>
            <a:t>Personality</a:t>
          </a:r>
        </a:p>
      </dgm:t>
    </dgm:pt>
    <dgm:pt modelId="{8A19529A-AD0A-489A-BE7C-90B5719CD23A}" type="parTrans" cxnId="{88F359FC-EBCB-4671-A72B-ED7D2B1F834F}">
      <dgm:prSet/>
      <dgm:spPr/>
      <dgm:t>
        <a:bodyPr/>
        <a:lstStyle/>
        <a:p>
          <a:endParaRPr lang="en-US" sz="2000">
            <a:solidFill>
              <a:schemeClr val="bg1"/>
            </a:solidFill>
          </a:endParaRPr>
        </a:p>
      </dgm:t>
    </dgm:pt>
    <dgm:pt modelId="{2A9F1F35-4744-4F64-AC27-861BB9ECB642}" type="sibTrans" cxnId="{88F359FC-EBCB-4671-A72B-ED7D2B1F834F}">
      <dgm:prSet/>
      <dgm:spPr/>
      <dgm:t>
        <a:bodyPr/>
        <a:lstStyle/>
        <a:p>
          <a:endParaRPr lang="en-US" sz="2000">
            <a:solidFill>
              <a:schemeClr val="bg1"/>
            </a:solidFill>
          </a:endParaRPr>
        </a:p>
      </dgm:t>
    </dgm:pt>
    <dgm:pt modelId="{DD30E9E5-ECC6-407C-935D-601DB6EF5CF5}" type="pres">
      <dgm:prSet presAssocID="{04E049C3-8788-4CBF-85F6-5C58D038D698}" presName="Name0" presStyleCnt="0">
        <dgm:presLayoutVars>
          <dgm:dir/>
          <dgm:resizeHandles val="exact"/>
        </dgm:presLayoutVars>
      </dgm:prSet>
      <dgm:spPr/>
    </dgm:pt>
    <dgm:pt modelId="{55B7E7D8-C757-4E15-AD61-202938451EC9}" type="pres">
      <dgm:prSet presAssocID="{1CE77915-D588-4E14-8D5B-F0D9FB968F7E}" presName="compNode" presStyleCnt="0"/>
      <dgm:spPr/>
    </dgm:pt>
    <dgm:pt modelId="{A6A09F62-FDC3-4C47-88FB-D90E29A6EE7F}" type="pres">
      <dgm:prSet presAssocID="{1CE77915-D588-4E14-8D5B-F0D9FB968F7E}" presName="pictRect" presStyleLbl="node1" presStyleIdx="0" presStyleCnt="3" custScaleX="77482" custScaleY="106223" custLinFactNeighborY="5656"/>
      <dgm:spPr>
        <a:prstGeom prst="rect">
          <a:avLst/>
        </a:prstGeom>
        <a:blipFill>
          <a:blip xmlns:r="http://schemas.openxmlformats.org/officeDocument/2006/relationships" r:embed="rId1"/>
          <a:srcRect/>
          <a:stretch>
            <a:fillRect t="-21000" b="-21000"/>
          </a:stretch>
        </a:blipFill>
      </dgm:spPr>
      <dgm:extLst>
        <a:ext uri="{E40237B7-FDA0-4F09-8148-C483321AD2D9}">
          <dgm14:cNvPr xmlns:dgm14="http://schemas.microsoft.com/office/drawing/2010/diagram" id="0" name="" descr="Globe and two hands"/>
        </a:ext>
      </dgm:extLst>
    </dgm:pt>
    <dgm:pt modelId="{CD3800B5-C6A4-419C-9082-D7B6AD41AD51}" type="pres">
      <dgm:prSet presAssocID="{1CE77915-D588-4E14-8D5B-F0D9FB968F7E}" presName="textRect" presStyleLbl="revTx" presStyleIdx="0" presStyleCnt="3">
        <dgm:presLayoutVars>
          <dgm:bulletEnabled val="1"/>
        </dgm:presLayoutVars>
      </dgm:prSet>
      <dgm:spPr/>
    </dgm:pt>
    <dgm:pt modelId="{C39CE7A0-D5EC-4592-B325-E4F450EAA631}" type="pres">
      <dgm:prSet presAssocID="{29AFFD63-0E9C-4ED6-BC52-3D7E57F64A69}" presName="sibTrans" presStyleLbl="sibTrans2D1" presStyleIdx="0" presStyleCnt="0"/>
      <dgm:spPr/>
    </dgm:pt>
    <dgm:pt modelId="{435074E9-8503-45F6-9CA0-848ACD73E9DB}" type="pres">
      <dgm:prSet presAssocID="{3AE6F96B-73F5-4A41-B2B1-4C25A82E65D6}" presName="compNode" presStyleCnt="0"/>
      <dgm:spPr/>
    </dgm:pt>
    <dgm:pt modelId="{0AAC20D1-4DFC-4BCE-AEF2-2AB1E3E029CB}" type="pres">
      <dgm:prSet presAssocID="{3AE6F96B-73F5-4A41-B2B1-4C25A82E65D6}" presName="pictRect" presStyleLbl="node1" presStyleIdx="1" presStyleCnt="3" custScaleX="70164"/>
      <dgm:spPr>
        <a:prstGeom prst="rect">
          <a:avLst/>
        </a:prstGeom>
        <a:blipFill rotWithShape="0">
          <a:blip xmlns:r="http://schemas.openxmlformats.org/officeDocument/2006/relationships" r:embed="rId2"/>
          <a:stretch>
            <a:fillRect/>
          </a:stretch>
        </a:blipFill>
      </dgm:spPr>
    </dgm:pt>
    <dgm:pt modelId="{88ECBE14-0564-4B8F-978F-943FB300FAB7}" type="pres">
      <dgm:prSet presAssocID="{3AE6F96B-73F5-4A41-B2B1-4C25A82E65D6}" presName="textRect" presStyleLbl="revTx" presStyleIdx="1" presStyleCnt="3">
        <dgm:presLayoutVars>
          <dgm:bulletEnabled val="1"/>
        </dgm:presLayoutVars>
      </dgm:prSet>
      <dgm:spPr/>
    </dgm:pt>
    <dgm:pt modelId="{0F069CA0-94AF-48F0-A8B4-6FF72D0F854D}" type="pres">
      <dgm:prSet presAssocID="{273C89AA-2E9F-42DE-B540-CCC504DB7533}" presName="sibTrans" presStyleLbl="sibTrans2D1" presStyleIdx="0" presStyleCnt="0"/>
      <dgm:spPr/>
    </dgm:pt>
    <dgm:pt modelId="{086EE17C-E998-49BC-B17E-87A46360BBC5}" type="pres">
      <dgm:prSet presAssocID="{4ACD7698-9512-42DF-9C40-3D7DC59A9F64}" presName="compNode" presStyleCnt="0"/>
      <dgm:spPr/>
    </dgm:pt>
    <dgm:pt modelId="{19D7A8FC-9029-4107-BF29-3661354C0AB1}" type="pres">
      <dgm:prSet presAssocID="{4ACD7698-9512-42DF-9C40-3D7DC59A9F64}" presName="pictRect" presStyleLbl="node1" presStyleIdx="2" presStyleCnt="3" custScaleX="62315"/>
      <dgm:spPr>
        <a:prstGeom prst="rect">
          <a:avLst/>
        </a:prstGeom>
        <a:blipFill rotWithShape="0">
          <a:blip xmlns:r="http://schemas.openxmlformats.org/officeDocument/2006/relationships" r:embed="rId3"/>
          <a:stretch>
            <a:fillRect/>
          </a:stretch>
        </a:blipFill>
      </dgm:spPr>
    </dgm:pt>
    <dgm:pt modelId="{11A4958F-7A3E-44A1-8231-E9B7CE2A145E}" type="pres">
      <dgm:prSet presAssocID="{4ACD7698-9512-42DF-9C40-3D7DC59A9F64}" presName="textRect" presStyleLbl="revTx" presStyleIdx="2" presStyleCnt="3" custScaleX="117558">
        <dgm:presLayoutVars>
          <dgm:bulletEnabled val="1"/>
        </dgm:presLayoutVars>
      </dgm:prSet>
      <dgm:spPr/>
    </dgm:pt>
  </dgm:ptLst>
  <dgm:cxnLst>
    <dgm:cxn modelId="{E390D629-74AF-439E-AF0A-7C8EF5C37607}" type="presOf" srcId="{273C89AA-2E9F-42DE-B540-CCC504DB7533}" destId="{0F069CA0-94AF-48F0-A8B4-6FF72D0F854D}" srcOrd="0" destOrd="0" presId="urn:microsoft.com/office/officeart/2005/8/layout/pList1#1"/>
    <dgm:cxn modelId="{EDFC4031-FC89-409C-AB18-9535B290094E}" type="presOf" srcId="{1CE77915-D588-4E14-8D5B-F0D9FB968F7E}" destId="{CD3800B5-C6A4-419C-9082-D7B6AD41AD51}" srcOrd="0" destOrd="0" presId="urn:microsoft.com/office/officeart/2005/8/layout/pList1#1"/>
    <dgm:cxn modelId="{AFFF286A-B0CC-441E-B019-5906AB07FD58}" type="presOf" srcId="{4ACD7698-9512-42DF-9C40-3D7DC59A9F64}" destId="{11A4958F-7A3E-44A1-8231-E9B7CE2A145E}" srcOrd="0" destOrd="0" presId="urn:microsoft.com/office/officeart/2005/8/layout/pList1#1"/>
    <dgm:cxn modelId="{4E99BA4A-18C3-42D6-A202-0E5D9D0BD02E}" srcId="{04E049C3-8788-4CBF-85F6-5C58D038D698}" destId="{3AE6F96B-73F5-4A41-B2B1-4C25A82E65D6}" srcOrd="1" destOrd="0" parTransId="{327CC6C4-402A-4D3F-9486-9E0BFD7F75DC}" sibTransId="{273C89AA-2E9F-42DE-B540-CCC504DB7533}"/>
    <dgm:cxn modelId="{C48B6E82-278C-4A82-ABAF-34AA25502D5F}" type="presOf" srcId="{04E049C3-8788-4CBF-85F6-5C58D038D698}" destId="{DD30E9E5-ECC6-407C-935D-601DB6EF5CF5}" srcOrd="0" destOrd="0" presId="urn:microsoft.com/office/officeart/2005/8/layout/pList1#1"/>
    <dgm:cxn modelId="{3C24F38E-4D2E-46DD-B516-6120B87CE25A}" type="presOf" srcId="{3AE6F96B-73F5-4A41-B2B1-4C25A82E65D6}" destId="{88ECBE14-0564-4B8F-978F-943FB300FAB7}" srcOrd="0" destOrd="0" presId="urn:microsoft.com/office/officeart/2005/8/layout/pList1#1"/>
    <dgm:cxn modelId="{B7A492F9-5192-4912-9179-BAA397400D29}" type="presOf" srcId="{29AFFD63-0E9C-4ED6-BC52-3D7E57F64A69}" destId="{C39CE7A0-D5EC-4592-B325-E4F450EAA631}" srcOrd="0" destOrd="0" presId="urn:microsoft.com/office/officeart/2005/8/layout/pList1#1"/>
    <dgm:cxn modelId="{686417FB-3480-468C-BCFC-08FDC04F3098}" srcId="{04E049C3-8788-4CBF-85F6-5C58D038D698}" destId="{1CE77915-D588-4E14-8D5B-F0D9FB968F7E}" srcOrd="0" destOrd="0" parTransId="{E24E5E37-6402-4272-9761-44FA588E31F0}" sibTransId="{29AFFD63-0E9C-4ED6-BC52-3D7E57F64A69}"/>
    <dgm:cxn modelId="{88F359FC-EBCB-4671-A72B-ED7D2B1F834F}" srcId="{04E049C3-8788-4CBF-85F6-5C58D038D698}" destId="{4ACD7698-9512-42DF-9C40-3D7DC59A9F64}" srcOrd="2" destOrd="0" parTransId="{8A19529A-AD0A-489A-BE7C-90B5719CD23A}" sibTransId="{2A9F1F35-4744-4F64-AC27-861BB9ECB642}"/>
    <dgm:cxn modelId="{1964A4F1-ABE9-4436-9E9F-DC246428D42E}" type="presParOf" srcId="{DD30E9E5-ECC6-407C-935D-601DB6EF5CF5}" destId="{55B7E7D8-C757-4E15-AD61-202938451EC9}" srcOrd="0" destOrd="0" presId="urn:microsoft.com/office/officeart/2005/8/layout/pList1#1"/>
    <dgm:cxn modelId="{710B3497-3971-41A3-A2D3-F0682E10C80B}" type="presParOf" srcId="{55B7E7D8-C757-4E15-AD61-202938451EC9}" destId="{A6A09F62-FDC3-4C47-88FB-D90E29A6EE7F}" srcOrd="0" destOrd="0" presId="urn:microsoft.com/office/officeart/2005/8/layout/pList1#1"/>
    <dgm:cxn modelId="{54768C81-7F5B-43FC-9F50-2154C182F9AD}" type="presParOf" srcId="{55B7E7D8-C757-4E15-AD61-202938451EC9}" destId="{CD3800B5-C6A4-419C-9082-D7B6AD41AD51}" srcOrd="1" destOrd="0" presId="urn:microsoft.com/office/officeart/2005/8/layout/pList1#1"/>
    <dgm:cxn modelId="{A3CB3EB0-2BF2-494F-BF30-A310FFA68933}" type="presParOf" srcId="{DD30E9E5-ECC6-407C-935D-601DB6EF5CF5}" destId="{C39CE7A0-D5EC-4592-B325-E4F450EAA631}" srcOrd="1" destOrd="0" presId="urn:microsoft.com/office/officeart/2005/8/layout/pList1#1"/>
    <dgm:cxn modelId="{58D82568-4BE2-49CD-9ED7-AB1CD444491E}" type="presParOf" srcId="{DD30E9E5-ECC6-407C-935D-601DB6EF5CF5}" destId="{435074E9-8503-45F6-9CA0-848ACD73E9DB}" srcOrd="2" destOrd="0" presId="urn:microsoft.com/office/officeart/2005/8/layout/pList1#1"/>
    <dgm:cxn modelId="{FB0A4A57-B73D-48D0-AE1E-1D40B3C96432}" type="presParOf" srcId="{435074E9-8503-45F6-9CA0-848ACD73E9DB}" destId="{0AAC20D1-4DFC-4BCE-AEF2-2AB1E3E029CB}" srcOrd="0" destOrd="0" presId="urn:microsoft.com/office/officeart/2005/8/layout/pList1#1"/>
    <dgm:cxn modelId="{BBD6EAF9-B002-4785-8855-3050902C0CDF}" type="presParOf" srcId="{435074E9-8503-45F6-9CA0-848ACD73E9DB}" destId="{88ECBE14-0564-4B8F-978F-943FB300FAB7}" srcOrd="1" destOrd="0" presId="urn:microsoft.com/office/officeart/2005/8/layout/pList1#1"/>
    <dgm:cxn modelId="{E7283225-F06C-4886-A27D-B9B4B3C26682}" type="presParOf" srcId="{DD30E9E5-ECC6-407C-935D-601DB6EF5CF5}" destId="{0F069CA0-94AF-48F0-A8B4-6FF72D0F854D}" srcOrd="3" destOrd="0" presId="urn:microsoft.com/office/officeart/2005/8/layout/pList1#1"/>
    <dgm:cxn modelId="{16A32A3B-9927-4626-8D39-D31F5AF606A7}" type="presParOf" srcId="{DD30E9E5-ECC6-407C-935D-601DB6EF5CF5}" destId="{086EE17C-E998-49BC-B17E-87A46360BBC5}" srcOrd="4" destOrd="0" presId="urn:microsoft.com/office/officeart/2005/8/layout/pList1#1"/>
    <dgm:cxn modelId="{A1D2FDCB-E818-44C7-8CE4-E02C8018635B}" type="presParOf" srcId="{086EE17C-E998-49BC-B17E-87A46360BBC5}" destId="{19D7A8FC-9029-4107-BF29-3661354C0AB1}" srcOrd="0" destOrd="0" presId="urn:microsoft.com/office/officeart/2005/8/layout/pList1#1"/>
    <dgm:cxn modelId="{62CDCEBE-7BA7-4E49-BA46-0F632A935ACE}" type="presParOf" srcId="{086EE17C-E998-49BC-B17E-87A46360BBC5}" destId="{11A4958F-7A3E-44A1-8231-E9B7CE2A145E}" srcOrd="1" destOrd="0" presId="urn:microsoft.com/office/officeart/2005/8/layout/p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EC4D796-6EB6-4209-B481-98CCCE53C354}" type="doc">
      <dgm:prSet loTypeId="urn:microsoft.com/office/officeart/2005/8/layout/vProcess5" loCatId="process" qsTypeId="urn:microsoft.com/office/officeart/2005/8/quickstyle/simple1#86" qsCatId="simple" csTypeId="urn:microsoft.com/office/officeart/2005/8/colors/colorful2#22" csCatId="colorful" phldr="1"/>
      <dgm:spPr/>
      <dgm:t>
        <a:bodyPr/>
        <a:lstStyle/>
        <a:p>
          <a:endParaRPr lang="en-US"/>
        </a:p>
      </dgm:t>
    </dgm:pt>
    <dgm:pt modelId="{1694524C-D600-445F-B663-BB9F4DB896DD}">
      <dgm:prSet phldrT="[Text]" custT="1"/>
      <dgm:spPr/>
      <dgm:t>
        <a:bodyPr/>
        <a:lstStyle/>
        <a:p>
          <a:r>
            <a:rPr lang="en-US" sz="2800" dirty="0">
              <a:solidFill>
                <a:schemeClr val="tx1"/>
              </a:solidFill>
            </a:rPr>
            <a:t>Identifying a set of differentiating competitive advantages</a:t>
          </a:r>
        </a:p>
      </dgm:t>
    </dgm:pt>
    <dgm:pt modelId="{4BC2EBB5-C0EE-4507-AF03-D4D473F0A9E1}" type="parTrans" cxnId="{0395D90A-6A9A-4E1F-B334-180C687CBA07}">
      <dgm:prSet/>
      <dgm:spPr/>
      <dgm:t>
        <a:bodyPr/>
        <a:lstStyle/>
        <a:p>
          <a:endParaRPr lang="en-US" sz="2000"/>
        </a:p>
      </dgm:t>
    </dgm:pt>
    <dgm:pt modelId="{F16810CD-EA43-496A-B50F-156F7187FDC7}" type="sibTrans" cxnId="{0395D90A-6A9A-4E1F-B334-180C687CBA07}">
      <dgm:prSet custT="1"/>
      <dgm:spPr/>
      <dgm:t>
        <a:bodyPr/>
        <a:lstStyle/>
        <a:p>
          <a:endParaRPr lang="en-US" sz="4000"/>
        </a:p>
      </dgm:t>
    </dgm:pt>
    <dgm:pt modelId="{C8271097-7C7A-4E3F-8432-1EEB44C1CE80}">
      <dgm:prSet phldrT="[Text]" custT="1"/>
      <dgm:spPr/>
      <dgm:t>
        <a:bodyPr/>
        <a:lstStyle/>
        <a:p>
          <a:r>
            <a:rPr lang="en-US" sz="2800" dirty="0">
              <a:solidFill>
                <a:schemeClr val="tx1"/>
              </a:solidFill>
            </a:rPr>
            <a:t>Choosing the right competitive advantages</a:t>
          </a:r>
        </a:p>
      </dgm:t>
    </dgm:pt>
    <dgm:pt modelId="{22B08996-C1AA-4016-8F29-86BCB3181377}" type="parTrans" cxnId="{4E80A113-FC70-45EF-A858-62E076816E37}">
      <dgm:prSet/>
      <dgm:spPr/>
      <dgm:t>
        <a:bodyPr/>
        <a:lstStyle/>
        <a:p>
          <a:endParaRPr lang="en-US" sz="2000"/>
        </a:p>
      </dgm:t>
    </dgm:pt>
    <dgm:pt modelId="{DD4D139B-C0C3-45DB-BF1A-A25DB2D0A0F3}" type="sibTrans" cxnId="{4E80A113-FC70-45EF-A858-62E076816E37}">
      <dgm:prSet custT="1"/>
      <dgm:spPr/>
      <dgm:t>
        <a:bodyPr/>
        <a:lstStyle/>
        <a:p>
          <a:endParaRPr lang="en-US" sz="4000"/>
        </a:p>
      </dgm:t>
    </dgm:pt>
    <dgm:pt modelId="{B0CA767E-363E-4DA0-A7D2-7F8DFF447734}">
      <dgm:prSet phldrT="[Text]" custT="1"/>
      <dgm:spPr/>
      <dgm:t>
        <a:bodyPr/>
        <a:lstStyle/>
        <a:p>
          <a:r>
            <a:rPr lang="en-US" sz="3200" dirty="0">
              <a:solidFill>
                <a:schemeClr val="tx1"/>
              </a:solidFill>
            </a:rPr>
            <a:t>Selecting an overall positioning strategy – using the 7Ps</a:t>
          </a:r>
        </a:p>
      </dgm:t>
    </dgm:pt>
    <dgm:pt modelId="{1AF72C8F-DFAE-45F0-A9D3-4A8989BB8E8E}" type="parTrans" cxnId="{DBBB3B4C-1CA0-40B2-9B1E-CD0CBCA6210C}">
      <dgm:prSet/>
      <dgm:spPr/>
      <dgm:t>
        <a:bodyPr/>
        <a:lstStyle/>
        <a:p>
          <a:endParaRPr lang="en-US" sz="2000"/>
        </a:p>
      </dgm:t>
    </dgm:pt>
    <dgm:pt modelId="{094BE826-518A-44D1-8DA6-EB7650661414}" type="sibTrans" cxnId="{DBBB3B4C-1CA0-40B2-9B1E-CD0CBCA6210C}">
      <dgm:prSet/>
      <dgm:spPr/>
      <dgm:t>
        <a:bodyPr/>
        <a:lstStyle/>
        <a:p>
          <a:endParaRPr lang="en-US" sz="2000"/>
        </a:p>
      </dgm:t>
    </dgm:pt>
    <dgm:pt modelId="{019A3D9E-C2DD-491F-B695-C7F65C75F913}" type="pres">
      <dgm:prSet presAssocID="{FEC4D796-6EB6-4209-B481-98CCCE53C354}" presName="outerComposite" presStyleCnt="0">
        <dgm:presLayoutVars>
          <dgm:chMax val="5"/>
          <dgm:dir/>
          <dgm:resizeHandles val="exact"/>
        </dgm:presLayoutVars>
      </dgm:prSet>
      <dgm:spPr/>
    </dgm:pt>
    <dgm:pt modelId="{8CB4AAAE-2BEB-4E36-A189-AC964AF7DF71}" type="pres">
      <dgm:prSet presAssocID="{FEC4D796-6EB6-4209-B481-98CCCE53C354}" presName="dummyMaxCanvas" presStyleCnt="0">
        <dgm:presLayoutVars/>
      </dgm:prSet>
      <dgm:spPr/>
    </dgm:pt>
    <dgm:pt modelId="{8C033AF2-3558-44F6-BBD3-8A2C3FF9DC81}" type="pres">
      <dgm:prSet presAssocID="{FEC4D796-6EB6-4209-B481-98CCCE53C354}" presName="ThreeNodes_1" presStyleLbl="node1" presStyleIdx="0" presStyleCnt="3">
        <dgm:presLayoutVars>
          <dgm:bulletEnabled val="1"/>
        </dgm:presLayoutVars>
      </dgm:prSet>
      <dgm:spPr/>
    </dgm:pt>
    <dgm:pt modelId="{759A5BF4-091E-44EC-B2C4-DFE08641E0B1}" type="pres">
      <dgm:prSet presAssocID="{FEC4D796-6EB6-4209-B481-98CCCE53C354}" presName="ThreeNodes_2" presStyleLbl="node1" presStyleIdx="1" presStyleCnt="3">
        <dgm:presLayoutVars>
          <dgm:bulletEnabled val="1"/>
        </dgm:presLayoutVars>
      </dgm:prSet>
      <dgm:spPr/>
    </dgm:pt>
    <dgm:pt modelId="{FC398F3F-BBB0-4568-8478-4E5631687BC0}" type="pres">
      <dgm:prSet presAssocID="{FEC4D796-6EB6-4209-B481-98CCCE53C354}" presName="ThreeNodes_3" presStyleLbl="node1" presStyleIdx="2" presStyleCnt="3">
        <dgm:presLayoutVars>
          <dgm:bulletEnabled val="1"/>
        </dgm:presLayoutVars>
      </dgm:prSet>
      <dgm:spPr/>
    </dgm:pt>
    <dgm:pt modelId="{14A98278-39FD-4156-920A-CE2BCC8F56A5}" type="pres">
      <dgm:prSet presAssocID="{FEC4D796-6EB6-4209-B481-98CCCE53C354}" presName="ThreeConn_1-2" presStyleLbl="fgAccFollowNode1" presStyleIdx="0" presStyleCnt="2">
        <dgm:presLayoutVars>
          <dgm:bulletEnabled val="1"/>
        </dgm:presLayoutVars>
      </dgm:prSet>
      <dgm:spPr/>
    </dgm:pt>
    <dgm:pt modelId="{A69BD1E1-DF9B-4F0F-8BCE-E2AAC872A7D5}" type="pres">
      <dgm:prSet presAssocID="{FEC4D796-6EB6-4209-B481-98CCCE53C354}" presName="ThreeConn_2-3" presStyleLbl="fgAccFollowNode1" presStyleIdx="1" presStyleCnt="2">
        <dgm:presLayoutVars>
          <dgm:bulletEnabled val="1"/>
        </dgm:presLayoutVars>
      </dgm:prSet>
      <dgm:spPr/>
    </dgm:pt>
    <dgm:pt modelId="{9CB2172C-002B-4C94-86B4-6A2B3571FDC4}" type="pres">
      <dgm:prSet presAssocID="{FEC4D796-6EB6-4209-B481-98CCCE53C354}" presName="ThreeNodes_1_text" presStyleLbl="node1" presStyleIdx="2" presStyleCnt="3">
        <dgm:presLayoutVars>
          <dgm:bulletEnabled val="1"/>
        </dgm:presLayoutVars>
      </dgm:prSet>
      <dgm:spPr/>
    </dgm:pt>
    <dgm:pt modelId="{ED1938B7-F04E-4AFB-A9B2-7A598034D065}" type="pres">
      <dgm:prSet presAssocID="{FEC4D796-6EB6-4209-B481-98CCCE53C354}" presName="ThreeNodes_2_text" presStyleLbl="node1" presStyleIdx="2" presStyleCnt="3">
        <dgm:presLayoutVars>
          <dgm:bulletEnabled val="1"/>
        </dgm:presLayoutVars>
      </dgm:prSet>
      <dgm:spPr/>
    </dgm:pt>
    <dgm:pt modelId="{CB44E97C-7A58-4B4B-BB93-2FF935E8FDDE}" type="pres">
      <dgm:prSet presAssocID="{FEC4D796-6EB6-4209-B481-98CCCE53C354}" presName="ThreeNodes_3_text" presStyleLbl="node1" presStyleIdx="2" presStyleCnt="3">
        <dgm:presLayoutVars>
          <dgm:bulletEnabled val="1"/>
        </dgm:presLayoutVars>
      </dgm:prSet>
      <dgm:spPr/>
    </dgm:pt>
  </dgm:ptLst>
  <dgm:cxnLst>
    <dgm:cxn modelId="{0395D90A-6A9A-4E1F-B334-180C687CBA07}" srcId="{FEC4D796-6EB6-4209-B481-98CCCE53C354}" destId="{1694524C-D600-445F-B663-BB9F4DB896DD}" srcOrd="0" destOrd="0" parTransId="{4BC2EBB5-C0EE-4507-AF03-D4D473F0A9E1}" sibTransId="{F16810CD-EA43-496A-B50F-156F7187FDC7}"/>
    <dgm:cxn modelId="{4E80A113-FC70-45EF-A858-62E076816E37}" srcId="{FEC4D796-6EB6-4209-B481-98CCCE53C354}" destId="{C8271097-7C7A-4E3F-8432-1EEB44C1CE80}" srcOrd="1" destOrd="0" parTransId="{22B08996-C1AA-4016-8F29-86BCB3181377}" sibTransId="{DD4D139B-C0C3-45DB-BF1A-A25DB2D0A0F3}"/>
    <dgm:cxn modelId="{F666AC22-3D0B-4DB5-AFB2-D8F9869A7FF0}" type="presOf" srcId="{1694524C-D600-445F-B663-BB9F4DB896DD}" destId="{8C033AF2-3558-44F6-BBD3-8A2C3FF9DC81}" srcOrd="0" destOrd="0" presId="urn:microsoft.com/office/officeart/2005/8/layout/vProcess5"/>
    <dgm:cxn modelId="{8F24A333-A529-4F5A-B06D-CC694A805E3F}" type="presOf" srcId="{1694524C-D600-445F-B663-BB9F4DB896DD}" destId="{9CB2172C-002B-4C94-86B4-6A2B3571FDC4}" srcOrd="1" destOrd="0" presId="urn:microsoft.com/office/officeart/2005/8/layout/vProcess5"/>
    <dgm:cxn modelId="{6FF46F41-4E5A-4201-885A-0911C6E30450}" type="presOf" srcId="{C8271097-7C7A-4E3F-8432-1EEB44C1CE80}" destId="{ED1938B7-F04E-4AFB-A9B2-7A598034D065}" srcOrd="1" destOrd="0" presId="urn:microsoft.com/office/officeart/2005/8/layout/vProcess5"/>
    <dgm:cxn modelId="{DBBB3B4C-1CA0-40B2-9B1E-CD0CBCA6210C}" srcId="{FEC4D796-6EB6-4209-B481-98CCCE53C354}" destId="{B0CA767E-363E-4DA0-A7D2-7F8DFF447734}" srcOrd="2" destOrd="0" parTransId="{1AF72C8F-DFAE-45F0-A9D3-4A8989BB8E8E}" sibTransId="{094BE826-518A-44D1-8DA6-EB7650661414}"/>
    <dgm:cxn modelId="{F03E6E4F-1A61-4C4F-89F4-DC5ECBDFADEC}" type="presOf" srcId="{B0CA767E-363E-4DA0-A7D2-7F8DFF447734}" destId="{FC398F3F-BBB0-4568-8478-4E5631687BC0}" srcOrd="0" destOrd="0" presId="urn:microsoft.com/office/officeart/2005/8/layout/vProcess5"/>
    <dgm:cxn modelId="{08140159-630B-4B08-9688-4C95C64A1482}" type="presOf" srcId="{FEC4D796-6EB6-4209-B481-98CCCE53C354}" destId="{019A3D9E-C2DD-491F-B695-C7F65C75F913}" srcOrd="0" destOrd="0" presId="urn:microsoft.com/office/officeart/2005/8/layout/vProcess5"/>
    <dgm:cxn modelId="{AAFC798E-1999-4262-8128-AAEBE83BA718}" type="presOf" srcId="{C8271097-7C7A-4E3F-8432-1EEB44C1CE80}" destId="{759A5BF4-091E-44EC-B2C4-DFE08641E0B1}" srcOrd="0" destOrd="0" presId="urn:microsoft.com/office/officeart/2005/8/layout/vProcess5"/>
    <dgm:cxn modelId="{FE3EF3B1-D672-485E-B3CC-1068653C1FC2}" type="presOf" srcId="{B0CA767E-363E-4DA0-A7D2-7F8DFF447734}" destId="{CB44E97C-7A58-4B4B-BB93-2FF935E8FDDE}" srcOrd="1" destOrd="0" presId="urn:microsoft.com/office/officeart/2005/8/layout/vProcess5"/>
    <dgm:cxn modelId="{D27B63D2-55EE-42B5-8560-12FD091C2C60}" type="presOf" srcId="{DD4D139B-C0C3-45DB-BF1A-A25DB2D0A0F3}" destId="{A69BD1E1-DF9B-4F0F-8BCE-E2AAC872A7D5}" srcOrd="0" destOrd="0" presId="urn:microsoft.com/office/officeart/2005/8/layout/vProcess5"/>
    <dgm:cxn modelId="{8CA6EEE1-C1B2-4E51-835F-FA6605B0E3F6}" type="presOf" srcId="{F16810CD-EA43-496A-B50F-156F7187FDC7}" destId="{14A98278-39FD-4156-920A-CE2BCC8F56A5}" srcOrd="0" destOrd="0" presId="urn:microsoft.com/office/officeart/2005/8/layout/vProcess5"/>
    <dgm:cxn modelId="{4459B7C5-3A3C-4D98-9AF6-BD779BBD7B2B}" type="presParOf" srcId="{019A3D9E-C2DD-491F-B695-C7F65C75F913}" destId="{8CB4AAAE-2BEB-4E36-A189-AC964AF7DF71}" srcOrd="0" destOrd="0" presId="urn:microsoft.com/office/officeart/2005/8/layout/vProcess5"/>
    <dgm:cxn modelId="{F9E50A07-E16C-4E80-AC86-458DF7B50FB6}" type="presParOf" srcId="{019A3D9E-C2DD-491F-B695-C7F65C75F913}" destId="{8C033AF2-3558-44F6-BBD3-8A2C3FF9DC81}" srcOrd="1" destOrd="0" presId="urn:microsoft.com/office/officeart/2005/8/layout/vProcess5"/>
    <dgm:cxn modelId="{6DC9A07F-BB5C-4F00-8D7B-4066560E097B}" type="presParOf" srcId="{019A3D9E-C2DD-491F-B695-C7F65C75F913}" destId="{759A5BF4-091E-44EC-B2C4-DFE08641E0B1}" srcOrd="2" destOrd="0" presId="urn:microsoft.com/office/officeart/2005/8/layout/vProcess5"/>
    <dgm:cxn modelId="{376A1379-487D-41A5-AFB5-70B6002F1115}" type="presParOf" srcId="{019A3D9E-C2DD-491F-B695-C7F65C75F913}" destId="{FC398F3F-BBB0-4568-8478-4E5631687BC0}" srcOrd="3" destOrd="0" presId="urn:microsoft.com/office/officeart/2005/8/layout/vProcess5"/>
    <dgm:cxn modelId="{1D54576F-75C1-43D0-970A-9358D0D02B84}" type="presParOf" srcId="{019A3D9E-C2DD-491F-B695-C7F65C75F913}" destId="{14A98278-39FD-4156-920A-CE2BCC8F56A5}" srcOrd="4" destOrd="0" presId="urn:microsoft.com/office/officeart/2005/8/layout/vProcess5"/>
    <dgm:cxn modelId="{59893021-0C4D-4F98-9CE8-6D930FF12F1E}" type="presParOf" srcId="{019A3D9E-C2DD-491F-B695-C7F65C75F913}" destId="{A69BD1E1-DF9B-4F0F-8BCE-E2AAC872A7D5}" srcOrd="5" destOrd="0" presId="urn:microsoft.com/office/officeart/2005/8/layout/vProcess5"/>
    <dgm:cxn modelId="{649C5F5F-9978-4D7A-8DB5-3C946EBE500A}" type="presParOf" srcId="{019A3D9E-C2DD-491F-B695-C7F65C75F913}" destId="{9CB2172C-002B-4C94-86B4-6A2B3571FDC4}" srcOrd="6" destOrd="0" presId="urn:microsoft.com/office/officeart/2005/8/layout/vProcess5"/>
    <dgm:cxn modelId="{FA65A391-848F-4CB1-AC79-A641DBC58C61}" type="presParOf" srcId="{019A3D9E-C2DD-491F-B695-C7F65C75F913}" destId="{ED1938B7-F04E-4AFB-A9B2-7A598034D065}" srcOrd="7" destOrd="0" presId="urn:microsoft.com/office/officeart/2005/8/layout/vProcess5"/>
    <dgm:cxn modelId="{9E6D7DF1-CD00-4E54-BC65-A41679A512FA}" type="presParOf" srcId="{019A3D9E-C2DD-491F-B695-C7F65C75F913}" destId="{CB44E97C-7A58-4B4B-BB93-2FF935E8FDD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5B20B-B58B-4E76-9F2C-4DA518516DDB}">
      <dsp:nvSpPr>
        <dsp:cNvPr id="0" name=""/>
        <dsp:cNvSpPr/>
      </dsp:nvSpPr>
      <dsp:spPr>
        <a:xfrm>
          <a:off x="1527664" y="0"/>
          <a:ext cx="5324444" cy="4742789"/>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0DB3E8-3DE6-46E9-AD1E-C79C9BA187DD}">
      <dsp:nvSpPr>
        <dsp:cNvPr id="0" name=""/>
        <dsp:cNvSpPr/>
      </dsp:nvSpPr>
      <dsp:spPr>
        <a:xfrm>
          <a:off x="400420" y="432049"/>
          <a:ext cx="3527724" cy="2009241"/>
        </a:xfrm>
        <a:prstGeom prst="round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Geographic</a:t>
          </a:r>
        </a:p>
      </dsp:txBody>
      <dsp:txXfrm>
        <a:off x="498503" y="530132"/>
        <a:ext cx="3331558" cy="1813075"/>
      </dsp:txXfrm>
    </dsp:sp>
    <dsp:sp modelId="{951D4227-941B-4728-B49E-48BFB00DAB0B}">
      <dsp:nvSpPr>
        <dsp:cNvPr id="0" name=""/>
        <dsp:cNvSpPr/>
      </dsp:nvSpPr>
      <dsp:spPr>
        <a:xfrm>
          <a:off x="4052939" y="367005"/>
          <a:ext cx="3512723" cy="2009260"/>
        </a:xfrm>
        <a:prstGeom prst="roundRect">
          <a:avLst/>
        </a:prstGeom>
        <a:solidFill>
          <a:schemeClr val="accent3">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Demographic</a:t>
          </a:r>
        </a:p>
      </dsp:txBody>
      <dsp:txXfrm>
        <a:off x="4151023" y="465089"/>
        <a:ext cx="3316555" cy="1813092"/>
      </dsp:txXfrm>
    </dsp:sp>
    <dsp:sp modelId="{8F02885A-9EB6-4AEA-A147-DE74232E4437}">
      <dsp:nvSpPr>
        <dsp:cNvPr id="0" name=""/>
        <dsp:cNvSpPr/>
      </dsp:nvSpPr>
      <dsp:spPr>
        <a:xfrm>
          <a:off x="593240" y="2492024"/>
          <a:ext cx="3417538" cy="1906195"/>
        </a:xfrm>
        <a:prstGeom prst="roundRect">
          <a:avLst/>
        </a:prstGeom>
        <a:solidFill>
          <a:schemeClr val="accent4">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a:t>Psycho-graphic</a:t>
          </a:r>
          <a:r>
            <a:rPr lang="en-US" sz="2800" kern="1200" dirty="0"/>
            <a:t> (also known as attitudinal)</a:t>
          </a:r>
        </a:p>
      </dsp:txBody>
      <dsp:txXfrm>
        <a:off x="686293" y="2585077"/>
        <a:ext cx="3231432" cy="1720089"/>
      </dsp:txXfrm>
    </dsp:sp>
    <dsp:sp modelId="{F619D510-7652-4800-9C5B-93053B38B414}">
      <dsp:nvSpPr>
        <dsp:cNvPr id="0" name=""/>
        <dsp:cNvSpPr/>
      </dsp:nvSpPr>
      <dsp:spPr>
        <a:xfrm>
          <a:off x="4000815" y="2376271"/>
          <a:ext cx="3592260" cy="1985658"/>
        </a:xfrm>
        <a:prstGeom prst="roundRect">
          <a:avLst/>
        </a:prstGeom>
        <a:solidFill>
          <a:schemeClr val="accent5">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Behavioural</a:t>
          </a:r>
        </a:p>
      </dsp:txBody>
      <dsp:txXfrm>
        <a:off x="4097747" y="2473203"/>
        <a:ext cx="3398396" cy="17917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26D56-6DD3-4E37-B9B0-FA3720A22493}">
      <dsp:nvSpPr>
        <dsp:cNvPr id="0" name=""/>
        <dsp:cNvSpPr/>
      </dsp:nvSpPr>
      <dsp:spPr>
        <a:xfrm>
          <a:off x="30480" y="155652"/>
          <a:ext cx="1684929" cy="1010957"/>
        </a:xfrm>
        <a:prstGeom prst="rect">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Age</a:t>
          </a:r>
        </a:p>
      </dsp:txBody>
      <dsp:txXfrm>
        <a:off x="30480" y="155652"/>
        <a:ext cx="1684929" cy="1010957"/>
      </dsp:txXfrm>
    </dsp:sp>
    <dsp:sp modelId="{240A8C5B-D002-481A-A932-256C4A5CE900}">
      <dsp:nvSpPr>
        <dsp:cNvPr id="0" name=""/>
        <dsp:cNvSpPr/>
      </dsp:nvSpPr>
      <dsp:spPr>
        <a:xfrm>
          <a:off x="1853421" y="155652"/>
          <a:ext cx="1684929" cy="1010957"/>
        </a:xfrm>
        <a:prstGeom prst="rect">
          <a:avLst/>
        </a:prstGeom>
        <a:solidFill>
          <a:schemeClr val="accent2">
            <a:hueOff val="-132337"/>
            <a:satOff val="149"/>
            <a:lumOff val="353"/>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Gender</a:t>
          </a:r>
        </a:p>
      </dsp:txBody>
      <dsp:txXfrm>
        <a:off x="1853421" y="155652"/>
        <a:ext cx="1684929" cy="1010957"/>
      </dsp:txXfrm>
    </dsp:sp>
    <dsp:sp modelId="{79B4E462-FE0C-48D4-9ECC-88BF7857DEE6}">
      <dsp:nvSpPr>
        <dsp:cNvPr id="0" name=""/>
        <dsp:cNvSpPr/>
      </dsp:nvSpPr>
      <dsp:spPr>
        <a:xfrm>
          <a:off x="3706843" y="155652"/>
          <a:ext cx="1684929" cy="1010957"/>
        </a:xfrm>
        <a:prstGeom prst="rect">
          <a:avLst/>
        </a:prstGeom>
        <a:solidFill>
          <a:schemeClr val="accent2">
            <a:hueOff val="-264675"/>
            <a:satOff val="298"/>
            <a:lumOff val="706"/>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Family Size</a:t>
          </a:r>
        </a:p>
      </dsp:txBody>
      <dsp:txXfrm>
        <a:off x="3706843" y="155652"/>
        <a:ext cx="1684929" cy="1010957"/>
      </dsp:txXfrm>
    </dsp:sp>
    <dsp:sp modelId="{AF427F78-D746-4EC9-B3F1-E8B6B4FC8C28}">
      <dsp:nvSpPr>
        <dsp:cNvPr id="0" name=""/>
        <dsp:cNvSpPr/>
      </dsp:nvSpPr>
      <dsp:spPr>
        <a:xfrm>
          <a:off x="0" y="1335103"/>
          <a:ext cx="1684929" cy="1010957"/>
        </a:xfrm>
        <a:prstGeom prst="rect">
          <a:avLst/>
        </a:prstGeom>
        <a:solidFill>
          <a:schemeClr val="accent2">
            <a:hueOff val="-397012"/>
            <a:satOff val="448"/>
            <a:lumOff val="1059"/>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Family Life Cycle</a:t>
          </a:r>
        </a:p>
      </dsp:txBody>
      <dsp:txXfrm>
        <a:off x="0" y="1335103"/>
        <a:ext cx="1684929" cy="1010957"/>
      </dsp:txXfrm>
    </dsp:sp>
    <dsp:sp modelId="{2CC79A64-7A24-4A0A-83C2-1CA8F35A803B}">
      <dsp:nvSpPr>
        <dsp:cNvPr id="0" name=""/>
        <dsp:cNvSpPr/>
      </dsp:nvSpPr>
      <dsp:spPr>
        <a:xfrm>
          <a:off x="1853421" y="1335103"/>
          <a:ext cx="1684929" cy="1010957"/>
        </a:xfrm>
        <a:prstGeom prst="rect">
          <a:avLst/>
        </a:prstGeom>
        <a:solidFill>
          <a:schemeClr val="accent2">
            <a:hueOff val="-529349"/>
            <a:satOff val="597"/>
            <a:lumOff val="1412"/>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Income</a:t>
          </a:r>
        </a:p>
      </dsp:txBody>
      <dsp:txXfrm>
        <a:off x="1853421" y="1335103"/>
        <a:ext cx="1684929" cy="1010957"/>
      </dsp:txXfrm>
    </dsp:sp>
    <dsp:sp modelId="{5A1027CA-2600-491A-87AB-6B11F46B99B7}">
      <dsp:nvSpPr>
        <dsp:cNvPr id="0" name=""/>
        <dsp:cNvSpPr/>
      </dsp:nvSpPr>
      <dsp:spPr>
        <a:xfrm>
          <a:off x="3706843" y="1335103"/>
          <a:ext cx="1684929" cy="1010957"/>
        </a:xfrm>
        <a:prstGeom prst="rect">
          <a:avLst/>
        </a:prstGeom>
        <a:solidFill>
          <a:schemeClr val="accent2">
            <a:hueOff val="-661686"/>
            <a:satOff val="746"/>
            <a:lumOff val="1765"/>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Occupation</a:t>
          </a:r>
        </a:p>
      </dsp:txBody>
      <dsp:txXfrm>
        <a:off x="3706843" y="1335103"/>
        <a:ext cx="1684929" cy="1010957"/>
      </dsp:txXfrm>
    </dsp:sp>
    <dsp:sp modelId="{EA945155-692F-48E0-AD14-1720F776CE7E}">
      <dsp:nvSpPr>
        <dsp:cNvPr id="0" name=""/>
        <dsp:cNvSpPr/>
      </dsp:nvSpPr>
      <dsp:spPr>
        <a:xfrm>
          <a:off x="0" y="2514553"/>
          <a:ext cx="1684929" cy="1010957"/>
        </a:xfrm>
        <a:prstGeom prst="rect">
          <a:avLst/>
        </a:prstGeom>
        <a:solidFill>
          <a:schemeClr val="accent2">
            <a:hueOff val="-794024"/>
            <a:satOff val="895"/>
            <a:lumOff val="2118"/>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Education</a:t>
          </a:r>
        </a:p>
      </dsp:txBody>
      <dsp:txXfrm>
        <a:off x="0" y="2514553"/>
        <a:ext cx="1684929" cy="1010957"/>
      </dsp:txXfrm>
    </dsp:sp>
    <dsp:sp modelId="{CCE203FE-766A-48CD-BF80-0A799330CB36}">
      <dsp:nvSpPr>
        <dsp:cNvPr id="0" name=""/>
        <dsp:cNvSpPr/>
      </dsp:nvSpPr>
      <dsp:spPr>
        <a:xfrm>
          <a:off x="1853421" y="2514553"/>
          <a:ext cx="1684929" cy="1010957"/>
        </a:xfrm>
        <a:prstGeom prst="rect">
          <a:avLst/>
        </a:prstGeom>
        <a:solidFill>
          <a:schemeClr val="accent2">
            <a:hueOff val="-926361"/>
            <a:satOff val="1044"/>
            <a:lumOff val="2471"/>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Religion</a:t>
          </a:r>
        </a:p>
      </dsp:txBody>
      <dsp:txXfrm>
        <a:off x="1853421" y="2514553"/>
        <a:ext cx="1684929" cy="1010957"/>
      </dsp:txXfrm>
    </dsp:sp>
    <dsp:sp modelId="{1CF6FD96-103D-4DEB-8961-7DE8CCD07799}">
      <dsp:nvSpPr>
        <dsp:cNvPr id="0" name=""/>
        <dsp:cNvSpPr/>
      </dsp:nvSpPr>
      <dsp:spPr>
        <a:xfrm>
          <a:off x="3706843" y="2514553"/>
          <a:ext cx="1684929" cy="1010957"/>
        </a:xfrm>
        <a:prstGeom prst="rect">
          <a:avLst/>
        </a:prstGeom>
        <a:solidFill>
          <a:schemeClr val="accent2">
            <a:hueOff val="-1058698"/>
            <a:satOff val="1194"/>
            <a:lumOff val="2824"/>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Race</a:t>
          </a:r>
        </a:p>
      </dsp:txBody>
      <dsp:txXfrm>
        <a:off x="3706843" y="2514553"/>
        <a:ext cx="1684929" cy="1010957"/>
      </dsp:txXfrm>
    </dsp:sp>
    <dsp:sp modelId="{C50BB8DA-C313-45B4-9BB2-4E1F88782C5A}">
      <dsp:nvSpPr>
        <dsp:cNvPr id="0" name=""/>
        <dsp:cNvSpPr/>
      </dsp:nvSpPr>
      <dsp:spPr>
        <a:xfrm>
          <a:off x="926710" y="3694003"/>
          <a:ext cx="1684929" cy="1010957"/>
        </a:xfrm>
        <a:prstGeom prst="rect">
          <a:avLst/>
        </a:prstGeom>
        <a:solidFill>
          <a:schemeClr val="accent2">
            <a:hueOff val="-1191035"/>
            <a:satOff val="1343"/>
            <a:lumOff val="317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Generation</a:t>
          </a:r>
        </a:p>
      </dsp:txBody>
      <dsp:txXfrm>
        <a:off x="926710" y="3694003"/>
        <a:ext cx="1684929" cy="1010957"/>
      </dsp:txXfrm>
    </dsp:sp>
    <dsp:sp modelId="{AD31B689-D4A9-4C0D-AF9C-9128E4592F60}">
      <dsp:nvSpPr>
        <dsp:cNvPr id="0" name=""/>
        <dsp:cNvSpPr/>
      </dsp:nvSpPr>
      <dsp:spPr>
        <a:xfrm>
          <a:off x="2780132" y="3694003"/>
          <a:ext cx="1684929" cy="1010957"/>
        </a:xfrm>
        <a:prstGeom prst="rect">
          <a:avLst/>
        </a:prstGeom>
        <a:solidFill>
          <a:schemeClr val="accent2">
            <a:hueOff val="-1323373"/>
            <a:satOff val="1492"/>
            <a:lumOff val="353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1" kern="1200" dirty="0"/>
            <a:t>Nationality</a:t>
          </a:r>
        </a:p>
      </dsp:txBody>
      <dsp:txXfrm>
        <a:off x="2780132" y="3694003"/>
        <a:ext cx="1684929" cy="10109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A09F62-FDC3-4C47-88FB-D90E29A6EE7F}">
      <dsp:nvSpPr>
        <dsp:cNvPr id="0" name=""/>
        <dsp:cNvSpPr/>
      </dsp:nvSpPr>
      <dsp:spPr>
        <a:xfrm>
          <a:off x="205741" y="467209"/>
          <a:ext cx="1383345" cy="1306675"/>
        </a:xfrm>
        <a:prstGeom prst="rect">
          <a:avLst/>
        </a:prstGeom>
        <a:blipFill>
          <a:blip xmlns:r="http://schemas.openxmlformats.org/officeDocument/2006/relationships" r:embed="rId1"/>
          <a:srcRect/>
          <a:stretch>
            <a:fillRect t="-21000" b="-21000"/>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3800B5-C6A4-419C-9082-D7B6AD41AD51}">
      <dsp:nvSpPr>
        <dsp:cNvPr id="0" name=""/>
        <dsp:cNvSpPr/>
      </dsp:nvSpPr>
      <dsp:spPr>
        <a:xfrm>
          <a:off x="4725" y="1666034"/>
          <a:ext cx="1785377" cy="662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0" numCol="1" spcCol="1270" anchor="t" anchorCtr="0">
          <a:noAutofit/>
        </a:bodyPr>
        <a:lstStyle/>
        <a:p>
          <a:pPr marL="0" lvl="0" indent="0" algn="ctr" defTabSz="1422400">
            <a:lnSpc>
              <a:spcPct val="90000"/>
            </a:lnSpc>
            <a:spcBef>
              <a:spcPct val="0"/>
            </a:spcBef>
            <a:spcAft>
              <a:spcPct val="35000"/>
            </a:spcAft>
            <a:buNone/>
          </a:pPr>
          <a:r>
            <a:rPr lang="en-US" sz="3200" kern="1200" dirty="0">
              <a:solidFill>
                <a:schemeClr val="bg1"/>
              </a:solidFill>
            </a:rPr>
            <a:t>Values  </a:t>
          </a:r>
        </a:p>
      </dsp:txBody>
      <dsp:txXfrm>
        <a:off x="4725" y="1666034"/>
        <a:ext cx="1785377" cy="662374"/>
      </dsp:txXfrm>
    </dsp:sp>
    <dsp:sp modelId="{0AAC20D1-4DFC-4BCE-AEF2-2AB1E3E029CB}">
      <dsp:nvSpPr>
        <dsp:cNvPr id="0" name=""/>
        <dsp:cNvSpPr/>
      </dsp:nvSpPr>
      <dsp:spPr>
        <a:xfrm>
          <a:off x="2235058" y="416771"/>
          <a:ext cx="1252692" cy="1230124"/>
        </a:xfrm>
        <a:prstGeom prst="rect">
          <a:avLst/>
        </a:prstGeom>
        <a:blipFill rotWithShape="0">
          <a:blip xmlns:r="http://schemas.openxmlformats.org/officeDocument/2006/relationships" r:embed="rId2"/>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ECBE14-0564-4B8F-978F-943FB300FAB7}">
      <dsp:nvSpPr>
        <dsp:cNvPr id="0" name=""/>
        <dsp:cNvSpPr/>
      </dsp:nvSpPr>
      <dsp:spPr>
        <a:xfrm>
          <a:off x="1968715" y="1646896"/>
          <a:ext cx="1785377" cy="662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0"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bg1"/>
              </a:solidFill>
            </a:rPr>
            <a:t>Lifestyle</a:t>
          </a:r>
        </a:p>
      </dsp:txBody>
      <dsp:txXfrm>
        <a:off x="1968715" y="1646896"/>
        <a:ext cx="1785377" cy="662374"/>
      </dsp:txXfrm>
    </dsp:sp>
    <dsp:sp modelId="{19D7A8FC-9029-4107-BF29-3661354C0AB1}">
      <dsp:nvSpPr>
        <dsp:cNvPr id="0" name=""/>
        <dsp:cNvSpPr/>
      </dsp:nvSpPr>
      <dsp:spPr>
        <a:xfrm>
          <a:off x="4425853" y="416771"/>
          <a:ext cx="1112557" cy="1230124"/>
        </a:xfrm>
        <a:prstGeom prst="rect">
          <a:avLst/>
        </a:prstGeom>
        <a:blipFill rotWithShape="0">
          <a:blip xmlns:r="http://schemas.openxmlformats.org/officeDocument/2006/relationships" r:embed="rId3"/>
          <a:stretch>
            <a:fillRect/>
          </a:stretch>
        </a:blip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A4958F-7A3E-44A1-8231-E9B7CE2A145E}">
      <dsp:nvSpPr>
        <dsp:cNvPr id="0" name=""/>
        <dsp:cNvSpPr/>
      </dsp:nvSpPr>
      <dsp:spPr>
        <a:xfrm>
          <a:off x="3932705" y="1646896"/>
          <a:ext cx="2098853" cy="662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0" numCol="1" spcCol="1270" anchor="t"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Personality</a:t>
          </a:r>
        </a:p>
      </dsp:txBody>
      <dsp:txXfrm>
        <a:off x="3932705" y="1646896"/>
        <a:ext cx="2098853" cy="6623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33AF2-3558-44F6-BBD3-8A2C3FF9DC81}">
      <dsp:nvSpPr>
        <dsp:cNvPr id="0" name=""/>
        <dsp:cNvSpPr/>
      </dsp:nvSpPr>
      <dsp:spPr>
        <a:xfrm>
          <a:off x="0" y="0"/>
          <a:ext cx="6860695" cy="1121484"/>
        </a:xfrm>
        <a:prstGeom prst="roundRect">
          <a:avLst>
            <a:gd name="adj" fmla="val 10000"/>
          </a:avLst>
        </a:prstGeom>
        <a:solidFill>
          <a:schemeClr val="accent2">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Identifying a set of differentiating competitive advantages</a:t>
          </a:r>
        </a:p>
      </dsp:txBody>
      <dsp:txXfrm>
        <a:off x="32847" y="32847"/>
        <a:ext cx="5650525" cy="1055790"/>
      </dsp:txXfrm>
    </dsp:sp>
    <dsp:sp modelId="{759A5BF4-091E-44EC-B2C4-DFE08641E0B1}">
      <dsp:nvSpPr>
        <dsp:cNvPr id="0" name=""/>
        <dsp:cNvSpPr/>
      </dsp:nvSpPr>
      <dsp:spPr>
        <a:xfrm>
          <a:off x="605355" y="1308399"/>
          <a:ext cx="6860695" cy="1121484"/>
        </a:xfrm>
        <a:prstGeom prst="roundRect">
          <a:avLst>
            <a:gd name="adj" fmla="val 10000"/>
          </a:avLst>
        </a:prstGeom>
        <a:solidFill>
          <a:schemeClr val="accent2">
            <a:hueOff val="-661686"/>
            <a:satOff val="746"/>
            <a:lumOff val="1765"/>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solidFill>
                <a:schemeClr val="tx1"/>
              </a:solidFill>
            </a:rPr>
            <a:t>Choosing the right competitive advantages</a:t>
          </a:r>
        </a:p>
      </dsp:txBody>
      <dsp:txXfrm>
        <a:off x="638202" y="1341246"/>
        <a:ext cx="5460680" cy="1055790"/>
      </dsp:txXfrm>
    </dsp:sp>
    <dsp:sp modelId="{FC398F3F-BBB0-4568-8478-4E5631687BC0}">
      <dsp:nvSpPr>
        <dsp:cNvPr id="0" name=""/>
        <dsp:cNvSpPr/>
      </dsp:nvSpPr>
      <dsp:spPr>
        <a:xfrm>
          <a:off x="1210710" y="2616798"/>
          <a:ext cx="6860695" cy="1121484"/>
        </a:xfrm>
        <a:prstGeom prst="roundRect">
          <a:avLst>
            <a:gd name="adj" fmla="val 10000"/>
          </a:avLst>
        </a:prstGeom>
        <a:solidFill>
          <a:schemeClr val="accent2">
            <a:hueOff val="-1323373"/>
            <a:satOff val="1492"/>
            <a:lumOff val="353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dirty="0">
              <a:solidFill>
                <a:schemeClr val="tx1"/>
              </a:solidFill>
            </a:rPr>
            <a:t>Selecting an overall positioning strategy – using the 7Ps</a:t>
          </a:r>
        </a:p>
      </dsp:txBody>
      <dsp:txXfrm>
        <a:off x="1243557" y="2649645"/>
        <a:ext cx="5460680" cy="1055790"/>
      </dsp:txXfrm>
    </dsp:sp>
    <dsp:sp modelId="{14A98278-39FD-4156-920A-CE2BCC8F56A5}">
      <dsp:nvSpPr>
        <dsp:cNvPr id="0" name=""/>
        <dsp:cNvSpPr/>
      </dsp:nvSpPr>
      <dsp:spPr>
        <a:xfrm>
          <a:off x="6131729" y="850459"/>
          <a:ext cx="728965" cy="728965"/>
        </a:xfrm>
        <a:prstGeom prst="downArrow">
          <a:avLst>
            <a:gd name="adj1" fmla="val 55000"/>
            <a:gd name="adj2" fmla="val 45000"/>
          </a:avLst>
        </a:prstGeom>
        <a:solidFill>
          <a:schemeClr val="accent2">
            <a:tint val="40000"/>
            <a:alpha val="90000"/>
            <a:hueOff val="0"/>
            <a:satOff val="0"/>
            <a:lumOff val="0"/>
            <a:alphaOff val="0"/>
          </a:schemeClr>
        </a:solidFill>
        <a:ln w="22225"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endParaRPr lang="en-US" sz="4000" kern="1200"/>
        </a:p>
      </dsp:txBody>
      <dsp:txXfrm>
        <a:off x="6295746" y="850459"/>
        <a:ext cx="400931" cy="548546"/>
      </dsp:txXfrm>
    </dsp:sp>
    <dsp:sp modelId="{A69BD1E1-DF9B-4F0F-8BCE-E2AAC872A7D5}">
      <dsp:nvSpPr>
        <dsp:cNvPr id="0" name=""/>
        <dsp:cNvSpPr/>
      </dsp:nvSpPr>
      <dsp:spPr>
        <a:xfrm>
          <a:off x="6737085" y="2151381"/>
          <a:ext cx="728965" cy="728965"/>
        </a:xfrm>
        <a:prstGeom prst="downArrow">
          <a:avLst>
            <a:gd name="adj1" fmla="val 55000"/>
            <a:gd name="adj2" fmla="val 45000"/>
          </a:avLst>
        </a:prstGeom>
        <a:solidFill>
          <a:schemeClr val="accent2">
            <a:tint val="40000"/>
            <a:alpha val="90000"/>
            <a:hueOff val="-1841865"/>
            <a:satOff val="12270"/>
            <a:lumOff val="1122"/>
            <a:alphaOff val="0"/>
          </a:schemeClr>
        </a:solidFill>
        <a:ln w="22225" cap="rnd" cmpd="sng" algn="ctr">
          <a:solidFill>
            <a:schemeClr val="accent2">
              <a:tint val="40000"/>
              <a:alpha val="90000"/>
              <a:hueOff val="-1841865"/>
              <a:satOff val="12270"/>
              <a:lumOff val="112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endParaRPr lang="en-US" sz="4000" kern="1200"/>
        </a:p>
      </dsp:txBody>
      <dsp:txXfrm>
        <a:off x="6901102" y="2151381"/>
        <a:ext cx="400931" cy="548546"/>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List1#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8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8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8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8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20/09/2026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3C5A1-3F10-7E7B-1BC4-241747FC9CB7}"/>
            </a:ext>
          </a:extLst>
        </p:cNvPr>
        <p:cNvGrpSpPr/>
        <p:nvPr/>
      </p:nvGrpSpPr>
      <p:grpSpPr>
        <a:xfrm>
          <a:off x="0" y="0"/>
          <a:ext cx="0" cy="0"/>
          <a:chOff x="0" y="0"/>
          <a:chExt cx="0" cy="0"/>
        </a:xfrm>
      </p:grpSpPr>
      <p:sp>
        <p:nvSpPr>
          <p:cNvPr id="40962" name="Rectangle 2">
            <a:extLst>
              <a:ext uri="{FF2B5EF4-FFF2-40B4-BE49-F238E27FC236}">
                <a16:creationId xmlns:a16="http://schemas.microsoft.com/office/drawing/2014/main" id="{8819F688-7FE3-E6D9-335E-236FD86BAF8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a:extLst>
              <a:ext uri="{FF2B5EF4-FFF2-40B4-BE49-F238E27FC236}">
                <a16:creationId xmlns:a16="http://schemas.microsoft.com/office/drawing/2014/main" id="{66DE150C-DC49-C7C0-7026-B548A670317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Times New Roman"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4096202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AF725158-EED6-70BC-43DC-B44AD2F1F91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A49DBFA2-E6B3-A899-9386-8DB4C690CD3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endParaRPr lang="en-GB" altLang="en-US" b="1" u="sng"/>
          </a:p>
        </p:txBody>
      </p:sp>
      <p:sp>
        <p:nvSpPr>
          <p:cNvPr id="38916" name="Slide Number Placeholder 3">
            <a:extLst>
              <a:ext uri="{FF2B5EF4-FFF2-40B4-BE49-F238E27FC236}">
                <a16:creationId xmlns:a16="http://schemas.microsoft.com/office/drawing/2014/main" id="{17BE6113-BF00-F5E9-C19E-ED3A9CDB2C8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F46ECA-3DCD-4A71-B368-E94947E30D8F}" type="slidenum">
              <a:rPr lang="en-GB" altLang="en-US" smtClean="0"/>
              <a:pPr/>
              <a:t>3</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C3B5B-FBEF-960A-797E-1CA6FD33B316}"/>
            </a:ext>
          </a:extLst>
        </p:cNvPr>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1CF7ABA8-04B8-C721-B190-EF9FA8918F4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3A10CDA9-6994-4F4F-AB46-337138CC5EE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endParaRPr lang="en-GB" altLang="en-US" b="1" u="sng"/>
          </a:p>
        </p:txBody>
      </p:sp>
      <p:sp>
        <p:nvSpPr>
          <p:cNvPr id="38916" name="Slide Number Placeholder 3">
            <a:extLst>
              <a:ext uri="{FF2B5EF4-FFF2-40B4-BE49-F238E27FC236}">
                <a16:creationId xmlns:a16="http://schemas.microsoft.com/office/drawing/2014/main" id="{9BB6DAE9-0A22-7117-CCCD-5E977EAC84B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F46ECA-3DCD-4A71-B368-E94947E30D8F}" type="slidenum">
              <a:rPr lang="en-GB" altLang="en-US" smtClean="0"/>
              <a:pPr/>
              <a:t>4</a:t>
            </a:fld>
            <a:endParaRPr lang="en-GB" altLang="en-US"/>
          </a:p>
        </p:txBody>
      </p:sp>
    </p:spTree>
    <p:extLst>
      <p:ext uri="{BB962C8B-B14F-4D97-AF65-F5344CB8AC3E}">
        <p14:creationId xmlns:p14="http://schemas.microsoft.com/office/powerpoint/2010/main" val="28305618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F17CB-B336-6FFE-6568-DBCF1092FE59}"/>
            </a:ext>
          </a:extLst>
        </p:cNvPr>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AC0988D7-684A-3BCB-9E06-CEAA759EC99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33578FEC-21C0-F934-BEFC-86F60F4AF44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endParaRPr lang="en-GB" altLang="en-US" b="1" u="sng"/>
          </a:p>
        </p:txBody>
      </p:sp>
      <p:sp>
        <p:nvSpPr>
          <p:cNvPr id="38916" name="Slide Number Placeholder 3">
            <a:extLst>
              <a:ext uri="{FF2B5EF4-FFF2-40B4-BE49-F238E27FC236}">
                <a16:creationId xmlns:a16="http://schemas.microsoft.com/office/drawing/2014/main" id="{FE466077-5627-F0EE-D644-E2540165B24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F46ECA-3DCD-4A71-B368-E94947E30D8F}" type="slidenum">
              <a:rPr lang="en-GB" altLang="en-US" smtClean="0"/>
              <a:pPr/>
              <a:t>6</a:t>
            </a:fld>
            <a:endParaRPr lang="en-GB" altLang="en-US"/>
          </a:p>
        </p:txBody>
      </p:sp>
    </p:spTree>
    <p:extLst>
      <p:ext uri="{BB962C8B-B14F-4D97-AF65-F5344CB8AC3E}">
        <p14:creationId xmlns:p14="http://schemas.microsoft.com/office/powerpoint/2010/main" val="2790352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1815E383-920D-2E59-3360-8FE43FF2948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a:extLst>
              <a:ext uri="{FF2B5EF4-FFF2-40B4-BE49-F238E27FC236}">
                <a16:creationId xmlns:a16="http://schemas.microsoft.com/office/drawing/2014/main" id="{3C7D4FD3-973E-4564-ADBB-03F870C2C1D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Times New Roman" panose="02020603050405020304" pitchFamily="18" charset="0"/>
              <a:ea typeface="MS PGothic" panose="020B0600070205080204"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55880CF1-5E28-5225-2355-0817F9237C0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B0404A01-E0AA-1607-B1A9-75F52C75E71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endParaRPr lang="en-US" altLang="en-US"/>
          </a:p>
        </p:txBody>
      </p:sp>
      <p:sp>
        <p:nvSpPr>
          <p:cNvPr id="43012" name="Slide Number Placeholder 3">
            <a:extLst>
              <a:ext uri="{FF2B5EF4-FFF2-40B4-BE49-F238E27FC236}">
                <a16:creationId xmlns:a16="http://schemas.microsoft.com/office/drawing/2014/main" id="{2D1DD279-0747-67A2-748F-420AAF1E656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F440C93-F26D-4089-B9EA-F4012D2C0F92}" type="slidenum">
              <a:rPr lang="en-US" altLang="en-US" smtClean="0">
                <a:latin typeface="Arial" panose="020B0604020202020204" pitchFamily="34" charset="0"/>
              </a:rPr>
              <a:pPr>
                <a:spcBef>
                  <a:spcPct val="0"/>
                </a:spcBef>
              </a:pPr>
              <a:t>14</a:t>
            </a:fld>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2277B-AFB6-4C20-7E8A-C373F84DBAA9}"/>
            </a:ext>
          </a:extLst>
        </p:cNvPr>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7C43807D-506E-57DC-BBF4-8C5762EAA11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99D20BFA-7BB9-8FB2-4E03-3FC0487953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t>
            </a:r>
          </a:p>
        </p:txBody>
      </p:sp>
      <p:sp>
        <p:nvSpPr>
          <p:cNvPr id="45060" name="Slide Number Placeholder 3">
            <a:extLst>
              <a:ext uri="{FF2B5EF4-FFF2-40B4-BE49-F238E27FC236}">
                <a16:creationId xmlns:a16="http://schemas.microsoft.com/office/drawing/2014/main" id="{3F580949-874B-3E6E-4880-66B9BBD558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42E48CF-AB89-453C-BC90-F0E6BD1FD9D6}" type="slidenum">
              <a:rPr lang="en-US" altLang="en-US" smtClean="0">
                <a:latin typeface="Arial" panose="020B0604020202020204" pitchFamily="34" charset="0"/>
              </a:rPr>
              <a:pPr>
                <a:spcBef>
                  <a:spcPct val="0"/>
                </a:spcBef>
              </a:pPr>
              <a:t>15</a:t>
            </a:fld>
            <a:endParaRPr lang="en-US" altLang="en-US">
              <a:latin typeface="Arial" panose="020B0604020202020204" pitchFamily="34" charset="0"/>
            </a:endParaRPr>
          </a:p>
        </p:txBody>
      </p:sp>
    </p:spTree>
    <p:extLst>
      <p:ext uri="{BB962C8B-B14F-4D97-AF65-F5344CB8AC3E}">
        <p14:creationId xmlns:p14="http://schemas.microsoft.com/office/powerpoint/2010/main" val="1193323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91B01-C360-5552-995E-4C9CDCE09DE8}"/>
            </a:ext>
          </a:extLst>
        </p:cNvPr>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F3E84D53-34E4-F743-F042-D088F78C20A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7EA1981D-5F03-9C13-A563-BCAACFD98C7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t>
            </a:r>
          </a:p>
        </p:txBody>
      </p:sp>
      <p:sp>
        <p:nvSpPr>
          <p:cNvPr id="45060" name="Slide Number Placeholder 3">
            <a:extLst>
              <a:ext uri="{FF2B5EF4-FFF2-40B4-BE49-F238E27FC236}">
                <a16:creationId xmlns:a16="http://schemas.microsoft.com/office/drawing/2014/main" id="{5E5EA55D-7D42-EF64-E576-A4893235D7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42E48CF-AB89-453C-BC90-F0E6BD1FD9D6}" type="slidenum">
              <a:rPr lang="en-US" altLang="en-US" smtClean="0">
                <a:latin typeface="Arial" panose="020B0604020202020204" pitchFamily="34" charset="0"/>
              </a:rPr>
              <a:pPr>
                <a:spcBef>
                  <a:spcPct val="0"/>
                </a:spcBef>
              </a:pPr>
              <a:t>16</a:t>
            </a:fld>
            <a:endParaRPr lang="en-US" altLang="en-US">
              <a:latin typeface="Arial" panose="020B0604020202020204" pitchFamily="34" charset="0"/>
            </a:endParaRPr>
          </a:p>
        </p:txBody>
      </p:sp>
    </p:spTree>
    <p:extLst>
      <p:ext uri="{BB962C8B-B14F-4D97-AF65-F5344CB8AC3E}">
        <p14:creationId xmlns:p14="http://schemas.microsoft.com/office/powerpoint/2010/main" val="3385190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7A5D25A0-82AB-092B-1542-FD96EB6FF2F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BBC07DCE-00A3-CB0A-4E66-C1E153B9893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7108" name="Slide Number Placeholder 3">
            <a:extLst>
              <a:ext uri="{FF2B5EF4-FFF2-40B4-BE49-F238E27FC236}">
                <a16:creationId xmlns:a16="http://schemas.microsoft.com/office/drawing/2014/main" id="{8164F9CF-BA86-03DE-845F-FAFD82A7073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BA27A2F-EAC5-4A1C-BEAD-7E697EFBA2E0}" type="slidenum">
              <a:rPr lang="en-US" altLang="en-US" smtClean="0">
                <a:latin typeface="Arial" panose="020B0604020202020204" pitchFamily="34" charset="0"/>
              </a:rPr>
              <a:pPr>
                <a:spcBef>
                  <a:spcPct val="0"/>
                </a:spcBef>
              </a:pPr>
              <a:t>17</a:t>
            </a:fld>
            <a:endParaRPr lang="en-US"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53092787-28A9-CA8C-DCD5-025628DF36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60DEAC18-FED7-E1B6-4700-6BB3CFB829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t>
            </a:r>
          </a:p>
        </p:txBody>
      </p:sp>
      <p:sp>
        <p:nvSpPr>
          <p:cNvPr id="45060" name="Slide Number Placeholder 3">
            <a:extLst>
              <a:ext uri="{FF2B5EF4-FFF2-40B4-BE49-F238E27FC236}">
                <a16:creationId xmlns:a16="http://schemas.microsoft.com/office/drawing/2014/main" id="{6D51BB13-B1A1-045F-7F35-E35BCB5DE07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42E48CF-AB89-453C-BC90-F0E6BD1FD9D6}" type="slidenum">
              <a:rPr lang="en-US" altLang="en-US" smtClean="0">
                <a:latin typeface="Arial" panose="020B0604020202020204" pitchFamily="34" charset="0"/>
              </a:rPr>
              <a:pPr>
                <a:spcBef>
                  <a:spcPct val="0"/>
                </a:spcBef>
              </a:pPr>
              <a:t>19</a:t>
            </a:fld>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DF0FDD39-7F91-9145-C184-9CCF6A999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A97300C6-28B4-1D65-AED9-4552CF083A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Dividing your market based on different personality traits, values, attitudes, interests and lifestyle. </a:t>
            </a:r>
          </a:p>
          <a:p>
            <a:pPr eaLnBrk="1" hangingPunct="1">
              <a:spcBef>
                <a:spcPct val="0"/>
              </a:spcBef>
            </a:pPr>
            <a:endParaRPr lang="en-US" altLang="en-US"/>
          </a:p>
          <a:p>
            <a:pPr eaLnBrk="1" hangingPunct="1">
              <a:spcBef>
                <a:spcPct val="0"/>
              </a:spcBef>
            </a:pPr>
            <a:r>
              <a:rPr lang="en-US" altLang="en-US"/>
              <a:t>Perceptual</a:t>
            </a:r>
          </a:p>
        </p:txBody>
      </p:sp>
      <p:sp>
        <p:nvSpPr>
          <p:cNvPr id="49156" name="Slide Number Placeholder 3">
            <a:extLst>
              <a:ext uri="{FF2B5EF4-FFF2-40B4-BE49-F238E27FC236}">
                <a16:creationId xmlns:a16="http://schemas.microsoft.com/office/drawing/2014/main" id="{6532870C-2622-0CA8-E792-30B6CC8ED8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6DAC803-F13A-4D8D-9148-6C049049AAE1}" type="slidenum">
              <a:rPr lang="en-US" altLang="en-US" smtClean="0">
                <a:latin typeface="Arial" panose="020B0604020202020204" pitchFamily="34" charset="0"/>
              </a:rPr>
              <a:pPr>
                <a:spcBef>
                  <a:spcPct val="0"/>
                </a:spcBef>
              </a:pPr>
              <a:t>20</a:t>
            </a:fld>
            <a:endParaRPr lang="en-US"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DF0FDD39-7F91-9145-C184-9CCF6A9995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A97300C6-28B4-1D65-AED9-4552CF083A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Dividing your market based on different personality traits, values, attitudes, interests and lifestyle. </a:t>
            </a:r>
          </a:p>
          <a:p>
            <a:pPr eaLnBrk="1" hangingPunct="1">
              <a:spcBef>
                <a:spcPct val="0"/>
              </a:spcBef>
            </a:pPr>
            <a:endParaRPr lang="en-US" altLang="en-US"/>
          </a:p>
          <a:p>
            <a:pPr eaLnBrk="1" hangingPunct="1">
              <a:spcBef>
                <a:spcPct val="0"/>
              </a:spcBef>
            </a:pPr>
            <a:r>
              <a:rPr lang="en-US" altLang="en-US"/>
              <a:t>Perceptual</a:t>
            </a:r>
          </a:p>
        </p:txBody>
      </p:sp>
      <p:sp>
        <p:nvSpPr>
          <p:cNvPr id="49156" name="Slide Number Placeholder 3">
            <a:extLst>
              <a:ext uri="{FF2B5EF4-FFF2-40B4-BE49-F238E27FC236}">
                <a16:creationId xmlns:a16="http://schemas.microsoft.com/office/drawing/2014/main" id="{6532870C-2622-0CA8-E792-30B6CC8ED8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6DAC803-F13A-4D8D-9148-6C049049AAE1}" type="slidenum">
              <a:rPr lang="en-US" altLang="en-US" smtClean="0">
                <a:latin typeface="Arial" panose="020B0604020202020204" pitchFamily="34" charset="0"/>
              </a:rPr>
              <a:pPr>
                <a:spcBef>
                  <a:spcPct val="0"/>
                </a:spcBef>
              </a:pPr>
              <a:t>21</a:t>
            </a:fld>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DE45BF2F-7C40-3EF2-5C38-D8A0E6D340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AED18CA2-4A78-8A7D-1755-6C8D6D2936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a:t>Benefit segmentation </a:t>
            </a:r>
            <a:r>
              <a:rPr lang="en-US" altLang="en-US"/>
              <a:t>requires finding the major benefits people look for in the product class, the kinds of people who look for each benefit, and the major brands that deliver each benefit.</a:t>
            </a:r>
          </a:p>
        </p:txBody>
      </p:sp>
      <p:sp>
        <p:nvSpPr>
          <p:cNvPr id="51204" name="Slide Number Placeholder 3">
            <a:extLst>
              <a:ext uri="{FF2B5EF4-FFF2-40B4-BE49-F238E27FC236}">
                <a16:creationId xmlns:a16="http://schemas.microsoft.com/office/drawing/2014/main" id="{AA9B1DE1-6B2C-3AE3-54A5-D6416F92D12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E6CECDB-677D-4CAC-8006-8019E2F9556C}" type="slidenum">
              <a:rPr lang="en-US" altLang="en-US" smtClean="0">
                <a:latin typeface="Arial" panose="020B0604020202020204" pitchFamily="34" charset="0"/>
              </a:rPr>
              <a:pPr>
                <a:spcBef>
                  <a:spcPct val="0"/>
                </a:spcBef>
              </a:pPr>
              <a:t>22</a:t>
            </a:fld>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480BC-1F05-785F-7324-99B90F6B2A41}"/>
            </a:ext>
          </a:extLst>
        </p:cNvPr>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317C73D1-D303-4E43-7242-1C7E175E5D2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6D36A5C8-7A60-67FD-2565-34E2558A64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t>
            </a:r>
          </a:p>
        </p:txBody>
      </p:sp>
      <p:sp>
        <p:nvSpPr>
          <p:cNvPr id="45060" name="Slide Number Placeholder 3">
            <a:extLst>
              <a:ext uri="{FF2B5EF4-FFF2-40B4-BE49-F238E27FC236}">
                <a16:creationId xmlns:a16="http://schemas.microsoft.com/office/drawing/2014/main" id="{30C06194-1979-58A1-D8FC-82F8D9F1635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42E48CF-AB89-453C-BC90-F0E6BD1FD9D6}" type="slidenum">
              <a:rPr lang="en-US" altLang="en-US" smtClean="0">
                <a:latin typeface="Arial" panose="020B0604020202020204" pitchFamily="34" charset="0"/>
              </a:rPr>
              <a:pPr>
                <a:spcBef>
                  <a:spcPct val="0"/>
                </a:spcBef>
              </a:pPr>
              <a:t>25</a:t>
            </a:fld>
            <a:endParaRPr lang="en-US" altLang="en-US">
              <a:latin typeface="Arial" panose="020B0604020202020204" pitchFamily="34" charset="0"/>
            </a:endParaRPr>
          </a:p>
        </p:txBody>
      </p:sp>
    </p:spTree>
    <p:extLst>
      <p:ext uri="{BB962C8B-B14F-4D97-AF65-F5344CB8AC3E}">
        <p14:creationId xmlns:p14="http://schemas.microsoft.com/office/powerpoint/2010/main" val="2953893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a:extLst>
              <a:ext uri="{FF2B5EF4-FFF2-40B4-BE49-F238E27FC236}">
                <a16:creationId xmlns:a16="http://schemas.microsoft.com/office/drawing/2014/main" id="{FA0BDCED-5CC6-DF09-A163-E573B601F2B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a:extLst>
              <a:ext uri="{FF2B5EF4-FFF2-40B4-BE49-F238E27FC236}">
                <a16:creationId xmlns:a16="http://schemas.microsoft.com/office/drawing/2014/main" id="{81580240-0817-AC64-B9C0-1CDC6DFFC7A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What might you consider? ASK FIRST</a:t>
            </a:r>
          </a:p>
        </p:txBody>
      </p:sp>
      <p:sp>
        <p:nvSpPr>
          <p:cNvPr id="66564" name="Slide Number Placeholder 3">
            <a:extLst>
              <a:ext uri="{FF2B5EF4-FFF2-40B4-BE49-F238E27FC236}">
                <a16:creationId xmlns:a16="http://schemas.microsoft.com/office/drawing/2014/main" id="{6E11319C-58CC-1F48-4BC6-EE9578BA66F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04FD63-A635-4615-919F-754455E6AE7A}" type="slidenum">
              <a:rPr lang="en-GB" altLang="en-US" smtClean="0"/>
              <a:pPr/>
              <a:t>26</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07ADCC2A-4E04-A993-A480-71C0568A258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63C69F90-C84E-8799-531D-C9F179DE072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 </a:t>
            </a:r>
            <a:r>
              <a:rPr lang="en-US" altLang="en-US" b="1"/>
              <a:t>product’s position </a:t>
            </a:r>
            <a:r>
              <a:rPr lang="en-US" altLang="en-US"/>
              <a:t>is the way the product is defined by consumers on important attributes – the place the product occupies in the consumer’s mind relative to competing products</a:t>
            </a:r>
          </a:p>
          <a:p>
            <a:endParaRPr lang="en-GB" altLang="en-US"/>
          </a:p>
        </p:txBody>
      </p:sp>
      <p:sp>
        <p:nvSpPr>
          <p:cNvPr id="70660" name="Slide Number Placeholder 3">
            <a:extLst>
              <a:ext uri="{FF2B5EF4-FFF2-40B4-BE49-F238E27FC236}">
                <a16:creationId xmlns:a16="http://schemas.microsoft.com/office/drawing/2014/main" id="{F680B3A8-F02B-1BF7-00CF-6D1977232E5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614F6C4-F21E-4993-99FC-E64A2F5E438F}" type="slidenum">
              <a:rPr lang="en-GB" altLang="en-US" smtClean="0"/>
              <a:pPr/>
              <a:t>28</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3D1146AD-7656-068D-F4D1-7E3C9633E9C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7431A840-FB02-E09C-ED29-D16A083A7A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2708" name="Slide Number Placeholder 3">
            <a:extLst>
              <a:ext uri="{FF2B5EF4-FFF2-40B4-BE49-F238E27FC236}">
                <a16:creationId xmlns:a16="http://schemas.microsoft.com/office/drawing/2014/main" id="{080AA69D-BF7E-762E-4961-6A714D9C02D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8F01E13-B0EB-4F5D-8791-F1D7BF6339A2}" type="slidenum">
              <a:rPr lang="en-US" altLang="en-US" smtClean="0">
                <a:latin typeface="Arial" panose="020B0604020202020204" pitchFamily="34" charset="0"/>
              </a:rPr>
              <a:pPr>
                <a:spcBef>
                  <a:spcPct val="0"/>
                </a:spcBef>
              </a:pPr>
              <a:t>30</a:t>
            </a:fld>
            <a:endParaRPr lang="en-US" altLang="en-US">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71DFC74F-A00B-AE76-CC39-678C1703698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3F95D0FA-0D81-EA77-A5B8-61D48486E57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76804" name="Slide Number Placeholder 3">
            <a:extLst>
              <a:ext uri="{FF2B5EF4-FFF2-40B4-BE49-F238E27FC236}">
                <a16:creationId xmlns:a16="http://schemas.microsoft.com/office/drawing/2014/main" id="{82AFD99F-47A8-E136-5729-772FB87E468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3852BFD-D564-404B-8BE5-48A6AFB59D19}" type="slidenum">
              <a:rPr lang="en-GB" altLang="en-US" smtClean="0"/>
              <a:pPr/>
              <a:t>31</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87F55BA3-10E0-26EB-F1A6-9124DB62DFB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01E6E63B-7E55-A9C4-45BA-DDD55A55F66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r>
              <a:rPr lang="en-GB" altLang="en-US"/>
              <a:t>The organisation may wish to be perceived in a certain way, but if customer perceptions are different, there is a gap</a:t>
            </a:r>
          </a:p>
          <a:p>
            <a:pPr algn="just"/>
            <a:r>
              <a:rPr lang="en-GB" altLang="en-US"/>
              <a:t>Marketing communications can attempt to bridge that gap by changing customer perceptions</a:t>
            </a:r>
          </a:p>
          <a:p>
            <a:endParaRPr lang="en-GB" altLang="en-US"/>
          </a:p>
        </p:txBody>
      </p:sp>
      <p:sp>
        <p:nvSpPr>
          <p:cNvPr id="79876" name="Slide Number Placeholder 3">
            <a:extLst>
              <a:ext uri="{FF2B5EF4-FFF2-40B4-BE49-F238E27FC236}">
                <a16:creationId xmlns:a16="http://schemas.microsoft.com/office/drawing/2014/main" id="{F81C9D92-E402-54A2-5BD6-19A40632A47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D7A5B3-D98A-4B6E-B45C-DE84CDB36AB6}" type="slidenum">
              <a:rPr lang="en-GB" altLang="en-US" smtClean="0"/>
              <a:pPr/>
              <a:t>32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9/20/2026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9/20/2026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9/20/2026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9/20/2026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9/20/2026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9/20/2026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9/20/2026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9/20/2026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9/20/2026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9/20/2026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9/20/2026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9/20/2026</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hyperlink" Target="https://youtu.be/ZUOCx1iO8gI"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1" y="1524001"/>
            <a:ext cx="3518770" cy="3478384"/>
          </a:xfrm>
        </p:spPr>
        <p:txBody>
          <a:bodyPr>
            <a:normAutofit/>
          </a:bodyPr>
          <a:lstStyle/>
          <a:p>
            <a:r>
              <a:rPr lang="en-US" dirty="0">
                <a:solidFill>
                  <a:srgbClr val="FFFFFF"/>
                </a:solidFill>
              </a:rPr>
              <a:t>Marketing, SALES AND CONSUMER </a:t>
            </a:r>
            <a:r>
              <a:rPr lang="en-US" dirty="0" err="1">
                <a:solidFill>
                  <a:srgbClr val="FFFFFF"/>
                </a:solidFill>
              </a:rPr>
              <a:t>BEHAVIOUR</a:t>
            </a:r>
            <a:r>
              <a:rPr lang="en-US" dirty="0">
                <a:solidFill>
                  <a:srgbClr val="FFFFFF"/>
                </a:solidFill>
              </a:rPr>
              <a:t> </a:t>
            </a:r>
            <a:br>
              <a:rPr lang="en-US" dirty="0">
                <a:solidFill>
                  <a:srgbClr val="FFFFFF"/>
                </a:solidFill>
              </a:rPr>
            </a:br>
            <a:br>
              <a:rPr lang="en-US" dirty="0">
                <a:solidFill>
                  <a:srgbClr val="FFFFFF"/>
                </a:solidFill>
              </a:rPr>
            </a:br>
            <a:r>
              <a:rPr lang="en-GB" b="0" i="0" dirty="0">
                <a:solidFill>
                  <a:srgbClr val="FFFFFF"/>
                </a:solidFill>
                <a:effectLst/>
                <a:latin typeface="Arial" panose="020B0604020202020204" pitchFamily="34" charset="0"/>
              </a:rPr>
              <a:t>BMBS5</a:t>
            </a:r>
            <a:r>
              <a:rPr lang="en-GB" dirty="0">
                <a:solidFill>
                  <a:srgbClr val="FFFFFF"/>
                </a:solidFill>
                <a:latin typeface="Arial" panose="020B0604020202020204" pitchFamily="34" charset="0"/>
              </a:rPr>
              <a:t>002</a:t>
            </a:r>
            <a:endParaRPr lang="en-US" dirty="0">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SEPTEMBER 2026</a:t>
            </a:r>
          </a:p>
        </p:txBody>
      </p:sp>
      <p:sp>
        <p:nvSpPr>
          <p:cNvPr id="9" name="TextBox 8">
            <a:extLst>
              <a:ext uri="{FF2B5EF4-FFF2-40B4-BE49-F238E27FC236}">
                <a16:creationId xmlns:a16="http://schemas.microsoft.com/office/drawing/2014/main" id="{C80E539C-4C1E-9B9A-5EAD-978A92102920}"/>
              </a:ext>
            </a:extLst>
          </p:cNvPr>
          <p:cNvSpPr txBox="1"/>
          <p:nvPr/>
        </p:nvSpPr>
        <p:spPr>
          <a:xfrm>
            <a:off x="5080908" y="4381442"/>
            <a:ext cx="6257652" cy="1323439"/>
          </a:xfrm>
          <a:prstGeom prst="rect">
            <a:avLst/>
          </a:prstGeom>
          <a:noFill/>
        </p:spPr>
        <p:txBody>
          <a:bodyPr wrap="square" rtlCol="0">
            <a:spAutoFit/>
          </a:bodyPr>
          <a:lstStyle/>
          <a:p>
            <a:pPr algn="ctr"/>
            <a:r>
              <a:rPr lang="en-GB" sz="4000" b="1" dirty="0"/>
              <a:t>Segmentation, Targeting and Positioning</a:t>
            </a:r>
          </a:p>
        </p:txBody>
      </p:sp>
      <p:pic>
        <p:nvPicPr>
          <p:cNvPr id="2050" name="Picture 2" descr="Segmentation – Targeting – Positioning | EurekaFacts">
            <a:extLst>
              <a:ext uri="{FF2B5EF4-FFF2-40B4-BE49-F238E27FC236}">
                <a16:creationId xmlns:a16="http://schemas.microsoft.com/office/drawing/2014/main" id="{EE2A05CA-0FD5-82E6-9C61-5FBFFF0249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5915" y="457200"/>
            <a:ext cx="5357190" cy="3564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3CDB4-BF29-467F-C922-E746273BF8E3}"/>
            </a:ext>
          </a:extLst>
        </p:cNvPr>
        <p:cNvGrpSpPr/>
        <p:nvPr/>
      </p:nvGrpSpPr>
      <p:grpSpPr>
        <a:xfrm>
          <a:off x="0" y="0"/>
          <a:ext cx="0" cy="0"/>
          <a:chOff x="0" y="0"/>
          <a:chExt cx="0" cy="0"/>
        </a:xfrm>
      </p:grpSpPr>
      <p:sp>
        <p:nvSpPr>
          <p:cNvPr id="39938" name="Rectangle 11">
            <a:extLst>
              <a:ext uri="{FF2B5EF4-FFF2-40B4-BE49-F238E27FC236}">
                <a16:creationId xmlns:a16="http://schemas.microsoft.com/office/drawing/2014/main" id="{BF587E2A-6395-20DD-7B78-2294D8F576E9}"/>
              </a:ext>
            </a:extLst>
          </p:cNvPr>
          <p:cNvSpPr>
            <a:spLocks noGrp="1" noChangeArrowheads="1"/>
          </p:cNvSpPr>
          <p:nvPr>
            <p:ph type="sldNum" sz="quarter" idx="12"/>
          </p:nvPr>
        </p:nvSpPr>
        <p:spPr bwMode="auto">
          <a:xfrm>
            <a:off x="8839201" y="5713414"/>
            <a:ext cx="569913" cy="185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557213" indent="-214313">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857250" indent="-1714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200150" indent="-17145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1543050" indent="-17145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0002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4574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29146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3718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fld id="{2DB27075-70DB-4254-97FC-BA642B426B3F}" type="slidenum">
              <a:rPr lang="en-GB" altLang="en-US" sz="900">
                <a:solidFill>
                  <a:srgbClr val="898989"/>
                </a:solidFill>
                <a:latin typeface="Calibri" panose="020F0502020204030204" pitchFamily="34" charset="0"/>
                <a:ea typeface="MS PGothic" panose="020B0600070205080204" pitchFamily="34" charset="-128"/>
              </a:rPr>
              <a:pPr algn="ctr">
                <a:spcBef>
                  <a:spcPct val="0"/>
                </a:spcBef>
                <a:buFontTx/>
                <a:buNone/>
              </a:pPr>
              <a:t>2</a:t>
            </a:fld>
            <a:endParaRPr lang="en-GB" altLang="en-US" sz="900">
              <a:solidFill>
                <a:srgbClr val="898989"/>
              </a:solidFill>
              <a:latin typeface="Calibri" panose="020F0502020204030204" pitchFamily="34" charset="0"/>
              <a:ea typeface="MS PGothic" panose="020B0600070205080204" pitchFamily="34" charset="-128"/>
            </a:endParaRPr>
          </a:p>
        </p:txBody>
      </p:sp>
      <p:sp>
        <p:nvSpPr>
          <p:cNvPr id="9219" name="Rectangle 2">
            <a:extLst>
              <a:ext uri="{FF2B5EF4-FFF2-40B4-BE49-F238E27FC236}">
                <a16:creationId xmlns:a16="http://schemas.microsoft.com/office/drawing/2014/main" id="{80E97EFF-5830-6C5F-AE29-958D54B792C2}"/>
              </a:ext>
            </a:extLst>
          </p:cNvPr>
          <p:cNvSpPr>
            <a:spLocks noGrp="1" noChangeArrowheads="1"/>
          </p:cNvSpPr>
          <p:nvPr>
            <p:ph type="title"/>
          </p:nvPr>
        </p:nvSpPr>
        <p:spPr>
          <a:xfrm>
            <a:off x="802640" y="338138"/>
            <a:ext cx="7587299" cy="874712"/>
          </a:xfrm>
        </p:spPr>
        <p:txBody>
          <a:bodyPr>
            <a:normAutofit/>
          </a:bodyPr>
          <a:lstStyle/>
          <a:p>
            <a:pPr>
              <a:defRPr/>
            </a:pPr>
            <a:r>
              <a:rPr lang="en-GB" altLang="en-US" sz="3600" b="1" dirty="0">
                <a:solidFill>
                  <a:srgbClr val="000000"/>
                </a:solidFill>
                <a:cs typeface="Arial" panose="020B0604020202020204" pitchFamily="34" charset="0"/>
              </a:rPr>
              <a:t>Today’s Lecture</a:t>
            </a:r>
          </a:p>
        </p:txBody>
      </p:sp>
      <p:sp>
        <p:nvSpPr>
          <p:cNvPr id="9220" name="Rectangle 3">
            <a:extLst>
              <a:ext uri="{FF2B5EF4-FFF2-40B4-BE49-F238E27FC236}">
                <a16:creationId xmlns:a16="http://schemas.microsoft.com/office/drawing/2014/main" id="{DD11AEFC-7536-216E-2DA0-DC587C0DFB52}"/>
              </a:ext>
            </a:extLst>
          </p:cNvPr>
          <p:cNvSpPr>
            <a:spLocks noGrp="1"/>
          </p:cNvSpPr>
          <p:nvPr>
            <p:ph type="body" idx="1"/>
          </p:nvPr>
        </p:nvSpPr>
        <p:spPr>
          <a:xfrm>
            <a:off x="589280" y="1501776"/>
            <a:ext cx="10525760" cy="4492624"/>
          </a:xfrm>
        </p:spPr>
        <p:txBody>
          <a:bodyPr>
            <a:normAutofit/>
          </a:bodyPr>
          <a:lstStyle/>
          <a:p>
            <a:pPr marL="0" indent="0" algn="just">
              <a:buNone/>
            </a:pPr>
            <a:r>
              <a:rPr lang="en-GB" altLang="en-US" sz="3000" b="1" dirty="0">
                <a:latin typeface="+mj-lt"/>
                <a:cs typeface="Arial" panose="020B0604020202020204" pitchFamily="34" charset="0"/>
              </a:rPr>
              <a:t>Lecture Topics:</a:t>
            </a:r>
          </a:p>
          <a:p>
            <a:pPr algn="just"/>
            <a:r>
              <a:rPr lang="en-GB" altLang="en-US" sz="3000" dirty="0">
                <a:cs typeface="Arial" panose="020B0604020202020204" pitchFamily="34" charset="0"/>
              </a:rPr>
              <a:t>Segmentation, Targeting and Positioning</a:t>
            </a:r>
          </a:p>
          <a:p>
            <a:pPr algn="just"/>
            <a:r>
              <a:rPr lang="en-GB" altLang="en-US" sz="3000" dirty="0">
                <a:cs typeface="Arial" panose="020B0604020202020204" pitchFamily="34" charset="0"/>
              </a:rPr>
              <a:t>Positioning Mapping</a:t>
            </a:r>
          </a:p>
          <a:p>
            <a:pPr marL="0" indent="0" algn="just">
              <a:buNone/>
            </a:pPr>
            <a:endParaRPr lang="en-GB" altLang="en-US" sz="3000" dirty="0">
              <a:latin typeface="Arial" panose="020B0604020202020204" pitchFamily="34" charset="0"/>
              <a:cs typeface="Arial" panose="020B0604020202020204" pitchFamily="34" charset="0"/>
            </a:endParaRPr>
          </a:p>
          <a:p>
            <a:pPr marL="0" indent="0" algn="just">
              <a:buNone/>
            </a:pPr>
            <a:r>
              <a:rPr lang="en-GB" altLang="en-US" sz="3000" b="1" dirty="0">
                <a:latin typeface="+mj-lt"/>
                <a:cs typeface="Arial" panose="020B0604020202020204" pitchFamily="34" charset="0"/>
              </a:rPr>
              <a:t>Assignment Tasks:</a:t>
            </a:r>
          </a:p>
          <a:p>
            <a:pPr algn="just"/>
            <a:r>
              <a:rPr lang="en-GB" altLang="en-US" sz="3000" dirty="0">
                <a:cs typeface="Arial" panose="020B0604020202020204" pitchFamily="34" charset="0"/>
              </a:rPr>
              <a:t>This relates to Assignment 1, Section 1</a:t>
            </a:r>
          </a:p>
        </p:txBody>
      </p:sp>
    </p:spTree>
    <p:extLst>
      <p:ext uri="{BB962C8B-B14F-4D97-AF65-F5344CB8AC3E}">
        <p14:creationId xmlns:p14="http://schemas.microsoft.com/office/powerpoint/2010/main" val="3179272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CED7894-4F62-4A6C-8DB5-DB5BE08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333BDCA-4201-81D9-4C1C-0C700ABFA5F7}"/>
              </a:ext>
            </a:extLst>
          </p:cNvPr>
          <p:cNvSpPr>
            <a:spLocks noGrp="1"/>
          </p:cNvSpPr>
          <p:nvPr>
            <p:ph type="title"/>
          </p:nvPr>
        </p:nvSpPr>
        <p:spPr>
          <a:xfrm>
            <a:off x="8013433" y="702156"/>
            <a:ext cx="3568661" cy="756058"/>
          </a:xfrm>
        </p:spPr>
        <p:txBody>
          <a:bodyPr>
            <a:normAutofit/>
          </a:bodyPr>
          <a:lstStyle/>
          <a:p>
            <a:pPr>
              <a:defRPr/>
            </a:pPr>
            <a:r>
              <a:rPr lang="en-GB" b="1" dirty="0"/>
              <a:t> </a:t>
            </a:r>
          </a:p>
        </p:txBody>
      </p:sp>
      <p:pic>
        <p:nvPicPr>
          <p:cNvPr id="6" name="Picture 5" descr="Colourful carved figures of humans">
            <a:extLst>
              <a:ext uri="{FF2B5EF4-FFF2-40B4-BE49-F238E27FC236}">
                <a16:creationId xmlns:a16="http://schemas.microsoft.com/office/drawing/2014/main" id="{A6D343AA-6F8E-2B9A-BDB9-656570A6632D}"/>
              </a:ext>
            </a:extLst>
          </p:cNvPr>
          <p:cNvPicPr>
            <a:picLocks noChangeAspect="1"/>
          </p:cNvPicPr>
          <p:nvPr/>
        </p:nvPicPr>
        <p:blipFill rotWithShape="1">
          <a:blip r:embed="rId3"/>
          <a:srcRect l="10960" r="10728" b="-1"/>
          <a:stretch/>
        </p:blipFill>
        <p:spPr>
          <a:xfrm>
            <a:off x="20" y="10"/>
            <a:ext cx="7537685" cy="6857990"/>
          </a:xfrm>
          <a:prstGeom prst="rect">
            <a:avLst/>
          </a:prstGeom>
        </p:spPr>
      </p:pic>
      <p:sp>
        <p:nvSpPr>
          <p:cNvPr id="12" name="Rectangle 11">
            <a:extLst>
              <a:ext uri="{FF2B5EF4-FFF2-40B4-BE49-F238E27FC236}">
                <a16:creationId xmlns:a16="http://schemas.microsoft.com/office/drawing/2014/main" id="{E536F3B4-50F6-4C52-8F76-4EB121471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Content Placeholder 2">
            <a:extLst>
              <a:ext uri="{FF2B5EF4-FFF2-40B4-BE49-F238E27FC236}">
                <a16:creationId xmlns:a16="http://schemas.microsoft.com/office/drawing/2014/main" id="{B6DF5607-DB37-86B4-8EE9-25836546F279}"/>
              </a:ext>
            </a:extLst>
          </p:cNvPr>
          <p:cNvSpPr>
            <a:spLocks noGrp="1"/>
          </p:cNvSpPr>
          <p:nvPr>
            <p:ph idx="1"/>
          </p:nvPr>
        </p:nvSpPr>
        <p:spPr>
          <a:xfrm>
            <a:off x="7631032" y="787179"/>
            <a:ext cx="4333461" cy="5514231"/>
          </a:xfrm>
        </p:spPr>
        <p:txBody>
          <a:bodyPr>
            <a:normAutofit/>
          </a:bodyPr>
          <a:lstStyle/>
          <a:p>
            <a:pPr marL="0" indent="0">
              <a:buNone/>
            </a:pPr>
            <a:r>
              <a:rPr lang="en-GB" altLang="en-US" sz="2800" b="1" dirty="0">
                <a:latin typeface="+mj-lt"/>
              </a:rPr>
              <a:t>Group Discussion</a:t>
            </a:r>
          </a:p>
          <a:p>
            <a:pPr marL="0" indent="0">
              <a:buNone/>
            </a:pPr>
            <a:endParaRPr lang="en-GB" altLang="en-US" sz="1200" dirty="0">
              <a:latin typeface="+mj-lt"/>
            </a:endParaRPr>
          </a:p>
          <a:p>
            <a:pPr marL="0" indent="0">
              <a:buNone/>
            </a:pPr>
            <a:r>
              <a:rPr lang="en-GB" altLang="en-US" sz="2800" dirty="0"/>
              <a:t>In marketing what do we mean when we refer to ‘</a:t>
            </a:r>
            <a:r>
              <a:rPr lang="en-GB" altLang="en-US" sz="2800" b="1" dirty="0"/>
              <a:t>a market’?</a:t>
            </a:r>
          </a:p>
          <a:p>
            <a:pPr marL="0" indent="0">
              <a:buNone/>
            </a:pP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DDA035-0A7F-BDBA-7A7E-1D7A0D979F94}"/>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4E9213A-9EE0-B13C-BE48-F9FAFB2C30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886907C-BE68-22AB-759C-7F43C149A559}"/>
              </a:ext>
            </a:extLst>
          </p:cNvPr>
          <p:cNvSpPr>
            <a:spLocks noGrp="1"/>
          </p:cNvSpPr>
          <p:nvPr>
            <p:ph type="title"/>
          </p:nvPr>
        </p:nvSpPr>
        <p:spPr>
          <a:xfrm>
            <a:off x="8013433" y="702156"/>
            <a:ext cx="3568661" cy="756058"/>
          </a:xfrm>
        </p:spPr>
        <p:txBody>
          <a:bodyPr>
            <a:normAutofit/>
          </a:bodyPr>
          <a:lstStyle/>
          <a:p>
            <a:pPr>
              <a:defRPr/>
            </a:pPr>
            <a:r>
              <a:rPr lang="en-GB" b="1" dirty="0"/>
              <a:t> </a:t>
            </a:r>
          </a:p>
        </p:txBody>
      </p:sp>
      <p:pic>
        <p:nvPicPr>
          <p:cNvPr id="6" name="Picture 5" descr="Colourful carved figures of humans">
            <a:extLst>
              <a:ext uri="{FF2B5EF4-FFF2-40B4-BE49-F238E27FC236}">
                <a16:creationId xmlns:a16="http://schemas.microsoft.com/office/drawing/2014/main" id="{FD04CD93-97C6-4EE0-5336-A4181F6E162C}"/>
              </a:ext>
            </a:extLst>
          </p:cNvPr>
          <p:cNvPicPr>
            <a:picLocks noChangeAspect="1"/>
          </p:cNvPicPr>
          <p:nvPr/>
        </p:nvPicPr>
        <p:blipFill rotWithShape="1">
          <a:blip r:embed="rId3"/>
          <a:srcRect l="10960" r="10728" b="-1"/>
          <a:stretch/>
        </p:blipFill>
        <p:spPr>
          <a:xfrm>
            <a:off x="20" y="10"/>
            <a:ext cx="7537685" cy="6857990"/>
          </a:xfrm>
          <a:prstGeom prst="rect">
            <a:avLst/>
          </a:prstGeom>
        </p:spPr>
      </p:pic>
      <p:sp>
        <p:nvSpPr>
          <p:cNvPr id="12" name="Rectangle 11">
            <a:extLst>
              <a:ext uri="{FF2B5EF4-FFF2-40B4-BE49-F238E27FC236}">
                <a16:creationId xmlns:a16="http://schemas.microsoft.com/office/drawing/2014/main" id="{7D62FFFB-4040-8201-88CA-28D466CB3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Content Placeholder 2">
            <a:extLst>
              <a:ext uri="{FF2B5EF4-FFF2-40B4-BE49-F238E27FC236}">
                <a16:creationId xmlns:a16="http://schemas.microsoft.com/office/drawing/2014/main" id="{E5C98B9F-42BE-B6BF-3F1E-DB49CF94EFD1}"/>
              </a:ext>
            </a:extLst>
          </p:cNvPr>
          <p:cNvSpPr>
            <a:spLocks noGrp="1"/>
          </p:cNvSpPr>
          <p:nvPr>
            <p:ph idx="1"/>
          </p:nvPr>
        </p:nvSpPr>
        <p:spPr>
          <a:xfrm>
            <a:off x="7673009" y="1005839"/>
            <a:ext cx="4333461" cy="5514231"/>
          </a:xfrm>
        </p:spPr>
        <p:txBody>
          <a:bodyPr>
            <a:normAutofit/>
          </a:bodyPr>
          <a:lstStyle/>
          <a:p>
            <a:pPr marL="0" indent="0">
              <a:buNone/>
            </a:pPr>
            <a:r>
              <a:rPr lang="en-GB" altLang="en-US" sz="2800" b="1" dirty="0">
                <a:latin typeface="+mj-lt"/>
                <a:cs typeface="Arial" panose="020B0604020202020204" pitchFamily="34" charset="0"/>
              </a:rPr>
              <a:t>Definition</a:t>
            </a:r>
          </a:p>
          <a:p>
            <a:pPr marL="0" indent="0">
              <a:buNone/>
            </a:pPr>
            <a:endParaRPr lang="en-GB" altLang="en-US" sz="2800" dirty="0">
              <a:latin typeface="Arial" panose="020B0604020202020204" pitchFamily="34" charset="0"/>
              <a:cs typeface="Arial" panose="020B0604020202020204" pitchFamily="34" charset="0"/>
            </a:endParaRPr>
          </a:p>
          <a:p>
            <a:pPr marL="0" indent="0">
              <a:lnSpc>
                <a:spcPct val="170000"/>
              </a:lnSpc>
              <a:buNone/>
            </a:pPr>
            <a:r>
              <a:rPr lang="en-GB" sz="2400" dirty="0">
                <a:cs typeface="Arial" panose="020B0604020202020204" pitchFamily="34" charset="0"/>
              </a:rPr>
              <a:t>“A </a:t>
            </a:r>
            <a:r>
              <a:rPr lang="en-GB" sz="2400" b="1" u="sng" dirty="0">
                <a:cs typeface="Arial" panose="020B0604020202020204" pitchFamily="34" charset="0"/>
              </a:rPr>
              <a:t>market</a:t>
            </a:r>
            <a:r>
              <a:rPr lang="en-GB" sz="2400" dirty="0">
                <a:cs typeface="Arial" panose="020B0604020202020204" pitchFamily="34" charset="0"/>
              </a:rPr>
              <a:t> is the set of all actual and potential buyers of a product or service.” </a:t>
            </a:r>
          </a:p>
          <a:p>
            <a:pPr marL="0" indent="0" algn="r">
              <a:lnSpc>
                <a:spcPct val="170000"/>
              </a:lnSpc>
              <a:buNone/>
            </a:pPr>
            <a:r>
              <a:rPr lang="en-GB" sz="2000" i="1" dirty="0">
                <a:cs typeface="Arial" panose="020B0604020202020204" pitchFamily="34" charset="0"/>
              </a:rPr>
              <a:t>Philip Kotler, Principles of Marketing (2025)</a:t>
            </a:r>
          </a:p>
          <a:p>
            <a:pPr marL="0" indent="0">
              <a:buNone/>
            </a:pPr>
            <a:endParaRPr lang="en-GB" altLang="en-US" sz="2000" dirty="0">
              <a:latin typeface="Arial" panose="020B0604020202020204" pitchFamily="34" charset="0"/>
              <a:cs typeface="Arial" panose="020B0604020202020204" pitchFamily="34" charset="0"/>
            </a:endParaRPr>
          </a:p>
          <a:p>
            <a:pPr marL="0" indent="0">
              <a:buNone/>
            </a:pPr>
            <a:endParaRPr lang="en-GB" altLang="en-US" dirty="0"/>
          </a:p>
        </p:txBody>
      </p:sp>
    </p:spTree>
    <p:extLst>
      <p:ext uri="{BB962C8B-B14F-4D97-AF65-F5344CB8AC3E}">
        <p14:creationId xmlns:p14="http://schemas.microsoft.com/office/powerpoint/2010/main" val="173794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7" name="Picture 6" descr="Magnifying glass and question mark">
            <a:extLst>
              <a:ext uri="{FF2B5EF4-FFF2-40B4-BE49-F238E27FC236}">
                <a16:creationId xmlns:a16="http://schemas.microsoft.com/office/drawing/2014/main" id="{FD565E99-E4E7-0D69-AF59-44FC8F3C40BE}"/>
              </a:ext>
            </a:extLst>
          </p:cNvPr>
          <p:cNvPicPr>
            <a:picLocks noChangeAspect="1"/>
          </p:cNvPicPr>
          <p:nvPr/>
        </p:nvPicPr>
        <p:blipFill rotWithShape="1">
          <a:blip r:embed="rId2"/>
          <a:srcRect/>
          <a:stretch/>
        </p:blipFill>
        <p:spPr>
          <a:xfrm>
            <a:off x="-3047" y="10"/>
            <a:ext cx="12191999" cy="6857990"/>
          </a:xfrm>
          <a:prstGeom prst="rect">
            <a:avLst/>
          </a:prstGeom>
        </p:spPr>
      </p:pic>
      <p:sp>
        <p:nvSpPr>
          <p:cNvPr id="19" name="Rectangle 1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98F7DB-19FA-81A2-BE41-2AB17303208C}"/>
              </a:ext>
            </a:extLst>
          </p:cNvPr>
          <p:cNvSpPr>
            <a:spLocks noGrp="1"/>
          </p:cNvSpPr>
          <p:nvPr>
            <p:ph type="title"/>
          </p:nvPr>
        </p:nvSpPr>
        <p:spPr>
          <a:xfrm>
            <a:off x="321734" y="352338"/>
            <a:ext cx="11548532" cy="4198700"/>
          </a:xfrm>
        </p:spPr>
        <p:txBody>
          <a:bodyPr vert="horz" lIns="91440" tIns="45720" rIns="91440" bIns="45720" rtlCol="0" anchor="t">
            <a:normAutofit/>
          </a:bodyPr>
          <a:lstStyle/>
          <a:p>
            <a:r>
              <a:rPr lang="en-US" sz="11500">
                <a:solidFill>
                  <a:schemeClr val="bg1"/>
                </a:solidFill>
              </a:rPr>
              <a:t>What is segmentation?</a:t>
            </a:r>
          </a:p>
        </p:txBody>
      </p:sp>
      <p:sp>
        <p:nvSpPr>
          <p:cNvPr id="21" name="Rectangle 2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a:extLst>
              <a:ext uri="{FF2B5EF4-FFF2-40B4-BE49-F238E27FC236}">
                <a16:creationId xmlns:a16="http://schemas.microsoft.com/office/drawing/2014/main" id="{DB778DD0-DBAE-7B03-3115-E82D247DD1E8}"/>
              </a:ext>
            </a:extLst>
          </p:cNvPr>
          <p:cNvSpPr>
            <a:spLocks noGrp="1"/>
          </p:cNvSpPr>
          <p:nvPr>
            <p:ph type="sldNum" sz="quarter" idx="12"/>
          </p:nvPr>
        </p:nvSpPr>
        <p:spPr>
          <a:xfrm>
            <a:off x="9125712" y="6202681"/>
            <a:ext cx="2743200" cy="365125"/>
          </a:xfrm>
        </p:spPr>
        <p:txBody>
          <a:bodyPr vert="horz" lIns="91440" tIns="45720" rIns="91440" bIns="45720" rtlCol="0" anchor="ctr">
            <a:normAutofit/>
          </a:bodyPr>
          <a:lstStyle/>
          <a:p>
            <a:pPr defTabSz="457200">
              <a:spcAft>
                <a:spcPts val="600"/>
              </a:spcAft>
            </a:pPr>
            <a:fld id="{3A98EE3D-8CD1-4C3F-BD1C-C98C9596463C}" type="slidenum">
              <a:rPr lang="en-US" sz="1000">
                <a:solidFill>
                  <a:schemeClr val="bg1"/>
                </a:solidFill>
              </a:rPr>
              <a:pPr defTabSz="457200">
                <a:spcAft>
                  <a:spcPts val="600"/>
                </a:spcAft>
              </a:pPr>
              <a:t>5</a:t>
            </a:fld>
            <a:endParaRPr lang="en-US" sz="1000">
              <a:solidFill>
                <a:schemeClr val="bg1"/>
              </a:solidFill>
            </a:endParaRPr>
          </a:p>
        </p:txBody>
      </p:sp>
    </p:spTree>
    <p:extLst>
      <p:ext uri="{BB962C8B-B14F-4D97-AF65-F5344CB8AC3E}">
        <p14:creationId xmlns:p14="http://schemas.microsoft.com/office/powerpoint/2010/main" val="1182673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2773178-7182-0666-6C8D-FCCEBAD94F9D}"/>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25645B39-A750-56B2-E43C-C50AA86C6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7B61C91-F44C-02EC-5660-F9F5851E7AA0}"/>
              </a:ext>
            </a:extLst>
          </p:cNvPr>
          <p:cNvSpPr>
            <a:spLocks noGrp="1"/>
          </p:cNvSpPr>
          <p:nvPr>
            <p:ph type="title"/>
          </p:nvPr>
        </p:nvSpPr>
        <p:spPr>
          <a:xfrm>
            <a:off x="7653131" y="702156"/>
            <a:ext cx="3928963" cy="748957"/>
          </a:xfrm>
        </p:spPr>
        <p:txBody>
          <a:bodyPr>
            <a:normAutofit/>
          </a:bodyPr>
          <a:lstStyle/>
          <a:p>
            <a:pPr>
              <a:defRPr/>
            </a:pPr>
            <a:r>
              <a:rPr lang="en-GB" b="1" dirty="0">
                <a:cs typeface="Arial" panose="020B0604020202020204" pitchFamily="34" charset="0"/>
              </a:rPr>
              <a:t>Definition </a:t>
            </a:r>
          </a:p>
        </p:txBody>
      </p:sp>
      <p:pic>
        <p:nvPicPr>
          <p:cNvPr id="6" name="Picture 5" descr="Colourful carved figures of humans">
            <a:extLst>
              <a:ext uri="{FF2B5EF4-FFF2-40B4-BE49-F238E27FC236}">
                <a16:creationId xmlns:a16="http://schemas.microsoft.com/office/drawing/2014/main" id="{2BF2B6BE-6E99-7F19-1A4A-5C730BB68A3A}"/>
              </a:ext>
            </a:extLst>
          </p:cNvPr>
          <p:cNvPicPr>
            <a:picLocks noChangeAspect="1"/>
          </p:cNvPicPr>
          <p:nvPr/>
        </p:nvPicPr>
        <p:blipFill rotWithShape="1">
          <a:blip r:embed="rId3"/>
          <a:srcRect l="10960" r="10728" b="-1"/>
          <a:stretch/>
        </p:blipFill>
        <p:spPr>
          <a:xfrm>
            <a:off x="20" y="10"/>
            <a:ext cx="7537685" cy="6857990"/>
          </a:xfrm>
          <a:prstGeom prst="rect">
            <a:avLst/>
          </a:prstGeom>
        </p:spPr>
      </p:pic>
      <p:sp>
        <p:nvSpPr>
          <p:cNvPr id="12" name="Rectangle 11">
            <a:extLst>
              <a:ext uri="{FF2B5EF4-FFF2-40B4-BE49-F238E27FC236}">
                <a16:creationId xmlns:a16="http://schemas.microsoft.com/office/drawing/2014/main" id="{AEAF1F69-B5B3-3A81-57AE-40DEDE6A19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Content Placeholder 2">
            <a:extLst>
              <a:ext uri="{FF2B5EF4-FFF2-40B4-BE49-F238E27FC236}">
                <a16:creationId xmlns:a16="http://schemas.microsoft.com/office/drawing/2014/main" id="{C174EA5B-D01C-FE7E-23E2-579C21D99232}"/>
              </a:ext>
            </a:extLst>
          </p:cNvPr>
          <p:cNvSpPr>
            <a:spLocks noGrp="1"/>
          </p:cNvSpPr>
          <p:nvPr>
            <p:ph idx="1"/>
          </p:nvPr>
        </p:nvSpPr>
        <p:spPr>
          <a:xfrm>
            <a:off x="7653131" y="2044393"/>
            <a:ext cx="3928964" cy="3930957"/>
          </a:xfrm>
        </p:spPr>
        <p:txBody>
          <a:bodyPr>
            <a:normAutofit/>
          </a:bodyPr>
          <a:lstStyle/>
          <a:p>
            <a:pPr marL="0" indent="0">
              <a:buNone/>
            </a:pPr>
            <a:r>
              <a:rPr lang="en-GB" altLang="en-US" sz="2800" b="1" dirty="0">
                <a:latin typeface="Arial" panose="020B0604020202020204" pitchFamily="34" charset="0"/>
                <a:cs typeface="Arial" panose="020B0604020202020204" pitchFamily="34" charset="0"/>
              </a:rPr>
              <a:t>Segmentation </a:t>
            </a:r>
            <a:r>
              <a:rPr lang="en-GB" altLang="en-US" sz="2800" dirty="0">
                <a:latin typeface="Arial" panose="020B0604020202020204" pitchFamily="34" charset="0"/>
                <a:cs typeface="Arial" panose="020B0604020202020204" pitchFamily="34" charset="0"/>
              </a:rPr>
              <a:t>involves dividing a market of potential customers into groups, or segments, based on different characteristics.</a:t>
            </a:r>
          </a:p>
          <a:p>
            <a:pPr marL="0" indent="0">
              <a:buNone/>
            </a:pPr>
            <a:endParaRPr lang="en-GB" altLang="en-US" dirty="0"/>
          </a:p>
          <a:p>
            <a:pPr marL="0" indent="0">
              <a:buNone/>
            </a:pPr>
            <a:endParaRPr lang="en-GB" altLang="en-US" dirty="0"/>
          </a:p>
        </p:txBody>
      </p:sp>
    </p:spTree>
    <p:extLst>
      <p:ext uri="{BB962C8B-B14F-4D97-AF65-F5344CB8AC3E}">
        <p14:creationId xmlns:p14="http://schemas.microsoft.com/office/powerpoint/2010/main" val="21962250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9" name="Rectangle 1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22" name="Rectangle 2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294AE690-4F58-AD77-7F1A-B3BFEE85C875}"/>
              </a:ext>
            </a:extLst>
          </p:cNvPr>
          <p:cNvSpPr>
            <a:spLocks noGrp="1"/>
          </p:cNvSpPr>
          <p:nvPr>
            <p:ph type="title"/>
          </p:nvPr>
        </p:nvSpPr>
        <p:spPr>
          <a:xfrm>
            <a:off x="584200" y="1524001"/>
            <a:ext cx="3412067" cy="3478384"/>
          </a:xfrm>
        </p:spPr>
        <p:txBody>
          <a:bodyPr vert="horz" lIns="91440" tIns="45720" rIns="91440" bIns="45720" rtlCol="0" anchor="b">
            <a:normAutofit fontScale="90000"/>
          </a:bodyPr>
          <a:lstStyle/>
          <a:p>
            <a:r>
              <a:rPr lang="en-US" sz="3600" dirty="0">
                <a:solidFill>
                  <a:srgbClr val="FFFFFF"/>
                </a:solidFill>
              </a:rPr>
              <a:t>Class Discussion</a:t>
            </a:r>
            <a:br>
              <a:rPr lang="en-US" sz="3600" dirty="0">
                <a:solidFill>
                  <a:srgbClr val="FFFFFF"/>
                </a:solidFill>
              </a:rPr>
            </a:br>
            <a:br>
              <a:rPr lang="en-US" sz="3600" dirty="0">
                <a:solidFill>
                  <a:srgbClr val="FFFFFF"/>
                </a:solidFill>
              </a:rPr>
            </a:br>
            <a:r>
              <a:rPr lang="en-US" sz="3600" dirty="0">
                <a:solidFill>
                  <a:srgbClr val="FFFFFF"/>
                </a:solidFill>
              </a:rPr>
              <a:t>Why do you think marketers would segment customers?</a:t>
            </a:r>
          </a:p>
        </p:txBody>
      </p:sp>
      <p:sp>
        <p:nvSpPr>
          <p:cNvPr id="5" name="Slide Number Placeholder 4">
            <a:extLst>
              <a:ext uri="{FF2B5EF4-FFF2-40B4-BE49-F238E27FC236}">
                <a16:creationId xmlns:a16="http://schemas.microsoft.com/office/drawing/2014/main" id="{B4CBF7C6-E96E-F277-1084-28AB8E5B19D8}"/>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7</a:t>
            </a:fld>
            <a:endParaRPr lang="en-US">
              <a:solidFill>
                <a:srgbClr val="FFFFFF"/>
              </a:solidFill>
            </a:endParaRPr>
          </a:p>
        </p:txBody>
      </p:sp>
      <p:pic>
        <p:nvPicPr>
          <p:cNvPr id="6" name="Picture 2" descr="Mastering Market Segmentation: Tips and Examples | Nutshell">
            <a:extLst>
              <a:ext uri="{FF2B5EF4-FFF2-40B4-BE49-F238E27FC236}">
                <a16:creationId xmlns:a16="http://schemas.microsoft.com/office/drawing/2014/main" id="{F62324D4-2F14-1230-031E-3B729682E1C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678" r="4392"/>
          <a:stretch/>
        </p:blipFill>
        <p:spPr bwMode="auto">
          <a:xfrm>
            <a:off x="4765053" y="942779"/>
            <a:ext cx="6764864" cy="4948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882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11">
            <a:extLst>
              <a:ext uri="{FF2B5EF4-FFF2-40B4-BE49-F238E27FC236}">
                <a16:creationId xmlns:a16="http://schemas.microsoft.com/office/drawing/2014/main" id="{71CAA4A7-D349-6C32-22E8-CB04FDF933A9}"/>
              </a:ext>
            </a:extLst>
          </p:cNvPr>
          <p:cNvSpPr>
            <a:spLocks noGrp="1" noChangeArrowheads="1"/>
          </p:cNvSpPr>
          <p:nvPr>
            <p:ph type="sldNum" sz="quarter" idx="12"/>
          </p:nvPr>
        </p:nvSpPr>
        <p:spPr bwMode="auto">
          <a:xfrm>
            <a:off x="8839201" y="5713414"/>
            <a:ext cx="569913" cy="185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557213" indent="-214313">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857250" indent="-1714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200150" indent="-17145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1543050" indent="-17145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0002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4574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29146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371850" indent="-17145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fld id="{2DB27075-70DB-4254-97FC-BA642B426B3F}" type="slidenum">
              <a:rPr lang="en-GB" altLang="en-US" sz="900">
                <a:solidFill>
                  <a:srgbClr val="898989"/>
                </a:solidFill>
                <a:latin typeface="Calibri" panose="020F0502020204030204" pitchFamily="34" charset="0"/>
                <a:ea typeface="MS PGothic" panose="020B0600070205080204" pitchFamily="34" charset="-128"/>
              </a:rPr>
              <a:pPr algn="ctr">
                <a:spcBef>
                  <a:spcPct val="0"/>
                </a:spcBef>
                <a:buFontTx/>
                <a:buNone/>
              </a:pPr>
              <a:t>8</a:t>
            </a:fld>
            <a:endParaRPr lang="en-GB" altLang="en-US" sz="900">
              <a:solidFill>
                <a:srgbClr val="898989"/>
              </a:solidFill>
              <a:latin typeface="Calibri" panose="020F0502020204030204" pitchFamily="34" charset="0"/>
              <a:ea typeface="MS PGothic" panose="020B0600070205080204" pitchFamily="34" charset="-128"/>
            </a:endParaRPr>
          </a:p>
        </p:txBody>
      </p:sp>
      <p:sp>
        <p:nvSpPr>
          <p:cNvPr id="9219" name="Rectangle 2">
            <a:extLst>
              <a:ext uri="{FF2B5EF4-FFF2-40B4-BE49-F238E27FC236}">
                <a16:creationId xmlns:a16="http://schemas.microsoft.com/office/drawing/2014/main" id="{FD275B94-9523-8072-76B0-3A8621D518AF}"/>
              </a:ext>
            </a:extLst>
          </p:cNvPr>
          <p:cNvSpPr>
            <a:spLocks noGrp="1" noChangeArrowheads="1"/>
          </p:cNvSpPr>
          <p:nvPr>
            <p:ph type="title"/>
          </p:nvPr>
        </p:nvSpPr>
        <p:spPr>
          <a:xfrm>
            <a:off x="802640" y="338138"/>
            <a:ext cx="7587299" cy="874712"/>
          </a:xfrm>
        </p:spPr>
        <p:txBody>
          <a:bodyPr>
            <a:normAutofit/>
          </a:bodyPr>
          <a:lstStyle/>
          <a:p>
            <a:pPr>
              <a:defRPr/>
            </a:pPr>
            <a:r>
              <a:rPr lang="en-GB" altLang="en-US" sz="3600" b="1" dirty="0">
                <a:solidFill>
                  <a:srgbClr val="000000"/>
                </a:solidFill>
              </a:rPr>
              <a:t>Market Segmentation</a:t>
            </a:r>
          </a:p>
        </p:txBody>
      </p:sp>
      <p:sp>
        <p:nvSpPr>
          <p:cNvPr id="9220" name="Rectangle 3">
            <a:extLst>
              <a:ext uri="{FF2B5EF4-FFF2-40B4-BE49-F238E27FC236}">
                <a16:creationId xmlns:a16="http://schemas.microsoft.com/office/drawing/2014/main" id="{9818BE5D-0173-53C5-26F4-4AD16E1294D5}"/>
              </a:ext>
            </a:extLst>
          </p:cNvPr>
          <p:cNvSpPr>
            <a:spLocks noGrp="1"/>
          </p:cNvSpPr>
          <p:nvPr>
            <p:ph type="body" idx="1"/>
          </p:nvPr>
        </p:nvSpPr>
        <p:spPr>
          <a:xfrm>
            <a:off x="589280" y="1501776"/>
            <a:ext cx="10525760" cy="4492624"/>
          </a:xfrm>
        </p:spPr>
        <p:txBody>
          <a:bodyPr>
            <a:normAutofit/>
          </a:bodyPr>
          <a:lstStyle/>
          <a:p>
            <a:pPr algn="just"/>
            <a:r>
              <a:rPr lang="en-GB" altLang="en-US" sz="3000" dirty="0"/>
              <a:t>Involves the division of a diverse market into a number of smaller submarkets that have common features.</a:t>
            </a:r>
          </a:p>
          <a:p>
            <a:pPr algn="just"/>
            <a:r>
              <a:rPr lang="en-GB" altLang="en-US" sz="3000" dirty="0"/>
              <a:t>The objective is to identify groups of potential customers with similar requirements.</a:t>
            </a:r>
          </a:p>
          <a:p>
            <a:pPr algn="just"/>
            <a:r>
              <a:rPr lang="en-GB" altLang="en-US" sz="3000" dirty="0"/>
              <a:t>Market segmentation provides a commercially viable method of serving customer needs.</a:t>
            </a:r>
          </a:p>
          <a:p>
            <a:pPr algn="just"/>
            <a:r>
              <a:rPr lang="en-GB" altLang="en-US" sz="3000" dirty="0"/>
              <a:t>Segmentation is at the heart of strategic marketing.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22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29672-CBE5-1FBE-4E5D-AD035041EDB3}"/>
              </a:ext>
            </a:extLst>
          </p:cNvPr>
          <p:cNvSpPr>
            <a:spLocks noGrp="1"/>
          </p:cNvSpPr>
          <p:nvPr>
            <p:ph type="title"/>
          </p:nvPr>
        </p:nvSpPr>
        <p:spPr>
          <a:xfrm>
            <a:off x="601255" y="702155"/>
            <a:ext cx="3409783" cy="917923"/>
          </a:xfrm>
        </p:spPr>
        <p:txBody>
          <a:bodyPr>
            <a:normAutofit/>
          </a:bodyPr>
          <a:lstStyle/>
          <a:p>
            <a:r>
              <a:rPr lang="en-GB" dirty="0" err="1">
                <a:solidFill>
                  <a:schemeClr val="tx1"/>
                </a:solidFill>
              </a:rPr>
              <a:t>STP</a:t>
            </a:r>
            <a:r>
              <a:rPr lang="en-GB" dirty="0">
                <a:solidFill>
                  <a:schemeClr val="tx1"/>
                </a:solidFill>
              </a:rPr>
              <a:t> Strategy</a:t>
            </a:r>
          </a:p>
        </p:txBody>
      </p:sp>
      <p:sp>
        <p:nvSpPr>
          <p:cNvPr id="2054" name="Content Placeholder 2053">
            <a:extLst>
              <a:ext uri="{FF2B5EF4-FFF2-40B4-BE49-F238E27FC236}">
                <a16:creationId xmlns:a16="http://schemas.microsoft.com/office/drawing/2014/main" id="{AEF5E751-80A1-B1BD-B045-749C7C55365C}"/>
              </a:ext>
            </a:extLst>
          </p:cNvPr>
          <p:cNvSpPr>
            <a:spLocks noGrp="1"/>
          </p:cNvSpPr>
          <p:nvPr>
            <p:ph idx="1"/>
          </p:nvPr>
        </p:nvSpPr>
        <p:spPr>
          <a:xfrm>
            <a:off x="601255" y="2177142"/>
            <a:ext cx="3409782" cy="3823607"/>
          </a:xfrm>
        </p:spPr>
        <p:txBody>
          <a:bodyPr>
            <a:normAutofit/>
          </a:bodyPr>
          <a:lstStyle/>
          <a:p>
            <a:r>
              <a:rPr lang="en-US" sz="2800" dirty="0">
                <a:solidFill>
                  <a:schemeClr val="tx1"/>
                </a:solidFill>
              </a:rPr>
              <a:t>Segmentation is the first stage of a segmentation, targeting and positioning strategy. </a:t>
            </a:r>
          </a:p>
        </p:txBody>
      </p:sp>
      <p:pic>
        <p:nvPicPr>
          <p:cNvPr id="2050" name="Picture 2" descr="STP marketing funnel">
            <a:extLst>
              <a:ext uri="{FF2B5EF4-FFF2-40B4-BE49-F238E27FC236}">
                <a16:creationId xmlns:a16="http://schemas.microsoft.com/office/drawing/2014/main" id="{516C6574-5095-F063-26C0-8FF87D348D0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08732" y="601199"/>
            <a:ext cx="7436735" cy="5823677"/>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04459849-7324-588D-93D7-23F1D9E5219A}"/>
              </a:ext>
            </a:extLst>
          </p:cNvPr>
          <p:cNvSpPr>
            <a:spLocks noGrp="1"/>
          </p:cNvSpPr>
          <p:nvPr>
            <p:ph type="ftr" sz="quarter" idx="11"/>
          </p:nvPr>
        </p:nvSpPr>
        <p:spPr>
          <a:xfrm>
            <a:off x="581192" y="6400800"/>
            <a:ext cx="6917210" cy="365125"/>
          </a:xfrm>
        </p:spPr>
        <p:txBody>
          <a:bodyPr>
            <a:normAutofit/>
          </a:bodyPr>
          <a:lstStyle/>
          <a:p>
            <a:r>
              <a:rPr lang="en-US" sz="1400" b="1" dirty="0">
                <a:solidFill>
                  <a:schemeClr val="tx1"/>
                </a:solidFill>
                <a:latin typeface="Arial" panose="020B0604020202020204" pitchFamily="34" charset="0"/>
                <a:cs typeface="Arial" panose="020B0604020202020204" pitchFamily="34" charset="0"/>
              </a:rPr>
              <a:t>Dave Chaffey, 2024  </a:t>
            </a:r>
          </a:p>
        </p:txBody>
      </p:sp>
      <p:sp>
        <p:nvSpPr>
          <p:cNvPr id="5" name="Slide Number Placeholder 4">
            <a:extLst>
              <a:ext uri="{FF2B5EF4-FFF2-40B4-BE49-F238E27FC236}">
                <a16:creationId xmlns:a16="http://schemas.microsoft.com/office/drawing/2014/main" id="{351135CA-C1A7-189C-F6E3-9A530C5C61A8}"/>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smtClean="0">
                <a:solidFill>
                  <a:srgbClr val="69DC3F"/>
                </a:solidFill>
              </a:rPr>
              <a:pPr>
                <a:spcAft>
                  <a:spcPts val="600"/>
                </a:spcAft>
              </a:pPr>
              <a:t>9</a:t>
            </a:fld>
            <a:endParaRPr lang="en-US">
              <a:solidFill>
                <a:srgbClr val="69DC3F"/>
              </a:solidFill>
            </a:endParaRPr>
          </a:p>
        </p:txBody>
      </p:sp>
    </p:spTree>
    <p:extLst>
      <p:ext uri="{BB962C8B-B14F-4D97-AF65-F5344CB8AC3E}">
        <p14:creationId xmlns:p14="http://schemas.microsoft.com/office/powerpoint/2010/main" val="948746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E97AB-C1DF-D7B6-C5C0-BFD8CA03313E}"/>
              </a:ext>
            </a:extLst>
          </p:cNvPr>
          <p:cNvSpPr>
            <a:spLocks noGrp="1"/>
          </p:cNvSpPr>
          <p:nvPr>
            <p:ph type="title"/>
          </p:nvPr>
        </p:nvSpPr>
        <p:spPr>
          <a:xfrm>
            <a:off x="753655" y="876777"/>
            <a:ext cx="3409783" cy="1300365"/>
          </a:xfrm>
        </p:spPr>
        <p:txBody>
          <a:bodyPr>
            <a:normAutofit/>
          </a:bodyPr>
          <a:lstStyle/>
          <a:p>
            <a:r>
              <a:rPr lang="en-GB" dirty="0">
                <a:solidFill>
                  <a:srgbClr val="FFFFFF"/>
                </a:solidFill>
              </a:rPr>
              <a:t>Stages of </a:t>
            </a:r>
            <a:r>
              <a:rPr lang="en-GB" dirty="0" err="1">
                <a:solidFill>
                  <a:srgbClr val="FFFFFF"/>
                </a:solidFill>
              </a:rPr>
              <a:t>stp</a:t>
            </a:r>
            <a:r>
              <a:rPr lang="en-GB" dirty="0">
                <a:solidFill>
                  <a:srgbClr val="FFFFFF"/>
                </a:solidFill>
              </a:rPr>
              <a:t> process</a:t>
            </a:r>
          </a:p>
        </p:txBody>
      </p:sp>
      <p:sp>
        <p:nvSpPr>
          <p:cNvPr id="3" name="Content Placeholder 2">
            <a:extLst>
              <a:ext uri="{FF2B5EF4-FFF2-40B4-BE49-F238E27FC236}">
                <a16:creationId xmlns:a16="http://schemas.microsoft.com/office/drawing/2014/main" id="{77AC565D-A6E8-86E9-F9C2-852B15E6D092}"/>
              </a:ext>
            </a:extLst>
          </p:cNvPr>
          <p:cNvSpPr>
            <a:spLocks noGrp="1"/>
          </p:cNvSpPr>
          <p:nvPr>
            <p:ph idx="1"/>
          </p:nvPr>
        </p:nvSpPr>
        <p:spPr>
          <a:xfrm>
            <a:off x="601255" y="1391478"/>
            <a:ext cx="3409782" cy="4609271"/>
          </a:xfrm>
        </p:spPr>
        <p:txBody>
          <a:bodyPr>
            <a:normAutofit/>
          </a:bodyPr>
          <a:lstStyle/>
          <a:p>
            <a:r>
              <a:rPr lang="en-GB" sz="2800" b="1" dirty="0">
                <a:solidFill>
                  <a:schemeClr val="tx1"/>
                </a:solidFill>
              </a:rPr>
              <a:t>Key steps in the Segmentation, Targeting and Positioning (STP) Process</a:t>
            </a:r>
          </a:p>
        </p:txBody>
      </p:sp>
      <p:sp>
        <p:nvSpPr>
          <p:cNvPr id="4" name="Footer Placeholder 3">
            <a:extLst>
              <a:ext uri="{FF2B5EF4-FFF2-40B4-BE49-F238E27FC236}">
                <a16:creationId xmlns:a16="http://schemas.microsoft.com/office/drawing/2014/main" id="{01854E26-F41D-C3E9-6740-10B62A72F679}"/>
              </a:ext>
            </a:extLst>
          </p:cNvPr>
          <p:cNvSpPr>
            <a:spLocks noGrp="1"/>
          </p:cNvSpPr>
          <p:nvPr>
            <p:ph type="ftr" sz="quarter" idx="11"/>
          </p:nvPr>
        </p:nvSpPr>
        <p:spPr>
          <a:xfrm>
            <a:off x="581192" y="6400800"/>
            <a:ext cx="6917210" cy="365125"/>
          </a:xfrm>
        </p:spPr>
        <p:txBody>
          <a:bodyPr>
            <a:normAutofit/>
          </a:bodyPr>
          <a:lstStyle/>
          <a:p>
            <a:endParaRPr lang="en-US">
              <a:solidFill>
                <a:srgbClr val="DF6440"/>
              </a:solidFill>
            </a:endParaRPr>
          </a:p>
        </p:txBody>
      </p:sp>
      <p:sp>
        <p:nvSpPr>
          <p:cNvPr id="5" name="Slide Number Placeholder 4">
            <a:extLst>
              <a:ext uri="{FF2B5EF4-FFF2-40B4-BE49-F238E27FC236}">
                <a16:creationId xmlns:a16="http://schemas.microsoft.com/office/drawing/2014/main" id="{C470C520-40D1-9409-2853-A1C0FDB67964}"/>
              </a:ext>
            </a:extLst>
          </p:cNvPr>
          <p:cNvSpPr>
            <a:spLocks noGrp="1"/>
          </p:cNvSpPr>
          <p:nvPr>
            <p:ph type="sldNum" sz="quarter" idx="12"/>
          </p:nvPr>
        </p:nvSpPr>
        <p:spPr>
          <a:xfrm>
            <a:off x="10558300" y="6400800"/>
            <a:ext cx="1052508" cy="365125"/>
          </a:xfrm>
        </p:spPr>
        <p:txBody>
          <a:bodyPr>
            <a:normAutofit/>
          </a:bodyPr>
          <a:lstStyle/>
          <a:p>
            <a:pPr>
              <a:spcAft>
                <a:spcPts val="600"/>
              </a:spcAft>
            </a:pPr>
            <a:fld id="{3A98EE3D-8CD1-4C3F-BD1C-C98C9596463C}" type="slidenum">
              <a:rPr lang="en-US">
                <a:solidFill>
                  <a:srgbClr val="DF6440"/>
                </a:solidFill>
              </a:rPr>
              <a:pPr>
                <a:spcAft>
                  <a:spcPts val="600"/>
                </a:spcAft>
              </a:pPr>
              <a:t>10</a:t>
            </a:fld>
            <a:endParaRPr lang="en-US">
              <a:solidFill>
                <a:srgbClr val="DF6440"/>
              </a:solidFill>
            </a:endParaRPr>
          </a:p>
        </p:txBody>
      </p:sp>
      <p:sp>
        <p:nvSpPr>
          <p:cNvPr id="16" name="Rectangle 7">
            <a:extLst>
              <a:ext uri="{FF2B5EF4-FFF2-40B4-BE49-F238E27FC236}">
                <a16:creationId xmlns:a16="http://schemas.microsoft.com/office/drawing/2014/main" id="{13E3911B-C018-C47D-3E2B-5E82949A865A}"/>
              </a:ext>
            </a:extLst>
          </p:cNvPr>
          <p:cNvSpPr>
            <a:spLocks noChangeArrowheads="1"/>
          </p:cNvSpPr>
          <p:nvPr/>
        </p:nvSpPr>
        <p:spPr bwMode="auto">
          <a:xfrm>
            <a:off x="5465125" y="1156121"/>
            <a:ext cx="5761038" cy="647700"/>
          </a:xfrm>
          <a:prstGeom prst="rect">
            <a:avLst/>
          </a:prstGeom>
          <a:ln w="28575">
            <a:headEnd/>
            <a:tailEnd/>
          </a:ln>
        </p:spPr>
        <p:style>
          <a:lnRef idx="2">
            <a:schemeClr val="accent5"/>
          </a:lnRef>
          <a:fillRef idx="1">
            <a:schemeClr val="lt1"/>
          </a:fillRef>
          <a:effectRef idx="0">
            <a:schemeClr val="accent5"/>
          </a:effectRef>
          <a:fontRef idx="minor">
            <a:schemeClr val="dk1"/>
          </a:fontRef>
        </p:style>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a:t>Identify the total market</a:t>
            </a:r>
          </a:p>
        </p:txBody>
      </p:sp>
      <p:sp>
        <p:nvSpPr>
          <p:cNvPr id="17" name="Rectangle 8">
            <a:extLst>
              <a:ext uri="{FF2B5EF4-FFF2-40B4-BE49-F238E27FC236}">
                <a16:creationId xmlns:a16="http://schemas.microsoft.com/office/drawing/2014/main" id="{6CB57878-C187-2B65-AF8C-72B87F372031}"/>
              </a:ext>
            </a:extLst>
          </p:cNvPr>
          <p:cNvSpPr>
            <a:spLocks noChangeArrowheads="1"/>
          </p:cNvSpPr>
          <p:nvPr/>
        </p:nvSpPr>
        <p:spPr bwMode="auto">
          <a:xfrm>
            <a:off x="5465125" y="2142807"/>
            <a:ext cx="5761038" cy="647700"/>
          </a:xfrm>
          <a:prstGeom prst="rect">
            <a:avLst/>
          </a:prstGeom>
          <a:ln w="28575">
            <a:headEnd/>
            <a:tailEnd/>
          </a:ln>
        </p:spPr>
        <p:style>
          <a:lnRef idx="2">
            <a:schemeClr val="accent5"/>
          </a:lnRef>
          <a:fillRef idx="1">
            <a:schemeClr val="lt1"/>
          </a:fillRef>
          <a:effectRef idx="0">
            <a:schemeClr val="accent5"/>
          </a:effectRef>
          <a:fontRef idx="minor">
            <a:schemeClr val="dk1"/>
          </a:fontRef>
        </p:style>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a:t>Identify </a:t>
            </a:r>
            <a:r>
              <a:rPr lang="en-GB" altLang="en-US" sz="2400" b="1" dirty="0"/>
              <a:t>market segments</a:t>
            </a:r>
          </a:p>
        </p:txBody>
      </p:sp>
      <p:sp>
        <p:nvSpPr>
          <p:cNvPr id="18" name="Rectangle 9">
            <a:extLst>
              <a:ext uri="{FF2B5EF4-FFF2-40B4-BE49-F238E27FC236}">
                <a16:creationId xmlns:a16="http://schemas.microsoft.com/office/drawing/2014/main" id="{4E2B7945-B19B-14F2-BEA9-3A40BFA5D39E}"/>
              </a:ext>
            </a:extLst>
          </p:cNvPr>
          <p:cNvSpPr>
            <a:spLocks noChangeArrowheads="1"/>
          </p:cNvSpPr>
          <p:nvPr/>
        </p:nvSpPr>
        <p:spPr bwMode="auto">
          <a:xfrm>
            <a:off x="5465125" y="3150870"/>
            <a:ext cx="5761038" cy="647700"/>
          </a:xfrm>
          <a:prstGeom prst="rect">
            <a:avLst/>
          </a:prstGeom>
          <a:ln w="28575">
            <a:headEnd/>
            <a:tailEnd/>
          </a:ln>
        </p:spPr>
        <p:style>
          <a:lnRef idx="2">
            <a:schemeClr val="accent5"/>
          </a:lnRef>
          <a:fillRef idx="1">
            <a:schemeClr val="lt1"/>
          </a:fillRef>
          <a:effectRef idx="0">
            <a:schemeClr val="accent5"/>
          </a:effectRef>
          <a:fontRef idx="minor">
            <a:schemeClr val="dk1"/>
          </a:fontRef>
        </p:style>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a:t>Select </a:t>
            </a:r>
            <a:r>
              <a:rPr lang="en-GB" altLang="en-US" sz="2400" b="1" dirty="0"/>
              <a:t>target market </a:t>
            </a:r>
            <a:r>
              <a:rPr lang="en-GB" altLang="en-US" sz="2400" dirty="0"/>
              <a:t>segment(s)</a:t>
            </a:r>
          </a:p>
        </p:txBody>
      </p:sp>
      <p:sp>
        <p:nvSpPr>
          <p:cNvPr id="19" name="Rectangle 10">
            <a:extLst>
              <a:ext uri="{FF2B5EF4-FFF2-40B4-BE49-F238E27FC236}">
                <a16:creationId xmlns:a16="http://schemas.microsoft.com/office/drawing/2014/main" id="{12905E45-639B-4B0B-8B32-CA99D999A646}"/>
              </a:ext>
            </a:extLst>
          </p:cNvPr>
          <p:cNvSpPr>
            <a:spLocks noChangeArrowheads="1"/>
          </p:cNvSpPr>
          <p:nvPr/>
        </p:nvSpPr>
        <p:spPr bwMode="auto">
          <a:xfrm>
            <a:off x="5465125" y="4158932"/>
            <a:ext cx="5761038" cy="647700"/>
          </a:xfrm>
          <a:prstGeom prst="rect">
            <a:avLst/>
          </a:prstGeom>
          <a:ln w="28575">
            <a:headEnd/>
            <a:tailEnd/>
          </a:ln>
        </p:spPr>
        <p:style>
          <a:lnRef idx="2">
            <a:schemeClr val="accent5"/>
          </a:lnRef>
          <a:fillRef idx="1">
            <a:schemeClr val="lt1"/>
          </a:fillRef>
          <a:effectRef idx="0">
            <a:schemeClr val="accent5"/>
          </a:effectRef>
          <a:fontRef idx="minor">
            <a:schemeClr val="dk1"/>
          </a:fontRef>
        </p:style>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a:t>Establish competitors’ positions</a:t>
            </a:r>
          </a:p>
        </p:txBody>
      </p:sp>
      <p:sp>
        <p:nvSpPr>
          <p:cNvPr id="21" name="Rectangle 11">
            <a:extLst>
              <a:ext uri="{FF2B5EF4-FFF2-40B4-BE49-F238E27FC236}">
                <a16:creationId xmlns:a16="http://schemas.microsoft.com/office/drawing/2014/main" id="{BCF10AFB-A5D1-985B-8711-72BD68C53FF4}"/>
              </a:ext>
            </a:extLst>
          </p:cNvPr>
          <p:cNvSpPr>
            <a:spLocks noChangeArrowheads="1"/>
          </p:cNvSpPr>
          <p:nvPr/>
        </p:nvSpPr>
        <p:spPr bwMode="auto">
          <a:xfrm>
            <a:off x="5465125" y="5229225"/>
            <a:ext cx="5761038" cy="647700"/>
          </a:xfrm>
          <a:prstGeom prst="rect">
            <a:avLst/>
          </a:prstGeom>
          <a:ln w="28575">
            <a:headEnd/>
            <a:tailEnd/>
          </a:ln>
        </p:spPr>
        <p:style>
          <a:lnRef idx="2">
            <a:schemeClr val="accent5"/>
          </a:lnRef>
          <a:fillRef idx="1">
            <a:schemeClr val="lt1"/>
          </a:fillRef>
          <a:effectRef idx="0">
            <a:schemeClr val="accent5"/>
          </a:effectRef>
          <a:fontRef idx="minor">
            <a:schemeClr val="dk1"/>
          </a:fontRef>
        </p:style>
        <p:txBody>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2400" dirty="0"/>
              <a:t>Establish</a:t>
            </a:r>
            <a:r>
              <a:rPr lang="en-GB" altLang="en-US" sz="2400" dirty="0">
                <a:solidFill>
                  <a:schemeClr val="bg1"/>
                </a:solidFill>
              </a:rPr>
              <a:t> </a:t>
            </a:r>
            <a:r>
              <a:rPr lang="en-GB" altLang="en-US" sz="2400" dirty="0"/>
              <a:t>own</a:t>
            </a:r>
            <a:r>
              <a:rPr lang="en-GB" altLang="en-US" sz="2400" dirty="0">
                <a:solidFill>
                  <a:schemeClr val="bg1"/>
                </a:solidFill>
              </a:rPr>
              <a:t> </a:t>
            </a:r>
            <a:r>
              <a:rPr lang="en-GB" altLang="en-US" sz="2400" b="1" dirty="0"/>
              <a:t>position</a:t>
            </a:r>
          </a:p>
        </p:txBody>
      </p:sp>
      <p:cxnSp>
        <p:nvCxnSpPr>
          <p:cNvPr id="23" name="Straight Arrow Connector 13">
            <a:extLst>
              <a:ext uri="{FF2B5EF4-FFF2-40B4-BE49-F238E27FC236}">
                <a16:creationId xmlns:a16="http://schemas.microsoft.com/office/drawing/2014/main" id="{7FFE2477-221B-458D-73BC-10007FCC2CB8}"/>
              </a:ext>
            </a:extLst>
          </p:cNvPr>
          <p:cNvCxnSpPr>
            <a:cxnSpLocks noChangeShapeType="1"/>
            <a:stCxn id="16" idx="2"/>
            <a:endCxn id="17" idx="0"/>
          </p:cNvCxnSpPr>
          <p:nvPr/>
        </p:nvCxnSpPr>
        <p:spPr bwMode="auto">
          <a:xfrm>
            <a:off x="8345644" y="1803821"/>
            <a:ext cx="0" cy="338986"/>
          </a:xfrm>
          <a:prstGeom prst="straightConnector1">
            <a:avLst/>
          </a:prstGeom>
          <a:ln w="28575">
            <a:headEnd/>
            <a:tailEnd type="arrow" w="med" len="med"/>
          </a:ln>
          <a:extLst>
            <a:ext uri="{909E8E84-426E-40DD-AFC4-6F175D3DCCD1}">
              <a14:hiddenFill xmlns:a14="http://schemas.microsoft.com/office/drawing/2010/main">
                <a:noFill/>
              </a14:hiddenFill>
            </a:ext>
          </a:extLst>
        </p:spPr>
        <p:style>
          <a:lnRef idx="2">
            <a:schemeClr val="accent5"/>
          </a:lnRef>
          <a:fillRef idx="1">
            <a:schemeClr val="lt1"/>
          </a:fillRef>
          <a:effectRef idx="0">
            <a:schemeClr val="accent5"/>
          </a:effectRef>
          <a:fontRef idx="minor">
            <a:schemeClr val="dk1"/>
          </a:fontRef>
        </p:style>
      </p:cxnSp>
      <p:cxnSp>
        <p:nvCxnSpPr>
          <p:cNvPr id="25" name="Straight Arrow Connector 15">
            <a:extLst>
              <a:ext uri="{FF2B5EF4-FFF2-40B4-BE49-F238E27FC236}">
                <a16:creationId xmlns:a16="http://schemas.microsoft.com/office/drawing/2014/main" id="{0267885B-E282-A94F-600D-FCA74F4D0757}"/>
              </a:ext>
            </a:extLst>
          </p:cNvPr>
          <p:cNvCxnSpPr>
            <a:cxnSpLocks noChangeShapeType="1"/>
            <a:stCxn id="17" idx="2"/>
            <a:endCxn id="18" idx="0"/>
          </p:cNvCxnSpPr>
          <p:nvPr/>
        </p:nvCxnSpPr>
        <p:spPr bwMode="auto">
          <a:xfrm rot="5400000">
            <a:off x="8165462" y="2969895"/>
            <a:ext cx="360363" cy="1588"/>
          </a:xfrm>
          <a:prstGeom prst="straightConnector1">
            <a:avLst/>
          </a:prstGeom>
          <a:ln w="28575">
            <a:headEnd/>
            <a:tailEnd type="arrow" w="med" len="med"/>
          </a:ln>
          <a:extLst>
            <a:ext uri="{909E8E84-426E-40DD-AFC4-6F175D3DCCD1}">
              <a14:hiddenFill xmlns:a14="http://schemas.microsoft.com/office/drawing/2010/main">
                <a:noFill/>
              </a14:hiddenFill>
            </a:ext>
          </a:extLst>
        </p:spPr>
        <p:style>
          <a:lnRef idx="2">
            <a:schemeClr val="accent5"/>
          </a:lnRef>
          <a:fillRef idx="1">
            <a:schemeClr val="lt1"/>
          </a:fillRef>
          <a:effectRef idx="0">
            <a:schemeClr val="accent5"/>
          </a:effectRef>
          <a:fontRef idx="minor">
            <a:schemeClr val="dk1"/>
          </a:fontRef>
        </p:style>
      </p:cxnSp>
      <p:cxnSp>
        <p:nvCxnSpPr>
          <p:cNvPr id="27" name="Straight Arrow Connector 17">
            <a:extLst>
              <a:ext uri="{FF2B5EF4-FFF2-40B4-BE49-F238E27FC236}">
                <a16:creationId xmlns:a16="http://schemas.microsoft.com/office/drawing/2014/main" id="{41809A17-65A3-FBD1-2008-42004233DC7C}"/>
              </a:ext>
            </a:extLst>
          </p:cNvPr>
          <p:cNvCxnSpPr>
            <a:cxnSpLocks noChangeShapeType="1"/>
            <a:stCxn id="18" idx="2"/>
            <a:endCxn id="19" idx="0"/>
          </p:cNvCxnSpPr>
          <p:nvPr/>
        </p:nvCxnSpPr>
        <p:spPr bwMode="auto">
          <a:xfrm rot="5400000">
            <a:off x="8165463" y="3977957"/>
            <a:ext cx="360362" cy="1588"/>
          </a:xfrm>
          <a:prstGeom prst="straightConnector1">
            <a:avLst/>
          </a:prstGeom>
          <a:ln w="28575">
            <a:headEnd/>
            <a:tailEnd type="arrow" w="med" len="med"/>
          </a:ln>
          <a:extLst>
            <a:ext uri="{909E8E84-426E-40DD-AFC4-6F175D3DCCD1}">
              <a14:hiddenFill xmlns:a14="http://schemas.microsoft.com/office/drawing/2010/main">
                <a:noFill/>
              </a14:hiddenFill>
            </a:ext>
          </a:extLst>
        </p:spPr>
        <p:style>
          <a:lnRef idx="2">
            <a:schemeClr val="accent5"/>
          </a:lnRef>
          <a:fillRef idx="1">
            <a:schemeClr val="lt1"/>
          </a:fillRef>
          <a:effectRef idx="0">
            <a:schemeClr val="accent5"/>
          </a:effectRef>
          <a:fontRef idx="minor">
            <a:schemeClr val="dk1"/>
          </a:fontRef>
        </p:style>
      </p:cxnSp>
      <p:cxnSp>
        <p:nvCxnSpPr>
          <p:cNvPr id="29" name="Straight Arrow Connector 21">
            <a:extLst>
              <a:ext uri="{FF2B5EF4-FFF2-40B4-BE49-F238E27FC236}">
                <a16:creationId xmlns:a16="http://schemas.microsoft.com/office/drawing/2014/main" id="{8F4307A0-752B-A281-D97C-6C0A361EBCB2}"/>
              </a:ext>
            </a:extLst>
          </p:cNvPr>
          <p:cNvCxnSpPr>
            <a:cxnSpLocks noChangeShapeType="1"/>
            <a:stCxn id="19" idx="2"/>
            <a:endCxn id="21" idx="0"/>
          </p:cNvCxnSpPr>
          <p:nvPr/>
        </p:nvCxnSpPr>
        <p:spPr bwMode="auto">
          <a:xfrm>
            <a:off x="8345644" y="4806632"/>
            <a:ext cx="0" cy="422593"/>
          </a:xfrm>
          <a:prstGeom prst="straightConnector1">
            <a:avLst/>
          </a:prstGeom>
          <a:ln w="28575">
            <a:headEnd/>
            <a:tailEnd type="arrow" w="med" len="med"/>
          </a:ln>
          <a:extLst>
            <a:ext uri="{909E8E84-426E-40DD-AFC4-6F175D3DCCD1}">
              <a14:hiddenFill xmlns:a14="http://schemas.microsoft.com/office/drawing/2010/main">
                <a:noFill/>
              </a14:hiddenFill>
            </a:ext>
          </a:extLst>
        </p:spPr>
        <p:style>
          <a:lnRef idx="2">
            <a:schemeClr val="accent5"/>
          </a:lnRef>
          <a:fillRef idx="1">
            <a:schemeClr val="lt1"/>
          </a:fillRef>
          <a:effectRef idx="0">
            <a:schemeClr val="accent5"/>
          </a:effectRef>
          <a:fontRef idx="minor">
            <a:schemeClr val="dk1"/>
          </a:fontRef>
        </p:style>
      </p:cxnSp>
    </p:spTree>
    <p:extLst>
      <p:ext uri="{BB962C8B-B14F-4D97-AF65-F5344CB8AC3E}">
        <p14:creationId xmlns:p14="http://schemas.microsoft.com/office/powerpoint/2010/main" val="3031525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73" name="Rectangle 1072">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5" name="Rectangle 1074">
            <a:extLst>
              <a:ext uri="{FF2B5EF4-FFF2-40B4-BE49-F238E27FC236}">
                <a16:creationId xmlns:a16="http://schemas.microsoft.com/office/drawing/2014/main" id="{9831CBB7-4817-4B54-A7F9-0AE2D0C47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029" y="457200"/>
            <a:ext cx="5010912"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26" name="Picture 2" descr="Mastering Market Segmentation: Tips and Examples | Nutshell">
            <a:extLst>
              <a:ext uri="{FF2B5EF4-FFF2-40B4-BE49-F238E27FC236}">
                <a16:creationId xmlns:a16="http://schemas.microsoft.com/office/drawing/2014/main" id="{BE530970-D5B0-3D0D-1B72-8756E8E8E9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78" r="4392"/>
          <a:stretch/>
        </p:blipFill>
        <p:spPr bwMode="auto">
          <a:xfrm>
            <a:off x="720636" y="1526153"/>
            <a:ext cx="5476375" cy="4006159"/>
          </a:xfrm>
          <a:prstGeom prst="rect">
            <a:avLst/>
          </a:prstGeom>
          <a:noFill/>
          <a:extLst>
            <a:ext uri="{909E8E84-426E-40DD-AFC4-6F175D3DCCD1}">
              <a14:hiddenFill xmlns:a14="http://schemas.microsoft.com/office/drawing/2010/main">
                <a:solidFill>
                  <a:srgbClr val="FFFFFF"/>
                </a:solidFill>
              </a14:hiddenFill>
            </a:ext>
          </a:extLst>
        </p:spPr>
      </p:pic>
      <p:sp>
        <p:nvSpPr>
          <p:cNvPr id="1077" name="Rectangle 1076">
            <a:extLst>
              <a:ext uri="{FF2B5EF4-FFF2-40B4-BE49-F238E27FC236}">
                <a16:creationId xmlns:a16="http://schemas.microsoft.com/office/drawing/2014/main" id="{96BC321D-B05F-4857-8880-97F61B9B7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7791" y="601200"/>
            <a:ext cx="5009388"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DB2C114-D030-F128-790B-76B589AF6D7A}"/>
              </a:ext>
            </a:extLst>
          </p:cNvPr>
          <p:cNvSpPr>
            <a:spLocks noGrp="1"/>
          </p:cNvSpPr>
          <p:nvPr>
            <p:ph type="title"/>
          </p:nvPr>
        </p:nvSpPr>
        <p:spPr>
          <a:xfrm>
            <a:off x="6873606" y="938022"/>
            <a:ext cx="4597758" cy="502220"/>
          </a:xfrm>
        </p:spPr>
        <p:txBody>
          <a:bodyPr>
            <a:normAutofit fontScale="90000"/>
          </a:bodyPr>
          <a:lstStyle/>
          <a:p>
            <a:r>
              <a:rPr lang="en-GB" dirty="0">
                <a:solidFill>
                  <a:srgbClr val="FFFFFF"/>
                </a:solidFill>
              </a:rPr>
              <a:t>Segmentation</a:t>
            </a:r>
          </a:p>
        </p:txBody>
      </p:sp>
      <p:sp>
        <p:nvSpPr>
          <p:cNvPr id="3" name="Content Placeholder 2">
            <a:extLst>
              <a:ext uri="{FF2B5EF4-FFF2-40B4-BE49-F238E27FC236}">
                <a16:creationId xmlns:a16="http://schemas.microsoft.com/office/drawing/2014/main" id="{12D753C7-6F1F-6E75-0F98-D4196B38CC55}"/>
              </a:ext>
            </a:extLst>
          </p:cNvPr>
          <p:cNvSpPr>
            <a:spLocks noGrp="1"/>
          </p:cNvSpPr>
          <p:nvPr>
            <p:ph idx="1"/>
          </p:nvPr>
        </p:nvSpPr>
        <p:spPr>
          <a:xfrm>
            <a:off x="6873606" y="1526154"/>
            <a:ext cx="4597758" cy="4607948"/>
          </a:xfrm>
        </p:spPr>
        <p:txBody>
          <a:bodyPr>
            <a:normAutofit lnSpcReduction="10000"/>
          </a:bodyPr>
          <a:lstStyle/>
          <a:p>
            <a:pPr>
              <a:lnSpc>
                <a:spcPct val="100000"/>
              </a:lnSpc>
            </a:pPr>
            <a:r>
              <a:rPr lang="en-GB" sz="1800" dirty="0">
                <a:solidFill>
                  <a:srgbClr val="FFFFFF"/>
                </a:solidFill>
              </a:rPr>
              <a:t>The segmentation concept was first developed by Smith (1957) and is concerned with </a:t>
            </a:r>
            <a:r>
              <a:rPr lang="en-GB" sz="1800" b="1" i="1" dirty="0">
                <a:solidFill>
                  <a:srgbClr val="FFFFFF"/>
                </a:solidFill>
              </a:rPr>
              <a:t>grouping consumers in terms of their needs and behaviour</a:t>
            </a:r>
            <a:r>
              <a:rPr lang="en-GB" sz="1800" dirty="0">
                <a:solidFill>
                  <a:srgbClr val="FFFFFF"/>
                </a:solidFill>
              </a:rPr>
              <a:t>, that can be addressed through marketing activities. </a:t>
            </a:r>
          </a:p>
          <a:p>
            <a:pPr>
              <a:lnSpc>
                <a:spcPct val="100000"/>
              </a:lnSpc>
            </a:pPr>
            <a:endParaRPr lang="en-GB" sz="1800" dirty="0">
              <a:solidFill>
                <a:srgbClr val="FFFFFF"/>
              </a:solidFill>
            </a:endParaRPr>
          </a:p>
          <a:p>
            <a:pPr>
              <a:lnSpc>
                <a:spcPct val="100000"/>
              </a:lnSpc>
            </a:pPr>
            <a:r>
              <a:rPr lang="en-GB" sz="1800" dirty="0">
                <a:solidFill>
                  <a:srgbClr val="FFFFFF"/>
                </a:solidFill>
              </a:rPr>
              <a:t>Market segmentation involves dividing a market into </a:t>
            </a:r>
            <a:r>
              <a:rPr lang="en-GB" sz="1800" b="1" i="1" dirty="0">
                <a:solidFill>
                  <a:srgbClr val="FFFFFF"/>
                </a:solidFill>
              </a:rPr>
              <a:t>smaller segments of buyers with distinct needs, characteristics, or behaviours that might require separate marketing strategies </a:t>
            </a:r>
            <a:r>
              <a:rPr lang="en-GB" sz="1800" dirty="0">
                <a:solidFill>
                  <a:srgbClr val="FFFFFF"/>
                </a:solidFill>
              </a:rPr>
              <a:t>or mixes. </a:t>
            </a:r>
          </a:p>
          <a:p>
            <a:pPr>
              <a:lnSpc>
                <a:spcPct val="100000"/>
              </a:lnSpc>
            </a:pPr>
            <a:endParaRPr lang="en-GB" sz="1800" dirty="0">
              <a:solidFill>
                <a:srgbClr val="FFFFFF"/>
              </a:solidFill>
            </a:endParaRPr>
          </a:p>
          <a:p>
            <a:pPr>
              <a:lnSpc>
                <a:spcPct val="100000"/>
              </a:lnSpc>
            </a:pPr>
            <a:r>
              <a:rPr lang="en-GB" sz="1800" dirty="0">
                <a:solidFill>
                  <a:srgbClr val="FFFFFF"/>
                </a:solidFill>
              </a:rPr>
              <a:t>It allows an organisation to concentrate their marketing efforts most effectively and economically</a:t>
            </a:r>
            <a:r>
              <a:rPr lang="en-GB" sz="1400" dirty="0">
                <a:solidFill>
                  <a:srgbClr val="FFFFFF"/>
                </a:solidFill>
              </a:rPr>
              <a:t>.</a:t>
            </a:r>
          </a:p>
        </p:txBody>
      </p:sp>
      <p:sp>
        <p:nvSpPr>
          <p:cNvPr id="4" name="Footer Placeholder 3">
            <a:extLst>
              <a:ext uri="{FF2B5EF4-FFF2-40B4-BE49-F238E27FC236}">
                <a16:creationId xmlns:a16="http://schemas.microsoft.com/office/drawing/2014/main" id="{B962BD0B-3EF1-E7CB-C8BA-4C01E7E0835F}"/>
              </a:ext>
            </a:extLst>
          </p:cNvPr>
          <p:cNvSpPr>
            <a:spLocks noGrp="1"/>
          </p:cNvSpPr>
          <p:nvPr>
            <p:ph type="ftr" sz="quarter" idx="11"/>
          </p:nvPr>
        </p:nvSpPr>
        <p:spPr>
          <a:xfrm>
            <a:off x="581192" y="6423914"/>
            <a:ext cx="6917210" cy="365125"/>
          </a:xfrm>
        </p:spPr>
        <p:txBody>
          <a:bodyPr>
            <a:normAutofit/>
          </a:bodyPr>
          <a:lstStyle/>
          <a:p>
            <a:endParaRPr lang="en-US">
              <a:solidFill>
                <a:schemeClr val="bg1">
                  <a:lumMod val="85000"/>
                  <a:lumOff val="15000"/>
                </a:schemeClr>
              </a:solidFill>
            </a:endParaRPr>
          </a:p>
        </p:txBody>
      </p:sp>
      <p:sp>
        <p:nvSpPr>
          <p:cNvPr id="5" name="Slide Number Placeholder 4">
            <a:extLst>
              <a:ext uri="{FF2B5EF4-FFF2-40B4-BE49-F238E27FC236}">
                <a16:creationId xmlns:a16="http://schemas.microsoft.com/office/drawing/2014/main" id="{FF99C633-EC4F-9051-3136-2D24E68DA217}"/>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a:solidFill>
                  <a:schemeClr val="bg1">
                    <a:lumMod val="85000"/>
                    <a:lumOff val="15000"/>
                  </a:schemeClr>
                </a:solidFill>
              </a:rPr>
              <a:pPr>
                <a:spcAft>
                  <a:spcPts val="600"/>
                </a:spcAft>
              </a:pPr>
              <a:t>11</a:t>
            </a:fld>
            <a:endParaRPr lang="en-US">
              <a:solidFill>
                <a:schemeClr val="bg1">
                  <a:lumMod val="85000"/>
                  <a:lumOff val="15000"/>
                </a:schemeClr>
              </a:solidFill>
            </a:endParaRPr>
          </a:p>
        </p:txBody>
      </p:sp>
    </p:spTree>
    <p:extLst>
      <p:ext uri="{BB962C8B-B14F-4D97-AF65-F5344CB8AC3E}">
        <p14:creationId xmlns:p14="http://schemas.microsoft.com/office/powerpoint/2010/main" val="2525825143"/>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104C-DCA2-527E-54D9-EDF39A2F3442}"/>
              </a:ext>
            </a:extLst>
          </p:cNvPr>
          <p:cNvSpPr>
            <a:spLocks noGrp="1"/>
          </p:cNvSpPr>
          <p:nvPr>
            <p:ph type="title"/>
          </p:nvPr>
        </p:nvSpPr>
        <p:spPr/>
        <p:txBody>
          <a:bodyPr/>
          <a:lstStyle/>
          <a:p>
            <a:r>
              <a:rPr lang="en-GB" dirty="0"/>
              <a:t>The underlying Assumptions for Segmentation </a:t>
            </a:r>
          </a:p>
        </p:txBody>
      </p:sp>
      <p:sp>
        <p:nvSpPr>
          <p:cNvPr id="5" name="Slide Number Placeholder 4">
            <a:extLst>
              <a:ext uri="{FF2B5EF4-FFF2-40B4-BE49-F238E27FC236}">
                <a16:creationId xmlns:a16="http://schemas.microsoft.com/office/drawing/2014/main" id="{3F8C33B5-C7BE-7596-B256-5759607F0193}"/>
              </a:ext>
            </a:extLst>
          </p:cNvPr>
          <p:cNvSpPr>
            <a:spLocks noGrp="1"/>
          </p:cNvSpPr>
          <p:nvPr>
            <p:ph type="sldNum" sz="quarter" idx="12"/>
          </p:nvPr>
        </p:nvSpPr>
        <p:spPr/>
        <p:txBody>
          <a:bodyPr/>
          <a:lstStyle/>
          <a:p>
            <a:fld id="{3A98EE3D-8CD1-4C3F-BD1C-C98C9596463C}" type="slidenum">
              <a:rPr lang="en-US" smtClean="0"/>
              <a:t>12</a:t>
            </a:fld>
            <a:endParaRPr lang="en-US" dirty="0"/>
          </a:p>
        </p:txBody>
      </p:sp>
      <p:pic>
        <p:nvPicPr>
          <p:cNvPr id="14" name="Picture Placeholder 18" descr="People celebrating">
            <a:extLst>
              <a:ext uri="{FF2B5EF4-FFF2-40B4-BE49-F238E27FC236}">
                <a16:creationId xmlns:a16="http://schemas.microsoft.com/office/drawing/2014/main" id="{F2574F2A-56AC-36F6-5E62-CF0A35A6E62B}"/>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954268" y="2572883"/>
            <a:ext cx="2118245" cy="2037217"/>
          </a:xfrm>
          <a:prstGeom prst="rect">
            <a:avLst/>
          </a:prstGeom>
        </p:spPr>
      </p:pic>
      <p:pic>
        <p:nvPicPr>
          <p:cNvPr id="15" name="Picture Placeholder 20" descr="Group of photographers">
            <a:extLst>
              <a:ext uri="{FF2B5EF4-FFF2-40B4-BE49-F238E27FC236}">
                <a16:creationId xmlns:a16="http://schemas.microsoft.com/office/drawing/2014/main" id="{4F777534-CEF7-BFF6-9092-63FBD165C8A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658280" y="2572883"/>
            <a:ext cx="2118245" cy="2037217"/>
          </a:xfrm>
          <a:prstGeom prst="rect">
            <a:avLst/>
          </a:prstGeom>
        </p:spPr>
      </p:pic>
      <p:sp>
        <p:nvSpPr>
          <p:cNvPr id="16" name="Text Placeholder 5">
            <a:extLst>
              <a:ext uri="{FF2B5EF4-FFF2-40B4-BE49-F238E27FC236}">
                <a16:creationId xmlns:a16="http://schemas.microsoft.com/office/drawing/2014/main" id="{ED5DC9F2-EDE6-BA3D-2DCF-4725C3AA780B}"/>
              </a:ext>
            </a:extLst>
          </p:cNvPr>
          <p:cNvSpPr txBox="1">
            <a:spLocks/>
          </p:cNvSpPr>
          <p:nvPr/>
        </p:nvSpPr>
        <p:spPr>
          <a:xfrm>
            <a:off x="952500" y="4986745"/>
            <a:ext cx="2133600" cy="205837"/>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Not all buyers </a:t>
            </a:r>
            <a:r>
              <a:rPr lang="en-GB" dirty="0">
                <a:solidFill>
                  <a:srgbClr val="000000"/>
                </a:solidFill>
                <a:latin typeface="Franklin Gothic Demi"/>
              </a:rPr>
              <a:t>a</a:t>
            </a: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re </a:t>
            </a:r>
            <a:r>
              <a:rPr lang="en-GB" dirty="0">
                <a:solidFill>
                  <a:srgbClr val="000000"/>
                </a:solidFill>
                <a:latin typeface="Franklin Gothic Demi"/>
              </a:rPr>
              <a:t>a</a:t>
            </a: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like</a:t>
            </a:r>
          </a:p>
        </p:txBody>
      </p:sp>
      <p:sp>
        <p:nvSpPr>
          <p:cNvPr id="17" name="Text Placeholder 7">
            <a:extLst>
              <a:ext uri="{FF2B5EF4-FFF2-40B4-BE49-F238E27FC236}">
                <a16:creationId xmlns:a16="http://schemas.microsoft.com/office/drawing/2014/main" id="{890DB2ED-E72A-DC22-74E8-2E40C6D274B8}"/>
              </a:ext>
            </a:extLst>
          </p:cNvPr>
          <p:cNvSpPr txBox="1">
            <a:spLocks/>
          </p:cNvSpPr>
          <p:nvPr/>
        </p:nvSpPr>
        <p:spPr>
          <a:xfrm>
            <a:off x="3663042" y="4986745"/>
            <a:ext cx="2128157" cy="205837"/>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lang="en-GB" noProof="0" dirty="0">
                <a:solidFill>
                  <a:srgbClr val="000000"/>
                </a:solidFill>
                <a:latin typeface="Franklin Gothic Demi"/>
              </a:rPr>
              <a:t>G</a:t>
            </a: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roups of people with similar </a:t>
            </a:r>
            <a:r>
              <a:rPr lang="en-GB" dirty="0">
                <a:solidFill>
                  <a:srgbClr val="000000"/>
                </a:solidFill>
                <a:latin typeface="Franklin Gothic Demi"/>
              </a:rPr>
              <a:t>b</a:t>
            </a:r>
            <a:r>
              <a:rPr kumimoji="0" lang="en-GB" sz="1800" b="0" i="0" u="none" strike="noStrike" kern="1200" cap="none" spc="0" normalizeH="0" baseline="0" noProof="0" dirty="0" err="1">
                <a:ln>
                  <a:noFill/>
                </a:ln>
                <a:solidFill>
                  <a:srgbClr val="000000"/>
                </a:solidFill>
                <a:effectLst/>
                <a:uLnTx/>
                <a:uFillTx/>
                <a:latin typeface="Franklin Gothic Demi"/>
                <a:ea typeface="+mn-ea"/>
                <a:cs typeface="+mn-cs"/>
              </a:rPr>
              <a:t>ehaviour</a:t>
            </a: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 backgrounds, values and </a:t>
            </a:r>
            <a:r>
              <a:rPr lang="en-GB" dirty="0">
                <a:solidFill>
                  <a:srgbClr val="000000"/>
                </a:solidFill>
                <a:latin typeface="Franklin Gothic Demi"/>
              </a:rPr>
              <a:t>n</a:t>
            </a:r>
            <a:r>
              <a:rPr kumimoji="0" lang="en-GB" sz="1800" b="0" i="0" u="none" strike="noStrike" kern="1200" cap="none" spc="0" normalizeH="0" baseline="0" noProof="0" dirty="0" err="1">
                <a:ln>
                  <a:noFill/>
                </a:ln>
                <a:solidFill>
                  <a:srgbClr val="000000"/>
                </a:solidFill>
                <a:effectLst/>
                <a:uLnTx/>
                <a:uFillTx/>
                <a:latin typeface="Franklin Gothic Demi"/>
                <a:ea typeface="+mn-ea"/>
                <a:cs typeface="+mn-cs"/>
              </a:rPr>
              <a:t>eeds</a:t>
            </a: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 can be identified</a:t>
            </a:r>
          </a:p>
        </p:txBody>
      </p:sp>
      <p:sp>
        <p:nvSpPr>
          <p:cNvPr id="18" name="Text Placeholder 9">
            <a:extLst>
              <a:ext uri="{FF2B5EF4-FFF2-40B4-BE49-F238E27FC236}">
                <a16:creationId xmlns:a16="http://schemas.microsoft.com/office/drawing/2014/main" id="{304F9A23-A56D-667D-6A8C-7C8D0F40D949}"/>
              </a:ext>
            </a:extLst>
          </p:cNvPr>
          <p:cNvSpPr txBox="1">
            <a:spLocks/>
          </p:cNvSpPr>
          <p:nvPr/>
        </p:nvSpPr>
        <p:spPr>
          <a:xfrm>
            <a:off x="6367054" y="4986745"/>
            <a:ext cx="2129245" cy="205837"/>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The </a:t>
            </a:r>
            <a:r>
              <a:rPr lang="en-GB" noProof="0" dirty="0">
                <a:solidFill>
                  <a:srgbClr val="000000"/>
                </a:solidFill>
                <a:latin typeface="Franklin Gothic Demi"/>
              </a:rPr>
              <a:t>g</a:t>
            </a:r>
            <a:r>
              <a:rPr kumimoji="0" lang="en-GB" sz="1800" b="0" i="0" u="none" strike="noStrike" kern="1200" cap="none" spc="0" normalizeH="0" baseline="0" noProof="0" dirty="0">
                <a:ln>
                  <a:noFill/>
                </a:ln>
                <a:solidFill>
                  <a:srgbClr val="000000"/>
                </a:solidFill>
                <a:effectLst/>
                <a:uLnTx/>
                <a:uFillTx/>
                <a:latin typeface="Franklin Gothic Demi"/>
                <a:ea typeface="+mn-ea"/>
                <a:cs typeface="+mn-cs"/>
              </a:rPr>
              <a:t>roups will be smaller and more homogeneous than the market as a whole</a:t>
            </a:r>
          </a:p>
        </p:txBody>
      </p:sp>
      <p:sp>
        <p:nvSpPr>
          <p:cNvPr id="19" name="Text Placeholder 11">
            <a:extLst>
              <a:ext uri="{FF2B5EF4-FFF2-40B4-BE49-F238E27FC236}">
                <a16:creationId xmlns:a16="http://schemas.microsoft.com/office/drawing/2014/main" id="{47CF3D45-4300-B137-355A-292D41A3709B}"/>
              </a:ext>
            </a:extLst>
          </p:cNvPr>
          <p:cNvSpPr txBox="1">
            <a:spLocks/>
          </p:cNvSpPr>
          <p:nvPr/>
        </p:nvSpPr>
        <p:spPr>
          <a:xfrm>
            <a:off x="9110254" y="4986745"/>
            <a:ext cx="2129245" cy="205837"/>
          </a:xfrm>
          <a:prstGeom prst="rect">
            <a:avLst/>
          </a:prstGeom>
        </p:spPr>
        <p:txBody>
          <a:bodyPr vert="horz" lIns="0" tIns="0" rIns="0" bIns="0" rtlCol="0">
            <a:noAutofit/>
          </a:bodyPr>
          <a:lstStyle>
            <a:lvl1pPr marL="0" indent="0" algn="l" defTabSz="914400" rtl="0" eaLnBrk="1" latinLnBrk="0" hangingPunct="1">
              <a:lnSpc>
                <a:spcPct val="90000"/>
              </a:lnSpc>
              <a:spcBef>
                <a:spcPts val="400"/>
              </a:spcBef>
              <a:buFont typeface="Arial" panose="020B0604020202020204" pitchFamily="34" charset="0"/>
              <a:buNone/>
              <a:defRPr sz="1800" b="0" i="0" kern="1200" spc="0" baseline="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40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400"/>
              </a:spcBef>
              <a:spcAft>
                <a:spcPts val="0"/>
              </a:spcAft>
              <a:buClrTx/>
              <a:buSzTx/>
              <a:buFont typeface="Arial" panose="020B0604020202020204" pitchFamily="34" charset="0"/>
              <a:buNone/>
              <a:tabLst/>
              <a:defRPr/>
            </a:pPr>
            <a:r>
              <a:rPr kumimoji="0" lang="en-GB" sz="1800" b="0" i="0" u="none" strike="noStrike" kern="1200" cap="none" spc="0" normalizeH="0" baseline="0" noProof="0">
                <a:ln>
                  <a:noFill/>
                </a:ln>
                <a:solidFill>
                  <a:srgbClr val="000000"/>
                </a:solidFill>
                <a:effectLst/>
                <a:uLnTx/>
                <a:uFillTx/>
                <a:latin typeface="Franklin Gothic Demi"/>
                <a:ea typeface="+mn-ea"/>
                <a:cs typeface="+mn-cs"/>
              </a:rPr>
              <a:t>It is easier to satisfy a small group of similar customers than to try and to satisfy large groups of dissimilar customers</a:t>
            </a:r>
            <a:endParaRPr kumimoji="0" lang="en-GB" sz="1800" b="0" i="0" u="none" strike="noStrike" kern="1200" cap="none" spc="0" normalizeH="0" baseline="0" noProof="0" dirty="0">
              <a:ln>
                <a:noFill/>
              </a:ln>
              <a:solidFill>
                <a:srgbClr val="000000"/>
              </a:solidFill>
              <a:effectLst/>
              <a:uLnTx/>
              <a:uFillTx/>
              <a:latin typeface="Franklin Gothic Demi"/>
              <a:ea typeface="+mn-ea"/>
              <a:cs typeface="+mn-cs"/>
            </a:endParaRPr>
          </a:p>
        </p:txBody>
      </p:sp>
      <p:pic>
        <p:nvPicPr>
          <p:cNvPr id="20" name="Picture Placeholder 22" descr="Stick figure families holding hands">
            <a:extLst>
              <a:ext uri="{FF2B5EF4-FFF2-40B4-BE49-F238E27FC236}">
                <a16:creationId xmlns:a16="http://schemas.microsoft.com/office/drawing/2014/main" id="{4CB78868-C9A1-5517-A947-685E6C00C628}"/>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362292" y="2572883"/>
            <a:ext cx="2118245" cy="2037217"/>
          </a:xfrm>
          <a:prstGeom prst="rect">
            <a:avLst/>
          </a:prstGeom>
        </p:spPr>
      </p:pic>
      <p:pic>
        <p:nvPicPr>
          <p:cNvPr id="21" name="Picture Placeholder 24" descr="Group of people having fun at music concert">
            <a:extLst>
              <a:ext uri="{FF2B5EF4-FFF2-40B4-BE49-F238E27FC236}">
                <a16:creationId xmlns:a16="http://schemas.microsoft.com/office/drawing/2014/main" id="{F0E85F7D-B389-0D53-1BC7-33BE3EF641BF}"/>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112023" y="2572883"/>
            <a:ext cx="2118245" cy="2037217"/>
          </a:xfrm>
          <a:prstGeom prst="rect">
            <a:avLst/>
          </a:prstGeom>
        </p:spPr>
      </p:pic>
    </p:spTree>
    <p:extLst>
      <p:ext uri="{BB962C8B-B14F-4D97-AF65-F5344CB8AC3E}">
        <p14:creationId xmlns:p14="http://schemas.microsoft.com/office/powerpoint/2010/main" val="1480970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19">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1">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5E96520-926B-E8CC-0FBB-A65C2B89BDFE}"/>
              </a:ext>
            </a:extLst>
          </p:cNvPr>
          <p:cNvSpPr>
            <a:spLocks noGrp="1"/>
          </p:cNvSpPr>
          <p:nvPr>
            <p:ph type="title"/>
          </p:nvPr>
        </p:nvSpPr>
        <p:spPr>
          <a:xfrm>
            <a:off x="601255" y="702155"/>
            <a:ext cx="3409783" cy="1300365"/>
          </a:xfrm>
        </p:spPr>
        <p:txBody>
          <a:bodyPr>
            <a:normAutofit fontScale="90000"/>
          </a:bodyPr>
          <a:lstStyle/>
          <a:p>
            <a:pPr>
              <a:lnSpc>
                <a:spcPct val="90000"/>
              </a:lnSpc>
            </a:pPr>
            <a:r>
              <a:rPr lang="en-GB" dirty="0">
                <a:solidFill>
                  <a:srgbClr val="FFFFFF"/>
                </a:solidFill>
              </a:rPr>
              <a:t>Market Segmentation selection criteria</a:t>
            </a:r>
          </a:p>
        </p:txBody>
      </p:sp>
      <p:pic>
        <p:nvPicPr>
          <p:cNvPr id="8" name="Content Placeholder 7" descr="Three darts on bullseye">
            <a:extLst>
              <a:ext uri="{FF2B5EF4-FFF2-40B4-BE49-F238E27FC236}">
                <a16:creationId xmlns:a16="http://schemas.microsoft.com/office/drawing/2014/main" id="{71A551CF-DEE7-2A6D-7200-C6139DE1AD2E}"/>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a:off x="601663" y="2956397"/>
            <a:ext cx="3409950" cy="2264419"/>
          </a:xfrm>
        </p:spPr>
      </p:pic>
      <p:sp>
        <p:nvSpPr>
          <p:cNvPr id="4" name="Footer Placeholder 3">
            <a:extLst>
              <a:ext uri="{FF2B5EF4-FFF2-40B4-BE49-F238E27FC236}">
                <a16:creationId xmlns:a16="http://schemas.microsoft.com/office/drawing/2014/main" id="{6DF10CFD-173A-6A0A-0931-AE2C4B783D00}"/>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465359"/>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E1BB4A16-7F2D-4DDC-A31C-75DFCB30D705}"/>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900" b="0" i="0" u="none" strike="noStrike" kern="1200" cap="none" spc="0" normalizeH="0" baseline="0" noProof="0">
              <a:ln>
                <a:noFill/>
              </a:ln>
              <a:solidFill>
                <a:srgbClr val="465359"/>
              </a:solidFill>
              <a:effectLst/>
              <a:uLnTx/>
              <a:uFillTx/>
              <a:latin typeface="Franklin Gothic Book" panose="020B0502020104020203"/>
              <a:ea typeface="+mn-ea"/>
              <a:cs typeface="+mn-cs"/>
            </a:endParaRPr>
          </a:p>
        </p:txBody>
      </p:sp>
      <p:graphicFrame>
        <p:nvGraphicFramePr>
          <p:cNvPr id="9" name="Content Placeholder 5">
            <a:extLst>
              <a:ext uri="{FF2B5EF4-FFF2-40B4-BE49-F238E27FC236}">
                <a16:creationId xmlns:a16="http://schemas.microsoft.com/office/drawing/2014/main" id="{DFA63E92-2B03-BBB6-79F7-840BBB67EBCE}"/>
              </a:ext>
            </a:extLst>
          </p:cNvPr>
          <p:cNvGraphicFramePr>
            <a:graphicFrameLocks/>
          </p:cNvGraphicFramePr>
          <p:nvPr/>
        </p:nvGraphicFramePr>
        <p:xfrm>
          <a:off x="4592231" y="1075539"/>
          <a:ext cx="6831503" cy="4689512"/>
        </p:xfrm>
        <a:graphic>
          <a:graphicData uri="http://schemas.openxmlformats.org/drawingml/2006/table">
            <a:tbl>
              <a:tblPr firstRow="1" bandRow="1"/>
              <a:tblGrid>
                <a:gridCol w="1310824">
                  <a:extLst>
                    <a:ext uri="{9D8B030D-6E8A-4147-A177-3AD203B41FA5}">
                      <a16:colId xmlns:a16="http://schemas.microsoft.com/office/drawing/2014/main" val="2229590324"/>
                    </a:ext>
                  </a:extLst>
                </a:gridCol>
                <a:gridCol w="5520679">
                  <a:extLst>
                    <a:ext uri="{9D8B030D-6E8A-4147-A177-3AD203B41FA5}">
                      <a16:colId xmlns:a16="http://schemas.microsoft.com/office/drawing/2014/main" val="514169284"/>
                    </a:ext>
                  </a:extLst>
                </a:gridCol>
              </a:tblGrid>
              <a:tr h="388829">
                <a:tc>
                  <a:txBody>
                    <a:bodyPr/>
                    <a:lstStyle/>
                    <a:p>
                      <a:pPr algn="l" fontAlgn="b"/>
                      <a:r>
                        <a:rPr lang="en-GB" sz="1700" b="1">
                          <a:solidFill>
                            <a:srgbClr val="000000"/>
                          </a:solidFill>
                          <a:effectLst/>
                        </a:rPr>
                        <a:t>Criteria</a:t>
                      </a:r>
                    </a:p>
                  </a:txBody>
                  <a:tcPr marL="88370" marR="88370" marT="44185" marB="44185" anchor="b">
                    <a:lnL w="7620" cap="flat" cmpd="sng" algn="ctr">
                      <a:solidFill>
                        <a:srgbClr val="FFFFFF"/>
                      </a:solidFill>
                      <a:prstDash val="solid"/>
                      <a:round/>
                      <a:headEnd type="none" w="med" len="med"/>
                      <a:tailEnd type="none" w="med" len="med"/>
                    </a:lnL>
                    <a:lnR w="7620" cap="flat" cmpd="sng" algn="ctr">
                      <a:solidFill>
                        <a:srgbClr val="FFFFFF"/>
                      </a:solidFill>
                      <a:prstDash val="solid"/>
                      <a:round/>
                      <a:headEnd type="none" w="med" len="med"/>
                      <a:tailEnd type="none" w="med" len="med"/>
                    </a:lnR>
                    <a:lnT>
                      <a:noFill/>
                    </a:lnT>
                    <a:lnB w="7620"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1700" b="1" dirty="0">
                          <a:solidFill>
                            <a:srgbClr val="000000"/>
                          </a:solidFill>
                          <a:effectLst/>
                        </a:rPr>
                        <a:t>Description</a:t>
                      </a:r>
                    </a:p>
                  </a:txBody>
                  <a:tcPr marL="88370" marR="88370" marT="44185" marB="44185" anchor="b">
                    <a:lnL w="7620" cap="flat" cmpd="sng" algn="ctr">
                      <a:solidFill>
                        <a:srgbClr val="FFFFFF"/>
                      </a:solidFill>
                      <a:prstDash val="solid"/>
                      <a:round/>
                      <a:headEnd type="none" w="med" len="med"/>
                      <a:tailEnd type="none" w="med" len="med"/>
                    </a:lnL>
                    <a:lnR>
                      <a:noFill/>
                    </a:lnR>
                    <a:lnT>
                      <a:noFill/>
                    </a:lnT>
                    <a:lnB w="7620" cap="flat" cmpd="sng" algn="ctr">
                      <a:solidFill>
                        <a:srgbClr val="D8DBDD"/>
                      </a:solidFill>
                      <a:prstDash val="solid"/>
                      <a:round/>
                      <a:headEnd type="none" w="med" len="med"/>
                      <a:tailEnd type="none" w="med" len="med"/>
                    </a:lnB>
                    <a:solidFill>
                      <a:srgbClr val="E9ECED"/>
                    </a:solidFill>
                  </a:tcPr>
                </a:tc>
                <a:extLst>
                  <a:ext uri="{0D108BD9-81ED-4DB2-BD59-A6C34878D82A}">
                    <a16:rowId xmlns:a16="http://schemas.microsoft.com/office/drawing/2014/main" val="151629565"/>
                  </a:ext>
                </a:extLst>
              </a:tr>
              <a:tr h="595026">
                <a:tc>
                  <a:txBody>
                    <a:bodyPr/>
                    <a:lstStyle/>
                    <a:p>
                      <a:pPr fontAlgn="t"/>
                      <a:r>
                        <a:rPr lang="en-GB" sz="1700" b="1">
                          <a:solidFill>
                            <a:srgbClr val="0070C0"/>
                          </a:solidFill>
                          <a:effectLst/>
                        </a:rPr>
                        <a:t>Measurable</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285750" indent="-285750" fontAlgn="t">
                        <a:buFont typeface="Arial" panose="020B0604020202020204" pitchFamily="34" charset="0"/>
                        <a:buChar char="•"/>
                      </a:pPr>
                      <a:r>
                        <a:rPr lang="en-GB" sz="1700" dirty="0">
                          <a:solidFill>
                            <a:srgbClr val="595959"/>
                          </a:solidFill>
                          <a:effectLst/>
                        </a:rPr>
                        <a:t>Able to identify size, profiles, and purchasing power of your segment</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1190535469"/>
                  </a:ext>
                </a:extLst>
              </a:tr>
              <a:tr h="595026">
                <a:tc>
                  <a:txBody>
                    <a:bodyPr/>
                    <a:lstStyle/>
                    <a:p>
                      <a:pPr fontAlgn="t"/>
                      <a:r>
                        <a:rPr lang="en-GB" sz="1700" b="1">
                          <a:solidFill>
                            <a:srgbClr val="0070C0"/>
                          </a:solidFill>
                          <a:effectLst/>
                        </a:rPr>
                        <a:t>Accessible</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285750" indent="-285750" fontAlgn="t">
                        <a:buFont typeface="Arial" panose="020B0604020202020204" pitchFamily="34" charset="0"/>
                        <a:buChar char="•"/>
                      </a:pPr>
                      <a:r>
                        <a:rPr lang="en-GB" sz="1700" dirty="0">
                          <a:solidFill>
                            <a:srgbClr val="595959"/>
                          </a:solidFill>
                          <a:effectLst/>
                        </a:rPr>
                        <a:t>Able to reach your market segment effectively</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233477223"/>
                  </a:ext>
                </a:extLst>
              </a:tr>
              <a:tr h="860137">
                <a:tc>
                  <a:txBody>
                    <a:bodyPr/>
                    <a:lstStyle/>
                    <a:p>
                      <a:pPr fontAlgn="t"/>
                      <a:r>
                        <a:rPr lang="en-GB" sz="1700" b="1">
                          <a:solidFill>
                            <a:srgbClr val="0070C0"/>
                          </a:solidFill>
                          <a:effectLst/>
                        </a:rPr>
                        <a:t>Effective</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285750" indent="-285750" fontAlgn="t">
                        <a:buFont typeface="Arial" panose="020B0604020202020204" pitchFamily="34" charset="0"/>
                        <a:buChar char="•"/>
                      </a:pPr>
                      <a:r>
                        <a:rPr lang="en-GB" sz="1700" dirty="0">
                          <a:solidFill>
                            <a:srgbClr val="595959"/>
                          </a:solidFill>
                          <a:effectLst/>
                        </a:rPr>
                        <a:t>Should consist of customers whose needs are relatively homogenous, but significantly different from those in other segments</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512130769"/>
                  </a:ext>
                </a:extLst>
              </a:tr>
              <a:tr h="860137">
                <a:tc>
                  <a:txBody>
                    <a:bodyPr/>
                    <a:lstStyle/>
                    <a:p>
                      <a:pPr fontAlgn="t"/>
                      <a:r>
                        <a:rPr lang="en-GB" sz="1700" b="1">
                          <a:solidFill>
                            <a:srgbClr val="0070C0"/>
                          </a:solidFill>
                          <a:effectLst/>
                        </a:rPr>
                        <a:t>Profitable</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285750" indent="-285750" fontAlgn="t">
                        <a:buFont typeface="Arial" panose="020B0604020202020204" pitchFamily="34" charset="0"/>
                        <a:buChar char="•"/>
                      </a:pPr>
                      <a:r>
                        <a:rPr lang="en-GB" sz="1700" dirty="0">
                          <a:solidFill>
                            <a:srgbClr val="595959"/>
                          </a:solidFill>
                          <a:effectLst/>
                        </a:rPr>
                        <a:t>Should be large enough and have enough purchasing power to justify the cost of trying to reach them</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2999060286"/>
                  </a:ext>
                </a:extLst>
              </a:tr>
              <a:tr h="1390357">
                <a:tc>
                  <a:txBody>
                    <a:bodyPr/>
                    <a:lstStyle/>
                    <a:p>
                      <a:pPr fontAlgn="t"/>
                      <a:r>
                        <a:rPr lang="en-GB" sz="1700" b="1" dirty="0">
                          <a:solidFill>
                            <a:srgbClr val="0070C0"/>
                          </a:solidFill>
                          <a:effectLst/>
                        </a:rPr>
                        <a:t>Actionable</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tc>
                  <a:txBody>
                    <a:bodyPr/>
                    <a:lstStyle/>
                    <a:p>
                      <a:pPr marL="285750" indent="-285750" fontAlgn="t">
                        <a:buFont typeface="Arial" panose="020B0604020202020204" pitchFamily="34" charset="0"/>
                        <a:buChar char="•"/>
                      </a:pPr>
                      <a:r>
                        <a:rPr lang="en-GB" sz="1700" dirty="0">
                          <a:solidFill>
                            <a:srgbClr val="595959"/>
                          </a:solidFill>
                          <a:effectLst/>
                        </a:rPr>
                        <a:t>Company must have the resources necessary to exploit the opportunities identified through your segmentation scheme</a:t>
                      </a:r>
                    </a:p>
                    <a:p>
                      <a:pPr marL="285750" indent="-285750" fontAlgn="t">
                        <a:buFont typeface="Arial" panose="020B0604020202020204" pitchFamily="34" charset="0"/>
                        <a:buChar char="•"/>
                      </a:pPr>
                      <a:r>
                        <a:rPr lang="en-GB" sz="1700" dirty="0">
                          <a:solidFill>
                            <a:srgbClr val="595959"/>
                          </a:solidFill>
                          <a:effectLst/>
                        </a:rPr>
                        <a:t>International markets may be a profitable segment but require considerable resources and knowledge…</a:t>
                      </a:r>
                    </a:p>
                  </a:txBody>
                  <a:tcPr marL="14728" marR="14728" marT="14728" marB="14728">
                    <a:lnL w="7620" cap="flat" cmpd="sng" algn="ctr">
                      <a:solidFill>
                        <a:srgbClr val="D8DBDD"/>
                      </a:solidFill>
                      <a:prstDash val="solid"/>
                      <a:round/>
                      <a:headEnd type="none" w="med" len="med"/>
                      <a:tailEnd type="none" w="med" len="med"/>
                    </a:lnL>
                    <a:lnR w="7620" cap="flat" cmpd="sng" algn="ctr">
                      <a:solidFill>
                        <a:srgbClr val="D8DBDD"/>
                      </a:solidFill>
                      <a:prstDash val="solid"/>
                      <a:round/>
                      <a:headEnd type="none" w="med" len="med"/>
                      <a:tailEnd type="none" w="med" len="med"/>
                    </a:lnR>
                    <a:lnT w="7620" cap="flat" cmpd="sng" algn="ctr">
                      <a:solidFill>
                        <a:srgbClr val="D8DBDD"/>
                      </a:solidFill>
                      <a:prstDash val="solid"/>
                      <a:round/>
                      <a:headEnd type="none" w="med" len="med"/>
                      <a:tailEnd type="none" w="med" len="med"/>
                    </a:lnT>
                    <a:lnB w="7620"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2195722208"/>
                  </a:ext>
                </a:extLst>
              </a:tr>
            </a:tbl>
          </a:graphicData>
        </a:graphic>
      </p:graphicFrame>
    </p:spTree>
    <p:extLst>
      <p:ext uri="{BB962C8B-B14F-4D97-AF65-F5344CB8AC3E}">
        <p14:creationId xmlns:p14="http://schemas.microsoft.com/office/powerpoint/2010/main" val="2772486448"/>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BCBBB721-BEF5-F13F-6A24-C75E2B7A4D98}"/>
              </a:ext>
            </a:extLst>
          </p:cNvPr>
          <p:cNvSpPr>
            <a:spLocks noGrp="1"/>
          </p:cNvSpPr>
          <p:nvPr>
            <p:ph type="title"/>
          </p:nvPr>
        </p:nvSpPr>
        <p:spPr>
          <a:xfrm>
            <a:off x="792481" y="295276"/>
            <a:ext cx="9162734" cy="964564"/>
          </a:xfrm>
        </p:spPr>
        <p:txBody>
          <a:bodyPr>
            <a:normAutofit/>
          </a:bodyPr>
          <a:lstStyle/>
          <a:p>
            <a:pPr eaLnBrk="1" hangingPunct="1">
              <a:defRPr/>
            </a:pPr>
            <a:r>
              <a:rPr lang="en-US" altLang="en-US" sz="4050" b="1" dirty="0"/>
              <a:t>1. Major Segmentation Variables</a:t>
            </a:r>
          </a:p>
        </p:txBody>
      </p:sp>
      <p:graphicFrame>
        <p:nvGraphicFramePr>
          <p:cNvPr id="4" name="Content Placeholder 3">
            <a:extLst>
              <a:ext uri="{FF2B5EF4-FFF2-40B4-BE49-F238E27FC236}">
                <a16:creationId xmlns:a16="http://schemas.microsoft.com/office/drawing/2014/main" id="{A1A6AE9A-9226-0DC9-DE0A-3C65FF9BF4D4}"/>
              </a:ext>
            </a:extLst>
          </p:cNvPr>
          <p:cNvGraphicFramePr>
            <a:graphicFrameLocks noGrp="1"/>
          </p:cNvGraphicFramePr>
          <p:nvPr>
            <p:ph idx="1"/>
            <p:extLst>
              <p:ext uri="{D42A27DB-BD31-4B8C-83A1-F6EECF244321}">
                <p14:modId xmlns:p14="http://schemas.microsoft.com/office/powerpoint/2010/main" val="4071637446"/>
              </p:ext>
            </p:extLst>
          </p:nvPr>
        </p:nvGraphicFramePr>
        <p:xfrm>
          <a:off x="1951171" y="1412777"/>
          <a:ext cx="8003687" cy="47427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FEE9F-C942-D27F-8ADB-D7177F59C882}"/>
            </a:ext>
          </a:extLst>
        </p:cNvPr>
        <p:cNvGrpSpPr/>
        <p:nvPr/>
      </p:nvGrpSpPr>
      <p:grpSpPr>
        <a:xfrm>
          <a:off x="0" y="0"/>
          <a:ext cx="0" cy="0"/>
          <a:chOff x="0" y="0"/>
          <a:chExt cx="0" cy="0"/>
        </a:xfrm>
      </p:grpSpPr>
      <p:sp>
        <p:nvSpPr>
          <p:cNvPr id="13314" name="Title 1">
            <a:extLst>
              <a:ext uri="{FF2B5EF4-FFF2-40B4-BE49-F238E27FC236}">
                <a16:creationId xmlns:a16="http://schemas.microsoft.com/office/drawing/2014/main" id="{3F0C4A2E-481E-81B9-D616-48D6CA00283A}"/>
              </a:ext>
            </a:extLst>
          </p:cNvPr>
          <p:cNvSpPr>
            <a:spLocks noGrp="1"/>
          </p:cNvSpPr>
          <p:nvPr>
            <p:ph type="title"/>
          </p:nvPr>
        </p:nvSpPr>
        <p:spPr>
          <a:xfrm>
            <a:off x="487018" y="333376"/>
            <a:ext cx="7709247" cy="875664"/>
          </a:xfrm>
        </p:spPr>
        <p:txBody>
          <a:bodyPr>
            <a:normAutofit/>
          </a:bodyPr>
          <a:lstStyle/>
          <a:p>
            <a:pPr eaLnBrk="1" hangingPunct="1">
              <a:defRPr/>
            </a:pPr>
            <a:r>
              <a:rPr lang="en-US" altLang="en-US" sz="4050" b="1" dirty="0"/>
              <a:t>Geographic Segmentation</a:t>
            </a:r>
          </a:p>
        </p:txBody>
      </p:sp>
      <p:sp>
        <p:nvSpPr>
          <p:cNvPr id="13315" name="Content Placeholder 2">
            <a:extLst>
              <a:ext uri="{FF2B5EF4-FFF2-40B4-BE49-F238E27FC236}">
                <a16:creationId xmlns:a16="http://schemas.microsoft.com/office/drawing/2014/main" id="{26DBC627-50DD-68E7-EC5F-D96ABF93F948}"/>
              </a:ext>
            </a:extLst>
          </p:cNvPr>
          <p:cNvSpPr>
            <a:spLocks noGrp="1"/>
          </p:cNvSpPr>
          <p:nvPr>
            <p:ph idx="1"/>
          </p:nvPr>
        </p:nvSpPr>
        <p:spPr>
          <a:xfrm>
            <a:off x="487018" y="1630016"/>
            <a:ext cx="8686800" cy="4232303"/>
          </a:xfrm>
        </p:spPr>
        <p:txBody>
          <a:bodyPr>
            <a:normAutofit/>
          </a:bodyPr>
          <a:lstStyle/>
          <a:p>
            <a:pPr marL="0" lvl="0" indent="0" fontAlgn="base">
              <a:buNone/>
            </a:pPr>
            <a:endParaRPr lang="en-GB" dirty="0"/>
          </a:p>
          <a:p>
            <a:pPr lvl="0" fontAlgn="base"/>
            <a:r>
              <a:rPr lang="en-GB" sz="2000" dirty="0"/>
              <a:t>Dividing a market into smaller groups based on geographic criteria, such as countries, region, city, climate, or population density. </a:t>
            </a:r>
          </a:p>
          <a:p>
            <a:pPr lvl="0" fontAlgn="base"/>
            <a:endParaRPr lang="en-GB" sz="1200" dirty="0"/>
          </a:p>
          <a:p>
            <a:pPr lvl="0" fontAlgn="base"/>
            <a:r>
              <a:rPr lang="en-GB" sz="2000" dirty="0"/>
              <a:t>This type of customer segmentation allows marketers to tailor their products, communication, and distribution strategies to the specific needs and preferences of customers in different geographic locations.</a:t>
            </a:r>
          </a:p>
          <a:p>
            <a:pPr lvl="0" fontAlgn="base"/>
            <a:endParaRPr lang="en-GB" sz="1200" dirty="0"/>
          </a:p>
          <a:p>
            <a:pPr lvl="0" fontAlgn="base"/>
            <a:r>
              <a:rPr lang="en-GB" sz="2000" dirty="0"/>
              <a:t>Allows companies to adapt marketing and focus marketing efforts on the most profitable geographic segments to maximise their return on investment (ROI) and improve their overall financial performance.</a:t>
            </a:r>
          </a:p>
          <a:p>
            <a:pPr eaLnBrk="1" hangingPunct="1">
              <a:spcBef>
                <a:spcPct val="0"/>
              </a:spcBef>
              <a:buFont typeface="Arial" panose="020B0604020202020204" pitchFamily="34" charset="0"/>
              <a:buNone/>
            </a:pPr>
            <a:endParaRPr lang="en-US" altLang="en-US" sz="3600" dirty="0"/>
          </a:p>
        </p:txBody>
      </p:sp>
      <p:pic>
        <p:nvPicPr>
          <p:cNvPr id="44036" name="Picture 5">
            <a:extLst>
              <a:ext uri="{FF2B5EF4-FFF2-40B4-BE49-F238E27FC236}">
                <a16:creationId xmlns:a16="http://schemas.microsoft.com/office/drawing/2014/main" id="{945D0A72-4960-4B5F-4427-7A3A7FEC4D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1055" y="333376"/>
            <a:ext cx="28956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5984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2A55C-F2F8-2BEA-AE44-4789A8D49108}"/>
            </a:ext>
          </a:extLst>
        </p:cNvPr>
        <p:cNvGrpSpPr/>
        <p:nvPr/>
      </p:nvGrpSpPr>
      <p:grpSpPr>
        <a:xfrm>
          <a:off x="0" y="0"/>
          <a:ext cx="0" cy="0"/>
          <a:chOff x="0" y="0"/>
          <a:chExt cx="0" cy="0"/>
        </a:xfrm>
      </p:grpSpPr>
      <p:sp>
        <p:nvSpPr>
          <p:cNvPr id="13314" name="Title 1">
            <a:extLst>
              <a:ext uri="{FF2B5EF4-FFF2-40B4-BE49-F238E27FC236}">
                <a16:creationId xmlns:a16="http://schemas.microsoft.com/office/drawing/2014/main" id="{A63101D6-D28A-5233-16A7-A9B8BD9044B4}"/>
              </a:ext>
            </a:extLst>
          </p:cNvPr>
          <p:cNvSpPr>
            <a:spLocks noGrp="1"/>
          </p:cNvSpPr>
          <p:nvPr>
            <p:ph type="title"/>
          </p:nvPr>
        </p:nvSpPr>
        <p:spPr>
          <a:xfrm>
            <a:off x="487018" y="333376"/>
            <a:ext cx="7709247" cy="875664"/>
          </a:xfrm>
        </p:spPr>
        <p:txBody>
          <a:bodyPr>
            <a:normAutofit/>
          </a:bodyPr>
          <a:lstStyle/>
          <a:p>
            <a:pPr eaLnBrk="1" hangingPunct="1">
              <a:defRPr/>
            </a:pPr>
            <a:r>
              <a:rPr lang="en-US" altLang="en-US" sz="4050" b="1" dirty="0" err="1"/>
              <a:t>DEMOgraphic</a:t>
            </a:r>
            <a:r>
              <a:rPr lang="en-US" altLang="en-US" sz="4050" b="1" dirty="0"/>
              <a:t> Segmentation</a:t>
            </a:r>
          </a:p>
        </p:txBody>
      </p:sp>
      <p:sp>
        <p:nvSpPr>
          <p:cNvPr id="13315" name="Content Placeholder 2">
            <a:extLst>
              <a:ext uri="{FF2B5EF4-FFF2-40B4-BE49-F238E27FC236}">
                <a16:creationId xmlns:a16="http://schemas.microsoft.com/office/drawing/2014/main" id="{D207105D-FF48-358C-A5C9-A23E88E04DCE}"/>
              </a:ext>
            </a:extLst>
          </p:cNvPr>
          <p:cNvSpPr>
            <a:spLocks noGrp="1"/>
          </p:cNvSpPr>
          <p:nvPr>
            <p:ph idx="1"/>
          </p:nvPr>
        </p:nvSpPr>
        <p:spPr>
          <a:xfrm>
            <a:off x="487017" y="1133062"/>
            <a:ext cx="10614991" cy="4800600"/>
          </a:xfrm>
        </p:spPr>
        <p:txBody>
          <a:bodyPr>
            <a:normAutofit/>
          </a:bodyPr>
          <a:lstStyle/>
          <a:p>
            <a:pPr marL="0" lvl="0" indent="0" fontAlgn="base">
              <a:buNone/>
            </a:pPr>
            <a:endParaRPr lang="en-GB" dirty="0"/>
          </a:p>
          <a:p>
            <a:pPr fontAlgn="base"/>
            <a:r>
              <a:rPr lang="en-GB" sz="2400" dirty="0"/>
              <a:t>Dividing a market into distinct groups based on shared characteristics such as age, gender, income, education, and family size. </a:t>
            </a:r>
          </a:p>
          <a:p>
            <a:pPr marL="0" indent="0" fontAlgn="base">
              <a:buNone/>
            </a:pPr>
            <a:endParaRPr lang="en-GB" sz="2400" dirty="0"/>
          </a:p>
          <a:p>
            <a:pPr fontAlgn="base"/>
            <a:r>
              <a:rPr lang="en-GB" sz="2400" dirty="0"/>
              <a:t>By using demographic information to understand customers better, companies can offer products and services that are relevant to the specific needs and preferences of different customer groups and create marketing campaigns that are specifically designed to reach and engage the desired demographic groups.</a:t>
            </a:r>
          </a:p>
        </p:txBody>
      </p:sp>
    </p:spTree>
    <p:extLst>
      <p:ext uri="{BB962C8B-B14F-4D97-AF65-F5344CB8AC3E}">
        <p14:creationId xmlns:p14="http://schemas.microsoft.com/office/powerpoint/2010/main" val="249304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29579E2C-CE5E-3311-8084-D044BB63E749}"/>
              </a:ext>
            </a:extLst>
          </p:cNvPr>
          <p:cNvSpPr>
            <a:spLocks noGrp="1"/>
          </p:cNvSpPr>
          <p:nvPr>
            <p:ph type="title"/>
          </p:nvPr>
        </p:nvSpPr>
        <p:spPr>
          <a:xfrm>
            <a:off x="558801" y="436880"/>
            <a:ext cx="9174164" cy="782320"/>
          </a:xfrm>
        </p:spPr>
        <p:txBody>
          <a:bodyPr>
            <a:noAutofit/>
          </a:bodyPr>
          <a:lstStyle/>
          <a:p>
            <a:pPr eaLnBrk="1" hangingPunct="1">
              <a:defRPr/>
            </a:pPr>
            <a:r>
              <a:rPr lang="en-US" altLang="en-US" sz="4050" b="1" dirty="0"/>
              <a:t>Demographic Segmentation</a:t>
            </a:r>
          </a:p>
        </p:txBody>
      </p:sp>
      <p:graphicFrame>
        <p:nvGraphicFramePr>
          <p:cNvPr id="4" name="Content Placeholder 3">
            <a:extLst>
              <a:ext uri="{FF2B5EF4-FFF2-40B4-BE49-F238E27FC236}">
                <a16:creationId xmlns:a16="http://schemas.microsoft.com/office/drawing/2014/main" id="{397F23B6-B57C-54D0-D936-7C610E63FFCE}"/>
              </a:ext>
            </a:extLst>
          </p:cNvPr>
          <p:cNvGraphicFramePr>
            <a:graphicFrameLocks noGrp="1"/>
          </p:cNvGraphicFramePr>
          <p:nvPr>
            <p:ph idx="1"/>
            <p:extLst>
              <p:ext uri="{D42A27DB-BD31-4B8C-83A1-F6EECF244321}">
                <p14:modId xmlns:p14="http://schemas.microsoft.com/office/powerpoint/2010/main" val="3712357122"/>
              </p:ext>
            </p:extLst>
          </p:nvPr>
        </p:nvGraphicFramePr>
        <p:xfrm>
          <a:off x="3400114" y="1340768"/>
          <a:ext cx="5391773" cy="4860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C757-7E7B-2468-BB5D-C64B53908D6B}"/>
              </a:ext>
            </a:extLst>
          </p:cNvPr>
          <p:cNvSpPr>
            <a:spLocks noGrp="1"/>
          </p:cNvSpPr>
          <p:nvPr>
            <p:ph type="title"/>
          </p:nvPr>
        </p:nvSpPr>
        <p:spPr>
          <a:xfrm>
            <a:off x="581192" y="702156"/>
            <a:ext cx="11029616" cy="669444"/>
          </a:xfrm>
        </p:spPr>
        <p:txBody>
          <a:bodyPr/>
          <a:lstStyle/>
          <a:p>
            <a:r>
              <a:rPr lang="en-GB" dirty="0"/>
              <a:t>Example: Demographic Segmentation by age</a:t>
            </a:r>
          </a:p>
        </p:txBody>
      </p:sp>
      <p:sp>
        <p:nvSpPr>
          <p:cNvPr id="4" name="Footer Placeholder 3">
            <a:extLst>
              <a:ext uri="{FF2B5EF4-FFF2-40B4-BE49-F238E27FC236}">
                <a16:creationId xmlns:a16="http://schemas.microsoft.com/office/drawing/2014/main" id="{4582DE78-B110-F933-4D8A-EFD17BB5FB2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B6DD7D8A-B40F-24CD-4461-21FB63954176}"/>
              </a:ext>
            </a:extLst>
          </p:cNvPr>
          <p:cNvSpPr>
            <a:spLocks noGrp="1"/>
          </p:cNvSpPr>
          <p:nvPr>
            <p:ph type="sldNum" sz="quarter" idx="12"/>
          </p:nvPr>
        </p:nvSpPr>
        <p:spPr/>
        <p:txBody>
          <a:bodyPr/>
          <a:lstStyle/>
          <a:p>
            <a:fld id="{3A98EE3D-8CD1-4C3F-BD1C-C98C9596463C}" type="slidenum">
              <a:rPr lang="en-US" smtClean="0"/>
              <a:t>18</a:t>
            </a:fld>
            <a:endParaRPr lang="en-US" dirty="0"/>
          </a:p>
        </p:txBody>
      </p:sp>
      <p:pic>
        <p:nvPicPr>
          <p:cNvPr id="3074" name="Picture 2" descr="How Each Generation Communicates: Tools, Trends, and Values">
            <a:extLst>
              <a:ext uri="{FF2B5EF4-FFF2-40B4-BE49-F238E27FC236}">
                <a16:creationId xmlns:a16="http://schemas.microsoft.com/office/drawing/2014/main" id="{5E32CE6A-F838-F479-CDA2-640A588683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2006" y="1570892"/>
            <a:ext cx="11647987" cy="4739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7001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4553ED0-5BEB-FF5E-913A-F4D8B4C924F0}"/>
              </a:ext>
            </a:extLst>
          </p:cNvPr>
          <p:cNvSpPr>
            <a:spLocks noGrp="1"/>
          </p:cNvSpPr>
          <p:nvPr>
            <p:ph type="title"/>
          </p:nvPr>
        </p:nvSpPr>
        <p:spPr>
          <a:xfrm>
            <a:off x="487018" y="333376"/>
            <a:ext cx="10416208" cy="875664"/>
          </a:xfrm>
        </p:spPr>
        <p:txBody>
          <a:bodyPr>
            <a:normAutofit fontScale="90000"/>
          </a:bodyPr>
          <a:lstStyle/>
          <a:p>
            <a:pPr eaLnBrk="1" hangingPunct="1">
              <a:defRPr/>
            </a:pPr>
            <a:r>
              <a:rPr lang="en-US" altLang="en-US" sz="4050" b="1" dirty="0" err="1"/>
              <a:t>PSYCHOgraphic</a:t>
            </a:r>
            <a:r>
              <a:rPr lang="en-US" altLang="en-US" sz="4050" b="1" dirty="0"/>
              <a:t> Segmentation (attitudinal)</a:t>
            </a:r>
          </a:p>
        </p:txBody>
      </p:sp>
      <p:sp>
        <p:nvSpPr>
          <p:cNvPr id="13315" name="Content Placeholder 2">
            <a:extLst>
              <a:ext uri="{FF2B5EF4-FFF2-40B4-BE49-F238E27FC236}">
                <a16:creationId xmlns:a16="http://schemas.microsoft.com/office/drawing/2014/main" id="{D5DAD6E5-B161-834E-2C49-9118B9ECA6AB}"/>
              </a:ext>
            </a:extLst>
          </p:cNvPr>
          <p:cNvSpPr>
            <a:spLocks noGrp="1"/>
          </p:cNvSpPr>
          <p:nvPr>
            <p:ph idx="1"/>
          </p:nvPr>
        </p:nvSpPr>
        <p:spPr>
          <a:xfrm>
            <a:off x="487017" y="1133062"/>
            <a:ext cx="11519453" cy="5198164"/>
          </a:xfrm>
        </p:spPr>
        <p:txBody>
          <a:bodyPr>
            <a:normAutofit/>
          </a:bodyPr>
          <a:lstStyle/>
          <a:p>
            <a:pPr fontAlgn="base"/>
            <a:r>
              <a:rPr lang="en-GB" sz="2400" dirty="0"/>
              <a:t>Dividing a market based on shared psychological traits, such as their values, beliefs, lifestyle, interests, and personality. </a:t>
            </a:r>
          </a:p>
          <a:p>
            <a:pPr marL="0" indent="0" fontAlgn="base">
              <a:buNone/>
            </a:pPr>
            <a:endParaRPr lang="en-GB" sz="1400" dirty="0"/>
          </a:p>
          <a:p>
            <a:pPr lvl="1"/>
            <a:r>
              <a:rPr lang="en-GB" sz="2000" b="1" dirty="0"/>
              <a:t>Values and Beliefs:</a:t>
            </a:r>
            <a:r>
              <a:rPr lang="en-GB" sz="2000" dirty="0"/>
              <a:t> What a person considers right, important, or ethical.</a:t>
            </a:r>
          </a:p>
          <a:p>
            <a:pPr lvl="1"/>
            <a:endParaRPr lang="en-GB" sz="600" dirty="0"/>
          </a:p>
          <a:p>
            <a:pPr lvl="1"/>
            <a:r>
              <a:rPr lang="en-GB" sz="2000" b="1" dirty="0"/>
              <a:t>Lifestyle:</a:t>
            </a:r>
            <a:r>
              <a:rPr lang="en-GB" sz="2000" dirty="0"/>
              <a:t> How people spend their time and daily routines.</a:t>
            </a:r>
          </a:p>
          <a:p>
            <a:pPr lvl="1"/>
            <a:endParaRPr lang="en-GB" sz="600" dirty="0"/>
          </a:p>
          <a:p>
            <a:pPr lvl="1"/>
            <a:r>
              <a:rPr lang="en-GB" sz="2000" b="1" dirty="0"/>
              <a:t>Interests and Opinions:</a:t>
            </a:r>
            <a:r>
              <a:rPr lang="en-GB" sz="2000" dirty="0"/>
              <a:t> Hobbies, political views, or preferences.</a:t>
            </a:r>
          </a:p>
          <a:p>
            <a:pPr lvl="1"/>
            <a:endParaRPr lang="en-GB" sz="600" dirty="0"/>
          </a:p>
          <a:p>
            <a:pPr lvl="1"/>
            <a:r>
              <a:rPr lang="en-GB" sz="2000" b="1" dirty="0"/>
              <a:t>Personality Traits:</a:t>
            </a:r>
            <a:r>
              <a:rPr lang="en-GB" sz="2000" dirty="0"/>
              <a:t> Characteristics like being adventurous, or cautious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8D8B7F-6AE7-E324-F412-D522199AAD62}"/>
              </a:ext>
            </a:extLst>
          </p:cNvPr>
          <p:cNvSpPr/>
          <p:nvPr/>
        </p:nvSpPr>
        <p:spPr>
          <a:xfrm>
            <a:off x="3149184" y="2143118"/>
            <a:ext cx="6036285" cy="2870935"/>
          </a:xfrm>
          <a:prstGeom prst="rect">
            <a:avLst/>
          </a:prstGeom>
          <a:ln>
            <a:noFill/>
          </a:ln>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GB">
              <a:solidFill>
                <a:srgbClr val="FFFFFF"/>
              </a:solidFill>
              <a:ea typeface="ＭＳ Ｐゴシック" pitchFamily="-112" charset="-128"/>
            </a:endParaRPr>
          </a:p>
        </p:txBody>
      </p:sp>
      <p:sp>
        <p:nvSpPr>
          <p:cNvPr id="17413" name="Title 1">
            <a:extLst>
              <a:ext uri="{FF2B5EF4-FFF2-40B4-BE49-F238E27FC236}">
                <a16:creationId xmlns:a16="http://schemas.microsoft.com/office/drawing/2014/main" id="{E73941E8-4883-817E-5FD3-F92E76918AFB}"/>
              </a:ext>
            </a:extLst>
          </p:cNvPr>
          <p:cNvSpPr>
            <a:spLocks noGrp="1"/>
          </p:cNvSpPr>
          <p:nvPr>
            <p:ph type="title"/>
          </p:nvPr>
        </p:nvSpPr>
        <p:spPr>
          <a:xfrm>
            <a:off x="1513841" y="650240"/>
            <a:ext cx="8039736" cy="721360"/>
          </a:xfrm>
        </p:spPr>
        <p:txBody>
          <a:bodyPr>
            <a:normAutofit/>
          </a:bodyPr>
          <a:lstStyle/>
          <a:p>
            <a:pPr eaLnBrk="1" hangingPunct="1">
              <a:defRPr/>
            </a:pPr>
            <a:r>
              <a:rPr lang="en-US" altLang="en-US" sz="3600" b="1" dirty="0"/>
              <a:t>Psychographic Segmentation</a:t>
            </a:r>
          </a:p>
        </p:txBody>
      </p:sp>
      <p:graphicFrame>
        <p:nvGraphicFramePr>
          <p:cNvPr id="4" name="Content Placeholder 3">
            <a:extLst>
              <a:ext uri="{FF2B5EF4-FFF2-40B4-BE49-F238E27FC236}">
                <a16:creationId xmlns:a16="http://schemas.microsoft.com/office/drawing/2014/main" id="{D23B8C58-0C03-8793-1AC2-9C9DC8C01F1F}"/>
              </a:ext>
            </a:extLst>
          </p:cNvPr>
          <p:cNvGraphicFramePr>
            <a:graphicFrameLocks noGrp="1"/>
          </p:cNvGraphicFramePr>
          <p:nvPr>
            <p:ph idx="1"/>
            <p:extLst>
              <p:ext uri="{D42A27DB-BD31-4B8C-83A1-F6EECF244321}">
                <p14:modId xmlns:p14="http://schemas.microsoft.com/office/powerpoint/2010/main" val="591449902"/>
              </p:ext>
            </p:extLst>
          </p:nvPr>
        </p:nvGraphicFramePr>
        <p:xfrm>
          <a:off x="3231970" y="2065979"/>
          <a:ext cx="6036285" cy="272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Title 1">
            <a:extLst>
              <a:ext uri="{FF2B5EF4-FFF2-40B4-BE49-F238E27FC236}">
                <a16:creationId xmlns:a16="http://schemas.microsoft.com/office/drawing/2014/main" id="{E73941E8-4883-817E-5FD3-F92E76918AFB}"/>
              </a:ext>
            </a:extLst>
          </p:cNvPr>
          <p:cNvSpPr>
            <a:spLocks noGrp="1"/>
          </p:cNvSpPr>
          <p:nvPr>
            <p:ph type="title"/>
          </p:nvPr>
        </p:nvSpPr>
        <p:spPr>
          <a:xfrm>
            <a:off x="1513841" y="650240"/>
            <a:ext cx="8039736" cy="721360"/>
          </a:xfrm>
        </p:spPr>
        <p:txBody>
          <a:bodyPr>
            <a:normAutofit/>
          </a:bodyPr>
          <a:lstStyle/>
          <a:p>
            <a:pPr eaLnBrk="1" hangingPunct="1">
              <a:defRPr/>
            </a:pPr>
            <a:r>
              <a:rPr lang="en-US" altLang="en-US" sz="3600" b="1" dirty="0"/>
              <a:t>Psychographic Segmentation</a:t>
            </a:r>
          </a:p>
        </p:txBody>
      </p:sp>
      <p:sp>
        <p:nvSpPr>
          <p:cNvPr id="3" name="TextBox 2">
            <a:extLst>
              <a:ext uri="{FF2B5EF4-FFF2-40B4-BE49-F238E27FC236}">
                <a16:creationId xmlns:a16="http://schemas.microsoft.com/office/drawing/2014/main" id="{CB172E67-8422-71F7-5BE2-A1BE43977343}"/>
              </a:ext>
            </a:extLst>
          </p:cNvPr>
          <p:cNvSpPr txBox="1"/>
          <p:nvPr/>
        </p:nvSpPr>
        <p:spPr>
          <a:xfrm>
            <a:off x="5774636" y="1590261"/>
            <a:ext cx="5923721" cy="6001643"/>
          </a:xfrm>
          <a:prstGeom prst="rect">
            <a:avLst/>
          </a:prstGeom>
          <a:noFill/>
        </p:spPr>
        <p:txBody>
          <a:bodyPr wrap="square">
            <a:spAutoFit/>
          </a:bodyPr>
          <a:lstStyle/>
          <a:p>
            <a:r>
              <a:rPr lang="en-GB" sz="2400" b="1" dirty="0"/>
              <a:t>Examples of Psychographic Segmentation:</a:t>
            </a:r>
          </a:p>
          <a:p>
            <a:endParaRPr lang="en-GB" sz="2400" b="1" dirty="0"/>
          </a:p>
          <a:p>
            <a:pPr marL="285750" indent="-285750">
              <a:buFont typeface="Arial" panose="020B0604020202020204" pitchFamily="34" charset="0"/>
              <a:buChar char="•"/>
            </a:pPr>
            <a:r>
              <a:rPr lang="en-GB" sz="2400" b="1" dirty="0"/>
              <a:t>Health conscious consumers</a:t>
            </a:r>
          </a:p>
          <a:p>
            <a:pPr marL="285750" indent="-285750">
              <a:buFont typeface="Arial" panose="020B0604020202020204" pitchFamily="34" charset="0"/>
              <a:buChar char="•"/>
            </a:pPr>
            <a:r>
              <a:rPr lang="en-GB" sz="2400" b="1" dirty="0"/>
              <a:t>Eco-friendly consumers</a:t>
            </a:r>
          </a:p>
          <a:p>
            <a:pPr marL="285750" indent="-285750">
              <a:buFont typeface="Arial" panose="020B0604020202020204" pitchFamily="34" charset="0"/>
              <a:buChar char="•"/>
            </a:pPr>
            <a:r>
              <a:rPr lang="en-GB" sz="2400" b="1" dirty="0"/>
              <a:t>Ethical consumes</a:t>
            </a:r>
          </a:p>
          <a:p>
            <a:pPr marL="285750" indent="-285750">
              <a:buFont typeface="Arial" panose="020B0604020202020204" pitchFamily="34" charset="0"/>
              <a:buChar char="•"/>
            </a:pPr>
            <a:r>
              <a:rPr lang="en-GB" sz="2400" b="1" dirty="0"/>
              <a:t>Food enthusiasts (foodies)</a:t>
            </a:r>
          </a:p>
          <a:p>
            <a:pPr marL="285750" indent="-285750">
              <a:buFont typeface="Arial" panose="020B0604020202020204" pitchFamily="34" charset="0"/>
              <a:buChar char="•"/>
            </a:pPr>
            <a:r>
              <a:rPr lang="en-GB" sz="2400" b="1" dirty="0"/>
              <a:t>Fitness enthusiasts</a:t>
            </a:r>
          </a:p>
          <a:p>
            <a:pPr marL="285750" indent="-285750">
              <a:buFont typeface="Arial" panose="020B0604020202020204" pitchFamily="34" charset="0"/>
              <a:buChar char="•"/>
            </a:pPr>
            <a:r>
              <a:rPr lang="en-GB" sz="2400" b="1" dirty="0"/>
              <a:t>Vegans</a:t>
            </a:r>
          </a:p>
          <a:p>
            <a:pPr marL="285750" indent="-285750">
              <a:buFont typeface="Arial" panose="020B0604020202020204" pitchFamily="34" charset="0"/>
              <a:buChar char="•"/>
            </a:pPr>
            <a:r>
              <a:rPr lang="en-GB" sz="2400" b="1" dirty="0"/>
              <a:t>Technical enthusiasts</a:t>
            </a:r>
          </a:p>
          <a:p>
            <a:pPr marL="285750" indent="-285750">
              <a:buFont typeface="Arial" panose="020B0604020202020204" pitchFamily="34" charset="0"/>
              <a:buChar char="•"/>
            </a:pPr>
            <a:r>
              <a:rPr lang="en-GB" sz="2400" b="1" dirty="0"/>
              <a:t>Gamers</a:t>
            </a:r>
          </a:p>
          <a:p>
            <a:pPr marL="285750" indent="-285750">
              <a:buFont typeface="Arial" panose="020B0604020202020204" pitchFamily="34" charset="0"/>
              <a:buChar char="•"/>
            </a:pPr>
            <a:r>
              <a:rPr lang="en-GB" sz="2400" b="1" dirty="0"/>
              <a:t>DIY enthusiasts</a:t>
            </a:r>
          </a:p>
          <a:p>
            <a:pPr marL="285750" indent="-285750">
              <a:buFont typeface="Arial" panose="020B0604020202020204" pitchFamily="34" charset="0"/>
              <a:buChar char="•"/>
            </a:pPr>
            <a:endParaRPr lang="en-GB" sz="2400" b="1" dirty="0"/>
          </a:p>
          <a:p>
            <a:r>
              <a:rPr lang="en-GB" sz="2400" b="1" dirty="0"/>
              <a:t>Can you think of any more examples? </a:t>
            </a:r>
          </a:p>
          <a:p>
            <a:endParaRPr lang="en-GB" b="1" dirty="0"/>
          </a:p>
          <a:p>
            <a:endParaRPr lang="en-GB" b="1" dirty="0"/>
          </a:p>
          <a:p>
            <a:endParaRPr lang="en-GB" b="1" dirty="0"/>
          </a:p>
          <a:p>
            <a:endParaRPr lang="en-GB" dirty="0"/>
          </a:p>
        </p:txBody>
      </p:sp>
      <p:pic>
        <p:nvPicPr>
          <p:cNvPr id="4100" name="Picture 4" descr="Psychographic Segmentation: Definition, Examples + [Variables]">
            <a:extLst>
              <a:ext uri="{FF2B5EF4-FFF2-40B4-BE49-F238E27FC236}">
                <a16:creationId xmlns:a16="http://schemas.microsoft.com/office/drawing/2014/main" id="{884B8F9A-222E-C23A-049C-D71AA9F96A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10" t="5339" r="14422" b="5409"/>
          <a:stretch>
            <a:fillRect/>
          </a:stretch>
        </p:blipFill>
        <p:spPr bwMode="auto">
          <a:xfrm>
            <a:off x="360863" y="1659835"/>
            <a:ext cx="4934307" cy="4547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60" name="Group 20">
            <a:extLst>
              <a:ext uri="{FF2B5EF4-FFF2-40B4-BE49-F238E27FC236}">
                <a16:creationId xmlns:a16="http://schemas.microsoft.com/office/drawing/2014/main" id="{640E0811-7FF8-E59E-460E-CB37696B93C8}"/>
              </a:ext>
            </a:extLst>
          </p:cNvPr>
          <p:cNvGrpSpPr>
            <a:grpSpLocks/>
          </p:cNvGrpSpPr>
          <p:nvPr/>
        </p:nvGrpSpPr>
        <p:grpSpPr bwMode="auto">
          <a:xfrm>
            <a:off x="6929120" y="1412876"/>
            <a:ext cx="4439920" cy="4225925"/>
            <a:chOff x="2739390" y="1224141"/>
            <a:chExt cx="3665220" cy="4409717"/>
          </a:xfrm>
        </p:grpSpPr>
        <p:grpSp>
          <p:nvGrpSpPr>
            <p:cNvPr id="50181" name="Group 5">
              <a:extLst>
                <a:ext uri="{FF2B5EF4-FFF2-40B4-BE49-F238E27FC236}">
                  <a16:creationId xmlns:a16="http://schemas.microsoft.com/office/drawing/2014/main" id="{4E1BE65B-9FAC-A36D-4BE5-87A94CC4699C}"/>
                </a:ext>
              </a:extLst>
            </p:cNvPr>
            <p:cNvGrpSpPr>
              <a:grpSpLocks/>
            </p:cNvGrpSpPr>
            <p:nvPr/>
          </p:nvGrpSpPr>
          <p:grpSpPr bwMode="auto">
            <a:xfrm>
              <a:off x="2739390" y="1224141"/>
              <a:ext cx="3665220" cy="801766"/>
              <a:chOff x="3310890" y="564430"/>
              <a:chExt cx="3665220" cy="801766"/>
            </a:xfrm>
          </p:grpSpPr>
          <p:sp>
            <p:nvSpPr>
              <p:cNvPr id="19" name="Rounded Rectangle 18">
                <a:extLst>
                  <a:ext uri="{FF2B5EF4-FFF2-40B4-BE49-F238E27FC236}">
                    <a16:creationId xmlns:a16="http://schemas.microsoft.com/office/drawing/2014/main" id="{5112F8D1-067E-F83E-A8FB-582F33F150FA}"/>
                  </a:ext>
                </a:extLst>
              </p:cNvPr>
              <p:cNvSpPr/>
              <p:nvPr/>
            </p:nvSpPr>
            <p:spPr>
              <a:xfrm>
                <a:off x="3310890" y="564430"/>
                <a:ext cx="3665220" cy="801623"/>
              </a:xfrm>
              <a:prstGeom prst="roundRect">
                <a:avLst/>
              </a:prstGeom>
              <a:ln/>
            </p:spPr>
            <p:style>
              <a:lnRef idx="0">
                <a:schemeClr val="accent4"/>
              </a:lnRef>
              <a:fillRef idx="3">
                <a:schemeClr val="accent4"/>
              </a:fillRef>
              <a:effectRef idx="3">
                <a:schemeClr val="accent4"/>
              </a:effectRef>
              <a:fontRef idx="minor">
                <a:schemeClr val="lt1"/>
              </a:fontRef>
            </p:style>
            <p:txBody>
              <a:bodyPr/>
              <a:lstStyle/>
              <a:p>
                <a:endParaRPr lang="en-GB"/>
              </a:p>
            </p:txBody>
          </p:sp>
          <p:sp>
            <p:nvSpPr>
              <p:cNvPr id="20" name="Rounded Rectangle 4">
                <a:extLst>
                  <a:ext uri="{FF2B5EF4-FFF2-40B4-BE49-F238E27FC236}">
                    <a16:creationId xmlns:a16="http://schemas.microsoft.com/office/drawing/2014/main" id="{8021854B-829A-D08F-3A17-1C5C04EBA2C1}"/>
                  </a:ext>
                </a:extLst>
              </p:cNvPr>
              <p:cNvSpPr/>
              <p:nvPr/>
            </p:nvSpPr>
            <p:spPr>
              <a:xfrm>
                <a:off x="3350575" y="604115"/>
                <a:ext cx="3585851" cy="722253"/>
              </a:xfrm>
              <a:prstGeom prst="rect">
                <a:avLst/>
              </a:prstGeom>
              <a:ln/>
            </p:spPr>
            <p:style>
              <a:lnRef idx="0">
                <a:schemeClr val="accent4"/>
              </a:lnRef>
              <a:fillRef idx="3">
                <a:schemeClr val="accent4"/>
              </a:fillRef>
              <a:effectRef idx="3">
                <a:schemeClr val="accent4"/>
              </a:effectRef>
              <a:fontRef idx="minor">
                <a:schemeClr val="lt1"/>
              </a:fontRef>
            </p:style>
            <p:txBody>
              <a:bodyPr lIns="57150" tIns="57150" rIns="57150" bIns="57150" anchor="ctr"/>
              <a:lstStyle/>
              <a:p>
                <a:pPr algn="ctr" defTabSz="666750">
                  <a:lnSpc>
                    <a:spcPct val="90000"/>
                  </a:lnSpc>
                  <a:spcAft>
                    <a:spcPct val="35000"/>
                  </a:spcAft>
                  <a:defRPr/>
                </a:pPr>
                <a:r>
                  <a:rPr lang="en-US" sz="2400" b="1" dirty="0">
                    <a:solidFill>
                      <a:schemeClr val="bg1"/>
                    </a:solidFill>
                    <a:ea typeface="ＭＳ Ｐゴシック" pitchFamily="-112" charset="-128"/>
                  </a:rPr>
                  <a:t>Occasions</a:t>
                </a:r>
              </a:p>
            </p:txBody>
          </p:sp>
        </p:grpSp>
        <p:grpSp>
          <p:nvGrpSpPr>
            <p:cNvPr id="50182" name="Group 6">
              <a:extLst>
                <a:ext uri="{FF2B5EF4-FFF2-40B4-BE49-F238E27FC236}">
                  <a16:creationId xmlns:a16="http://schemas.microsoft.com/office/drawing/2014/main" id="{15905BBB-9346-F511-196F-B202B8E24736}"/>
                </a:ext>
              </a:extLst>
            </p:cNvPr>
            <p:cNvGrpSpPr>
              <a:grpSpLocks/>
            </p:cNvGrpSpPr>
            <p:nvPr/>
          </p:nvGrpSpPr>
          <p:grpSpPr bwMode="auto">
            <a:xfrm>
              <a:off x="2739390" y="2126129"/>
              <a:ext cx="3665220" cy="801766"/>
              <a:chOff x="3310890" y="1466418"/>
              <a:chExt cx="3665220" cy="801766"/>
            </a:xfrm>
          </p:grpSpPr>
          <p:sp>
            <p:nvSpPr>
              <p:cNvPr id="17" name="Rounded Rectangle 16">
                <a:extLst>
                  <a:ext uri="{FF2B5EF4-FFF2-40B4-BE49-F238E27FC236}">
                    <a16:creationId xmlns:a16="http://schemas.microsoft.com/office/drawing/2014/main" id="{BCEBFDE9-6F5B-4C8E-0B91-E341013DD91A}"/>
                  </a:ext>
                </a:extLst>
              </p:cNvPr>
              <p:cNvSpPr/>
              <p:nvPr/>
            </p:nvSpPr>
            <p:spPr>
              <a:xfrm>
                <a:off x="3310890" y="1466057"/>
                <a:ext cx="3665220" cy="801623"/>
              </a:xfrm>
              <a:prstGeom prst="roundRect">
                <a:avLst/>
              </a:prstGeom>
              <a:ln/>
            </p:spPr>
            <p:style>
              <a:lnRef idx="0">
                <a:schemeClr val="accent4"/>
              </a:lnRef>
              <a:fillRef idx="3">
                <a:schemeClr val="accent4"/>
              </a:fillRef>
              <a:effectRef idx="3">
                <a:schemeClr val="accent4"/>
              </a:effectRef>
              <a:fontRef idx="minor">
                <a:schemeClr val="lt1"/>
              </a:fontRef>
            </p:style>
            <p:txBody>
              <a:bodyPr/>
              <a:lstStyle/>
              <a:p>
                <a:endParaRPr lang="en-GB"/>
              </a:p>
            </p:txBody>
          </p:sp>
          <p:sp>
            <p:nvSpPr>
              <p:cNvPr id="18" name="Rounded Rectangle 6">
                <a:extLst>
                  <a:ext uri="{FF2B5EF4-FFF2-40B4-BE49-F238E27FC236}">
                    <a16:creationId xmlns:a16="http://schemas.microsoft.com/office/drawing/2014/main" id="{6234A0D0-9700-7759-596F-E312C1E1C378}"/>
                  </a:ext>
                </a:extLst>
              </p:cNvPr>
              <p:cNvSpPr/>
              <p:nvPr/>
            </p:nvSpPr>
            <p:spPr>
              <a:xfrm>
                <a:off x="3350575" y="1505742"/>
                <a:ext cx="3585851" cy="722253"/>
              </a:xfrm>
              <a:prstGeom prst="rect">
                <a:avLst/>
              </a:prstGeom>
              <a:ln/>
            </p:spPr>
            <p:style>
              <a:lnRef idx="0">
                <a:schemeClr val="accent4"/>
              </a:lnRef>
              <a:fillRef idx="3">
                <a:schemeClr val="accent4"/>
              </a:fillRef>
              <a:effectRef idx="3">
                <a:schemeClr val="accent4"/>
              </a:effectRef>
              <a:fontRef idx="minor">
                <a:schemeClr val="lt1"/>
              </a:fontRef>
            </p:style>
            <p:txBody>
              <a:bodyPr lIns="57150" tIns="57150" rIns="57150" bIns="57150" anchor="ctr"/>
              <a:lstStyle/>
              <a:p>
                <a:pPr algn="ctr" defTabSz="666750">
                  <a:lnSpc>
                    <a:spcPct val="90000"/>
                  </a:lnSpc>
                  <a:spcAft>
                    <a:spcPct val="35000"/>
                  </a:spcAft>
                  <a:defRPr/>
                </a:pPr>
                <a:r>
                  <a:rPr lang="en-US" sz="2400" b="1" dirty="0">
                    <a:solidFill>
                      <a:schemeClr val="bg1"/>
                    </a:solidFill>
                    <a:ea typeface="ＭＳ Ｐゴシック" pitchFamily="-112" charset="-128"/>
                  </a:rPr>
                  <a:t>Benefits sought</a:t>
                </a:r>
              </a:p>
            </p:txBody>
          </p:sp>
        </p:grpSp>
        <p:grpSp>
          <p:nvGrpSpPr>
            <p:cNvPr id="50183" name="Group 7">
              <a:extLst>
                <a:ext uri="{FF2B5EF4-FFF2-40B4-BE49-F238E27FC236}">
                  <a16:creationId xmlns:a16="http://schemas.microsoft.com/office/drawing/2014/main" id="{31626327-A1E6-DE21-53BA-75F44FB3AA40}"/>
                </a:ext>
              </a:extLst>
            </p:cNvPr>
            <p:cNvGrpSpPr>
              <a:grpSpLocks/>
            </p:cNvGrpSpPr>
            <p:nvPr/>
          </p:nvGrpSpPr>
          <p:grpSpPr bwMode="auto">
            <a:xfrm>
              <a:off x="2739390" y="3027395"/>
              <a:ext cx="3665220" cy="803210"/>
              <a:chOff x="3310890" y="2367684"/>
              <a:chExt cx="3665220" cy="803210"/>
            </a:xfrm>
          </p:grpSpPr>
          <p:sp>
            <p:nvSpPr>
              <p:cNvPr id="15" name="Rounded Rectangle 14">
                <a:extLst>
                  <a:ext uri="{FF2B5EF4-FFF2-40B4-BE49-F238E27FC236}">
                    <a16:creationId xmlns:a16="http://schemas.microsoft.com/office/drawing/2014/main" id="{B4B0ADE2-1B18-7DD8-B52B-93F01C0E5F9B}"/>
                  </a:ext>
                </a:extLst>
              </p:cNvPr>
              <p:cNvSpPr/>
              <p:nvPr/>
            </p:nvSpPr>
            <p:spPr>
              <a:xfrm>
                <a:off x="3310890" y="2367684"/>
                <a:ext cx="3665220" cy="803210"/>
              </a:xfrm>
              <a:prstGeom prst="roundRect">
                <a:avLst/>
              </a:prstGeom>
              <a:ln/>
            </p:spPr>
            <p:style>
              <a:lnRef idx="0">
                <a:schemeClr val="accent4"/>
              </a:lnRef>
              <a:fillRef idx="3">
                <a:schemeClr val="accent4"/>
              </a:fillRef>
              <a:effectRef idx="3">
                <a:schemeClr val="accent4"/>
              </a:effectRef>
              <a:fontRef idx="minor">
                <a:schemeClr val="lt1"/>
              </a:fontRef>
            </p:style>
            <p:txBody>
              <a:bodyPr/>
              <a:lstStyle/>
              <a:p>
                <a:endParaRPr lang="en-GB"/>
              </a:p>
            </p:txBody>
          </p:sp>
          <p:sp>
            <p:nvSpPr>
              <p:cNvPr id="16" name="Rounded Rectangle 8">
                <a:extLst>
                  <a:ext uri="{FF2B5EF4-FFF2-40B4-BE49-F238E27FC236}">
                    <a16:creationId xmlns:a16="http://schemas.microsoft.com/office/drawing/2014/main" id="{ED31F491-7B54-33CF-23E0-89D3E846CC80}"/>
                  </a:ext>
                </a:extLst>
              </p:cNvPr>
              <p:cNvSpPr/>
              <p:nvPr/>
            </p:nvSpPr>
            <p:spPr>
              <a:xfrm>
                <a:off x="3350575" y="2407369"/>
                <a:ext cx="3585851" cy="723841"/>
              </a:xfrm>
              <a:prstGeom prst="rect">
                <a:avLst/>
              </a:prstGeom>
              <a:ln/>
            </p:spPr>
            <p:style>
              <a:lnRef idx="0">
                <a:schemeClr val="accent4"/>
              </a:lnRef>
              <a:fillRef idx="3">
                <a:schemeClr val="accent4"/>
              </a:fillRef>
              <a:effectRef idx="3">
                <a:schemeClr val="accent4"/>
              </a:effectRef>
              <a:fontRef idx="minor">
                <a:schemeClr val="lt1"/>
              </a:fontRef>
            </p:style>
            <p:txBody>
              <a:bodyPr lIns="57150" tIns="57150" rIns="57150" bIns="57150" anchor="ctr"/>
              <a:lstStyle/>
              <a:p>
                <a:pPr algn="ctr" defTabSz="666750">
                  <a:lnSpc>
                    <a:spcPct val="90000"/>
                  </a:lnSpc>
                  <a:spcAft>
                    <a:spcPct val="35000"/>
                  </a:spcAft>
                  <a:defRPr/>
                </a:pPr>
                <a:r>
                  <a:rPr lang="en-US" sz="2400" b="1" dirty="0">
                    <a:solidFill>
                      <a:schemeClr val="bg1"/>
                    </a:solidFill>
                    <a:ea typeface="ＭＳ Ｐゴシック" pitchFamily="-112" charset="-128"/>
                  </a:rPr>
                  <a:t>User Status</a:t>
                </a:r>
              </a:p>
            </p:txBody>
          </p:sp>
        </p:grpSp>
        <p:grpSp>
          <p:nvGrpSpPr>
            <p:cNvPr id="50184" name="Group 8">
              <a:extLst>
                <a:ext uri="{FF2B5EF4-FFF2-40B4-BE49-F238E27FC236}">
                  <a16:creationId xmlns:a16="http://schemas.microsoft.com/office/drawing/2014/main" id="{AFF5F3F7-6646-F5B1-ECC8-3BB4570E7381}"/>
                </a:ext>
              </a:extLst>
            </p:cNvPr>
            <p:cNvGrpSpPr>
              <a:grpSpLocks/>
            </p:cNvGrpSpPr>
            <p:nvPr/>
          </p:nvGrpSpPr>
          <p:grpSpPr bwMode="auto">
            <a:xfrm>
              <a:off x="2739390" y="3930609"/>
              <a:ext cx="3665220" cy="801622"/>
              <a:chOff x="3310890" y="3270898"/>
              <a:chExt cx="3665220" cy="801622"/>
            </a:xfrm>
          </p:grpSpPr>
          <p:sp>
            <p:nvSpPr>
              <p:cNvPr id="13" name="Rounded Rectangle 12">
                <a:extLst>
                  <a:ext uri="{FF2B5EF4-FFF2-40B4-BE49-F238E27FC236}">
                    <a16:creationId xmlns:a16="http://schemas.microsoft.com/office/drawing/2014/main" id="{4D3EC962-9325-AAC7-CDBA-09C6D9D98F53}"/>
                  </a:ext>
                </a:extLst>
              </p:cNvPr>
              <p:cNvSpPr/>
              <p:nvPr/>
            </p:nvSpPr>
            <p:spPr>
              <a:xfrm>
                <a:off x="3310890" y="3270898"/>
                <a:ext cx="3665220" cy="801622"/>
              </a:xfrm>
              <a:prstGeom prst="roundRect">
                <a:avLst/>
              </a:prstGeom>
              <a:ln/>
            </p:spPr>
            <p:style>
              <a:lnRef idx="0">
                <a:schemeClr val="accent4"/>
              </a:lnRef>
              <a:fillRef idx="3">
                <a:schemeClr val="accent4"/>
              </a:fillRef>
              <a:effectRef idx="3">
                <a:schemeClr val="accent4"/>
              </a:effectRef>
              <a:fontRef idx="minor">
                <a:schemeClr val="lt1"/>
              </a:fontRef>
            </p:style>
            <p:txBody>
              <a:bodyPr/>
              <a:lstStyle/>
              <a:p>
                <a:endParaRPr lang="en-GB"/>
              </a:p>
            </p:txBody>
          </p:sp>
          <p:sp>
            <p:nvSpPr>
              <p:cNvPr id="14" name="Rounded Rectangle 10">
                <a:extLst>
                  <a:ext uri="{FF2B5EF4-FFF2-40B4-BE49-F238E27FC236}">
                    <a16:creationId xmlns:a16="http://schemas.microsoft.com/office/drawing/2014/main" id="{129A005B-13E4-E7B4-9C3A-15F4FEC7FCEA}"/>
                  </a:ext>
                </a:extLst>
              </p:cNvPr>
              <p:cNvSpPr/>
              <p:nvPr/>
            </p:nvSpPr>
            <p:spPr>
              <a:xfrm>
                <a:off x="3350575" y="3310582"/>
                <a:ext cx="3585851" cy="722254"/>
              </a:xfrm>
              <a:prstGeom prst="rect">
                <a:avLst/>
              </a:prstGeom>
              <a:ln/>
            </p:spPr>
            <p:style>
              <a:lnRef idx="0">
                <a:schemeClr val="accent4"/>
              </a:lnRef>
              <a:fillRef idx="3">
                <a:schemeClr val="accent4"/>
              </a:fillRef>
              <a:effectRef idx="3">
                <a:schemeClr val="accent4"/>
              </a:effectRef>
              <a:fontRef idx="minor">
                <a:schemeClr val="lt1"/>
              </a:fontRef>
            </p:style>
            <p:txBody>
              <a:bodyPr lIns="57150" tIns="57150" rIns="57150" bIns="57150" anchor="ctr"/>
              <a:lstStyle/>
              <a:p>
                <a:pPr algn="ctr" defTabSz="666750">
                  <a:lnSpc>
                    <a:spcPct val="90000"/>
                  </a:lnSpc>
                  <a:spcAft>
                    <a:spcPct val="35000"/>
                  </a:spcAft>
                  <a:defRPr/>
                </a:pPr>
                <a:r>
                  <a:rPr lang="en-US" sz="2400" b="1" dirty="0">
                    <a:solidFill>
                      <a:schemeClr val="bg1"/>
                    </a:solidFill>
                    <a:ea typeface="ＭＳ Ｐゴシック" pitchFamily="-112" charset="-128"/>
                  </a:rPr>
                  <a:t>Usage Rate</a:t>
                </a:r>
              </a:p>
            </p:txBody>
          </p:sp>
        </p:grpSp>
        <p:grpSp>
          <p:nvGrpSpPr>
            <p:cNvPr id="50185" name="Group 9">
              <a:extLst>
                <a:ext uri="{FF2B5EF4-FFF2-40B4-BE49-F238E27FC236}">
                  <a16:creationId xmlns:a16="http://schemas.microsoft.com/office/drawing/2014/main" id="{B0C931AF-8B7D-9A92-EF49-92E61FFEEB07}"/>
                </a:ext>
              </a:extLst>
            </p:cNvPr>
            <p:cNvGrpSpPr>
              <a:grpSpLocks/>
            </p:cNvGrpSpPr>
            <p:nvPr/>
          </p:nvGrpSpPr>
          <p:grpSpPr bwMode="auto">
            <a:xfrm>
              <a:off x="2739390" y="4832092"/>
              <a:ext cx="3665220" cy="801766"/>
              <a:chOff x="3310890" y="4172381"/>
              <a:chExt cx="3665220" cy="801766"/>
            </a:xfrm>
          </p:grpSpPr>
          <p:sp>
            <p:nvSpPr>
              <p:cNvPr id="11" name="Rounded Rectangle 10">
                <a:extLst>
                  <a:ext uri="{FF2B5EF4-FFF2-40B4-BE49-F238E27FC236}">
                    <a16:creationId xmlns:a16="http://schemas.microsoft.com/office/drawing/2014/main" id="{DAB8EF40-4A02-64E7-02B8-F0F0E2BEF002}"/>
                  </a:ext>
                </a:extLst>
              </p:cNvPr>
              <p:cNvSpPr/>
              <p:nvPr/>
            </p:nvSpPr>
            <p:spPr>
              <a:xfrm>
                <a:off x="3310890" y="4172525"/>
                <a:ext cx="3665220" cy="801622"/>
              </a:xfrm>
              <a:prstGeom prst="roundRect">
                <a:avLst/>
              </a:prstGeom>
              <a:ln/>
            </p:spPr>
            <p:style>
              <a:lnRef idx="0">
                <a:schemeClr val="accent4"/>
              </a:lnRef>
              <a:fillRef idx="3">
                <a:schemeClr val="accent4"/>
              </a:fillRef>
              <a:effectRef idx="3">
                <a:schemeClr val="accent4"/>
              </a:effectRef>
              <a:fontRef idx="minor">
                <a:schemeClr val="lt1"/>
              </a:fontRef>
            </p:style>
            <p:txBody>
              <a:bodyPr/>
              <a:lstStyle/>
              <a:p>
                <a:endParaRPr lang="en-GB"/>
              </a:p>
            </p:txBody>
          </p:sp>
          <p:sp>
            <p:nvSpPr>
              <p:cNvPr id="12" name="Rounded Rectangle 12">
                <a:extLst>
                  <a:ext uri="{FF2B5EF4-FFF2-40B4-BE49-F238E27FC236}">
                    <a16:creationId xmlns:a16="http://schemas.microsoft.com/office/drawing/2014/main" id="{FC118204-C3F0-E45D-9E2B-06C6B428BC5E}"/>
                  </a:ext>
                </a:extLst>
              </p:cNvPr>
              <p:cNvSpPr/>
              <p:nvPr/>
            </p:nvSpPr>
            <p:spPr>
              <a:xfrm>
                <a:off x="3350575" y="4212209"/>
                <a:ext cx="3585851" cy="722254"/>
              </a:xfrm>
              <a:prstGeom prst="rect">
                <a:avLst/>
              </a:prstGeom>
              <a:ln/>
            </p:spPr>
            <p:style>
              <a:lnRef idx="0">
                <a:schemeClr val="accent4"/>
              </a:lnRef>
              <a:fillRef idx="3">
                <a:schemeClr val="accent4"/>
              </a:fillRef>
              <a:effectRef idx="3">
                <a:schemeClr val="accent4"/>
              </a:effectRef>
              <a:fontRef idx="minor">
                <a:schemeClr val="lt1"/>
              </a:fontRef>
            </p:style>
            <p:txBody>
              <a:bodyPr lIns="57150" tIns="57150" rIns="57150" bIns="57150" anchor="ctr"/>
              <a:lstStyle/>
              <a:p>
                <a:pPr algn="ctr" defTabSz="666750">
                  <a:lnSpc>
                    <a:spcPct val="90000"/>
                  </a:lnSpc>
                  <a:spcAft>
                    <a:spcPct val="35000"/>
                  </a:spcAft>
                  <a:defRPr/>
                </a:pPr>
                <a:r>
                  <a:rPr lang="en-US" sz="2400" b="1" dirty="0">
                    <a:solidFill>
                      <a:schemeClr val="bg1"/>
                    </a:solidFill>
                    <a:ea typeface="ＭＳ Ｐゴシック" pitchFamily="-112" charset="-128"/>
                  </a:rPr>
                  <a:t>Loyalty Status</a:t>
                </a:r>
              </a:p>
            </p:txBody>
          </p:sp>
        </p:grpSp>
      </p:grpSp>
      <p:sp>
        <p:nvSpPr>
          <p:cNvPr id="50179" name="Title 1">
            <a:extLst>
              <a:ext uri="{FF2B5EF4-FFF2-40B4-BE49-F238E27FC236}">
                <a16:creationId xmlns:a16="http://schemas.microsoft.com/office/drawing/2014/main" id="{5A6C82F3-5882-D80E-E5A4-5544CAEDD633}"/>
              </a:ext>
            </a:extLst>
          </p:cNvPr>
          <p:cNvSpPr>
            <a:spLocks noGrp="1" noChangeArrowheads="1"/>
          </p:cNvSpPr>
          <p:nvPr>
            <p:ph type="title"/>
          </p:nvPr>
        </p:nvSpPr>
        <p:spPr>
          <a:xfrm>
            <a:off x="355600" y="548639"/>
            <a:ext cx="10150475" cy="610237"/>
          </a:xfrm>
        </p:spPr>
        <p:txBody>
          <a:bodyPr/>
          <a:lstStyle/>
          <a:p>
            <a:pPr eaLnBrk="1" hangingPunct="1"/>
            <a:r>
              <a:rPr lang="en-US" altLang="en-US" b="1" dirty="0" err="1"/>
              <a:t>Behavioural</a:t>
            </a:r>
            <a:r>
              <a:rPr lang="en-US" altLang="en-US" b="1" dirty="0"/>
              <a:t> Segmentation</a:t>
            </a:r>
          </a:p>
        </p:txBody>
      </p:sp>
      <p:sp>
        <p:nvSpPr>
          <p:cNvPr id="19459" name="Content Placeholder 2">
            <a:extLst>
              <a:ext uri="{FF2B5EF4-FFF2-40B4-BE49-F238E27FC236}">
                <a16:creationId xmlns:a16="http://schemas.microsoft.com/office/drawing/2014/main" id="{89298C56-96FA-6960-7C71-8896F8EEBE1E}"/>
              </a:ext>
            </a:extLst>
          </p:cNvPr>
          <p:cNvSpPr>
            <a:spLocks noGrp="1"/>
          </p:cNvSpPr>
          <p:nvPr>
            <p:ph idx="1"/>
          </p:nvPr>
        </p:nvSpPr>
        <p:spPr>
          <a:xfrm>
            <a:off x="355601" y="1158876"/>
            <a:ext cx="6502400" cy="4733924"/>
          </a:xfrm>
        </p:spPr>
        <p:txBody>
          <a:bodyPr>
            <a:noAutofit/>
          </a:bodyPr>
          <a:lstStyle/>
          <a:p>
            <a:pPr marL="0" indent="0">
              <a:spcBef>
                <a:spcPct val="0"/>
              </a:spcBef>
              <a:buNone/>
              <a:defRPr/>
            </a:pPr>
            <a:r>
              <a:rPr lang="en-US" altLang="en-US" sz="3200" dirty="0"/>
              <a:t>Divides markets based on how people act</a:t>
            </a:r>
            <a:r>
              <a:rPr lang="en-US" altLang="en-US" sz="2800" dirty="0"/>
              <a:t>:</a:t>
            </a:r>
          </a:p>
          <a:p>
            <a:pPr lvl="1">
              <a:spcBef>
                <a:spcPct val="0"/>
              </a:spcBef>
              <a:defRPr/>
            </a:pPr>
            <a:r>
              <a:rPr lang="en-US" altLang="en-US" sz="3200" dirty="0"/>
              <a:t>Consumer knowledge</a:t>
            </a:r>
          </a:p>
          <a:p>
            <a:pPr lvl="1">
              <a:spcBef>
                <a:spcPct val="0"/>
              </a:spcBef>
              <a:defRPr/>
            </a:pPr>
            <a:r>
              <a:rPr lang="en-US" altLang="en-US" sz="3200" dirty="0"/>
              <a:t>Attitudes</a:t>
            </a:r>
          </a:p>
          <a:p>
            <a:pPr lvl="1">
              <a:spcBef>
                <a:spcPct val="0"/>
              </a:spcBef>
              <a:defRPr/>
            </a:pPr>
            <a:r>
              <a:rPr lang="en-US" altLang="en-US" sz="3200" dirty="0"/>
              <a:t>Uses</a:t>
            </a:r>
          </a:p>
          <a:p>
            <a:pPr lvl="1">
              <a:spcBef>
                <a:spcPct val="0"/>
              </a:spcBef>
              <a:defRPr/>
            </a:pPr>
            <a:r>
              <a:rPr lang="en-US" altLang="en-US" sz="3200" dirty="0"/>
              <a:t>Responses to a product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5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45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45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945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94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D785B-54AD-BEC1-5E5B-C84B42ACA32A}"/>
              </a:ext>
            </a:extLst>
          </p:cNvPr>
          <p:cNvSpPr>
            <a:spLocks noGrp="1"/>
          </p:cNvSpPr>
          <p:nvPr>
            <p:ph type="title"/>
          </p:nvPr>
        </p:nvSpPr>
        <p:spPr>
          <a:xfrm>
            <a:off x="581192" y="702156"/>
            <a:ext cx="11029616" cy="848348"/>
          </a:xfrm>
        </p:spPr>
        <p:txBody>
          <a:bodyPr/>
          <a:lstStyle/>
          <a:p>
            <a:r>
              <a:rPr lang="en-GB" dirty="0"/>
              <a:t>Activity</a:t>
            </a:r>
          </a:p>
        </p:txBody>
      </p:sp>
      <p:sp>
        <p:nvSpPr>
          <p:cNvPr id="3" name="Content Placeholder 2">
            <a:extLst>
              <a:ext uri="{FF2B5EF4-FFF2-40B4-BE49-F238E27FC236}">
                <a16:creationId xmlns:a16="http://schemas.microsoft.com/office/drawing/2014/main" id="{14ED2E3F-BA46-DFF1-4862-589542C8B46A}"/>
              </a:ext>
            </a:extLst>
          </p:cNvPr>
          <p:cNvSpPr>
            <a:spLocks noGrp="1"/>
          </p:cNvSpPr>
          <p:nvPr>
            <p:ph idx="1"/>
          </p:nvPr>
        </p:nvSpPr>
        <p:spPr>
          <a:xfrm>
            <a:off x="581192" y="1928191"/>
            <a:ext cx="11029615" cy="4047159"/>
          </a:xfrm>
        </p:spPr>
        <p:txBody>
          <a:bodyPr>
            <a:normAutofit fontScale="92500" lnSpcReduction="10000"/>
          </a:bodyPr>
          <a:lstStyle/>
          <a:p>
            <a:r>
              <a:rPr lang="en-GB" sz="2800" dirty="0"/>
              <a:t>In groups of 3 or 4 students discuss how either a clothing retailer or car manufacturer could use each of the segmentation criteria to identify different market needs?</a:t>
            </a:r>
          </a:p>
          <a:p>
            <a:endParaRPr lang="en-GB" sz="2800" dirty="0"/>
          </a:p>
          <a:p>
            <a:r>
              <a:rPr lang="en-GB" sz="2800" dirty="0"/>
              <a:t>How could they adapt their products and services to meet the needs of different segments?</a:t>
            </a:r>
          </a:p>
          <a:p>
            <a:endParaRPr lang="en-GB" sz="2800" dirty="0"/>
          </a:p>
          <a:p>
            <a:r>
              <a:rPr lang="en-GB" sz="2800" dirty="0"/>
              <a:t>Feed back to the class.</a:t>
            </a:r>
          </a:p>
        </p:txBody>
      </p:sp>
      <p:sp>
        <p:nvSpPr>
          <p:cNvPr id="4" name="Footer Placeholder 3">
            <a:extLst>
              <a:ext uri="{FF2B5EF4-FFF2-40B4-BE49-F238E27FC236}">
                <a16:creationId xmlns:a16="http://schemas.microsoft.com/office/drawing/2014/main" id="{C2280A88-E43E-BAC9-83E6-59531EF7BE4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7D123E7-83AC-632C-63ED-C0AF21D9A2E3}"/>
              </a:ext>
            </a:extLst>
          </p:cNvPr>
          <p:cNvSpPr>
            <a:spLocks noGrp="1"/>
          </p:cNvSpPr>
          <p:nvPr>
            <p:ph type="sldNum" sz="quarter" idx="12"/>
          </p:nvPr>
        </p:nvSpPr>
        <p:spPr/>
        <p:txBody>
          <a:bodyPr/>
          <a:lstStyle/>
          <a:p>
            <a:fld id="{3A98EE3D-8CD1-4C3F-BD1C-C98C9596463C}" type="slidenum">
              <a:rPr lang="en-US" smtClean="0"/>
              <a:t>23</a:t>
            </a:fld>
            <a:endParaRPr lang="en-US" dirty="0"/>
          </a:p>
        </p:txBody>
      </p:sp>
    </p:spTree>
    <p:extLst>
      <p:ext uri="{BB962C8B-B14F-4D97-AF65-F5344CB8AC3E}">
        <p14:creationId xmlns:p14="http://schemas.microsoft.com/office/powerpoint/2010/main" val="6000567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AF05E-BA28-36A4-13F7-2F3706FDE07C}"/>
              </a:ext>
            </a:extLst>
          </p:cNvPr>
          <p:cNvSpPr>
            <a:spLocks noGrp="1"/>
          </p:cNvSpPr>
          <p:nvPr>
            <p:ph type="title"/>
          </p:nvPr>
        </p:nvSpPr>
        <p:spPr>
          <a:xfrm>
            <a:off x="672280" y="650033"/>
            <a:ext cx="3259016" cy="1546515"/>
          </a:xfrm>
        </p:spPr>
        <p:txBody>
          <a:bodyPr>
            <a:normAutofit/>
          </a:bodyPr>
          <a:lstStyle/>
          <a:p>
            <a:r>
              <a:rPr lang="en-GB" dirty="0">
                <a:solidFill>
                  <a:srgbClr val="FF0000"/>
                </a:solidFill>
              </a:rPr>
              <a:t>Selecting Target Market Segments</a:t>
            </a:r>
          </a:p>
        </p:txBody>
      </p:sp>
      <p:sp>
        <p:nvSpPr>
          <p:cNvPr id="3" name="Content Placeholder 2">
            <a:extLst>
              <a:ext uri="{FF2B5EF4-FFF2-40B4-BE49-F238E27FC236}">
                <a16:creationId xmlns:a16="http://schemas.microsoft.com/office/drawing/2014/main" id="{7A498832-7D72-A78C-76F1-F4BC18B80C6C}"/>
              </a:ext>
            </a:extLst>
          </p:cNvPr>
          <p:cNvSpPr>
            <a:spLocks noGrp="1"/>
          </p:cNvSpPr>
          <p:nvPr>
            <p:ph idx="1"/>
          </p:nvPr>
        </p:nvSpPr>
        <p:spPr>
          <a:xfrm>
            <a:off x="671513" y="2536031"/>
            <a:ext cx="3123783" cy="3671936"/>
          </a:xfrm>
        </p:spPr>
        <p:txBody>
          <a:bodyPr anchor="t">
            <a:normAutofit fontScale="92500"/>
          </a:bodyPr>
          <a:lstStyle/>
          <a:p>
            <a:pPr marL="0" indent="0">
              <a:buNone/>
            </a:pPr>
            <a:r>
              <a:rPr lang="en-GB" sz="2400" dirty="0"/>
              <a:t>The second step where a business evaluates the customer groups found during market segmentation and selects which specific group or groups</a:t>
            </a:r>
            <a:r>
              <a:rPr lang="en-GB" sz="2400" b="1" dirty="0">
                <a:solidFill>
                  <a:schemeClr val="tx1"/>
                </a:solidFill>
              </a:rPr>
              <a:t> </a:t>
            </a:r>
            <a:r>
              <a:rPr lang="en-GB" sz="2400" dirty="0">
                <a:solidFill>
                  <a:schemeClr val="tx1"/>
                </a:solidFill>
              </a:rPr>
              <a:t>to serve</a:t>
            </a:r>
            <a:r>
              <a:rPr lang="en-GB" sz="2400" b="1" dirty="0">
                <a:solidFill>
                  <a:schemeClr val="tx1"/>
                </a:solidFill>
              </a:rPr>
              <a:t> - The Target Market(s)</a:t>
            </a:r>
          </a:p>
        </p:txBody>
      </p:sp>
      <p:pic>
        <p:nvPicPr>
          <p:cNvPr id="1030" name="Picture 6" descr="How to Identify Your Target Market | Complete Controller">
            <a:extLst>
              <a:ext uri="{FF2B5EF4-FFF2-40B4-BE49-F238E27FC236}">
                <a16:creationId xmlns:a16="http://schemas.microsoft.com/office/drawing/2014/main" id="{16BBDC95-F837-BEDC-D0DD-D52675E10E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034"/>
          <a:stretch/>
        </p:blipFill>
        <p:spPr bwMode="auto">
          <a:xfrm>
            <a:off x="4241830" y="601200"/>
            <a:ext cx="7503636" cy="5789365"/>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1F3210BF-0422-9074-18BE-E04C27163D92}"/>
              </a:ext>
            </a:extLst>
          </p:cNvPr>
          <p:cNvSpPr>
            <a:spLocks noGrp="1"/>
          </p:cNvSpPr>
          <p:nvPr>
            <p:ph type="ftr" sz="quarter" idx="11"/>
          </p:nvPr>
        </p:nvSpPr>
        <p:spPr>
          <a:xfrm>
            <a:off x="581192" y="6423914"/>
            <a:ext cx="6917210" cy="365125"/>
          </a:xfrm>
        </p:spPr>
        <p:txBody>
          <a:bodyPr>
            <a:normAutofit/>
          </a:bodyPr>
          <a:lstStyle/>
          <a:p>
            <a:endParaRPr lang="en-US">
              <a:solidFill>
                <a:schemeClr val="bg1">
                  <a:lumMod val="75000"/>
                  <a:lumOff val="25000"/>
                </a:schemeClr>
              </a:solidFill>
            </a:endParaRPr>
          </a:p>
        </p:txBody>
      </p:sp>
      <p:sp>
        <p:nvSpPr>
          <p:cNvPr id="5" name="Slide Number Placeholder 4">
            <a:extLst>
              <a:ext uri="{FF2B5EF4-FFF2-40B4-BE49-F238E27FC236}">
                <a16:creationId xmlns:a16="http://schemas.microsoft.com/office/drawing/2014/main" id="{AA3177EA-DAE8-10F7-B288-989E2F2C0F0E}"/>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a:solidFill>
                  <a:schemeClr val="bg1">
                    <a:lumMod val="75000"/>
                    <a:lumOff val="25000"/>
                  </a:schemeClr>
                </a:solidFill>
              </a:rPr>
              <a:pPr>
                <a:spcAft>
                  <a:spcPts val="600"/>
                </a:spcAft>
              </a:pPr>
              <a:t>24</a:t>
            </a:fld>
            <a:endParaRPr lang="en-US">
              <a:solidFill>
                <a:schemeClr val="bg1">
                  <a:lumMod val="75000"/>
                  <a:lumOff val="25000"/>
                </a:schemeClr>
              </a:solidFill>
            </a:endParaRPr>
          </a:p>
        </p:txBody>
      </p:sp>
    </p:spTree>
    <p:extLst>
      <p:ext uri="{BB962C8B-B14F-4D97-AF65-F5344CB8AC3E}">
        <p14:creationId xmlns:p14="http://schemas.microsoft.com/office/powerpoint/2010/main" val="10208206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78809-AA7F-3C39-A814-41CC5B5FFEE6}"/>
            </a:ext>
          </a:extLst>
        </p:cNvPr>
        <p:cNvGrpSpPr/>
        <p:nvPr/>
      </p:nvGrpSpPr>
      <p:grpSpPr>
        <a:xfrm>
          <a:off x="0" y="0"/>
          <a:ext cx="0" cy="0"/>
          <a:chOff x="0" y="0"/>
          <a:chExt cx="0" cy="0"/>
        </a:xfrm>
      </p:grpSpPr>
      <p:sp>
        <p:nvSpPr>
          <p:cNvPr id="13314" name="Title 1">
            <a:extLst>
              <a:ext uri="{FF2B5EF4-FFF2-40B4-BE49-F238E27FC236}">
                <a16:creationId xmlns:a16="http://schemas.microsoft.com/office/drawing/2014/main" id="{B71285E9-DE36-DCE6-99DA-B10599DE38C7}"/>
              </a:ext>
            </a:extLst>
          </p:cNvPr>
          <p:cNvSpPr>
            <a:spLocks noGrp="1"/>
          </p:cNvSpPr>
          <p:nvPr>
            <p:ph type="title"/>
          </p:nvPr>
        </p:nvSpPr>
        <p:spPr>
          <a:xfrm>
            <a:off x="487018" y="333376"/>
            <a:ext cx="10416208" cy="875664"/>
          </a:xfrm>
        </p:spPr>
        <p:txBody>
          <a:bodyPr>
            <a:normAutofit/>
          </a:bodyPr>
          <a:lstStyle/>
          <a:p>
            <a:pPr eaLnBrk="1" hangingPunct="1">
              <a:defRPr/>
            </a:pPr>
            <a:r>
              <a:rPr lang="en-US" altLang="en-US" sz="4050" b="1" dirty="0"/>
              <a:t>Targeting approaches</a:t>
            </a:r>
          </a:p>
        </p:txBody>
      </p:sp>
      <p:sp>
        <p:nvSpPr>
          <p:cNvPr id="13315" name="Content Placeholder 2">
            <a:extLst>
              <a:ext uri="{FF2B5EF4-FFF2-40B4-BE49-F238E27FC236}">
                <a16:creationId xmlns:a16="http://schemas.microsoft.com/office/drawing/2014/main" id="{10BB89D6-A05F-9879-F703-81AA12FBD35C}"/>
              </a:ext>
            </a:extLst>
          </p:cNvPr>
          <p:cNvSpPr>
            <a:spLocks noGrp="1"/>
          </p:cNvSpPr>
          <p:nvPr>
            <p:ph idx="1"/>
          </p:nvPr>
        </p:nvSpPr>
        <p:spPr>
          <a:xfrm>
            <a:off x="487017" y="1133062"/>
            <a:ext cx="11519453" cy="3227923"/>
          </a:xfrm>
        </p:spPr>
        <p:txBody>
          <a:bodyPr>
            <a:normAutofit/>
          </a:bodyPr>
          <a:lstStyle/>
          <a:p>
            <a:pPr lvl="0"/>
            <a:r>
              <a:rPr lang="en-GB" sz="2200" b="1" dirty="0"/>
              <a:t>Undifferentiated (Mass):</a:t>
            </a:r>
            <a:r>
              <a:rPr lang="en-GB" sz="2200" dirty="0"/>
              <a:t> Treating the whole market the same with one offer.</a:t>
            </a:r>
          </a:p>
          <a:p>
            <a:pPr lvl="0"/>
            <a:r>
              <a:rPr lang="en-GB" sz="2200" b="1" dirty="0"/>
              <a:t>Differentiated:</a:t>
            </a:r>
            <a:r>
              <a:rPr lang="en-GB" sz="2200" dirty="0"/>
              <a:t> Focusing on multiple segments with a unique plan for each.</a:t>
            </a:r>
          </a:p>
          <a:p>
            <a:pPr lvl="0"/>
            <a:r>
              <a:rPr lang="en-GB" sz="2200" b="1" dirty="0"/>
              <a:t>Concentrated (Niche):</a:t>
            </a:r>
            <a:r>
              <a:rPr lang="en-GB" sz="2200" dirty="0"/>
              <a:t> Focusing on one specific group.</a:t>
            </a:r>
          </a:p>
          <a:p>
            <a:pPr lvl="0"/>
            <a:r>
              <a:rPr lang="en-GB" sz="2200" b="1" dirty="0"/>
              <a:t>Personalised:</a:t>
            </a:r>
            <a:r>
              <a:rPr lang="en-GB" sz="2200" dirty="0"/>
              <a:t> Using data to target individual buyers with customised offerings</a:t>
            </a:r>
          </a:p>
          <a:p>
            <a:pPr lvl="0"/>
            <a:endParaRPr lang="en-GB" sz="2000" dirty="0"/>
          </a:p>
        </p:txBody>
      </p:sp>
      <p:pic>
        <p:nvPicPr>
          <p:cNvPr id="2" name="Picture 5" descr="fig06_02.jpg">
            <a:extLst>
              <a:ext uri="{FF2B5EF4-FFF2-40B4-BE49-F238E27FC236}">
                <a16:creationId xmlns:a16="http://schemas.microsoft.com/office/drawing/2014/main" id="{03C45A0B-DFFD-5B5D-C462-C74C5AA698B8}"/>
              </a:ext>
            </a:extLst>
          </p:cNvPr>
          <p:cNvPicPr>
            <a:picLocks noChangeAspect="1"/>
          </p:cNvPicPr>
          <p:nvPr/>
        </p:nvPicPr>
        <p:blipFill>
          <a:blip r:embed="rId3">
            <a:extLst>
              <a:ext uri="{28A0092B-C50C-407E-A947-70E740481C1C}">
                <a14:useLocalDpi xmlns:a14="http://schemas.microsoft.com/office/drawing/2010/main" val="0"/>
              </a:ext>
            </a:extLst>
          </a:blip>
          <a:srcRect l="25926" b="43846"/>
          <a:stretch>
            <a:fillRect/>
          </a:stretch>
        </p:blipFill>
        <p:spPr bwMode="auto">
          <a:xfrm>
            <a:off x="745323" y="3867011"/>
            <a:ext cx="10386614" cy="2399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89A80B71-A893-B8B8-B7CF-B62ECB3AC6C7}"/>
              </a:ext>
            </a:extLst>
          </p:cNvPr>
          <p:cNvSpPr>
            <a:spLocks noGrp="1"/>
          </p:cNvSpPr>
          <p:nvPr>
            <p:ph type="ftr" sz="quarter" idx="11"/>
          </p:nvPr>
        </p:nvSpPr>
        <p:spPr>
          <a:xfrm>
            <a:off x="7633252" y="6152322"/>
            <a:ext cx="3756991" cy="636717"/>
          </a:xfrm>
        </p:spPr>
        <p:txBody>
          <a:bodyPr/>
          <a:lstStyle/>
          <a:p>
            <a:r>
              <a:rPr lang="en-US" sz="1800" dirty="0"/>
              <a:t>Kotler and Armstrong (2021</a:t>
            </a:r>
          </a:p>
        </p:txBody>
      </p:sp>
    </p:spTree>
    <p:extLst>
      <p:ext uri="{BB962C8B-B14F-4D97-AF65-F5344CB8AC3E}">
        <p14:creationId xmlns:p14="http://schemas.microsoft.com/office/powerpoint/2010/main" val="1891839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2">
            <a:extLst>
              <a:ext uri="{FF2B5EF4-FFF2-40B4-BE49-F238E27FC236}">
                <a16:creationId xmlns:a16="http://schemas.microsoft.com/office/drawing/2014/main" id="{477BCD3E-DD0C-9AE1-970D-559099F6E3CA}"/>
              </a:ext>
            </a:extLst>
          </p:cNvPr>
          <p:cNvSpPr>
            <a:spLocks noGrp="1" noChangeArrowheads="1"/>
          </p:cNvSpPr>
          <p:nvPr>
            <p:ph type="title"/>
          </p:nvPr>
        </p:nvSpPr>
        <p:spPr>
          <a:xfrm>
            <a:off x="670561" y="576263"/>
            <a:ext cx="9373554" cy="857250"/>
          </a:xfrm>
        </p:spPr>
        <p:txBody>
          <a:bodyPr>
            <a:normAutofit/>
          </a:bodyPr>
          <a:lstStyle/>
          <a:p>
            <a:pPr eaLnBrk="1" hangingPunct="1"/>
            <a:r>
              <a:rPr lang="en-GB" altLang="en-US" sz="3600" b="1" dirty="0"/>
              <a:t>Evaluating a segment for targeting:</a:t>
            </a:r>
          </a:p>
        </p:txBody>
      </p:sp>
      <p:sp>
        <p:nvSpPr>
          <p:cNvPr id="40963" name="Content Placeholder 3">
            <a:extLst>
              <a:ext uri="{FF2B5EF4-FFF2-40B4-BE49-F238E27FC236}">
                <a16:creationId xmlns:a16="http://schemas.microsoft.com/office/drawing/2014/main" id="{5E46D7E9-4C73-506B-89E4-C230D393F2E7}"/>
              </a:ext>
            </a:extLst>
          </p:cNvPr>
          <p:cNvSpPr>
            <a:spLocks noGrp="1"/>
          </p:cNvSpPr>
          <p:nvPr>
            <p:ph idx="1"/>
          </p:nvPr>
        </p:nvSpPr>
        <p:spPr>
          <a:xfrm>
            <a:off x="670561" y="1778001"/>
            <a:ext cx="9997439" cy="4075113"/>
          </a:xfrm>
        </p:spPr>
        <p:txBody>
          <a:bodyPr>
            <a:normAutofit fontScale="25000" lnSpcReduction="20000"/>
          </a:bodyPr>
          <a:lstStyle/>
          <a:p>
            <a:pPr eaLnBrk="1" hangingPunct="1">
              <a:defRPr/>
            </a:pPr>
            <a:r>
              <a:rPr lang="en-GB" altLang="en-US" sz="8800" dirty="0"/>
              <a:t>Sufficient current and potential sales/profits?</a:t>
            </a:r>
          </a:p>
          <a:p>
            <a:pPr marL="0" indent="0">
              <a:buNone/>
              <a:defRPr/>
            </a:pPr>
            <a:endParaRPr lang="en-GB" altLang="en-US" sz="8800" dirty="0"/>
          </a:p>
          <a:p>
            <a:pPr eaLnBrk="1" hangingPunct="1">
              <a:defRPr/>
            </a:pPr>
            <a:r>
              <a:rPr lang="en-GB" altLang="en-US" sz="8800" dirty="0"/>
              <a:t>Potential for sufficient future growth?</a:t>
            </a:r>
          </a:p>
          <a:p>
            <a:pPr marL="0" indent="0">
              <a:buNone/>
              <a:defRPr/>
            </a:pPr>
            <a:endParaRPr lang="en-GB" altLang="en-US" sz="8800" dirty="0"/>
          </a:p>
          <a:p>
            <a:pPr eaLnBrk="1" hangingPunct="1">
              <a:defRPr/>
            </a:pPr>
            <a:r>
              <a:rPr lang="en-GB" altLang="en-US" sz="8800" dirty="0"/>
              <a:t>Not over-competitive?</a:t>
            </a:r>
          </a:p>
          <a:p>
            <a:pPr marL="0" indent="0">
              <a:buNone/>
              <a:defRPr/>
            </a:pPr>
            <a:endParaRPr lang="en-GB" altLang="en-US" sz="8800" dirty="0"/>
          </a:p>
          <a:p>
            <a:pPr eaLnBrk="1" hangingPunct="1">
              <a:defRPr/>
            </a:pPr>
            <a:r>
              <a:rPr lang="en-GB" altLang="en-US" sz="8800" dirty="0"/>
              <a:t>No excessive barriers to entry or exit?</a:t>
            </a:r>
          </a:p>
          <a:p>
            <a:pPr marL="0" indent="0">
              <a:buNone/>
              <a:defRPr/>
            </a:pPr>
            <a:endParaRPr lang="en-GB" altLang="en-US" sz="8800" dirty="0"/>
          </a:p>
          <a:p>
            <a:pPr eaLnBrk="1" hangingPunct="1">
              <a:defRPr/>
            </a:pPr>
            <a:r>
              <a:rPr lang="en-GB" altLang="en-US" sz="8800" dirty="0"/>
              <a:t>Unsatisfied needs that the company can serve well?</a:t>
            </a:r>
          </a:p>
          <a:p>
            <a:pPr eaLnBrk="1" hangingPunct="1">
              <a:defRPr/>
            </a:pPr>
            <a:endParaRPr lang="en-GB" alt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096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0963">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096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E071F-A12D-59BF-5A26-F6848FAB2D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0BFE2A-6F5D-F0AF-4FC1-290C5F767F64}"/>
              </a:ext>
            </a:extLst>
          </p:cNvPr>
          <p:cNvSpPr>
            <a:spLocks noGrp="1"/>
          </p:cNvSpPr>
          <p:nvPr>
            <p:ph type="title"/>
          </p:nvPr>
        </p:nvSpPr>
        <p:spPr>
          <a:xfrm>
            <a:off x="581192" y="702156"/>
            <a:ext cx="11029616" cy="848348"/>
          </a:xfrm>
        </p:spPr>
        <p:txBody>
          <a:bodyPr/>
          <a:lstStyle/>
          <a:p>
            <a:r>
              <a:rPr lang="en-GB" dirty="0"/>
              <a:t>Activity</a:t>
            </a:r>
          </a:p>
        </p:txBody>
      </p:sp>
      <p:sp>
        <p:nvSpPr>
          <p:cNvPr id="3" name="Content Placeholder 2">
            <a:extLst>
              <a:ext uri="{FF2B5EF4-FFF2-40B4-BE49-F238E27FC236}">
                <a16:creationId xmlns:a16="http://schemas.microsoft.com/office/drawing/2014/main" id="{62E41672-0974-8301-4DAE-F9C3B76055B2}"/>
              </a:ext>
            </a:extLst>
          </p:cNvPr>
          <p:cNvSpPr>
            <a:spLocks noGrp="1"/>
          </p:cNvSpPr>
          <p:nvPr>
            <p:ph idx="1"/>
          </p:nvPr>
        </p:nvSpPr>
        <p:spPr>
          <a:xfrm>
            <a:off x="581192" y="1928191"/>
            <a:ext cx="11029615" cy="4047159"/>
          </a:xfrm>
        </p:spPr>
        <p:txBody>
          <a:bodyPr>
            <a:normAutofit/>
          </a:bodyPr>
          <a:lstStyle/>
          <a:p>
            <a:r>
              <a:rPr lang="en-GB" sz="2800" dirty="0"/>
              <a:t>In groups of 3 or 4 students discuss examples of companies you are familiar with.</a:t>
            </a:r>
          </a:p>
          <a:p>
            <a:pPr lvl="1"/>
            <a:r>
              <a:rPr lang="en-GB" sz="2500" dirty="0"/>
              <a:t>Who is their target market?</a:t>
            </a:r>
          </a:p>
          <a:p>
            <a:pPr lvl="1"/>
            <a:r>
              <a:rPr lang="en-GB" sz="2500" dirty="0"/>
              <a:t>Do they use differentiated or focussed targeting?</a:t>
            </a:r>
          </a:p>
          <a:p>
            <a:pPr lvl="1"/>
            <a:r>
              <a:rPr lang="en-GB" sz="2500" dirty="0"/>
              <a:t>What key competitors do they have?</a:t>
            </a:r>
          </a:p>
          <a:p>
            <a:pPr marL="324000" lvl="1" indent="0">
              <a:buNone/>
            </a:pPr>
            <a:endParaRPr lang="en-GB" sz="2500" dirty="0"/>
          </a:p>
          <a:p>
            <a:pPr marL="0" indent="0">
              <a:buNone/>
            </a:pPr>
            <a:endParaRPr lang="en-GB" sz="2800" dirty="0"/>
          </a:p>
        </p:txBody>
      </p:sp>
      <p:sp>
        <p:nvSpPr>
          <p:cNvPr id="4" name="Footer Placeholder 3">
            <a:extLst>
              <a:ext uri="{FF2B5EF4-FFF2-40B4-BE49-F238E27FC236}">
                <a16:creationId xmlns:a16="http://schemas.microsoft.com/office/drawing/2014/main" id="{A94F8752-60C1-9C52-115D-9D8B8EB145D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FE5FCF7-BC02-4372-7916-9EC3E4A3A8BD}"/>
              </a:ext>
            </a:extLst>
          </p:cNvPr>
          <p:cNvSpPr>
            <a:spLocks noGrp="1"/>
          </p:cNvSpPr>
          <p:nvPr>
            <p:ph type="sldNum" sz="quarter" idx="12"/>
          </p:nvPr>
        </p:nvSpPr>
        <p:spPr/>
        <p:txBody>
          <a:bodyPr/>
          <a:lstStyle/>
          <a:p>
            <a:fld id="{3A98EE3D-8CD1-4C3F-BD1C-C98C9596463C}" type="slidenum">
              <a:rPr lang="en-US" smtClean="0"/>
              <a:t>27</a:t>
            </a:fld>
            <a:endParaRPr lang="en-US" dirty="0"/>
          </a:p>
        </p:txBody>
      </p:sp>
    </p:spTree>
    <p:extLst>
      <p:ext uri="{BB962C8B-B14F-4D97-AF65-F5344CB8AC3E}">
        <p14:creationId xmlns:p14="http://schemas.microsoft.com/office/powerpoint/2010/main" val="22387259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a:extLst>
              <a:ext uri="{FF2B5EF4-FFF2-40B4-BE49-F238E27FC236}">
                <a16:creationId xmlns:a16="http://schemas.microsoft.com/office/drawing/2014/main" id="{4630CC91-5B2F-F303-0BC3-4CE8B2955E0E}"/>
              </a:ext>
            </a:extLst>
          </p:cNvPr>
          <p:cNvSpPr>
            <a:spLocks noGrp="1" noChangeArrowheads="1"/>
          </p:cNvSpPr>
          <p:nvPr>
            <p:ph type="title"/>
          </p:nvPr>
        </p:nvSpPr>
        <p:spPr>
          <a:xfrm>
            <a:off x="476250" y="331788"/>
            <a:ext cx="8432800" cy="984250"/>
          </a:xfrm>
        </p:spPr>
        <p:txBody>
          <a:bodyPr>
            <a:normAutofit/>
          </a:bodyPr>
          <a:lstStyle/>
          <a:p>
            <a:r>
              <a:rPr lang="en-GB" altLang="en-US" sz="3400" b="1" dirty="0"/>
              <a:t>3. Positioning</a:t>
            </a:r>
          </a:p>
        </p:txBody>
      </p:sp>
      <p:sp>
        <p:nvSpPr>
          <p:cNvPr id="5" name="TextBox 4">
            <a:extLst>
              <a:ext uri="{FF2B5EF4-FFF2-40B4-BE49-F238E27FC236}">
                <a16:creationId xmlns:a16="http://schemas.microsoft.com/office/drawing/2014/main" id="{F80DE7D7-DC1C-38EA-6F52-73F3987600BA}"/>
              </a:ext>
            </a:extLst>
          </p:cNvPr>
          <p:cNvSpPr txBox="1"/>
          <p:nvPr/>
        </p:nvSpPr>
        <p:spPr>
          <a:xfrm>
            <a:off x="640080" y="1439864"/>
            <a:ext cx="10505440" cy="4316566"/>
          </a:xfrm>
          <a:prstGeom prst="rect">
            <a:avLst/>
          </a:prstGeom>
          <a:noFill/>
        </p:spPr>
        <p:txBody>
          <a:bodyPr wrap="square">
            <a:spAutoFit/>
          </a:bodyPr>
          <a:lstStyle/>
          <a:p>
            <a:pPr>
              <a:defRPr/>
            </a:pPr>
            <a:endParaRPr lang="en-GB" sz="2000" dirty="0"/>
          </a:p>
          <a:p>
            <a:pPr>
              <a:defRPr/>
            </a:pPr>
            <a:r>
              <a:rPr lang="en-GB" sz="2000" dirty="0"/>
              <a:t>Positioning is the final step where you define how your target audience should perceive your product or brand relative to competitors also targeting the same segment.</a:t>
            </a:r>
            <a:endParaRPr lang="en-GB" sz="1950" dirty="0"/>
          </a:p>
          <a:p>
            <a:pPr marL="342900" indent="-342900" algn="just">
              <a:buFont typeface="Arial" panose="020B0604020202020204" pitchFamily="34" charset="0"/>
              <a:buChar char="•"/>
              <a:defRPr/>
            </a:pPr>
            <a:endParaRPr lang="en-GB" sz="1950" b="1" dirty="0"/>
          </a:p>
          <a:p>
            <a:pPr marL="342900" indent="-342900" algn="just">
              <a:buFont typeface="Arial" panose="020B0604020202020204" pitchFamily="34" charset="0"/>
              <a:buChar char="•"/>
              <a:defRPr/>
            </a:pPr>
            <a:r>
              <a:rPr lang="en-GB" sz="1950" b="1" dirty="0"/>
              <a:t>Differentiation:</a:t>
            </a:r>
          </a:p>
          <a:p>
            <a:pPr lvl="2" algn="just">
              <a:defRPr/>
            </a:pPr>
            <a:r>
              <a:rPr lang="en-GB" sz="1950" dirty="0"/>
              <a:t>Distinguishing a product or service from other competitors, to make it more attractive to a particular target market.</a:t>
            </a:r>
          </a:p>
          <a:p>
            <a:pPr lvl="1" algn="just">
              <a:defRPr/>
            </a:pPr>
            <a:endParaRPr lang="en-GB" sz="1950" dirty="0"/>
          </a:p>
          <a:p>
            <a:pPr marL="342900" indent="-342900" algn="just">
              <a:buFont typeface="Arial" panose="020B0604020202020204" pitchFamily="34" charset="0"/>
              <a:buChar char="•"/>
              <a:defRPr/>
            </a:pPr>
            <a:r>
              <a:rPr lang="en-GB" sz="1950" b="1" dirty="0"/>
              <a:t>Positioning:</a:t>
            </a:r>
          </a:p>
          <a:p>
            <a:pPr lvl="2" algn="just">
              <a:defRPr/>
            </a:pPr>
            <a:r>
              <a:rPr lang="en-GB" sz="1950" dirty="0"/>
              <a:t>The consumer's perception of a brand or product in relation to competing brands or products.</a:t>
            </a:r>
          </a:p>
          <a:p>
            <a:pPr marL="214313" indent="-214313">
              <a:buFont typeface="Arial" panose="020B0604020202020204" pitchFamily="34" charset="0"/>
              <a:buChar char="•"/>
              <a:defRPr/>
            </a:pPr>
            <a:endParaRPr lang="en-GB" sz="1950" dirty="0"/>
          </a:p>
          <a:p>
            <a:pPr>
              <a:defRPr/>
            </a:pPr>
            <a:endParaRPr lang="en-GB" sz="1950" dirty="0"/>
          </a:p>
          <a:p>
            <a:pPr>
              <a:defRPr/>
            </a:pPr>
            <a:endParaRPr lang="en-GB" sz="195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BBA9C-65C3-A71A-B658-A4DD7E4AA1F7}"/>
              </a:ext>
            </a:extLst>
          </p:cNvPr>
          <p:cNvSpPr>
            <a:spLocks noGrp="1"/>
          </p:cNvSpPr>
          <p:nvPr>
            <p:ph type="title"/>
          </p:nvPr>
        </p:nvSpPr>
        <p:spPr>
          <a:xfrm>
            <a:off x="581192" y="702156"/>
            <a:ext cx="11029616" cy="628804"/>
          </a:xfrm>
        </p:spPr>
        <p:txBody>
          <a:bodyPr/>
          <a:lstStyle/>
          <a:p>
            <a:r>
              <a:rPr lang="en-GB" b="1" dirty="0"/>
              <a:t>positioning</a:t>
            </a:r>
          </a:p>
        </p:txBody>
      </p:sp>
      <p:sp>
        <p:nvSpPr>
          <p:cNvPr id="3" name="Content Placeholder 2">
            <a:extLst>
              <a:ext uri="{FF2B5EF4-FFF2-40B4-BE49-F238E27FC236}">
                <a16:creationId xmlns:a16="http://schemas.microsoft.com/office/drawing/2014/main" id="{ACE5A014-2BE7-DC38-DFD6-C6DA0D338930}"/>
              </a:ext>
            </a:extLst>
          </p:cNvPr>
          <p:cNvSpPr>
            <a:spLocks noGrp="1"/>
          </p:cNvSpPr>
          <p:nvPr>
            <p:ph idx="1"/>
          </p:nvPr>
        </p:nvSpPr>
        <p:spPr>
          <a:xfrm>
            <a:off x="581192" y="1668048"/>
            <a:ext cx="3886534" cy="3921095"/>
          </a:xfrm>
        </p:spPr>
        <p:txBody>
          <a:bodyPr>
            <a:normAutofit fontScale="92500"/>
          </a:bodyPr>
          <a:lstStyle/>
          <a:p>
            <a:r>
              <a:rPr lang="en-GB" sz="2400" dirty="0"/>
              <a:t>Positioning is concerned with the brand’s relationship with other brands aimed at the same segment.</a:t>
            </a:r>
          </a:p>
          <a:p>
            <a:endParaRPr lang="en-GB" sz="2400" dirty="0"/>
          </a:p>
          <a:p>
            <a:r>
              <a:rPr lang="en-GB" sz="2400" dirty="0"/>
              <a:t>It is about the place the brand occupies in the minds of the consumers, relative to other brands. </a:t>
            </a:r>
          </a:p>
          <a:p>
            <a:endParaRPr lang="en-GB" dirty="0"/>
          </a:p>
        </p:txBody>
      </p:sp>
      <p:sp>
        <p:nvSpPr>
          <p:cNvPr id="4" name="Footer Placeholder 3">
            <a:extLst>
              <a:ext uri="{FF2B5EF4-FFF2-40B4-BE49-F238E27FC236}">
                <a16:creationId xmlns:a16="http://schemas.microsoft.com/office/drawing/2014/main" id="{8AF8468B-BC1A-45D5-905A-12AB1E70718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0040E28-6C72-6A5B-900A-EB423FCA57B2}"/>
              </a:ext>
            </a:extLst>
          </p:cNvPr>
          <p:cNvSpPr>
            <a:spLocks noGrp="1"/>
          </p:cNvSpPr>
          <p:nvPr>
            <p:ph type="sldNum" sz="quarter" idx="12"/>
          </p:nvPr>
        </p:nvSpPr>
        <p:spPr/>
        <p:txBody>
          <a:bodyPr/>
          <a:lstStyle/>
          <a:p>
            <a:fld id="{3A98EE3D-8CD1-4C3F-BD1C-C98C9596463C}" type="slidenum">
              <a:rPr lang="en-US" smtClean="0"/>
              <a:t>29</a:t>
            </a:fld>
            <a:endParaRPr lang="en-US" dirty="0"/>
          </a:p>
        </p:txBody>
      </p:sp>
      <p:sp>
        <p:nvSpPr>
          <p:cNvPr id="6" name="Rounded Rectangular Callout 3">
            <a:extLst>
              <a:ext uri="{FF2B5EF4-FFF2-40B4-BE49-F238E27FC236}">
                <a16:creationId xmlns:a16="http://schemas.microsoft.com/office/drawing/2014/main" id="{725A99D5-1C22-3E53-6494-CE1A8468691F}"/>
              </a:ext>
            </a:extLst>
          </p:cNvPr>
          <p:cNvSpPr/>
          <p:nvPr/>
        </p:nvSpPr>
        <p:spPr>
          <a:xfrm>
            <a:off x="4802462" y="3771900"/>
            <a:ext cx="5576112" cy="2314926"/>
          </a:xfrm>
          <a:prstGeom prst="wedgeRoundRectCallout">
            <a:avLst>
              <a:gd name="adj1" fmla="val -40007"/>
              <a:gd name="adj2" fmla="val -94273"/>
              <a:gd name="adj3" fmla="val 16667"/>
            </a:avLst>
          </a:prstGeom>
          <a:ln w="38100"/>
        </p:spPr>
        <p:style>
          <a:lnRef idx="2">
            <a:schemeClr val="accent5"/>
          </a:lnRef>
          <a:fillRef idx="1">
            <a:schemeClr val="lt1"/>
          </a:fillRef>
          <a:effectRef idx="0">
            <a:schemeClr val="accent5"/>
          </a:effectRef>
          <a:fontRef idx="minor">
            <a:schemeClr val="dk1"/>
          </a:fontRef>
        </p:style>
        <p:txBody>
          <a:bodyPr anchor="ctr"/>
          <a:lstStyle/>
          <a:p>
            <a:pPr algn="ctr" eaLnBrk="1" hangingPunct="1">
              <a:defRPr/>
            </a:pPr>
            <a:r>
              <a:rPr lang="en-GB" b="1" dirty="0"/>
              <a:t>Positioning is the act of designing the company’s offering and image so that they occupy a meaningful and distinct competitive position in the target customer’s minds.</a:t>
            </a:r>
          </a:p>
          <a:p>
            <a:pPr algn="ctr" eaLnBrk="1" hangingPunct="1">
              <a:defRPr/>
            </a:pPr>
            <a:r>
              <a:rPr lang="en-GB" b="1" dirty="0"/>
              <a:t>Kotler (2023)</a:t>
            </a:r>
          </a:p>
        </p:txBody>
      </p:sp>
      <p:sp>
        <p:nvSpPr>
          <p:cNvPr id="7" name="Rounded Rectangular Callout 4">
            <a:extLst>
              <a:ext uri="{FF2B5EF4-FFF2-40B4-BE49-F238E27FC236}">
                <a16:creationId xmlns:a16="http://schemas.microsoft.com/office/drawing/2014/main" id="{1D33CAF2-2400-883C-6E38-81C1DD0868FF}"/>
              </a:ext>
            </a:extLst>
          </p:cNvPr>
          <p:cNvSpPr/>
          <p:nvPr/>
        </p:nvSpPr>
        <p:spPr>
          <a:xfrm>
            <a:off x="6426200" y="685006"/>
            <a:ext cx="5576112" cy="2314926"/>
          </a:xfrm>
          <a:prstGeom prst="wedgeRoundRectCallout">
            <a:avLst>
              <a:gd name="adj1" fmla="val 41767"/>
              <a:gd name="adj2" fmla="val 95589"/>
              <a:gd name="adj3" fmla="val 16667"/>
            </a:avLst>
          </a:prstGeom>
          <a:ln w="38100"/>
        </p:spPr>
        <p:style>
          <a:lnRef idx="2">
            <a:schemeClr val="accent5"/>
          </a:lnRef>
          <a:fillRef idx="1">
            <a:schemeClr val="lt1"/>
          </a:fillRef>
          <a:effectRef idx="0">
            <a:schemeClr val="accent5"/>
          </a:effectRef>
          <a:fontRef idx="minor">
            <a:schemeClr val="dk1"/>
          </a:fontRef>
        </p:style>
        <p:txBody>
          <a:bodyPr anchor="ctr"/>
          <a:lstStyle/>
          <a:p>
            <a:pPr algn="ctr" eaLnBrk="1" hangingPunct="1">
              <a:defRPr/>
            </a:pPr>
            <a:r>
              <a:rPr lang="en-GB" b="1" dirty="0"/>
              <a:t>Positioning is the process whereby information about the organisation and its product is communicated in such a way that the object is perceived by the consumer/stakeholder to be differentiated from the competition, to occupy a particular space in the market.</a:t>
            </a:r>
          </a:p>
          <a:p>
            <a:pPr algn="ctr" eaLnBrk="1" hangingPunct="1">
              <a:defRPr/>
            </a:pPr>
            <a:r>
              <a:rPr lang="en-GB" b="1" dirty="0"/>
              <a:t>Chris Fill (2022)</a:t>
            </a:r>
          </a:p>
        </p:txBody>
      </p:sp>
    </p:spTree>
    <p:extLst>
      <p:ext uri="{BB962C8B-B14F-4D97-AF65-F5344CB8AC3E}">
        <p14:creationId xmlns:p14="http://schemas.microsoft.com/office/powerpoint/2010/main" val="2237522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a:extLst>
              <a:ext uri="{FF2B5EF4-FFF2-40B4-BE49-F238E27FC236}">
                <a16:creationId xmlns:a16="http://schemas.microsoft.com/office/drawing/2014/main" id="{FF1CBEB0-AF06-433E-47CE-A2EBD3642B9D}"/>
              </a:ext>
            </a:extLst>
          </p:cNvPr>
          <p:cNvSpPr>
            <a:spLocks noGrp="1" noChangeArrowheads="1"/>
          </p:cNvSpPr>
          <p:nvPr>
            <p:ph type="title"/>
          </p:nvPr>
        </p:nvSpPr>
        <p:spPr>
          <a:xfrm>
            <a:off x="325120" y="476250"/>
            <a:ext cx="11003279" cy="1068070"/>
          </a:xfrm>
        </p:spPr>
        <p:txBody>
          <a:bodyPr>
            <a:normAutofit/>
          </a:bodyPr>
          <a:lstStyle/>
          <a:p>
            <a:pPr eaLnBrk="1" hangingPunct="1"/>
            <a:r>
              <a:rPr lang="en-US" altLang="en-US" sz="3200" b="1" dirty="0"/>
              <a:t>Differentiation and Positioning:</a:t>
            </a:r>
            <a:br>
              <a:rPr lang="en-US" altLang="en-US" sz="3200" b="1" dirty="0"/>
            </a:br>
            <a:r>
              <a:rPr lang="en-US" altLang="en-US" sz="3200" b="1" dirty="0"/>
              <a:t>Choosing a Strategy</a:t>
            </a:r>
          </a:p>
        </p:txBody>
      </p:sp>
      <p:graphicFrame>
        <p:nvGraphicFramePr>
          <p:cNvPr id="4" name="Content Placeholder 3">
            <a:extLst>
              <a:ext uri="{FF2B5EF4-FFF2-40B4-BE49-F238E27FC236}">
                <a16:creationId xmlns:a16="http://schemas.microsoft.com/office/drawing/2014/main" id="{DCB73501-7E5E-8A10-B991-C6D9690C8312}"/>
              </a:ext>
            </a:extLst>
          </p:cNvPr>
          <p:cNvGraphicFramePr>
            <a:graphicFrameLocks noGrp="1"/>
          </p:cNvGraphicFramePr>
          <p:nvPr>
            <p:ph idx="1"/>
            <p:extLst>
              <p:ext uri="{D42A27DB-BD31-4B8C-83A1-F6EECF244321}">
                <p14:modId xmlns:p14="http://schemas.microsoft.com/office/powerpoint/2010/main" val="3640825382"/>
              </p:ext>
            </p:extLst>
          </p:nvPr>
        </p:nvGraphicFramePr>
        <p:xfrm>
          <a:off x="1964583" y="1959909"/>
          <a:ext cx="8071406" cy="37382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DC7AB721-AAD1-6D0D-591A-1BEA397CA00B}"/>
              </a:ext>
            </a:extLst>
          </p:cNvPr>
          <p:cNvSpPr>
            <a:spLocks noGrp="1"/>
          </p:cNvSpPr>
          <p:nvPr>
            <p:ph type="title"/>
          </p:nvPr>
        </p:nvSpPr>
        <p:spPr>
          <a:xfrm>
            <a:off x="670560" y="721359"/>
            <a:ext cx="7451090" cy="589281"/>
          </a:xfrm>
        </p:spPr>
        <p:txBody>
          <a:bodyPr>
            <a:normAutofit fontScale="90000"/>
          </a:bodyPr>
          <a:lstStyle/>
          <a:p>
            <a:pPr>
              <a:defRPr/>
            </a:pPr>
            <a:r>
              <a:rPr lang="en-GB" altLang="en-US" sz="4500" b="1" dirty="0"/>
              <a:t>Positioning strategies</a:t>
            </a:r>
          </a:p>
        </p:txBody>
      </p:sp>
      <p:sp>
        <p:nvSpPr>
          <p:cNvPr id="75779" name="Content Placeholder 2">
            <a:extLst>
              <a:ext uri="{FF2B5EF4-FFF2-40B4-BE49-F238E27FC236}">
                <a16:creationId xmlns:a16="http://schemas.microsoft.com/office/drawing/2014/main" id="{228A25A9-4E6B-467C-B1FE-3AB476FFB20A}"/>
              </a:ext>
            </a:extLst>
          </p:cNvPr>
          <p:cNvSpPr>
            <a:spLocks noGrp="1"/>
          </p:cNvSpPr>
          <p:nvPr>
            <p:ph sz="half" idx="1"/>
          </p:nvPr>
        </p:nvSpPr>
        <p:spPr>
          <a:xfrm>
            <a:off x="670560" y="1706880"/>
            <a:ext cx="5425440" cy="3765232"/>
          </a:xfrm>
        </p:spPr>
        <p:txBody>
          <a:bodyPr>
            <a:normAutofit/>
          </a:bodyPr>
          <a:lstStyle/>
          <a:p>
            <a:pPr lvl="1"/>
            <a:r>
              <a:rPr lang="en-GB" altLang="en-US" sz="3600" dirty="0"/>
              <a:t>Product features</a:t>
            </a:r>
          </a:p>
          <a:p>
            <a:pPr lvl="1"/>
            <a:r>
              <a:rPr lang="en-GB" altLang="en-US" sz="3600" dirty="0"/>
              <a:t>Price</a:t>
            </a:r>
          </a:p>
          <a:p>
            <a:pPr lvl="1"/>
            <a:r>
              <a:rPr lang="en-GB" altLang="en-US" sz="3600" dirty="0"/>
              <a:t>Quality</a:t>
            </a:r>
          </a:p>
          <a:p>
            <a:pPr lvl="1"/>
            <a:r>
              <a:rPr lang="en-GB" altLang="en-US" sz="3600" dirty="0"/>
              <a:t>Use</a:t>
            </a:r>
          </a:p>
          <a:p>
            <a:pPr lvl="1">
              <a:buFont typeface="Arial" panose="020B0604020202020204" pitchFamily="34" charset="0"/>
              <a:buNone/>
            </a:pPr>
            <a:endParaRPr lang="en-GB" altLang="en-US" dirty="0"/>
          </a:p>
        </p:txBody>
      </p:sp>
      <p:sp>
        <p:nvSpPr>
          <p:cNvPr id="75780" name="Content Placeholder 3">
            <a:extLst>
              <a:ext uri="{FF2B5EF4-FFF2-40B4-BE49-F238E27FC236}">
                <a16:creationId xmlns:a16="http://schemas.microsoft.com/office/drawing/2014/main" id="{4D56E860-1922-A8C3-EE93-10D4953F8639}"/>
              </a:ext>
            </a:extLst>
          </p:cNvPr>
          <p:cNvSpPr>
            <a:spLocks noGrp="1"/>
          </p:cNvSpPr>
          <p:nvPr>
            <p:ph sz="half" idx="2"/>
          </p:nvPr>
        </p:nvSpPr>
        <p:spPr>
          <a:xfrm>
            <a:off x="5770563" y="1482725"/>
            <a:ext cx="4703762" cy="3892550"/>
          </a:xfrm>
        </p:spPr>
        <p:txBody>
          <a:bodyPr>
            <a:normAutofit/>
          </a:bodyPr>
          <a:lstStyle/>
          <a:p>
            <a:pPr lvl="1"/>
            <a:r>
              <a:rPr lang="en-GB" altLang="en-US" sz="3600" dirty="0"/>
              <a:t>Benefit</a:t>
            </a:r>
          </a:p>
          <a:p>
            <a:pPr lvl="1"/>
            <a:r>
              <a:rPr lang="en-GB" altLang="en-US" sz="3600" dirty="0"/>
              <a:t>Heritage/Cultural symbol</a:t>
            </a:r>
          </a:p>
          <a:p>
            <a:endParaRPr lang="en-GB"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FFF206FC-5357-E300-F765-00EAF3E2C421}"/>
              </a:ext>
            </a:extLst>
          </p:cNvPr>
          <p:cNvSpPr>
            <a:spLocks noGrp="1" noChangeArrowheads="1"/>
          </p:cNvSpPr>
          <p:nvPr>
            <p:ph type="title"/>
          </p:nvPr>
        </p:nvSpPr>
        <p:spPr>
          <a:xfrm>
            <a:off x="680720" y="228601"/>
            <a:ext cx="7417119" cy="1039813"/>
          </a:xfrm>
        </p:spPr>
        <p:txBody>
          <a:bodyPr>
            <a:normAutofit/>
          </a:bodyPr>
          <a:lstStyle/>
          <a:p>
            <a:r>
              <a:rPr lang="en-GB" altLang="en-US" sz="4800" b="1" dirty="0"/>
              <a:t>Buyers’ perceptions</a:t>
            </a:r>
          </a:p>
        </p:txBody>
      </p:sp>
      <p:sp>
        <p:nvSpPr>
          <p:cNvPr id="58371" name="Content Placeholder 2">
            <a:extLst>
              <a:ext uri="{FF2B5EF4-FFF2-40B4-BE49-F238E27FC236}">
                <a16:creationId xmlns:a16="http://schemas.microsoft.com/office/drawing/2014/main" id="{AAAFA33D-FAE3-EC51-9EA3-71808210D365}"/>
              </a:ext>
            </a:extLst>
          </p:cNvPr>
          <p:cNvSpPr>
            <a:spLocks noGrp="1"/>
          </p:cNvSpPr>
          <p:nvPr>
            <p:ph idx="1"/>
          </p:nvPr>
        </p:nvSpPr>
        <p:spPr>
          <a:xfrm>
            <a:off x="924561" y="1628776"/>
            <a:ext cx="9265604" cy="3922713"/>
          </a:xfrm>
        </p:spPr>
        <p:txBody>
          <a:bodyPr>
            <a:normAutofit/>
          </a:bodyPr>
          <a:lstStyle/>
          <a:p>
            <a:pPr marL="0" indent="0" algn="just">
              <a:buNone/>
              <a:defRPr/>
            </a:pPr>
            <a:r>
              <a:rPr lang="en-GB" altLang="en-US" sz="3000" dirty="0"/>
              <a:t>Positioning is about how customers perceive the product</a:t>
            </a:r>
          </a:p>
          <a:p>
            <a:pPr lvl="1" algn="just">
              <a:defRPr/>
            </a:pPr>
            <a:r>
              <a:rPr lang="en-GB" altLang="en-US" sz="2700" dirty="0"/>
              <a:t>In terms of product attributes</a:t>
            </a:r>
          </a:p>
          <a:p>
            <a:pPr lvl="1" algn="just">
              <a:defRPr/>
            </a:pPr>
            <a:r>
              <a:rPr lang="en-GB" altLang="en-US" sz="2700" dirty="0"/>
              <a:t>In terms of the benefits it conveys</a:t>
            </a:r>
          </a:p>
          <a:p>
            <a:pPr lvl="1" algn="just">
              <a:defRPr/>
            </a:pPr>
            <a:r>
              <a:rPr lang="en-GB" altLang="en-US" sz="2700" dirty="0"/>
              <a:t>In relation to competitor products</a:t>
            </a:r>
          </a:p>
          <a:p>
            <a:pPr lvl="1" algn="just">
              <a:defRPr/>
            </a:pPr>
            <a:r>
              <a:rPr lang="en-GB" altLang="en-US" sz="2700" dirty="0"/>
              <a:t>In relation to substitute products</a:t>
            </a:r>
          </a:p>
          <a:p>
            <a:pPr marL="324000" lvl="1" indent="0" algn="just">
              <a:buNone/>
              <a:defRPr/>
            </a:pPr>
            <a:endParaRPr lang="en-GB" altLang="en-US" sz="27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8371">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837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837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83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379F7-0E9B-7F7A-F9B9-B5397B5663BB}"/>
              </a:ext>
            </a:extLst>
          </p:cNvPr>
          <p:cNvSpPr>
            <a:spLocks noGrp="1"/>
          </p:cNvSpPr>
          <p:nvPr>
            <p:ph type="title"/>
          </p:nvPr>
        </p:nvSpPr>
        <p:spPr>
          <a:xfrm>
            <a:off x="581192" y="702156"/>
            <a:ext cx="11029616" cy="745644"/>
          </a:xfrm>
        </p:spPr>
        <p:txBody>
          <a:bodyPr>
            <a:normAutofit/>
          </a:bodyPr>
          <a:lstStyle/>
          <a:p>
            <a:r>
              <a:rPr lang="en-GB" dirty="0"/>
              <a:t>Developing a Positioning Strategy </a:t>
            </a:r>
          </a:p>
        </p:txBody>
      </p:sp>
      <p:sp>
        <p:nvSpPr>
          <p:cNvPr id="3" name="Content Placeholder 2">
            <a:extLst>
              <a:ext uri="{FF2B5EF4-FFF2-40B4-BE49-F238E27FC236}">
                <a16:creationId xmlns:a16="http://schemas.microsoft.com/office/drawing/2014/main" id="{C92F85E7-CA20-12FE-260E-3619C215C76B}"/>
              </a:ext>
            </a:extLst>
          </p:cNvPr>
          <p:cNvSpPr>
            <a:spLocks noGrp="1"/>
          </p:cNvSpPr>
          <p:nvPr>
            <p:ph idx="1"/>
          </p:nvPr>
        </p:nvSpPr>
        <p:spPr>
          <a:xfrm>
            <a:off x="581193" y="1698372"/>
            <a:ext cx="6200607" cy="4276978"/>
          </a:xfrm>
        </p:spPr>
        <p:txBody>
          <a:bodyPr>
            <a:normAutofit lnSpcReduction="10000"/>
          </a:bodyPr>
          <a:lstStyle/>
          <a:p>
            <a:r>
              <a:rPr lang="en-GB" sz="2400" dirty="0"/>
              <a:t>Deciding what position to occupy in the market requires consideration of three variables:</a:t>
            </a:r>
          </a:p>
          <a:p>
            <a:pPr lvl="1"/>
            <a:r>
              <a:rPr lang="en-GB" sz="2400" b="1" dirty="0">
                <a:solidFill>
                  <a:srgbClr val="0070C0"/>
                </a:solidFill>
              </a:rPr>
              <a:t>The customers </a:t>
            </a:r>
            <a:r>
              <a:rPr lang="en-GB" sz="2400" dirty="0"/>
              <a:t>– what attributes matter to them</a:t>
            </a:r>
          </a:p>
          <a:p>
            <a:pPr lvl="1"/>
            <a:r>
              <a:rPr lang="en-GB" sz="2400" b="1" dirty="0">
                <a:solidFill>
                  <a:srgbClr val="0070C0"/>
                </a:solidFill>
              </a:rPr>
              <a:t>The competitors </a:t>
            </a:r>
            <a:r>
              <a:rPr lang="en-GB" sz="2400" dirty="0"/>
              <a:t>– a differential advantage that ideally cannot be easily matched</a:t>
            </a:r>
          </a:p>
          <a:p>
            <a:pPr lvl="1"/>
            <a:r>
              <a:rPr lang="en-GB" sz="2400" b="1" dirty="0">
                <a:solidFill>
                  <a:srgbClr val="0070C0"/>
                </a:solidFill>
              </a:rPr>
              <a:t>The company </a:t>
            </a:r>
            <a:r>
              <a:rPr lang="en-GB" sz="2400" dirty="0"/>
              <a:t>– unique sustainable attributes</a:t>
            </a:r>
          </a:p>
          <a:p>
            <a:endParaRPr lang="en-GB" sz="1800" dirty="0"/>
          </a:p>
        </p:txBody>
      </p:sp>
      <p:pic>
        <p:nvPicPr>
          <p:cNvPr id="6" name="Picture 5" descr="Diagram&#10;&#10;Description automatically generated">
            <a:extLst>
              <a:ext uri="{FF2B5EF4-FFF2-40B4-BE49-F238E27FC236}">
                <a16:creationId xmlns:a16="http://schemas.microsoft.com/office/drawing/2014/main" id="{430BC1F7-FC1E-7659-DE0E-F4B0A9986871}"/>
              </a:ext>
            </a:extLst>
          </p:cNvPr>
          <p:cNvPicPr>
            <a:picLocks noChangeAspect="1"/>
          </p:cNvPicPr>
          <p:nvPr/>
        </p:nvPicPr>
        <p:blipFill rotWithShape="1">
          <a:blip r:embed="rId2"/>
          <a:srcRect l="5880" r="127" b="-5"/>
          <a:stretch/>
        </p:blipFill>
        <p:spPr>
          <a:xfrm>
            <a:off x="7035800" y="1181357"/>
            <a:ext cx="4707021" cy="5171032"/>
          </a:xfrm>
          <a:prstGeom prst="rect">
            <a:avLst/>
          </a:prstGeom>
        </p:spPr>
      </p:pic>
      <p:sp>
        <p:nvSpPr>
          <p:cNvPr id="4" name="Footer Placeholder 3">
            <a:extLst>
              <a:ext uri="{FF2B5EF4-FFF2-40B4-BE49-F238E27FC236}">
                <a16:creationId xmlns:a16="http://schemas.microsoft.com/office/drawing/2014/main" id="{70488475-C9B8-D9E9-CF83-57AB4F92AF5E}"/>
              </a:ext>
            </a:extLst>
          </p:cNvPr>
          <p:cNvSpPr>
            <a:spLocks noGrp="1"/>
          </p:cNvSpPr>
          <p:nvPr>
            <p:ph type="ftr" sz="quarter" idx="11"/>
          </p:nvPr>
        </p:nvSpPr>
        <p:spPr>
          <a:xfrm>
            <a:off x="581192" y="6423914"/>
            <a:ext cx="6917210" cy="365125"/>
          </a:xfrm>
        </p:spPr>
        <p:txBody>
          <a:bodyPr>
            <a:normAutofit/>
          </a:bodyPr>
          <a:lstStyle/>
          <a:p>
            <a:r>
              <a:rPr lang="en-US" dirty="0"/>
              <a:t>www.smartinsights.com</a:t>
            </a:r>
          </a:p>
        </p:txBody>
      </p:sp>
      <p:sp>
        <p:nvSpPr>
          <p:cNvPr id="5" name="Slide Number Placeholder 4">
            <a:extLst>
              <a:ext uri="{FF2B5EF4-FFF2-40B4-BE49-F238E27FC236}">
                <a16:creationId xmlns:a16="http://schemas.microsoft.com/office/drawing/2014/main" id="{CEA40FD0-4CA7-CB47-F338-E5A9D0C0CDCB}"/>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smtClean="0"/>
              <a:pPr>
                <a:spcAft>
                  <a:spcPts val="600"/>
                </a:spcAft>
              </a:pPr>
              <a:t>33</a:t>
            </a:fld>
            <a:endParaRPr lang="en-US"/>
          </a:p>
        </p:txBody>
      </p:sp>
      <p:sp>
        <p:nvSpPr>
          <p:cNvPr id="8" name="TextBox 7">
            <a:extLst>
              <a:ext uri="{FF2B5EF4-FFF2-40B4-BE49-F238E27FC236}">
                <a16:creationId xmlns:a16="http://schemas.microsoft.com/office/drawing/2014/main" id="{5715BC81-7BB1-F457-B689-ADF38DA23B81}"/>
              </a:ext>
            </a:extLst>
          </p:cNvPr>
          <p:cNvSpPr txBox="1"/>
          <p:nvPr/>
        </p:nvSpPr>
        <p:spPr>
          <a:xfrm>
            <a:off x="7035800" y="1143014"/>
            <a:ext cx="4575007" cy="461665"/>
          </a:xfrm>
          <a:prstGeom prst="rect">
            <a:avLst/>
          </a:prstGeom>
          <a:noFill/>
        </p:spPr>
        <p:txBody>
          <a:bodyPr wrap="square">
            <a:spAutoFit/>
          </a:bodyPr>
          <a:lstStyle/>
          <a:p>
            <a:pPr algn="ctr"/>
            <a:r>
              <a:rPr lang="en-GB" sz="2400" b="1" dirty="0">
                <a:solidFill>
                  <a:srgbClr val="C00000"/>
                </a:solidFill>
              </a:rPr>
              <a:t>Keys to Successful Positioning </a:t>
            </a:r>
          </a:p>
        </p:txBody>
      </p:sp>
    </p:spTree>
    <p:extLst>
      <p:ext uri="{BB962C8B-B14F-4D97-AF65-F5344CB8AC3E}">
        <p14:creationId xmlns:p14="http://schemas.microsoft.com/office/powerpoint/2010/main" val="3989776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76EFD44E-A21A-29ED-0E42-339AC5F9B1FC}"/>
              </a:ext>
            </a:extLst>
          </p:cNvPr>
          <p:cNvSpPr>
            <a:spLocks noGrp="1"/>
          </p:cNvSpPr>
          <p:nvPr>
            <p:ph type="title"/>
          </p:nvPr>
        </p:nvSpPr>
        <p:spPr>
          <a:xfrm>
            <a:off x="807559" y="938022"/>
            <a:ext cx="6647905" cy="547878"/>
          </a:xfrm>
        </p:spPr>
        <p:txBody>
          <a:bodyPr>
            <a:normAutofit/>
          </a:bodyPr>
          <a:lstStyle/>
          <a:p>
            <a:r>
              <a:rPr lang="en-GB" dirty="0">
                <a:solidFill>
                  <a:srgbClr val="FFFFFF"/>
                </a:solidFill>
              </a:rPr>
              <a:t>The Perceptual Map</a:t>
            </a:r>
          </a:p>
        </p:txBody>
      </p:sp>
      <p:sp>
        <p:nvSpPr>
          <p:cNvPr id="15" name="Rectangle 14">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16">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18">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F582CAF3-7D1C-0F7B-E293-5E9855CF4A59}"/>
              </a:ext>
            </a:extLst>
          </p:cNvPr>
          <p:cNvSpPr>
            <a:spLocks noGrp="1"/>
          </p:cNvSpPr>
          <p:nvPr>
            <p:ph idx="1"/>
          </p:nvPr>
        </p:nvSpPr>
        <p:spPr>
          <a:xfrm>
            <a:off x="581193" y="1727200"/>
            <a:ext cx="6917210" cy="4406901"/>
          </a:xfrm>
        </p:spPr>
        <p:txBody>
          <a:bodyPr>
            <a:normAutofit fontScale="92500"/>
          </a:bodyPr>
          <a:lstStyle/>
          <a:p>
            <a:r>
              <a:rPr lang="en-GB" sz="2400" dirty="0">
                <a:solidFill>
                  <a:srgbClr val="FFFFFF"/>
                </a:solidFill>
              </a:rPr>
              <a:t>The perceptual map is a useful tool for determining the position of a brand in the marketplace</a:t>
            </a:r>
          </a:p>
          <a:p>
            <a:r>
              <a:rPr lang="en-GB" sz="2400" dirty="0">
                <a:solidFill>
                  <a:srgbClr val="FFFFFF"/>
                </a:solidFill>
              </a:rPr>
              <a:t>The key steps in producing a perceptual map are:</a:t>
            </a:r>
          </a:p>
          <a:p>
            <a:pPr lvl="1"/>
            <a:r>
              <a:rPr lang="en-GB" sz="2400" dirty="0">
                <a:solidFill>
                  <a:srgbClr val="FFFFFF"/>
                </a:solidFill>
              </a:rPr>
              <a:t>Identify a set of competing brands</a:t>
            </a:r>
          </a:p>
          <a:p>
            <a:pPr lvl="1"/>
            <a:r>
              <a:rPr lang="en-GB" sz="2400" dirty="0">
                <a:solidFill>
                  <a:srgbClr val="FFFFFF"/>
                </a:solidFill>
              </a:rPr>
              <a:t>Identify important attributes consumers use when choosing between brands</a:t>
            </a:r>
          </a:p>
          <a:p>
            <a:pPr lvl="1"/>
            <a:r>
              <a:rPr lang="en-GB" sz="2400" dirty="0">
                <a:solidFill>
                  <a:srgbClr val="FFFFFF"/>
                </a:solidFill>
              </a:rPr>
              <a:t>Conduct quantitative marketing research where consumers score each brand on all key attributes</a:t>
            </a:r>
          </a:p>
          <a:p>
            <a:pPr lvl="1"/>
            <a:r>
              <a:rPr lang="en-GB" sz="2400" dirty="0">
                <a:solidFill>
                  <a:srgbClr val="FFFFFF"/>
                </a:solidFill>
              </a:rPr>
              <a:t>Plot brands on a two-dimensional map</a:t>
            </a:r>
          </a:p>
          <a:p>
            <a:endParaRPr lang="en-GB" dirty="0">
              <a:solidFill>
                <a:srgbClr val="FFFFFF"/>
              </a:solidFill>
            </a:endParaRPr>
          </a:p>
        </p:txBody>
      </p:sp>
      <p:pic>
        <p:nvPicPr>
          <p:cNvPr id="6" name="Picture 5" descr="Chart, scatter chart&#10;&#10;Description automatically generated">
            <a:extLst>
              <a:ext uri="{FF2B5EF4-FFF2-40B4-BE49-F238E27FC236}">
                <a16:creationId xmlns:a16="http://schemas.microsoft.com/office/drawing/2014/main" id="{769C3576-207B-51E9-F991-EB304119F658}"/>
              </a:ext>
            </a:extLst>
          </p:cNvPr>
          <p:cNvPicPr>
            <a:picLocks noChangeAspect="1"/>
          </p:cNvPicPr>
          <p:nvPr/>
        </p:nvPicPr>
        <p:blipFill>
          <a:blip r:embed="rId2"/>
          <a:stretch>
            <a:fillRect/>
          </a:stretch>
        </p:blipFill>
        <p:spPr>
          <a:xfrm>
            <a:off x="8042147" y="1727199"/>
            <a:ext cx="4149854" cy="4406901"/>
          </a:xfrm>
          <a:prstGeom prst="rect">
            <a:avLst/>
          </a:prstGeom>
          <a:noFill/>
        </p:spPr>
      </p:pic>
      <p:sp>
        <p:nvSpPr>
          <p:cNvPr id="4" name="Footer Placeholder 3">
            <a:extLst>
              <a:ext uri="{FF2B5EF4-FFF2-40B4-BE49-F238E27FC236}">
                <a16:creationId xmlns:a16="http://schemas.microsoft.com/office/drawing/2014/main" id="{8A693158-9652-5D2D-69C0-7ECB54944A15}"/>
              </a:ext>
            </a:extLst>
          </p:cNvPr>
          <p:cNvSpPr>
            <a:spLocks noGrp="1"/>
          </p:cNvSpPr>
          <p:nvPr>
            <p:ph type="ftr" sz="quarter" idx="11"/>
          </p:nvPr>
        </p:nvSpPr>
        <p:spPr>
          <a:xfrm>
            <a:off x="581192" y="6423914"/>
            <a:ext cx="6917210" cy="365125"/>
          </a:xfrm>
        </p:spPr>
        <p:txBody>
          <a:bodyPr>
            <a:normAutofit/>
          </a:bodyPr>
          <a:lstStyle/>
          <a:p>
            <a:endParaRPr lang="en-US">
              <a:solidFill>
                <a:schemeClr val="bg1">
                  <a:lumMod val="85000"/>
                  <a:lumOff val="15000"/>
                </a:schemeClr>
              </a:solidFill>
            </a:endParaRPr>
          </a:p>
        </p:txBody>
      </p:sp>
      <p:sp>
        <p:nvSpPr>
          <p:cNvPr id="5" name="Slide Number Placeholder 4">
            <a:extLst>
              <a:ext uri="{FF2B5EF4-FFF2-40B4-BE49-F238E27FC236}">
                <a16:creationId xmlns:a16="http://schemas.microsoft.com/office/drawing/2014/main" id="{A42EAAC0-1F20-839D-314A-DF6B37ECC914}"/>
              </a:ext>
            </a:extLst>
          </p:cNvPr>
          <p:cNvSpPr>
            <a:spLocks noGrp="1"/>
          </p:cNvSpPr>
          <p:nvPr>
            <p:ph type="sldNum" sz="quarter" idx="12"/>
          </p:nvPr>
        </p:nvSpPr>
        <p:spPr>
          <a:xfrm>
            <a:off x="10558300" y="6423914"/>
            <a:ext cx="1052510" cy="365125"/>
          </a:xfrm>
        </p:spPr>
        <p:txBody>
          <a:bodyPr>
            <a:normAutofit/>
          </a:bodyPr>
          <a:lstStyle/>
          <a:p>
            <a:pPr>
              <a:spcAft>
                <a:spcPts val="600"/>
              </a:spcAft>
            </a:pPr>
            <a:fld id="{3A98EE3D-8CD1-4C3F-BD1C-C98C9596463C}" type="slidenum">
              <a:rPr lang="en-US">
                <a:solidFill>
                  <a:schemeClr val="bg1">
                    <a:lumMod val="85000"/>
                    <a:lumOff val="15000"/>
                  </a:schemeClr>
                </a:solidFill>
              </a:rPr>
              <a:pPr>
                <a:spcAft>
                  <a:spcPts val="600"/>
                </a:spcAft>
              </a:pPr>
              <a:t>34</a:t>
            </a:fld>
            <a:endParaRPr lang="en-US">
              <a:solidFill>
                <a:schemeClr val="bg1">
                  <a:lumMod val="85000"/>
                  <a:lumOff val="15000"/>
                </a:schemeClr>
              </a:solidFill>
            </a:endParaRPr>
          </a:p>
        </p:txBody>
      </p:sp>
      <p:sp>
        <p:nvSpPr>
          <p:cNvPr id="8" name="TextBox 7">
            <a:extLst>
              <a:ext uri="{FF2B5EF4-FFF2-40B4-BE49-F238E27FC236}">
                <a16:creationId xmlns:a16="http://schemas.microsoft.com/office/drawing/2014/main" id="{289C98D4-EFF8-0825-6D09-8DAF831D2ABA}"/>
              </a:ext>
            </a:extLst>
          </p:cNvPr>
          <p:cNvSpPr txBox="1"/>
          <p:nvPr/>
        </p:nvSpPr>
        <p:spPr>
          <a:xfrm>
            <a:off x="8079808" y="736601"/>
            <a:ext cx="3660601" cy="830997"/>
          </a:xfrm>
          <a:prstGeom prst="rect">
            <a:avLst/>
          </a:prstGeom>
          <a:noFill/>
        </p:spPr>
        <p:txBody>
          <a:bodyPr wrap="square">
            <a:spAutoFit/>
          </a:bodyPr>
          <a:lstStyle/>
          <a:p>
            <a:pPr algn="ctr"/>
            <a:r>
              <a:rPr lang="en-US" altLang="en-US" sz="2400" b="1" dirty="0">
                <a:solidFill>
                  <a:srgbClr val="7030A0"/>
                </a:solidFill>
              </a:rPr>
              <a:t>A Perceptual Map of Supermarkets</a:t>
            </a:r>
            <a:endParaRPr lang="en-US" sz="2400" b="1" dirty="0">
              <a:solidFill>
                <a:srgbClr val="7030A0"/>
              </a:solidFill>
            </a:endParaRPr>
          </a:p>
        </p:txBody>
      </p:sp>
    </p:spTree>
    <p:extLst>
      <p:ext uri="{BB962C8B-B14F-4D97-AF65-F5344CB8AC3E}">
        <p14:creationId xmlns:p14="http://schemas.microsoft.com/office/powerpoint/2010/main" val="2319744544"/>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14" name="Rectangle 3095">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15" name="Rectangle 3097">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16" name="Rectangle 3099">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17" name="Rectangle 3101">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118" name="Rectangle 3103">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19" name="Group 3105">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107" name="Rectangle 3106">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20" name="Rectangle 3107">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925DCE19-F290-8CAA-89C1-8ABCCB7C63DA}"/>
              </a:ext>
            </a:extLst>
          </p:cNvPr>
          <p:cNvSpPr>
            <a:spLocks noGrp="1"/>
          </p:cNvSpPr>
          <p:nvPr>
            <p:ph type="title"/>
          </p:nvPr>
        </p:nvSpPr>
        <p:spPr>
          <a:xfrm>
            <a:off x="584200" y="878810"/>
            <a:ext cx="3412067" cy="3338149"/>
          </a:xfrm>
        </p:spPr>
        <p:txBody>
          <a:bodyPr vert="horz" lIns="91440" tIns="45720" rIns="91440" bIns="45720" rtlCol="0" anchor="b">
            <a:normAutofit fontScale="90000"/>
          </a:bodyPr>
          <a:lstStyle/>
          <a:p>
            <a:r>
              <a:rPr lang="en-US" sz="3600" dirty="0">
                <a:solidFill>
                  <a:srgbClr val="FFFFFF"/>
                </a:solidFill>
              </a:rPr>
              <a:t>Positioning map – </a:t>
            </a:r>
            <a:r>
              <a:rPr lang="en-US" sz="3600" dirty="0" err="1">
                <a:solidFill>
                  <a:srgbClr val="FFFFFF"/>
                </a:solidFill>
              </a:rPr>
              <a:t>uk</a:t>
            </a:r>
            <a:r>
              <a:rPr lang="en-US" sz="3600" dirty="0">
                <a:solidFill>
                  <a:srgbClr val="FFFFFF"/>
                </a:solidFill>
              </a:rPr>
              <a:t> car market</a:t>
            </a:r>
            <a:br>
              <a:rPr lang="en-US" sz="3600" dirty="0">
                <a:solidFill>
                  <a:srgbClr val="FFFFFF"/>
                </a:solidFill>
              </a:rPr>
            </a:br>
            <a:br>
              <a:rPr lang="en-US" sz="3600" dirty="0">
                <a:solidFill>
                  <a:srgbClr val="FFFFFF"/>
                </a:solidFill>
              </a:rPr>
            </a:br>
            <a:br>
              <a:rPr lang="en-US" sz="3600" dirty="0">
                <a:solidFill>
                  <a:srgbClr val="FFFFFF"/>
                </a:solidFill>
              </a:rPr>
            </a:br>
            <a:endParaRPr lang="en-US" sz="3600" dirty="0">
              <a:solidFill>
                <a:srgbClr val="FFFFFF"/>
              </a:solidFill>
            </a:endParaRPr>
          </a:p>
        </p:txBody>
      </p:sp>
      <p:sp>
        <p:nvSpPr>
          <p:cNvPr id="5" name="Slide Number Placeholder 4">
            <a:extLst>
              <a:ext uri="{FF2B5EF4-FFF2-40B4-BE49-F238E27FC236}">
                <a16:creationId xmlns:a16="http://schemas.microsoft.com/office/drawing/2014/main" id="{A8323517-8572-57AD-F1E2-E6D82CC89141}"/>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35</a:t>
            </a:fld>
            <a:endParaRPr lang="en-US">
              <a:solidFill>
                <a:srgbClr val="FFFFFF"/>
              </a:solidFill>
            </a:endParaRPr>
          </a:p>
        </p:txBody>
      </p:sp>
      <p:sp>
        <p:nvSpPr>
          <p:cNvPr id="4" name="Footer Placeholder 3">
            <a:extLst>
              <a:ext uri="{FF2B5EF4-FFF2-40B4-BE49-F238E27FC236}">
                <a16:creationId xmlns:a16="http://schemas.microsoft.com/office/drawing/2014/main" id="{41BF595D-DEC3-4683-F6F1-220E82BE15B8}"/>
              </a:ext>
            </a:extLst>
          </p:cNvPr>
          <p:cNvSpPr>
            <a:spLocks noGrp="1"/>
          </p:cNvSpPr>
          <p:nvPr>
            <p:ph type="ftr" sz="quarter" idx="11"/>
          </p:nvPr>
        </p:nvSpPr>
        <p:spPr>
          <a:xfrm>
            <a:off x="581192" y="3429001"/>
            <a:ext cx="3432008" cy="2159000"/>
          </a:xfrm>
        </p:spPr>
        <p:txBody>
          <a:bodyPr vert="horz" lIns="91440" tIns="45720" rIns="91440" bIns="45720" rtlCol="0" anchor="ctr">
            <a:normAutofit/>
          </a:bodyPr>
          <a:lstStyle/>
          <a:p>
            <a:pPr defTabSz="457200"/>
            <a:r>
              <a:rPr lang="en-US" sz="3200" kern="1200" cap="all" dirty="0">
                <a:solidFill>
                  <a:srgbClr val="FFFFFF"/>
                </a:solidFill>
                <a:latin typeface="+mn-lt"/>
                <a:ea typeface="+mn-ea"/>
                <a:cs typeface="+mn-cs"/>
              </a:rPr>
              <a:t>Can you spot a gap in the market?</a:t>
            </a:r>
          </a:p>
        </p:txBody>
      </p:sp>
      <p:pic>
        <p:nvPicPr>
          <p:cNvPr id="3074" name="Picture 2" descr="stp-model-positioning-map-example">
            <a:extLst>
              <a:ext uri="{FF2B5EF4-FFF2-40B4-BE49-F238E27FC236}">
                <a16:creationId xmlns:a16="http://schemas.microsoft.com/office/drawing/2014/main" id="{5A1A945B-1970-5F92-FA9E-46979456FF8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158320" y="434087"/>
            <a:ext cx="7880153" cy="5958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9393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5" name="Rectangle 4104">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7" name="Rectangle 4106">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09" name="Rectangle 4108">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11" name="Rectangle 4110">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113" name="Rectangle 4112">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25DCE19-F290-8CAA-89C1-8ABCCB7C63DA}"/>
              </a:ext>
            </a:extLst>
          </p:cNvPr>
          <p:cNvSpPr>
            <a:spLocks noGrp="1"/>
          </p:cNvSpPr>
          <p:nvPr>
            <p:ph type="title"/>
          </p:nvPr>
        </p:nvSpPr>
        <p:spPr>
          <a:xfrm>
            <a:off x="601255" y="702155"/>
            <a:ext cx="3409783" cy="1300365"/>
          </a:xfrm>
        </p:spPr>
        <p:txBody>
          <a:bodyPr vert="horz" lIns="91440" tIns="45720" rIns="91440" bIns="45720" rtlCol="0">
            <a:normAutofit fontScale="90000"/>
          </a:bodyPr>
          <a:lstStyle/>
          <a:p>
            <a:pPr>
              <a:lnSpc>
                <a:spcPct val="90000"/>
              </a:lnSpc>
            </a:pPr>
            <a:r>
              <a:rPr lang="en-US" dirty="0">
                <a:solidFill>
                  <a:srgbClr val="FFFFFF"/>
                </a:solidFill>
              </a:rPr>
              <a:t>Positioning map – </a:t>
            </a:r>
            <a:r>
              <a:rPr lang="en-US" dirty="0" err="1">
                <a:solidFill>
                  <a:srgbClr val="FFFFFF"/>
                </a:solidFill>
              </a:rPr>
              <a:t>uk</a:t>
            </a:r>
            <a:r>
              <a:rPr lang="en-US" dirty="0">
                <a:solidFill>
                  <a:srgbClr val="FFFFFF"/>
                </a:solidFill>
              </a:rPr>
              <a:t> car market</a:t>
            </a:r>
            <a:br>
              <a:rPr lang="en-US" sz="1500" dirty="0">
                <a:solidFill>
                  <a:srgbClr val="FFFFFF"/>
                </a:solidFill>
              </a:rPr>
            </a:br>
            <a:br>
              <a:rPr lang="en-US" sz="1500" dirty="0">
                <a:solidFill>
                  <a:srgbClr val="FFFFFF"/>
                </a:solidFill>
              </a:rPr>
            </a:br>
            <a:br>
              <a:rPr lang="en-US" sz="1500" dirty="0">
                <a:solidFill>
                  <a:srgbClr val="FFFFFF"/>
                </a:solidFill>
              </a:rPr>
            </a:br>
            <a:endParaRPr lang="en-US" sz="1500" dirty="0">
              <a:solidFill>
                <a:srgbClr val="FFFFFF"/>
              </a:solidFill>
            </a:endParaRPr>
          </a:p>
        </p:txBody>
      </p:sp>
      <p:sp>
        <p:nvSpPr>
          <p:cNvPr id="4102" name="Content Placeholder 4101">
            <a:extLst>
              <a:ext uri="{FF2B5EF4-FFF2-40B4-BE49-F238E27FC236}">
                <a16:creationId xmlns:a16="http://schemas.microsoft.com/office/drawing/2014/main" id="{1725661B-55EB-68E2-F412-EA0A6D17AD10}"/>
              </a:ext>
            </a:extLst>
          </p:cNvPr>
          <p:cNvSpPr>
            <a:spLocks noGrp="1"/>
          </p:cNvSpPr>
          <p:nvPr>
            <p:ph idx="1"/>
          </p:nvPr>
        </p:nvSpPr>
        <p:spPr>
          <a:xfrm>
            <a:off x="601255" y="3429000"/>
            <a:ext cx="3409782" cy="2571749"/>
          </a:xfrm>
        </p:spPr>
        <p:txBody>
          <a:bodyPr>
            <a:normAutofit/>
          </a:bodyPr>
          <a:lstStyle/>
          <a:p>
            <a:endParaRPr lang="en-US" dirty="0">
              <a:solidFill>
                <a:srgbClr val="FFFFFF"/>
              </a:solidFill>
            </a:endParaRPr>
          </a:p>
        </p:txBody>
      </p:sp>
      <p:pic>
        <p:nvPicPr>
          <p:cNvPr id="4098" name="Picture 2" descr="positioning-map-gap-in-the-market-example">
            <a:extLst>
              <a:ext uri="{FF2B5EF4-FFF2-40B4-BE49-F238E27FC236}">
                <a16:creationId xmlns:a16="http://schemas.microsoft.com/office/drawing/2014/main" id="{ABBE2282-8F4D-29E3-D345-A3CE79D753D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69915" y="548640"/>
            <a:ext cx="7691885" cy="5677539"/>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41BF595D-DEC3-4683-F6F1-220E82BE15B8}"/>
              </a:ext>
            </a:extLst>
          </p:cNvPr>
          <p:cNvSpPr>
            <a:spLocks noGrp="1"/>
          </p:cNvSpPr>
          <p:nvPr>
            <p:ph type="ftr" sz="quarter" idx="11"/>
          </p:nvPr>
        </p:nvSpPr>
        <p:spPr>
          <a:xfrm>
            <a:off x="581192" y="6400800"/>
            <a:ext cx="6917210" cy="365125"/>
          </a:xfrm>
        </p:spPr>
        <p:txBody>
          <a:bodyPr vert="horz" lIns="91440" tIns="45720" rIns="91440" bIns="45720" rtlCol="0">
            <a:normAutofit/>
          </a:bodyPr>
          <a:lstStyle/>
          <a:p>
            <a:pPr defTabSz="457200"/>
            <a:endParaRPr lang="en-US" kern="1200" cap="all">
              <a:solidFill>
                <a:srgbClr val="FF8400"/>
              </a:solidFill>
              <a:latin typeface="+mn-lt"/>
              <a:ea typeface="+mn-ea"/>
              <a:cs typeface="+mn-cs"/>
            </a:endParaRPr>
          </a:p>
        </p:txBody>
      </p:sp>
      <p:sp>
        <p:nvSpPr>
          <p:cNvPr id="5" name="Slide Number Placeholder 4">
            <a:extLst>
              <a:ext uri="{FF2B5EF4-FFF2-40B4-BE49-F238E27FC236}">
                <a16:creationId xmlns:a16="http://schemas.microsoft.com/office/drawing/2014/main" id="{A8323517-8572-57AD-F1E2-E6D82CC89141}"/>
              </a:ext>
            </a:extLst>
          </p:cNvPr>
          <p:cNvSpPr>
            <a:spLocks noGrp="1"/>
          </p:cNvSpPr>
          <p:nvPr>
            <p:ph type="sldNum" sz="quarter" idx="12"/>
          </p:nvPr>
        </p:nvSpPr>
        <p:spPr>
          <a:xfrm>
            <a:off x="10558300" y="6400800"/>
            <a:ext cx="1052508" cy="365125"/>
          </a:xfrm>
        </p:spPr>
        <p:txBody>
          <a:bodyPr vert="horz" lIns="91440" tIns="45720" rIns="91440" bIns="45720" rtlCol="0">
            <a:normAutofit/>
          </a:bodyPr>
          <a:lstStyle/>
          <a:p>
            <a:pPr defTabSz="457200">
              <a:spcAft>
                <a:spcPts val="600"/>
              </a:spcAft>
            </a:pPr>
            <a:fld id="{3A98EE3D-8CD1-4C3F-BD1C-C98C9596463C}" type="slidenum">
              <a:rPr lang="en-US">
                <a:solidFill>
                  <a:srgbClr val="FF8400"/>
                </a:solidFill>
              </a:rPr>
              <a:pPr defTabSz="457200">
                <a:spcAft>
                  <a:spcPts val="600"/>
                </a:spcAft>
              </a:pPr>
              <a:t>36</a:t>
            </a:fld>
            <a:endParaRPr lang="en-US">
              <a:solidFill>
                <a:srgbClr val="FF8400"/>
              </a:solidFill>
            </a:endParaRPr>
          </a:p>
        </p:txBody>
      </p:sp>
    </p:spTree>
    <p:extLst>
      <p:ext uri="{BB962C8B-B14F-4D97-AF65-F5344CB8AC3E}">
        <p14:creationId xmlns:p14="http://schemas.microsoft.com/office/powerpoint/2010/main" val="263758149"/>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CD972-F049-4DFE-99AF-3B0B0E9B79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FA653F-5D55-6C68-8D41-C9A582BEFA87}"/>
              </a:ext>
            </a:extLst>
          </p:cNvPr>
          <p:cNvSpPr>
            <a:spLocks noGrp="1"/>
          </p:cNvSpPr>
          <p:nvPr>
            <p:ph type="title"/>
          </p:nvPr>
        </p:nvSpPr>
        <p:spPr>
          <a:xfrm>
            <a:off x="581192" y="702156"/>
            <a:ext cx="11029616" cy="848348"/>
          </a:xfrm>
        </p:spPr>
        <p:txBody>
          <a:bodyPr/>
          <a:lstStyle/>
          <a:p>
            <a:r>
              <a:rPr lang="en-GB" dirty="0"/>
              <a:t>Activity</a:t>
            </a:r>
          </a:p>
        </p:txBody>
      </p:sp>
      <p:sp>
        <p:nvSpPr>
          <p:cNvPr id="3" name="Content Placeholder 2">
            <a:extLst>
              <a:ext uri="{FF2B5EF4-FFF2-40B4-BE49-F238E27FC236}">
                <a16:creationId xmlns:a16="http://schemas.microsoft.com/office/drawing/2014/main" id="{1A2B1C70-1483-C3CC-3280-7D3A6C7BE4C3}"/>
              </a:ext>
            </a:extLst>
          </p:cNvPr>
          <p:cNvSpPr>
            <a:spLocks noGrp="1"/>
          </p:cNvSpPr>
          <p:nvPr>
            <p:ph idx="1"/>
          </p:nvPr>
        </p:nvSpPr>
        <p:spPr>
          <a:xfrm>
            <a:off x="581192" y="1928191"/>
            <a:ext cx="11029615" cy="4047159"/>
          </a:xfrm>
        </p:spPr>
        <p:txBody>
          <a:bodyPr>
            <a:normAutofit/>
          </a:bodyPr>
          <a:lstStyle/>
          <a:p>
            <a:r>
              <a:rPr lang="en-GB" sz="2800" dirty="0"/>
              <a:t>In groups of 3 or 4 students using one of the companies from the previous exercise</a:t>
            </a:r>
          </a:p>
          <a:p>
            <a:pPr lvl="1"/>
            <a:r>
              <a:rPr lang="en-GB" sz="2500" dirty="0"/>
              <a:t>Select two key differentiating factors</a:t>
            </a:r>
          </a:p>
          <a:p>
            <a:pPr lvl="1"/>
            <a:r>
              <a:rPr lang="en-GB" sz="2500" dirty="0"/>
              <a:t>Plot the companies on a </a:t>
            </a:r>
            <a:r>
              <a:rPr lang="en-GB" sz="2500"/>
              <a:t>positioning map</a:t>
            </a:r>
            <a:endParaRPr lang="en-GB" sz="2500" dirty="0"/>
          </a:p>
          <a:p>
            <a:pPr lvl="1"/>
            <a:r>
              <a:rPr lang="en-GB" sz="2500" dirty="0"/>
              <a:t>Discuss whether your company have a clearly differentiated market position.</a:t>
            </a:r>
          </a:p>
          <a:p>
            <a:pPr marL="324000" lvl="1" indent="0">
              <a:buNone/>
            </a:pPr>
            <a:endParaRPr lang="en-GB" sz="2500" dirty="0"/>
          </a:p>
          <a:p>
            <a:pPr marL="0" indent="0">
              <a:buNone/>
            </a:pPr>
            <a:endParaRPr lang="en-GB" sz="2800" dirty="0"/>
          </a:p>
        </p:txBody>
      </p:sp>
      <p:sp>
        <p:nvSpPr>
          <p:cNvPr id="4" name="Footer Placeholder 3">
            <a:extLst>
              <a:ext uri="{FF2B5EF4-FFF2-40B4-BE49-F238E27FC236}">
                <a16:creationId xmlns:a16="http://schemas.microsoft.com/office/drawing/2014/main" id="{6C12E6B4-99FE-F040-B347-980E93AA6CF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CFB15CC-D589-DA29-E15F-B6D50401349D}"/>
              </a:ext>
            </a:extLst>
          </p:cNvPr>
          <p:cNvSpPr>
            <a:spLocks noGrp="1"/>
          </p:cNvSpPr>
          <p:nvPr>
            <p:ph type="sldNum" sz="quarter" idx="12"/>
          </p:nvPr>
        </p:nvSpPr>
        <p:spPr/>
        <p:txBody>
          <a:bodyPr/>
          <a:lstStyle/>
          <a:p>
            <a:fld id="{3A98EE3D-8CD1-4C3F-BD1C-C98C9596463C}" type="slidenum">
              <a:rPr lang="en-US" smtClean="0"/>
              <a:t>37</a:t>
            </a:fld>
            <a:endParaRPr lang="en-US" dirty="0"/>
          </a:p>
        </p:txBody>
      </p:sp>
    </p:spTree>
    <p:extLst>
      <p:ext uri="{BB962C8B-B14F-4D97-AF65-F5344CB8AC3E}">
        <p14:creationId xmlns:p14="http://schemas.microsoft.com/office/powerpoint/2010/main" val="34994957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Market segmentation – example of </a:t>
            </a:r>
            <a:r>
              <a:rPr lang="en-GB" dirty="0" err="1"/>
              <a:t>gymshark</a:t>
            </a:r>
            <a:endParaRPr lang="en-GB" dirty="0"/>
          </a:p>
        </p:txBody>
      </p:sp>
      <p:pic>
        <p:nvPicPr>
          <p:cNvPr id="6" name="Picture 5">
            <a:extLst>
              <a:ext uri="{FF2B5EF4-FFF2-40B4-BE49-F238E27FC236}">
                <a16:creationId xmlns:a16="http://schemas.microsoft.com/office/drawing/2014/main" id="{291E2241-1538-D05A-3EB3-E954C07442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2541" y="2368941"/>
            <a:ext cx="1788166" cy="1788166"/>
          </a:xfrm>
          <a:prstGeom prst="rect">
            <a:avLst/>
          </a:prstGeom>
        </p:spPr>
      </p:pic>
      <p:pic>
        <p:nvPicPr>
          <p:cNvPr id="1026" name="Picture 2" descr="A black and white sign&#10;&#10;Description automatically generated with low confidence">
            <a:extLst>
              <a:ext uri="{FF2B5EF4-FFF2-40B4-BE49-F238E27FC236}">
                <a16:creationId xmlns:a16="http://schemas.microsoft.com/office/drawing/2014/main" id="{C54B6133-58F8-8865-4B81-CC941B89B21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0849" y="4865013"/>
            <a:ext cx="3331551" cy="55727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4505325" y="2180496"/>
            <a:ext cx="7105481" cy="4045683"/>
          </a:xfrm>
        </p:spPr>
        <p:txBody>
          <a:bodyPr>
            <a:normAutofit/>
          </a:bodyPr>
          <a:lstStyle/>
          <a:p>
            <a:r>
              <a:rPr lang="en-GB" dirty="0"/>
              <a:t>Two Teachers</a:t>
            </a:r>
          </a:p>
          <a:p>
            <a:r>
              <a:rPr lang="en-GB" dirty="0">
                <a:hlinkClick r:id="rId4"/>
              </a:rPr>
              <a:t>https://youtu.be/ZUOCx1iO8gI</a:t>
            </a: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885DA"/>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885DA"/>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38</a:t>
            </a:fld>
            <a:endParaRPr kumimoji="0" lang="en-US" sz="900" b="0" i="0" u="none" strike="noStrike" kern="1200" cap="none" spc="0" normalizeH="0" baseline="0" noProof="0">
              <a:ln>
                <a:noFill/>
              </a:ln>
              <a:solidFill>
                <a:srgbClr val="3885D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0958180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83946-DB87-9553-391A-67361756D3A7}"/>
              </a:ext>
            </a:extLst>
          </p:cNvPr>
          <p:cNvSpPr>
            <a:spLocks noGrp="1"/>
          </p:cNvSpPr>
          <p:nvPr>
            <p:ph type="title"/>
          </p:nvPr>
        </p:nvSpPr>
        <p:spPr/>
        <p:txBody>
          <a:bodyPr/>
          <a:lstStyle/>
          <a:p>
            <a:r>
              <a:rPr lang="en-GB" dirty="0"/>
              <a:t>Benefits of </a:t>
            </a:r>
            <a:br>
              <a:rPr lang="en-GB" dirty="0"/>
            </a:br>
            <a:r>
              <a:rPr lang="en-GB" dirty="0"/>
              <a:t>segmentation, targeting, positioning (STP) process</a:t>
            </a:r>
          </a:p>
        </p:txBody>
      </p:sp>
      <p:sp>
        <p:nvSpPr>
          <p:cNvPr id="3" name="Content Placeholder 2">
            <a:extLst>
              <a:ext uri="{FF2B5EF4-FFF2-40B4-BE49-F238E27FC236}">
                <a16:creationId xmlns:a16="http://schemas.microsoft.com/office/drawing/2014/main" id="{09224E46-CA8B-B1B6-501C-25BE74303081}"/>
              </a:ext>
            </a:extLst>
          </p:cNvPr>
          <p:cNvSpPr>
            <a:spLocks noGrp="1"/>
          </p:cNvSpPr>
          <p:nvPr>
            <p:ph idx="1"/>
          </p:nvPr>
        </p:nvSpPr>
        <p:spPr/>
        <p:txBody>
          <a:bodyPr>
            <a:normAutofit/>
          </a:bodyPr>
          <a:lstStyle/>
          <a:p>
            <a:pPr marL="342900" indent="-342900">
              <a:buClr>
                <a:schemeClr val="tx2"/>
              </a:buClr>
              <a:buFont typeface="Wingdings" panose="05000000000000000000" pitchFamily="2" charset="2"/>
              <a:buChar char="Ø"/>
            </a:pPr>
            <a:r>
              <a:rPr lang="en-US" altLang="en-US" sz="2000" b="1" dirty="0">
                <a:solidFill>
                  <a:schemeClr val="tx2"/>
                </a:solidFill>
                <a:ea typeface="MS PGothic" panose="020B0600070205080204" pitchFamily="34" charset="-128"/>
              </a:rPr>
              <a:t>Enhancing a company’s competitive position</a:t>
            </a:r>
            <a:r>
              <a:rPr lang="en-US" altLang="en-US" sz="2000" dirty="0">
                <a:ea typeface="MS PGothic" panose="020B0600070205080204" pitchFamily="34" charset="-128"/>
              </a:rPr>
              <a:t>, providing direction and focus for marketing strategies, including targeted advertising, new proposition development, and brand differentiation</a:t>
            </a:r>
          </a:p>
          <a:p>
            <a:pPr marL="342900" indent="-342900">
              <a:buClr>
                <a:schemeClr val="tx2"/>
              </a:buClr>
              <a:buFont typeface="Wingdings" panose="05000000000000000000" pitchFamily="2" charset="2"/>
              <a:buChar char="Ø"/>
            </a:pPr>
            <a:endParaRPr lang="en-GB" altLang="en-US" sz="2000" dirty="0">
              <a:ea typeface="MS PGothic" panose="020B0600070205080204" pitchFamily="34" charset="-128"/>
            </a:endParaRPr>
          </a:p>
          <a:p>
            <a:pPr marL="342900" indent="-342900">
              <a:buClr>
                <a:schemeClr val="tx2"/>
              </a:buClr>
              <a:buFont typeface="Wingdings" panose="05000000000000000000" pitchFamily="2" charset="2"/>
              <a:buChar char="Ø"/>
            </a:pPr>
            <a:r>
              <a:rPr lang="en-US" altLang="en-US" sz="2000" b="1" dirty="0">
                <a:solidFill>
                  <a:schemeClr val="tx2"/>
                </a:solidFill>
                <a:ea typeface="MS PGothic" panose="020B0600070205080204" pitchFamily="34" charset="-128"/>
              </a:rPr>
              <a:t>Examining and identifying market growth opportunities</a:t>
            </a:r>
            <a:r>
              <a:rPr lang="en-US" altLang="en-US" sz="2000" dirty="0">
                <a:solidFill>
                  <a:schemeClr val="tx2"/>
                </a:solidFill>
                <a:ea typeface="MS PGothic" panose="020B0600070205080204" pitchFamily="34" charset="-128"/>
              </a:rPr>
              <a:t> </a:t>
            </a:r>
            <a:r>
              <a:rPr lang="en-US" altLang="en-US" sz="2000" dirty="0">
                <a:ea typeface="MS PGothic" panose="020B0600070205080204" pitchFamily="34" charset="-128"/>
              </a:rPr>
              <a:t>through identification of new customers, growth segments, or proposition uses</a:t>
            </a:r>
          </a:p>
          <a:p>
            <a:pPr marL="342900" indent="-342900">
              <a:buClr>
                <a:schemeClr val="tx2"/>
              </a:buClr>
              <a:buFont typeface="Wingdings" panose="05000000000000000000" pitchFamily="2" charset="2"/>
              <a:buChar char="Ø"/>
            </a:pPr>
            <a:endParaRPr lang="en-GB" altLang="en-US" sz="2000" dirty="0">
              <a:ea typeface="MS PGothic" panose="020B0600070205080204" pitchFamily="34" charset="-128"/>
            </a:endParaRPr>
          </a:p>
          <a:p>
            <a:pPr marL="342900" indent="-342900">
              <a:buClr>
                <a:schemeClr val="tx2"/>
              </a:buClr>
              <a:buFont typeface="Wingdings" panose="05000000000000000000" pitchFamily="2" charset="2"/>
              <a:buChar char="Ø"/>
            </a:pPr>
            <a:r>
              <a:rPr lang="en-US" altLang="en-US" sz="2000" b="1" dirty="0">
                <a:solidFill>
                  <a:schemeClr val="tx2"/>
                </a:solidFill>
                <a:ea typeface="MS PGothic" panose="020B0600070205080204" pitchFamily="34" charset="-128"/>
              </a:rPr>
              <a:t>Effective and efficient matching of company resources </a:t>
            </a:r>
            <a:r>
              <a:rPr lang="en-US" altLang="en-US" sz="2000" dirty="0">
                <a:ea typeface="MS PGothic" panose="020B0600070205080204" pitchFamily="34" charset="-128"/>
              </a:rPr>
              <a:t>to targeted market segments, promising greater return on marketing investment (ROMI)</a:t>
            </a:r>
            <a:endParaRPr lang="en-GB" sz="2000" dirty="0"/>
          </a:p>
        </p:txBody>
      </p:sp>
      <p:sp>
        <p:nvSpPr>
          <p:cNvPr id="4" name="Footer Placeholder 3">
            <a:extLst>
              <a:ext uri="{FF2B5EF4-FFF2-40B4-BE49-F238E27FC236}">
                <a16:creationId xmlns:a16="http://schemas.microsoft.com/office/drawing/2014/main" id="{5E7B980E-F5BA-432F-801F-020E208CEB2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873B1F8C-E193-3122-15B7-961D3AA4A306}"/>
              </a:ext>
            </a:extLst>
          </p:cNvPr>
          <p:cNvSpPr>
            <a:spLocks noGrp="1"/>
          </p:cNvSpPr>
          <p:nvPr>
            <p:ph type="sldNum" sz="quarter" idx="12"/>
          </p:nvPr>
        </p:nvSpPr>
        <p:spPr/>
        <p:txBody>
          <a:bodyPr/>
          <a:lstStyle/>
          <a:p>
            <a:fld id="{3A98EE3D-8CD1-4C3F-BD1C-C98C9596463C}" type="slidenum">
              <a:rPr lang="en-US" smtClean="0"/>
              <a:t>39</a:t>
            </a:fld>
            <a:endParaRPr lang="en-US" dirty="0"/>
          </a:p>
        </p:txBody>
      </p:sp>
    </p:spTree>
    <p:extLst>
      <p:ext uri="{BB962C8B-B14F-4D97-AF65-F5344CB8AC3E}">
        <p14:creationId xmlns:p14="http://schemas.microsoft.com/office/powerpoint/2010/main" val="36237369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a:extLst>
              <a:ext uri="{FF2B5EF4-FFF2-40B4-BE49-F238E27FC236}">
                <a16:creationId xmlns:a16="http://schemas.microsoft.com/office/drawing/2014/main" id="{54D67915-68B5-7093-3D7A-D034614677C5}"/>
              </a:ext>
            </a:extLst>
          </p:cNvPr>
          <p:cNvSpPr>
            <a:spLocks noGrp="1" noChangeArrowheads="1"/>
          </p:cNvSpPr>
          <p:nvPr>
            <p:ph type="title"/>
          </p:nvPr>
        </p:nvSpPr>
        <p:spPr>
          <a:xfrm>
            <a:off x="2011363" y="857250"/>
            <a:ext cx="6172200" cy="564046"/>
          </a:xfrm>
        </p:spPr>
        <p:txBody>
          <a:bodyPr/>
          <a:lstStyle/>
          <a:p>
            <a:r>
              <a:rPr lang="en-GB" altLang="en-US" b="1" dirty="0"/>
              <a:t>Remember….</a:t>
            </a:r>
          </a:p>
        </p:txBody>
      </p:sp>
      <p:pic>
        <p:nvPicPr>
          <p:cNvPr id="64515" name="Picture 5" descr="V:\Graphics\Powerpoint\PE_UK\PE439-Solomon\Final files\GIF\ch06\M06NF001.gif">
            <a:extLst>
              <a:ext uri="{FF2B5EF4-FFF2-40B4-BE49-F238E27FC236}">
                <a16:creationId xmlns:a16="http://schemas.microsoft.com/office/drawing/2014/main" id="{EFAC98B7-D1F3-8CE1-0778-01E97D03F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364" y="1544639"/>
            <a:ext cx="8169275" cy="376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6" name="TextBox 4">
            <a:extLst>
              <a:ext uri="{FF2B5EF4-FFF2-40B4-BE49-F238E27FC236}">
                <a16:creationId xmlns:a16="http://schemas.microsoft.com/office/drawing/2014/main" id="{BB3A3AF8-7E4C-66B1-2AC9-F3F78AA27BCA}"/>
              </a:ext>
            </a:extLst>
          </p:cNvPr>
          <p:cNvSpPr txBox="1">
            <a:spLocks noChangeArrowheads="1"/>
          </p:cNvSpPr>
          <p:nvPr/>
        </p:nvSpPr>
        <p:spPr bwMode="auto">
          <a:xfrm>
            <a:off x="1685925" y="5708651"/>
            <a:ext cx="4699000" cy="207963"/>
          </a:xfrm>
          <a:prstGeom prst="rect">
            <a:avLst/>
          </a:prstGeom>
          <a:noFill/>
          <a:ln>
            <a:noFill/>
          </a:ln>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defRPr/>
            </a:pPr>
            <a:r>
              <a:rPr lang="en-GB" altLang="en-US" sz="750" dirty="0"/>
              <a:t>Source: Solomon et al Marketing: real people, real decisions 2</a:t>
            </a:r>
            <a:r>
              <a:rPr lang="en-GB" altLang="en-US" sz="750" baseline="30000" dirty="0"/>
              <a:t>nd</a:t>
            </a:r>
            <a:r>
              <a:rPr lang="en-GB" altLang="en-US" sz="750" dirty="0"/>
              <a:t> Ed 2014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45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8737A-2324-C328-6C38-DD6C7991CF3E}"/>
              </a:ext>
            </a:extLst>
          </p:cNvPr>
          <p:cNvSpPr>
            <a:spLocks noGrp="1"/>
          </p:cNvSpPr>
          <p:nvPr>
            <p:ph type="title"/>
          </p:nvPr>
        </p:nvSpPr>
        <p:spPr>
          <a:xfrm>
            <a:off x="581192" y="260350"/>
            <a:ext cx="9640721" cy="1143000"/>
          </a:xfrm>
        </p:spPr>
        <p:txBody>
          <a:bodyPr>
            <a:normAutofit/>
          </a:bodyPr>
          <a:lstStyle/>
          <a:p>
            <a:pPr>
              <a:defRPr/>
            </a:pPr>
            <a:r>
              <a:rPr lang="en-GB" sz="3750" b="1" dirty="0"/>
              <a:t>Summary:</a:t>
            </a:r>
          </a:p>
        </p:txBody>
      </p:sp>
      <p:sp>
        <p:nvSpPr>
          <p:cNvPr id="3" name="Content Placeholder 2">
            <a:extLst>
              <a:ext uri="{FF2B5EF4-FFF2-40B4-BE49-F238E27FC236}">
                <a16:creationId xmlns:a16="http://schemas.microsoft.com/office/drawing/2014/main" id="{629DDB05-FFEE-4E0B-7059-343FEBC451E9}"/>
              </a:ext>
            </a:extLst>
          </p:cNvPr>
          <p:cNvSpPr>
            <a:spLocks noGrp="1"/>
          </p:cNvSpPr>
          <p:nvPr>
            <p:ph idx="1"/>
          </p:nvPr>
        </p:nvSpPr>
        <p:spPr>
          <a:xfrm>
            <a:off x="581192" y="1689652"/>
            <a:ext cx="11029615" cy="4285698"/>
          </a:xfrm>
        </p:spPr>
        <p:txBody>
          <a:bodyPr>
            <a:normAutofit/>
          </a:bodyPr>
          <a:lstStyle/>
          <a:p>
            <a:pPr marL="0" indent="0">
              <a:buNone/>
              <a:defRPr/>
            </a:pPr>
            <a:endParaRPr lang="en-GB" sz="3000" dirty="0"/>
          </a:p>
          <a:p>
            <a:pPr marL="557213" indent="-557213">
              <a:buFont typeface="+mj-lt"/>
              <a:buAutoNum type="arabicPeriod"/>
              <a:defRPr/>
            </a:pPr>
            <a:r>
              <a:rPr lang="en-GB" sz="3000" dirty="0"/>
              <a:t>Segmentation</a:t>
            </a:r>
          </a:p>
          <a:p>
            <a:pPr marL="557213" indent="-557213">
              <a:buFont typeface="+mj-lt"/>
              <a:buAutoNum type="arabicPeriod"/>
              <a:defRPr/>
            </a:pPr>
            <a:r>
              <a:rPr lang="en-GB" sz="3000" dirty="0"/>
              <a:t>Targeting</a:t>
            </a:r>
          </a:p>
          <a:p>
            <a:pPr marL="557213" indent="-557213">
              <a:buFont typeface="+mj-lt"/>
              <a:buAutoNum type="arabicPeriod"/>
              <a:defRPr/>
            </a:pPr>
            <a:r>
              <a:rPr lang="en-GB" sz="3000" dirty="0"/>
              <a:t>Positioning</a:t>
            </a:r>
          </a:p>
          <a:p>
            <a:pPr marL="557213" indent="-557213">
              <a:buFont typeface="+mj-lt"/>
              <a:buAutoNum type="arabicPeriod"/>
              <a:defRPr/>
            </a:pPr>
            <a:endParaRPr lang="en-GB" sz="3000" dirty="0"/>
          </a:p>
          <a:p>
            <a:pPr marL="0" indent="0">
              <a:buNone/>
              <a:defRPr/>
            </a:pPr>
            <a:r>
              <a:rPr lang="en-GB" sz="3000" dirty="0"/>
              <a:t>Questions?</a:t>
            </a:r>
          </a:p>
          <a:p>
            <a:pPr marL="557213" indent="-557213">
              <a:buFont typeface="+mj-lt"/>
              <a:buAutoNum type="arabicPeriod"/>
              <a:defRPr/>
            </a:pPr>
            <a:endParaRPr lang="en-GB" sz="3000" dirty="0"/>
          </a:p>
        </p:txBody>
      </p:sp>
    </p:spTree>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7BD4C1-B6B1-4715-ABF9-E660A51A4E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1775</Words>
  <Application>Microsoft Office PowerPoint</Application>
  <PresentationFormat>Widescreen</PresentationFormat>
  <Paragraphs>293</Paragraphs>
  <Slides>41</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MS PGothic</vt:lpstr>
      <vt:lpstr>MS PGothic</vt:lpstr>
      <vt:lpstr>Arial</vt:lpstr>
      <vt:lpstr>Calibri</vt:lpstr>
      <vt:lpstr>Franklin Gothic Book</vt:lpstr>
      <vt:lpstr>Franklin Gothic Demi</vt:lpstr>
      <vt:lpstr>Times New Roman</vt:lpstr>
      <vt:lpstr>Wingdings</vt:lpstr>
      <vt:lpstr>Wingdings 2</vt:lpstr>
      <vt:lpstr>DividendVTI</vt:lpstr>
      <vt:lpstr>Marketing, SALES AND CONSUMER BEHAVIOUR   BMBS5002</vt:lpstr>
      <vt:lpstr>Today’s Lecture</vt:lpstr>
      <vt:lpstr> </vt:lpstr>
      <vt:lpstr> </vt:lpstr>
      <vt:lpstr>What is segmentation?</vt:lpstr>
      <vt:lpstr>Definition </vt:lpstr>
      <vt:lpstr>Class Discussion  Why do you think marketers would segment customers?</vt:lpstr>
      <vt:lpstr>Market Segmentation</vt:lpstr>
      <vt:lpstr>STP Strategy</vt:lpstr>
      <vt:lpstr>Stages of stp process</vt:lpstr>
      <vt:lpstr>Segmentation</vt:lpstr>
      <vt:lpstr>The underlying Assumptions for Segmentation </vt:lpstr>
      <vt:lpstr>Market Segmentation selection criteria</vt:lpstr>
      <vt:lpstr>1. Major Segmentation Variables</vt:lpstr>
      <vt:lpstr>Geographic Segmentation</vt:lpstr>
      <vt:lpstr>DEMOgraphic Segmentation</vt:lpstr>
      <vt:lpstr>Demographic Segmentation</vt:lpstr>
      <vt:lpstr>Example: Demographic Segmentation by age</vt:lpstr>
      <vt:lpstr>PSYCHOgraphic Segmentation (attitudinal)</vt:lpstr>
      <vt:lpstr>Psychographic Segmentation</vt:lpstr>
      <vt:lpstr>Psychographic Segmentation</vt:lpstr>
      <vt:lpstr>Behavioural Segmentation</vt:lpstr>
      <vt:lpstr>Activity</vt:lpstr>
      <vt:lpstr>Selecting Target Market Segments</vt:lpstr>
      <vt:lpstr>Targeting approaches</vt:lpstr>
      <vt:lpstr>Evaluating a segment for targeting:</vt:lpstr>
      <vt:lpstr>Activity</vt:lpstr>
      <vt:lpstr>3. Positioning</vt:lpstr>
      <vt:lpstr>positioning</vt:lpstr>
      <vt:lpstr>Differentiation and Positioning: Choosing a Strategy</vt:lpstr>
      <vt:lpstr>Positioning strategies</vt:lpstr>
      <vt:lpstr>Buyers’ perceptions</vt:lpstr>
      <vt:lpstr>Developing a Positioning Strategy </vt:lpstr>
      <vt:lpstr>The Perceptual Map</vt:lpstr>
      <vt:lpstr>Positioning map – uk car market   </vt:lpstr>
      <vt:lpstr>Positioning map – uk car market   </vt:lpstr>
      <vt:lpstr>Activity</vt:lpstr>
      <vt:lpstr>Market segmentation – example of gymshark</vt:lpstr>
      <vt:lpstr>Benefits of  segmentation, targeting, positioning (STP) process</vt:lpstr>
      <vt:lpstr>Remember….</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194</cp:revision>
  <dcterms:created xsi:type="dcterms:W3CDTF">2021-11-30T09:35:50Z</dcterms:created>
  <dcterms:modified xsi:type="dcterms:W3CDTF">2026-09-20T22:36:17Z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