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notesMasterIdLst>
    <p:notesMasterId r:id="rId14"/>
  </p:notesMasterIdLst>
  <p:handoutMasterIdLst>
    <p:handoutMasterId r:id="rId15"/>
  </p:handoutMasterIdLst>
  <p:sldIdLst>
    <p:sldId id="256" r:id="rId2"/>
    <p:sldId id="258" r:id="rId3"/>
    <p:sldId id="260" r:id="rId4"/>
    <p:sldId id="261" r:id="rId5"/>
    <p:sldId id="262" r:id="rId6"/>
    <p:sldId id="263" r:id="rId7"/>
    <p:sldId id="264" r:id="rId8"/>
    <p:sldId id="265" r:id="rId9"/>
    <p:sldId id="266" r:id="rId10"/>
    <p:sldId id="267" r:id="rId11"/>
    <p:sldId id="268" r:id="rId12"/>
    <p:sldId id="259"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FF5CEE-6FA7-4EFD-B25D-9D77861515D0}" v="159" dt="2023-07-10T15:08:45.7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64" d="100"/>
          <a:sy n="64" d="100"/>
        </p:scale>
        <p:origin x="560" y="10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68747A-9F2E-4F01-81CD-9FD30787641F}"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DD33D9AA-F8E1-4119-B345-FB7F20116041}">
      <dgm:prSet phldrT="[Text]"/>
      <dgm:spPr/>
      <dgm:t>
        <a:bodyPr/>
        <a:lstStyle/>
        <a:p>
          <a:r>
            <a:rPr lang="en-GB" dirty="0"/>
            <a:t>Functional</a:t>
          </a:r>
        </a:p>
      </dgm:t>
    </dgm:pt>
    <dgm:pt modelId="{76DD8B02-ECC7-4CCD-8D17-25514ECF3E61}" type="parTrans" cxnId="{13AB9DFE-7084-4106-95FC-36EB2EA42CC7}">
      <dgm:prSet/>
      <dgm:spPr/>
      <dgm:t>
        <a:bodyPr/>
        <a:lstStyle/>
        <a:p>
          <a:endParaRPr lang="en-GB"/>
        </a:p>
      </dgm:t>
    </dgm:pt>
    <dgm:pt modelId="{24B4B2C8-FF0C-4FAB-96E9-7873C18EC865}" type="sibTrans" cxnId="{13AB9DFE-7084-4106-95FC-36EB2EA42CC7}">
      <dgm:prSet/>
      <dgm:spPr/>
      <dgm:t>
        <a:bodyPr/>
        <a:lstStyle/>
        <a:p>
          <a:endParaRPr lang="en-GB"/>
        </a:p>
      </dgm:t>
    </dgm:pt>
    <dgm:pt modelId="{5D159EB6-17EB-4FB6-81F4-2EAE8EB2CB77}">
      <dgm:prSet phldrT="[Text]"/>
      <dgm:spPr/>
      <dgm:t>
        <a:bodyPr/>
        <a:lstStyle/>
        <a:p>
          <a:r>
            <a:rPr lang="en-GB" dirty="0"/>
            <a:t>Positional</a:t>
          </a:r>
        </a:p>
      </dgm:t>
    </dgm:pt>
    <dgm:pt modelId="{E974B79B-EA8A-47E8-B81F-CFC32C241334}" type="parTrans" cxnId="{103D70F9-4C4F-48F6-917B-5EEE9B79181A}">
      <dgm:prSet/>
      <dgm:spPr/>
      <dgm:t>
        <a:bodyPr/>
        <a:lstStyle/>
        <a:p>
          <a:endParaRPr lang="en-GB"/>
        </a:p>
      </dgm:t>
    </dgm:pt>
    <dgm:pt modelId="{4A715388-9BFF-4624-9131-FE46742B87C6}" type="sibTrans" cxnId="{103D70F9-4C4F-48F6-917B-5EEE9B79181A}">
      <dgm:prSet/>
      <dgm:spPr/>
      <dgm:t>
        <a:bodyPr/>
        <a:lstStyle/>
        <a:p>
          <a:endParaRPr lang="en-GB"/>
        </a:p>
      </dgm:t>
    </dgm:pt>
    <dgm:pt modelId="{00193DC0-8AFA-4EB6-AD50-4485CD100512}">
      <dgm:prSet phldrT="[Text]"/>
      <dgm:spPr/>
      <dgm:t>
        <a:bodyPr/>
        <a:lstStyle/>
        <a:p>
          <a:r>
            <a:rPr lang="en-GB" dirty="0"/>
            <a:t>Cultural </a:t>
          </a:r>
        </a:p>
      </dgm:t>
    </dgm:pt>
    <dgm:pt modelId="{32FE0A1B-02E9-49FC-93CF-6A32F5EACB08}" type="parTrans" cxnId="{15BC8EAA-A56E-47CD-863D-E7FB81A7154E}">
      <dgm:prSet/>
      <dgm:spPr/>
      <dgm:t>
        <a:bodyPr/>
        <a:lstStyle/>
        <a:p>
          <a:endParaRPr lang="en-GB"/>
        </a:p>
      </dgm:t>
    </dgm:pt>
    <dgm:pt modelId="{CD2C267E-811B-497A-9F2B-E1CA693CE067}" type="sibTrans" cxnId="{15BC8EAA-A56E-47CD-863D-E7FB81A7154E}">
      <dgm:prSet/>
      <dgm:spPr/>
      <dgm:t>
        <a:bodyPr/>
        <a:lstStyle/>
        <a:p>
          <a:endParaRPr lang="en-GB"/>
        </a:p>
      </dgm:t>
    </dgm:pt>
    <dgm:pt modelId="{E00A0717-982F-408B-AE65-3F77DABB1007}">
      <dgm:prSet phldrT="[Text]"/>
      <dgm:spPr/>
      <dgm:t>
        <a:bodyPr/>
        <a:lstStyle/>
        <a:p>
          <a:r>
            <a:rPr lang="en-GB" dirty="0"/>
            <a:t>Regulatory </a:t>
          </a:r>
        </a:p>
      </dgm:t>
    </dgm:pt>
    <dgm:pt modelId="{088487B0-5B55-4BC5-8905-97B1D5D5DAF0}" type="parTrans" cxnId="{7645ECEB-BE40-467A-807E-56556861F4BC}">
      <dgm:prSet/>
      <dgm:spPr/>
      <dgm:t>
        <a:bodyPr/>
        <a:lstStyle/>
        <a:p>
          <a:endParaRPr lang="en-GB"/>
        </a:p>
      </dgm:t>
    </dgm:pt>
    <dgm:pt modelId="{2845656C-EEB2-4364-8859-0E7F49074A2A}" type="sibTrans" cxnId="{7645ECEB-BE40-467A-807E-56556861F4BC}">
      <dgm:prSet/>
      <dgm:spPr/>
      <dgm:t>
        <a:bodyPr/>
        <a:lstStyle/>
        <a:p>
          <a:endParaRPr lang="en-GB"/>
        </a:p>
      </dgm:t>
    </dgm:pt>
    <dgm:pt modelId="{423B666A-208A-417C-AC22-D3DCB9106A85}" type="pres">
      <dgm:prSet presAssocID="{9568747A-9F2E-4F01-81CD-9FD30787641F}" presName="cycleMatrixDiagram" presStyleCnt="0">
        <dgm:presLayoutVars>
          <dgm:chMax val="1"/>
          <dgm:dir/>
          <dgm:animLvl val="lvl"/>
          <dgm:resizeHandles val="exact"/>
        </dgm:presLayoutVars>
      </dgm:prSet>
      <dgm:spPr/>
    </dgm:pt>
    <dgm:pt modelId="{975B7934-1265-43BD-B730-A3640EF2D6BD}" type="pres">
      <dgm:prSet presAssocID="{9568747A-9F2E-4F01-81CD-9FD30787641F}" presName="children" presStyleCnt="0"/>
      <dgm:spPr/>
    </dgm:pt>
    <dgm:pt modelId="{310CCDEC-AA96-4FA9-B12E-6D81515E8FB8}" type="pres">
      <dgm:prSet presAssocID="{9568747A-9F2E-4F01-81CD-9FD30787641F}" presName="childPlaceholder" presStyleCnt="0"/>
      <dgm:spPr/>
    </dgm:pt>
    <dgm:pt modelId="{62DDDBD4-FB61-45EB-83B7-294151C3C754}" type="pres">
      <dgm:prSet presAssocID="{9568747A-9F2E-4F01-81CD-9FD30787641F}" presName="circle" presStyleCnt="0"/>
      <dgm:spPr/>
    </dgm:pt>
    <dgm:pt modelId="{5C047D75-D990-4818-9168-29B45EAF39F8}" type="pres">
      <dgm:prSet presAssocID="{9568747A-9F2E-4F01-81CD-9FD30787641F}" presName="quadrant1" presStyleLbl="node1" presStyleIdx="0" presStyleCnt="4">
        <dgm:presLayoutVars>
          <dgm:chMax val="1"/>
          <dgm:bulletEnabled val="1"/>
        </dgm:presLayoutVars>
      </dgm:prSet>
      <dgm:spPr/>
    </dgm:pt>
    <dgm:pt modelId="{EEF8D73A-372B-46FD-A9E2-B5B27F3DEB37}" type="pres">
      <dgm:prSet presAssocID="{9568747A-9F2E-4F01-81CD-9FD30787641F}" presName="quadrant2" presStyleLbl="node1" presStyleIdx="1" presStyleCnt="4">
        <dgm:presLayoutVars>
          <dgm:chMax val="1"/>
          <dgm:bulletEnabled val="1"/>
        </dgm:presLayoutVars>
      </dgm:prSet>
      <dgm:spPr/>
    </dgm:pt>
    <dgm:pt modelId="{680AD84A-9E84-43B8-A82F-F8C17308C825}" type="pres">
      <dgm:prSet presAssocID="{9568747A-9F2E-4F01-81CD-9FD30787641F}" presName="quadrant3" presStyleLbl="node1" presStyleIdx="2" presStyleCnt="4">
        <dgm:presLayoutVars>
          <dgm:chMax val="1"/>
          <dgm:bulletEnabled val="1"/>
        </dgm:presLayoutVars>
      </dgm:prSet>
      <dgm:spPr/>
    </dgm:pt>
    <dgm:pt modelId="{ED9CAECF-84ED-449C-9F0F-2A575409941C}" type="pres">
      <dgm:prSet presAssocID="{9568747A-9F2E-4F01-81CD-9FD30787641F}" presName="quadrant4" presStyleLbl="node1" presStyleIdx="3" presStyleCnt="4">
        <dgm:presLayoutVars>
          <dgm:chMax val="1"/>
          <dgm:bulletEnabled val="1"/>
        </dgm:presLayoutVars>
      </dgm:prSet>
      <dgm:spPr/>
    </dgm:pt>
    <dgm:pt modelId="{4FAD5B19-4FD5-481D-8537-8378B7E8967E}" type="pres">
      <dgm:prSet presAssocID="{9568747A-9F2E-4F01-81CD-9FD30787641F}" presName="quadrantPlaceholder" presStyleCnt="0"/>
      <dgm:spPr/>
    </dgm:pt>
    <dgm:pt modelId="{480B0520-14EF-4B14-863C-B24EE2DC489D}" type="pres">
      <dgm:prSet presAssocID="{9568747A-9F2E-4F01-81CD-9FD30787641F}" presName="center1" presStyleLbl="fgShp" presStyleIdx="0" presStyleCnt="2"/>
      <dgm:spPr/>
    </dgm:pt>
    <dgm:pt modelId="{D1BBE272-3591-4EFA-90DC-F8ABD68029CA}" type="pres">
      <dgm:prSet presAssocID="{9568747A-9F2E-4F01-81CD-9FD30787641F}" presName="center2" presStyleLbl="fgShp" presStyleIdx="1" presStyleCnt="2"/>
      <dgm:spPr/>
    </dgm:pt>
  </dgm:ptLst>
  <dgm:cxnLst>
    <dgm:cxn modelId="{0A321100-F6B2-40DC-90C7-FBDFEF72C627}" type="presOf" srcId="{5D159EB6-17EB-4FB6-81F4-2EAE8EB2CB77}" destId="{EEF8D73A-372B-46FD-A9E2-B5B27F3DEB37}" srcOrd="0" destOrd="0" presId="urn:microsoft.com/office/officeart/2005/8/layout/cycle4"/>
    <dgm:cxn modelId="{45F9993C-5F73-40B6-BF59-68F1D266187C}" type="presOf" srcId="{DD33D9AA-F8E1-4119-B345-FB7F20116041}" destId="{5C047D75-D990-4818-9168-29B45EAF39F8}" srcOrd="0" destOrd="0" presId="urn:microsoft.com/office/officeart/2005/8/layout/cycle4"/>
    <dgm:cxn modelId="{15BC8EAA-A56E-47CD-863D-E7FB81A7154E}" srcId="{9568747A-9F2E-4F01-81CD-9FD30787641F}" destId="{00193DC0-8AFA-4EB6-AD50-4485CD100512}" srcOrd="2" destOrd="0" parTransId="{32FE0A1B-02E9-49FC-93CF-6A32F5EACB08}" sibTransId="{CD2C267E-811B-497A-9F2B-E1CA693CE067}"/>
    <dgm:cxn modelId="{B63994BA-AD51-49AD-A165-F2E8BEB3F7C9}" type="presOf" srcId="{00193DC0-8AFA-4EB6-AD50-4485CD100512}" destId="{680AD84A-9E84-43B8-A82F-F8C17308C825}" srcOrd="0" destOrd="0" presId="urn:microsoft.com/office/officeart/2005/8/layout/cycle4"/>
    <dgm:cxn modelId="{99689EE5-7540-408A-B84D-609FCF02959B}" type="presOf" srcId="{E00A0717-982F-408B-AE65-3F77DABB1007}" destId="{ED9CAECF-84ED-449C-9F0F-2A575409941C}" srcOrd="0" destOrd="0" presId="urn:microsoft.com/office/officeart/2005/8/layout/cycle4"/>
    <dgm:cxn modelId="{7645ECEB-BE40-467A-807E-56556861F4BC}" srcId="{9568747A-9F2E-4F01-81CD-9FD30787641F}" destId="{E00A0717-982F-408B-AE65-3F77DABB1007}" srcOrd="3" destOrd="0" parTransId="{088487B0-5B55-4BC5-8905-97B1D5D5DAF0}" sibTransId="{2845656C-EEB2-4364-8859-0E7F49074A2A}"/>
    <dgm:cxn modelId="{115338F3-E4A3-42FE-A719-D5EFD6719F9F}" type="presOf" srcId="{9568747A-9F2E-4F01-81CD-9FD30787641F}" destId="{423B666A-208A-417C-AC22-D3DCB9106A85}" srcOrd="0" destOrd="0" presId="urn:microsoft.com/office/officeart/2005/8/layout/cycle4"/>
    <dgm:cxn modelId="{103D70F9-4C4F-48F6-917B-5EEE9B79181A}" srcId="{9568747A-9F2E-4F01-81CD-9FD30787641F}" destId="{5D159EB6-17EB-4FB6-81F4-2EAE8EB2CB77}" srcOrd="1" destOrd="0" parTransId="{E974B79B-EA8A-47E8-B81F-CFC32C241334}" sibTransId="{4A715388-9BFF-4624-9131-FE46742B87C6}"/>
    <dgm:cxn modelId="{13AB9DFE-7084-4106-95FC-36EB2EA42CC7}" srcId="{9568747A-9F2E-4F01-81CD-9FD30787641F}" destId="{DD33D9AA-F8E1-4119-B345-FB7F20116041}" srcOrd="0" destOrd="0" parTransId="{76DD8B02-ECC7-4CCD-8D17-25514ECF3E61}" sibTransId="{24B4B2C8-FF0C-4FAB-96E9-7873C18EC865}"/>
    <dgm:cxn modelId="{DA92A4DC-F93D-4F26-AAAF-46B2DE70AA45}" type="presParOf" srcId="{423B666A-208A-417C-AC22-D3DCB9106A85}" destId="{975B7934-1265-43BD-B730-A3640EF2D6BD}" srcOrd="0" destOrd="0" presId="urn:microsoft.com/office/officeart/2005/8/layout/cycle4"/>
    <dgm:cxn modelId="{B75CA33B-1CDC-4F96-9445-8329A1C8D4FB}" type="presParOf" srcId="{975B7934-1265-43BD-B730-A3640EF2D6BD}" destId="{310CCDEC-AA96-4FA9-B12E-6D81515E8FB8}" srcOrd="0" destOrd="0" presId="urn:microsoft.com/office/officeart/2005/8/layout/cycle4"/>
    <dgm:cxn modelId="{8689995C-D8ED-46E0-A830-1AB42322C7CF}" type="presParOf" srcId="{423B666A-208A-417C-AC22-D3DCB9106A85}" destId="{62DDDBD4-FB61-45EB-83B7-294151C3C754}" srcOrd="1" destOrd="0" presId="urn:microsoft.com/office/officeart/2005/8/layout/cycle4"/>
    <dgm:cxn modelId="{2A03156A-8B8E-4708-8BD0-B6323AA684F5}" type="presParOf" srcId="{62DDDBD4-FB61-45EB-83B7-294151C3C754}" destId="{5C047D75-D990-4818-9168-29B45EAF39F8}" srcOrd="0" destOrd="0" presId="urn:microsoft.com/office/officeart/2005/8/layout/cycle4"/>
    <dgm:cxn modelId="{1DF54F78-624D-4005-9BA0-E85A9C9C2A12}" type="presParOf" srcId="{62DDDBD4-FB61-45EB-83B7-294151C3C754}" destId="{EEF8D73A-372B-46FD-A9E2-B5B27F3DEB37}" srcOrd="1" destOrd="0" presId="urn:microsoft.com/office/officeart/2005/8/layout/cycle4"/>
    <dgm:cxn modelId="{5C60BA57-5462-4BB0-A53F-4F09A6762D3B}" type="presParOf" srcId="{62DDDBD4-FB61-45EB-83B7-294151C3C754}" destId="{680AD84A-9E84-43B8-A82F-F8C17308C825}" srcOrd="2" destOrd="0" presId="urn:microsoft.com/office/officeart/2005/8/layout/cycle4"/>
    <dgm:cxn modelId="{A62DD5FF-20C5-4235-876F-0BAE2254E4ED}" type="presParOf" srcId="{62DDDBD4-FB61-45EB-83B7-294151C3C754}" destId="{ED9CAECF-84ED-449C-9F0F-2A575409941C}" srcOrd="3" destOrd="0" presId="urn:microsoft.com/office/officeart/2005/8/layout/cycle4"/>
    <dgm:cxn modelId="{E09398F3-1C7D-4352-905B-CD28315375A8}" type="presParOf" srcId="{62DDDBD4-FB61-45EB-83B7-294151C3C754}" destId="{4FAD5B19-4FD5-481D-8537-8378B7E8967E}" srcOrd="4" destOrd="0" presId="urn:microsoft.com/office/officeart/2005/8/layout/cycle4"/>
    <dgm:cxn modelId="{04EF7857-5FDA-4067-AADB-CCF889B60713}" type="presParOf" srcId="{423B666A-208A-417C-AC22-D3DCB9106A85}" destId="{480B0520-14EF-4B14-863C-B24EE2DC489D}" srcOrd="2" destOrd="0" presId="urn:microsoft.com/office/officeart/2005/8/layout/cycle4"/>
    <dgm:cxn modelId="{147E2160-6FAB-46D8-A60D-1EA95B2F1CD9}" type="presParOf" srcId="{423B666A-208A-417C-AC22-D3DCB9106A85}" destId="{D1BBE272-3591-4EFA-90DC-F8ABD68029CA}"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B2A77B-F7AF-4516-87EF-E7E07F5E1CD9}"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794DFBD6-5123-4333-A280-264D8A240236}">
      <dgm:prSet phldrT="[Text]"/>
      <dgm:spPr/>
      <dgm:t>
        <a:bodyPr/>
        <a:lstStyle/>
        <a:p>
          <a:r>
            <a:rPr lang="en-GB" dirty="0"/>
            <a:t>Functional </a:t>
          </a:r>
        </a:p>
      </dgm:t>
    </dgm:pt>
    <dgm:pt modelId="{46FB1A9F-1910-4C5F-B458-DB48DB622AE5}" type="parTrans" cxnId="{F77F0C39-1579-471F-A47F-117418C0C05C}">
      <dgm:prSet/>
      <dgm:spPr/>
      <dgm:t>
        <a:bodyPr/>
        <a:lstStyle/>
        <a:p>
          <a:endParaRPr lang="en-GB"/>
        </a:p>
      </dgm:t>
    </dgm:pt>
    <dgm:pt modelId="{94F868C5-1E5F-49FB-9A26-79B4C8930615}" type="sibTrans" cxnId="{F77F0C39-1579-471F-A47F-117418C0C05C}">
      <dgm:prSet/>
      <dgm:spPr/>
      <dgm:t>
        <a:bodyPr/>
        <a:lstStyle/>
        <a:p>
          <a:endParaRPr lang="en-GB"/>
        </a:p>
      </dgm:t>
    </dgm:pt>
    <dgm:pt modelId="{BA8A7F0A-1959-4017-8E10-9BB054509E7B}">
      <dgm:prSet phldrT="[Text]"/>
      <dgm:spPr/>
      <dgm:t>
        <a:bodyPr/>
        <a:lstStyle/>
        <a:p>
          <a:r>
            <a:rPr lang="en-GB" dirty="0"/>
            <a:t>Positional </a:t>
          </a:r>
        </a:p>
      </dgm:t>
    </dgm:pt>
    <dgm:pt modelId="{64B9CC5E-CA92-44A0-B6E4-E7ED9F57E646}" type="parTrans" cxnId="{D4D5DF8D-4789-454A-B14E-9D61D4A2F8B0}">
      <dgm:prSet/>
      <dgm:spPr/>
      <dgm:t>
        <a:bodyPr/>
        <a:lstStyle/>
        <a:p>
          <a:endParaRPr lang="en-GB"/>
        </a:p>
      </dgm:t>
    </dgm:pt>
    <dgm:pt modelId="{46AD8D06-2F17-4753-BBD1-9CDC7F78AEE5}" type="sibTrans" cxnId="{D4D5DF8D-4789-454A-B14E-9D61D4A2F8B0}">
      <dgm:prSet/>
      <dgm:spPr/>
      <dgm:t>
        <a:bodyPr/>
        <a:lstStyle/>
        <a:p>
          <a:endParaRPr lang="en-GB"/>
        </a:p>
      </dgm:t>
    </dgm:pt>
    <dgm:pt modelId="{A2C74721-A9F4-4BF8-A7CC-7AC5890D57A2}">
      <dgm:prSet phldrT="[Text]"/>
      <dgm:spPr/>
      <dgm:t>
        <a:bodyPr/>
        <a:lstStyle/>
        <a:p>
          <a:r>
            <a:rPr lang="en-GB" dirty="0"/>
            <a:t>Cultural </a:t>
          </a:r>
        </a:p>
      </dgm:t>
    </dgm:pt>
    <dgm:pt modelId="{1056B80B-EA7D-4A2A-8E70-67276F18EA47}" type="parTrans" cxnId="{CEB1D452-26FC-4A6D-9521-C4E9BD75544F}">
      <dgm:prSet/>
      <dgm:spPr/>
      <dgm:t>
        <a:bodyPr/>
        <a:lstStyle/>
        <a:p>
          <a:endParaRPr lang="en-GB"/>
        </a:p>
      </dgm:t>
    </dgm:pt>
    <dgm:pt modelId="{61DAB5C7-A85C-4429-9230-F8DAE2D016CF}" type="sibTrans" cxnId="{CEB1D452-26FC-4A6D-9521-C4E9BD75544F}">
      <dgm:prSet/>
      <dgm:spPr/>
      <dgm:t>
        <a:bodyPr/>
        <a:lstStyle/>
        <a:p>
          <a:endParaRPr lang="en-GB"/>
        </a:p>
      </dgm:t>
    </dgm:pt>
    <dgm:pt modelId="{F10EC26C-79B5-42C7-AD45-15D10A8CD9C1}">
      <dgm:prSet phldrT="[Text]"/>
      <dgm:spPr/>
      <dgm:t>
        <a:bodyPr/>
        <a:lstStyle/>
        <a:p>
          <a:r>
            <a:rPr lang="en-GB" dirty="0"/>
            <a:t>Regulatory </a:t>
          </a:r>
        </a:p>
      </dgm:t>
    </dgm:pt>
    <dgm:pt modelId="{6ADC30EE-84C5-4996-A8DB-D4B51E0CAD75}" type="parTrans" cxnId="{17DC0890-CEB3-43EB-A8EF-BF28BE4B01F7}">
      <dgm:prSet/>
      <dgm:spPr/>
      <dgm:t>
        <a:bodyPr/>
        <a:lstStyle/>
        <a:p>
          <a:endParaRPr lang="en-GB"/>
        </a:p>
      </dgm:t>
    </dgm:pt>
    <dgm:pt modelId="{31B1968A-7FF8-41E0-B5A6-EC4ADDFB5107}" type="sibTrans" cxnId="{17DC0890-CEB3-43EB-A8EF-BF28BE4B01F7}">
      <dgm:prSet/>
      <dgm:spPr/>
      <dgm:t>
        <a:bodyPr/>
        <a:lstStyle/>
        <a:p>
          <a:endParaRPr lang="en-GB"/>
        </a:p>
      </dgm:t>
    </dgm:pt>
    <dgm:pt modelId="{70801008-EC64-4D7A-B3AC-ECFA7EE2BFE0}" type="pres">
      <dgm:prSet presAssocID="{CAB2A77B-F7AF-4516-87EF-E7E07F5E1CD9}" presName="cycleMatrixDiagram" presStyleCnt="0">
        <dgm:presLayoutVars>
          <dgm:chMax val="1"/>
          <dgm:dir/>
          <dgm:animLvl val="lvl"/>
          <dgm:resizeHandles val="exact"/>
        </dgm:presLayoutVars>
      </dgm:prSet>
      <dgm:spPr/>
    </dgm:pt>
    <dgm:pt modelId="{BFC294E2-F285-423D-BCB7-8934A18385F0}" type="pres">
      <dgm:prSet presAssocID="{CAB2A77B-F7AF-4516-87EF-E7E07F5E1CD9}" presName="children" presStyleCnt="0"/>
      <dgm:spPr/>
    </dgm:pt>
    <dgm:pt modelId="{3161D5D1-1C66-4F81-97C7-0C514916D75D}" type="pres">
      <dgm:prSet presAssocID="{CAB2A77B-F7AF-4516-87EF-E7E07F5E1CD9}" presName="childPlaceholder" presStyleCnt="0"/>
      <dgm:spPr/>
    </dgm:pt>
    <dgm:pt modelId="{CCA8A640-C632-4BB0-91D2-301984079AC4}" type="pres">
      <dgm:prSet presAssocID="{CAB2A77B-F7AF-4516-87EF-E7E07F5E1CD9}" presName="circle" presStyleCnt="0"/>
      <dgm:spPr/>
    </dgm:pt>
    <dgm:pt modelId="{DA67F259-C2AE-4ED4-AEE2-438DD381F869}" type="pres">
      <dgm:prSet presAssocID="{CAB2A77B-F7AF-4516-87EF-E7E07F5E1CD9}" presName="quadrant1" presStyleLbl="node1" presStyleIdx="0" presStyleCnt="4">
        <dgm:presLayoutVars>
          <dgm:chMax val="1"/>
          <dgm:bulletEnabled val="1"/>
        </dgm:presLayoutVars>
      </dgm:prSet>
      <dgm:spPr/>
    </dgm:pt>
    <dgm:pt modelId="{A5F19CFE-8F3A-4316-AA6F-1F3D722E385B}" type="pres">
      <dgm:prSet presAssocID="{CAB2A77B-F7AF-4516-87EF-E7E07F5E1CD9}" presName="quadrant2" presStyleLbl="node1" presStyleIdx="1" presStyleCnt="4">
        <dgm:presLayoutVars>
          <dgm:chMax val="1"/>
          <dgm:bulletEnabled val="1"/>
        </dgm:presLayoutVars>
      </dgm:prSet>
      <dgm:spPr/>
    </dgm:pt>
    <dgm:pt modelId="{0740B132-298F-4BB3-B396-0D529A24F971}" type="pres">
      <dgm:prSet presAssocID="{CAB2A77B-F7AF-4516-87EF-E7E07F5E1CD9}" presName="quadrant3" presStyleLbl="node1" presStyleIdx="2" presStyleCnt="4">
        <dgm:presLayoutVars>
          <dgm:chMax val="1"/>
          <dgm:bulletEnabled val="1"/>
        </dgm:presLayoutVars>
      </dgm:prSet>
      <dgm:spPr/>
    </dgm:pt>
    <dgm:pt modelId="{4B666816-F64B-43EB-8145-FE28C32C9767}" type="pres">
      <dgm:prSet presAssocID="{CAB2A77B-F7AF-4516-87EF-E7E07F5E1CD9}" presName="quadrant4" presStyleLbl="node1" presStyleIdx="3" presStyleCnt="4">
        <dgm:presLayoutVars>
          <dgm:chMax val="1"/>
          <dgm:bulletEnabled val="1"/>
        </dgm:presLayoutVars>
      </dgm:prSet>
      <dgm:spPr/>
    </dgm:pt>
    <dgm:pt modelId="{B74C854C-56E5-4756-96C7-BFB2F5BBFEC7}" type="pres">
      <dgm:prSet presAssocID="{CAB2A77B-F7AF-4516-87EF-E7E07F5E1CD9}" presName="quadrantPlaceholder" presStyleCnt="0"/>
      <dgm:spPr/>
    </dgm:pt>
    <dgm:pt modelId="{5DB5D62C-AFD0-4818-9D88-0ECC6B353DA7}" type="pres">
      <dgm:prSet presAssocID="{CAB2A77B-F7AF-4516-87EF-E7E07F5E1CD9}" presName="center1" presStyleLbl="fgShp" presStyleIdx="0" presStyleCnt="2"/>
      <dgm:spPr/>
    </dgm:pt>
    <dgm:pt modelId="{4AF91222-536D-454D-9FE7-E3DC4C48D206}" type="pres">
      <dgm:prSet presAssocID="{CAB2A77B-F7AF-4516-87EF-E7E07F5E1CD9}" presName="center2" presStyleLbl="fgShp" presStyleIdx="1" presStyleCnt="2"/>
      <dgm:spPr/>
    </dgm:pt>
  </dgm:ptLst>
  <dgm:cxnLst>
    <dgm:cxn modelId="{FE383C27-F5BF-4BC1-92F3-5A4E928A0DF9}" type="presOf" srcId="{BA8A7F0A-1959-4017-8E10-9BB054509E7B}" destId="{A5F19CFE-8F3A-4316-AA6F-1F3D722E385B}" srcOrd="0" destOrd="0" presId="urn:microsoft.com/office/officeart/2005/8/layout/cycle4"/>
    <dgm:cxn modelId="{F77F0C39-1579-471F-A47F-117418C0C05C}" srcId="{CAB2A77B-F7AF-4516-87EF-E7E07F5E1CD9}" destId="{794DFBD6-5123-4333-A280-264D8A240236}" srcOrd="0" destOrd="0" parTransId="{46FB1A9F-1910-4C5F-B458-DB48DB622AE5}" sibTransId="{94F868C5-1E5F-49FB-9A26-79B4C8930615}"/>
    <dgm:cxn modelId="{C9939E62-BABF-4809-A67C-E1BF8E1A8119}" type="presOf" srcId="{794DFBD6-5123-4333-A280-264D8A240236}" destId="{DA67F259-C2AE-4ED4-AEE2-438DD381F869}" srcOrd="0" destOrd="0" presId="urn:microsoft.com/office/officeart/2005/8/layout/cycle4"/>
    <dgm:cxn modelId="{2006FE4C-D648-4F7C-8E3F-2BE812952D69}" type="presOf" srcId="{CAB2A77B-F7AF-4516-87EF-E7E07F5E1CD9}" destId="{70801008-EC64-4D7A-B3AC-ECFA7EE2BFE0}" srcOrd="0" destOrd="0" presId="urn:microsoft.com/office/officeart/2005/8/layout/cycle4"/>
    <dgm:cxn modelId="{CEB1D452-26FC-4A6D-9521-C4E9BD75544F}" srcId="{CAB2A77B-F7AF-4516-87EF-E7E07F5E1CD9}" destId="{A2C74721-A9F4-4BF8-A7CC-7AC5890D57A2}" srcOrd="2" destOrd="0" parTransId="{1056B80B-EA7D-4A2A-8E70-67276F18EA47}" sibTransId="{61DAB5C7-A85C-4429-9230-F8DAE2D016CF}"/>
    <dgm:cxn modelId="{0281E157-2E98-4F91-B967-CBC6A8D32A5A}" type="presOf" srcId="{F10EC26C-79B5-42C7-AD45-15D10A8CD9C1}" destId="{4B666816-F64B-43EB-8145-FE28C32C9767}" srcOrd="0" destOrd="0" presId="urn:microsoft.com/office/officeart/2005/8/layout/cycle4"/>
    <dgm:cxn modelId="{D4D5DF8D-4789-454A-B14E-9D61D4A2F8B0}" srcId="{CAB2A77B-F7AF-4516-87EF-E7E07F5E1CD9}" destId="{BA8A7F0A-1959-4017-8E10-9BB054509E7B}" srcOrd="1" destOrd="0" parTransId="{64B9CC5E-CA92-44A0-B6E4-E7ED9F57E646}" sibTransId="{46AD8D06-2F17-4753-BBD1-9CDC7F78AEE5}"/>
    <dgm:cxn modelId="{17DC0890-CEB3-43EB-A8EF-BF28BE4B01F7}" srcId="{CAB2A77B-F7AF-4516-87EF-E7E07F5E1CD9}" destId="{F10EC26C-79B5-42C7-AD45-15D10A8CD9C1}" srcOrd="3" destOrd="0" parTransId="{6ADC30EE-84C5-4996-A8DB-D4B51E0CAD75}" sibTransId="{31B1968A-7FF8-41E0-B5A6-EC4ADDFB5107}"/>
    <dgm:cxn modelId="{F50E84DD-4330-4375-BB4E-62E3EFC4C9B3}" type="presOf" srcId="{A2C74721-A9F4-4BF8-A7CC-7AC5890D57A2}" destId="{0740B132-298F-4BB3-B396-0D529A24F971}" srcOrd="0" destOrd="0" presId="urn:microsoft.com/office/officeart/2005/8/layout/cycle4"/>
    <dgm:cxn modelId="{908CFB7B-3D32-4608-9340-F9E1EC07480C}" type="presParOf" srcId="{70801008-EC64-4D7A-B3AC-ECFA7EE2BFE0}" destId="{BFC294E2-F285-423D-BCB7-8934A18385F0}" srcOrd="0" destOrd="0" presId="urn:microsoft.com/office/officeart/2005/8/layout/cycle4"/>
    <dgm:cxn modelId="{B9120E78-E85A-455F-A1F7-0DA6794527D1}" type="presParOf" srcId="{BFC294E2-F285-423D-BCB7-8934A18385F0}" destId="{3161D5D1-1C66-4F81-97C7-0C514916D75D}" srcOrd="0" destOrd="0" presId="urn:microsoft.com/office/officeart/2005/8/layout/cycle4"/>
    <dgm:cxn modelId="{7DAFC676-B9A4-461C-B634-1DA0EC653020}" type="presParOf" srcId="{70801008-EC64-4D7A-B3AC-ECFA7EE2BFE0}" destId="{CCA8A640-C632-4BB0-91D2-301984079AC4}" srcOrd="1" destOrd="0" presId="urn:microsoft.com/office/officeart/2005/8/layout/cycle4"/>
    <dgm:cxn modelId="{550FD8D7-C652-48CE-8B78-6AE06A5F32FB}" type="presParOf" srcId="{CCA8A640-C632-4BB0-91D2-301984079AC4}" destId="{DA67F259-C2AE-4ED4-AEE2-438DD381F869}" srcOrd="0" destOrd="0" presId="urn:microsoft.com/office/officeart/2005/8/layout/cycle4"/>
    <dgm:cxn modelId="{A6648656-3D5A-4795-A622-16EB41787AF3}" type="presParOf" srcId="{CCA8A640-C632-4BB0-91D2-301984079AC4}" destId="{A5F19CFE-8F3A-4316-AA6F-1F3D722E385B}" srcOrd="1" destOrd="0" presId="urn:microsoft.com/office/officeart/2005/8/layout/cycle4"/>
    <dgm:cxn modelId="{94614CB0-D09E-4FFF-8008-DA47504F0492}" type="presParOf" srcId="{CCA8A640-C632-4BB0-91D2-301984079AC4}" destId="{0740B132-298F-4BB3-B396-0D529A24F971}" srcOrd="2" destOrd="0" presId="urn:microsoft.com/office/officeart/2005/8/layout/cycle4"/>
    <dgm:cxn modelId="{AC06CF1A-C79D-44E6-BCAD-61A04EB77082}" type="presParOf" srcId="{CCA8A640-C632-4BB0-91D2-301984079AC4}" destId="{4B666816-F64B-43EB-8145-FE28C32C9767}" srcOrd="3" destOrd="0" presId="urn:microsoft.com/office/officeart/2005/8/layout/cycle4"/>
    <dgm:cxn modelId="{538AF637-5826-481D-A0FD-E6130475AE61}" type="presParOf" srcId="{CCA8A640-C632-4BB0-91D2-301984079AC4}" destId="{B74C854C-56E5-4756-96C7-BFB2F5BBFEC7}" srcOrd="4" destOrd="0" presId="urn:microsoft.com/office/officeart/2005/8/layout/cycle4"/>
    <dgm:cxn modelId="{30C22358-012D-417E-963F-702046DDBECC}" type="presParOf" srcId="{70801008-EC64-4D7A-B3AC-ECFA7EE2BFE0}" destId="{5DB5D62C-AFD0-4818-9D88-0ECC6B353DA7}" srcOrd="2" destOrd="0" presId="urn:microsoft.com/office/officeart/2005/8/layout/cycle4"/>
    <dgm:cxn modelId="{AE9AC05D-19B4-4980-9242-31B28FCBAD9F}" type="presParOf" srcId="{70801008-EC64-4D7A-B3AC-ECFA7EE2BFE0}" destId="{4AF91222-536D-454D-9FE7-E3DC4C48D206}"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47D75-D990-4818-9168-29B45EAF39F8}">
      <dsp:nvSpPr>
        <dsp:cNvPr id="0" name=""/>
        <dsp:cNvSpPr/>
      </dsp:nvSpPr>
      <dsp:spPr>
        <a:xfrm>
          <a:off x="1663530" y="308864"/>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Functional</a:t>
          </a:r>
        </a:p>
      </dsp:txBody>
      <dsp:txXfrm>
        <a:off x="2350740" y="996074"/>
        <a:ext cx="1659072" cy="1659072"/>
      </dsp:txXfrm>
    </dsp:sp>
    <dsp:sp modelId="{EEF8D73A-372B-46FD-A9E2-B5B27F3DEB37}">
      <dsp:nvSpPr>
        <dsp:cNvPr id="0" name=""/>
        <dsp:cNvSpPr/>
      </dsp:nvSpPr>
      <dsp:spPr>
        <a:xfrm rot="5400000">
          <a:off x="4118186" y="308864"/>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Positional</a:t>
          </a:r>
        </a:p>
      </dsp:txBody>
      <dsp:txXfrm rot="-5400000">
        <a:off x="4118186" y="996074"/>
        <a:ext cx="1659072" cy="1659072"/>
      </dsp:txXfrm>
    </dsp:sp>
    <dsp:sp modelId="{680AD84A-9E84-43B8-A82F-F8C17308C825}">
      <dsp:nvSpPr>
        <dsp:cNvPr id="0" name=""/>
        <dsp:cNvSpPr/>
      </dsp:nvSpPr>
      <dsp:spPr>
        <a:xfrm rot="10800000">
          <a:off x="4118186" y="2763520"/>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Cultural </a:t>
          </a:r>
        </a:p>
      </dsp:txBody>
      <dsp:txXfrm rot="10800000">
        <a:off x="4118186" y="2763520"/>
        <a:ext cx="1659072" cy="1659072"/>
      </dsp:txXfrm>
    </dsp:sp>
    <dsp:sp modelId="{ED9CAECF-84ED-449C-9F0F-2A575409941C}">
      <dsp:nvSpPr>
        <dsp:cNvPr id="0" name=""/>
        <dsp:cNvSpPr/>
      </dsp:nvSpPr>
      <dsp:spPr>
        <a:xfrm rot="16200000">
          <a:off x="1663530" y="2763520"/>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Regulatory </a:t>
          </a:r>
        </a:p>
      </dsp:txBody>
      <dsp:txXfrm rot="5400000">
        <a:off x="2350740" y="2763520"/>
        <a:ext cx="1659072" cy="1659072"/>
      </dsp:txXfrm>
    </dsp:sp>
    <dsp:sp modelId="{480B0520-14EF-4B14-863C-B24EE2DC489D}">
      <dsp:nvSpPr>
        <dsp:cNvPr id="0" name=""/>
        <dsp:cNvSpPr/>
      </dsp:nvSpPr>
      <dsp:spPr>
        <a:xfrm>
          <a:off x="3658954" y="2221653"/>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BE272-3591-4EFA-90DC-F8ABD68029CA}">
      <dsp:nvSpPr>
        <dsp:cNvPr id="0" name=""/>
        <dsp:cNvSpPr/>
      </dsp:nvSpPr>
      <dsp:spPr>
        <a:xfrm rot="10800000">
          <a:off x="3658954" y="2492586"/>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7F259-C2AE-4ED4-AEE2-438DD381F869}">
      <dsp:nvSpPr>
        <dsp:cNvPr id="0" name=""/>
        <dsp:cNvSpPr/>
      </dsp:nvSpPr>
      <dsp:spPr>
        <a:xfrm>
          <a:off x="1663530" y="308864"/>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Functional </a:t>
          </a:r>
        </a:p>
      </dsp:txBody>
      <dsp:txXfrm>
        <a:off x="2350740" y="996074"/>
        <a:ext cx="1659072" cy="1659072"/>
      </dsp:txXfrm>
    </dsp:sp>
    <dsp:sp modelId="{A5F19CFE-8F3A-4316-AA6F-1F3D722E385B}">
      <dsp:nvSpPr>
        <dsp:cNvPr id="0" name=""/>
        <dsp:cNvSpPr/>
      </dsp:nvSpPr>
      <dsp:spPr>
        <a:xfrm rot="5400000">
          <a:off x="4118186" y="308864"/>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Positional </a:t>
          </a:r>
        </a:p>
      </dsp:txBody>
      <dsp:txXfrm rot="-5400000">
        <a:off x="4118186" y="996074"/>
        <a:ext cx="1659072" cy="1659072"/>
      </dsp:txXfrm>
    </dsp:sp>
    <dsp:sp modelId="{0740B132-298F-4BB3-B396-0D529A24F971}">
      <dsp:nvSpPr>
        <dsp:cNvPr id="0" name=""/>
        <dsp:cNvSpPr/>
      </dsp:nvSpPr>
      <dsp:spPr>
        <a:xfrm rot="10800000">
          <a:off x="4118186" y="2763520"/>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Cultural </a:t>
          </a:r>
        </a:p>
      </dsp:txBody>
      <dsp:txXfrm rot="10800000">
        <a:off x="4118186" y="2763520"/>
        <a:ext cx="1659072" cy="1659072"/>
      </dsp:txXfrm>
    </dsp:sp>
    <dsp:sp modelId="{4B666816-F64B-43EB-8145-FE28C32C9767}">
      <dsp:nvSpPr>
        <dsp:cNvPr id="0" name=""/>
        <dsp:cNvSpPr/>
      </dsp:nvSpPr>
      <dsp:spPr>
        <a:xfrm rot="16200000">
          <a:off x="1663530" y="2763520"/>
          <a:ext cx="2346282" cy="2346282"/>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Regulatory </a:t>
          </a:r>
        </a:p>
      </dsp:txBody>
      <dsp:txXfrm rot="5400000">
        <a:off x="2350740" y="2763520"/>
        <a:ext cx="1659072" cy="1659072"/>
      </dsp:txXfrm>
    </dsp:sp>
    <dsp:sp modelId="{5DB5D62C-AFD0-4818-9D88-0ECC6B353DA7}">
      <dsp:nvSpPr>
        <dsp:cNvPr id="0" name=""/>
        <dsp:cNvSpPr/>
      </dsp:nvSpPr>
      <dsp:spPr>
        <a:xfrm>
          <a:off x="3658954" y="2221653"/>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F91222-536D-454D-9FE7-E3DC4C48D206}">
      <dsp:nvSpPr>
        <dsp:cNvPr id="0" name=""/>
        <dsp:cNvSpPr/>
      </dsp:nvSpPr>
      <dsp:spPr>
        <a:xfrm rot="10800000">
          <a:off x="3658954" y="2492586"/>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10/07/2023</a:t>
            </a:fld>
            <a:endParaRPr lang="en-GB" dirty="0"/>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10/07/2023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Monday, July 10,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3570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Monday, July 10,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579319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Monday, July 10,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60610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Monday, July 10,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91377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Monday, July 10,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75591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Monday, July 10,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9070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Monday, July 10,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33364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Monday, July 10,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35638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Monday, July 10,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23685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Monday, July 10,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45052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Monday, July 10,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6838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Monday, July 10, 2023</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51797170"/>
      </p:ext>
    </p:extLst>
  </p:cSld>
  <p:clrMap bg1="lt1" tx1="dk1" bg2="lt2" tx2="dk2" accent1="accent1" accent2="accent2" accent3="accent3" accent4="accent4" accent5="accent5" accent6="accent6" hlink="hlink" folHlink="folHlink"/>
  <p:sldLayoutIdLst>
    <p:sldLayoutId id="2147483677" r:id="rId1"/>
    <p:sldLayoutId id="2147483669" r:id="rId2"/>
    <p:sldLayoutId id="2147483670" r:id="rId3"/>
    <p:sldLayoutId id="2147483671" r:id="rId4"/>
    <p:sldLayoutId id="2147483672" r:id="rId5"/>
    <p:sldLayoutId id="2147483676" r:id="rId6"/>
    <p:sldLayoutId id="2147483662" r:id="rId7"/>
    <p:sldLayoutId id="2147483675" r:id="rId8"/>
    <p:sldLayoutId id="2147483664" r:id="rId9"/>
    <p:sldLayoutId id="2147483665" r:id="rId10"/>
    <p:sldLayoutId id="2147483674"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jpe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insurancedatasolutions.co.uk/success-stories/case-studies/data-migration-system-integration-and-database-development-for-bupa-global-healthcare/" TargetMode="External"/><Relationship Id="rId2" Type="http://schemas.openxmlformats.org/officeDocument/2006/relationships/hyperlink" Target="https://www.dioceseofbrentwood.net/departments/education/training-and-development/" TargetMode="Externa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hyperlink" Target="https://www.netsuite.com/portal/resource/articles/human-resources/employee-retention-benefits.shtml" TargetMode="Externa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EA7F1D-6737-4609-94CE-0E7C0CED7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A0FCA68-3497-4CB3-8C25-B6AE87EF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4">
                  <a:alpha val="61000"/>
                </a:schemeClr>
              </a:gs>
              <a:gs pos="100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AA3DC6B-18DE-4588-B321-8101DED54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0357" y="0"/>
            <a:ext cx="11711642" cy="6857998"/>
          </a:xfrm>
          <a:prstGeom prst="rect">
            <a:avLst/>
          </a:prstGeom>
          <a:gradFill>
            <a:gsLst>
              <a:gs pos="6000">
                <a:schemeClr val="accent6">
                  <a:lumMod val="75000"/>
                  <a:alpha val="93000"/>
                </a:schemeClr>
              </a:gs>
              <a:gs pos="100000">
                <a:schemeClr val="accent2">
                  <a:lumMod val="60000"/>
                  <a:lumOff val="40000"/>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AA34BCD-93B4-45FF-9448-87F7C4311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1494"/>
            <a:ext cx="8153399" cy="6399306"/>
          </a:xfrm>
          <a:prstGeom prst="rect">
            <a:avLst/>
          </a:prstGeom>
          <a:gradFill>
            <a:gsLst>
              <a:gs pos="22000">
                <a:schemeClr val="accent2">
                  <a:alpha val="68000"/>
                </a:schemeClr>
              </a:gs>
              <a:gs pos="99000">
                <a:schemeClr val="accent5">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5BF7F8F0-28A9-4A24-96A8-E5E423FBF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chemeClr val="accent6">
                  <a:alpha val="0"/>
                </a:schemeClr>
              </a:gs>
              <a:gs pos="85000">
                <a:schemeClr val="accent6">
                  <a:lumMod val="60000"/>
                  <a:lumOff val="40000"/>
                  <a:alpha val="2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Rectangle 30">
            <a:extLst>
              <a:ext uri="{FF2B5EF4-FFF2-40B4-BE49-F238E27FC236}">
                <a16:creationId xmlns:a16="http://schemas.microsoft.com/office/drawing/2014/main" id="{ADEE5410-5DAB-442C-8E7B-CDAB35E75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
            <a:ext cx="12191999" cy="4399229"/>
          </a:xfrm>
          <a:prstGeom prst="rect">
            <a:avLst/>
          </a:prstGeom>
          <a:gradFill>
            <a:gsLst>
              <a:gs pos="22000">
                <a:schemeClr val="accent2">
                  <a:alpha val="49000"/>
                </a:schemeClr>
              </a:gs>
              <a:gs pos="99000">
                <a:schemeClr val="accent5">
                  <a:alpha val="62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50282" y="1584183"/>
            <a:ext cx="9194096" cy="2431226"/>
          </a:xfrm>
        </p:spPr>
        <p:txBody>
          <a:bodyPr rtlCol="0" anchor="t">
            <a:normAutofit/>
          </a:bodyPr>
          <a:lstStyle/>
          <a:p>
            <a:pPr algn="r"/>
            <a:r>
              <a:rPr lang="en-GB" sz="4400" dirty="0">
                <a:solidFill>
                  <a:schemeClr val="bg1"/>
                </a:solidFill>
                <a:latin typeface="Arial"/>
                <a:cs typeface="Arial"/>
              </a:rPr>
              <a:t>Public &amp; PRIVATE Healthcare </a:t>
            </a:r>
          </a:p>
        </p:txBody>
      </p:sp>
      <p:sp>
        <p:nvSpPr>
          <p:cNvPr id="3" name="Subtitle 2"/>
          <p:cNvSpPr>
            <a:spLocks noGrp="1"/>
          </p:cNvSpPr>
          <p:nvPr>
            <p:ph type="subTitle" idx="1"/>
          </p:nvPr>
        </p:nvSpPr>
        <p:spPr>
          <a:xfrm>
            <a:off x="4636295" y="4848848"/>
            <a:ext cx="6808082" cy="1204320"/>
          </a:xfrm>
        </p:spPr>
        <p:txBody>
          <a:bodyPr rtlCol="0">
            <a:normAutofit/>
          </a:bodyPr>
          <a:lstStyle/>
          <a:p>
            <a:pPr algn="l" rtl="0"/>
            <a:r>
              <a:rPr lang="en-GB" sz="1400" dirty="0">
                <a:solidFill>
                  <a:schemeClr val="bg1"/>
                </a:solidFill>
              </a:rPr>
              <a:t>Human RESOURCE MANAGEMENT </a:t>
            </a:r>
          </a:p>
          <a:p>
            <a:pPr algn="l" rtl="0"/>
            <a:r>
              <a:rPr lang="en-GB" sz="1400" dirty="0">
                <a:solidFill>
                  <a:schemeClr val="bg1"/>
                </a:solidFill>
              </a:rPr>
              <a:t>Kerris Adina Smith  1915100 </a:t>
            </a:r>
          </a:p>
        </p:txBody>
      </p:sp>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2">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4">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90A06E6-7D60-2AC2-F095-6099BFD7A28F}"/>
              </a:ext>
            </a:extLst>
          </p:cNvPr>
          <p:cNvSpPr txBox="1"/>
          <p:nvPr/>
        </p:nvSpPr>
        <p:spPr>
          <a:xfrm>
            <a:off x="636453" y="1843680"/>
            <a:ext cx="46187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Black"/>
              </a:rPr>
              <a:t>NHS – Public Sector </a:t>
            </a:r>
          </a:p>
        </p:txBody>
      </p:sp>
      <p:sp>
        <p:nvSpPr>
          <p:cNvPr id="7" name="TextBox 6">
            <a:extLst>
              <a:ext uri="{FF2B5EF4-FFF2-40B4-BE49-F238E27FC236}">
                <a16:creationId xmlns:a16="http://schemas.microsoft.com/office/drawing/2014/main" id="{23758186-200E-E48D-F3D8-AE861614F779}"/>
              </a:ext>
            </a:extLst>
          </p:cNvPr>
          <p:cNvSpPr txBox="1"/>
          <p:nvPr/>
        </p:nvSpPr>
        <p:spPr>
          <a:xfrm>
            <a:off x="6095999" y="1717841"/>
            <a:ext cx="593156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u="sng" dirty="0">
                <a:latin typeface="Arial Black"/>
              </a:rPr>
              <a:t>Spire Healthcare – Private Sector </a:t>
            </a:r>
          </a:p>
        </p:txBody>
      </p:sp>
      <p:sp>
        <p:nvSpPr>
          <p:cNvPr id="9" name="TextBox 8">
            <a:extLst>
              <a:ext uri="{FF2B5EF4-FFF2-40B4-BE49-F238E27FC236}">
                <a16:creationId xmlns:a16="http://schemas.microsoft.com/office/drawing/2014/main" id="{E7E14E30-C7A3-0F5B-E3E2-6FA2A59B76CC}"/>
              </a:ext>
            </a:extLst>
          </p:cNvPr>
          <p:cNvSpPr txBox="1"/>
          <p:nvPr/>
        </p:nvSpPr>
        <p:spPr>
          <a:xfrm>
            <a:off x="541421" y="2814052"/>
            <a:ext cx="555457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The National Health Service (NHS) is the publicly funded healthcare system in the United Kingdom.</a:t>
            </a:r>
          </a:p>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It is one of the world's largest publicly funded healthcare systems.(</a:t>
            </a:r>
            <a:r>
              <a:rPr lang="en-US" sz="2000" dirty="0" err="1">
                <a:latin typeface="Arial Black" panose="020B0A04020102020204" pitchFamily="34" charset="0"/>
                <a:cs typeface="Times New Roman" panose="02020603050405020304" pitchFamily="18" charset="0"/>
              </a:rPr>
              <a:t>Marchildon</a:t>
            </a:r>
            <a:r>
              <a:rPr lang="en-US" sz="2000" dirty="0">
                <a:latin typeface="Arial Black" panose="020B0A04020102020204" pitchFamily="34" charset="0"/>
                <a:cs typeface="Times New Roman" panose="02020603050405020304" pitchFamily="18" charset="0"/>
              </a:rPr>
              <a:t>, et al., 2021).</a:t>
            </a:r>
          </a:p>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The NHS provides free, high-quality medical care based on clinical necessity.</a:t>
            </a:r>
          </a:p>
          <a:p>
            <a:endParaRPr lang="en-GB" dirty="0">
              <a:latin typeface="Arial Black"/>
            </a:endParaRPr>
          </a:p>
        </p:txBody>
      </p:sp>
      <p:pic>
        <p:nvPicPr>
          <p:cNvPr id="13" name="Picture 14" descr="A rainbow heart with white text&#10;&#10;Description automatically generated">
            <a:extLst>
              <a:ext uri="{FF2B5EF4-FFF2-40B4-BE49-F238E27FC236}">
                <a16:creationId xmlns:a16="http://schemas.microsoft.com/office/drawing/2014/main" id="{09248328-B447-B7E4-6B13-C6ADCDEC5343}"/>
              </a:ext>
            </a:extLst>
          </p:cNvPr>
          <p:cNvPicPr>
            <a:picLocks noChangeAspect="1"/>
          </p:cNvPicPr>
          <p:nvPr/>
        </p:nvPicPr>
        <p:blipFill>
          <a:blip r:embed="rId2"/>
          <a:stretch>
            <a:fillRect/>
          </a:stretch>
        </p:blipFill>
        <p:spPr>
          <a:xfrm>
            <a:off x="1622926" y="5639"/>
            <a:ext cx="1841703" cy="1521442"/>
          </a:xfrm>
          <a:prstGeom prst="rect">
            <a:avLst/>
          </a:prstGeom>
        </p:spPr>
      </p:pic>
      <p:sp>
        <p:nvSpPr>
          <p:cNvPr id="17" name="TextBox 16">
            <a:extLst>
              <a:ext uri="{FF2B5EF4-FFF2-40B4-BE49-F238E27FC236}">
                <a16:creationId xmlns:a16="http://schemas.microsoft.com/office/drawing/2014/main" id="{7A4552F6-F838-492F-3EAF-6BEBB7AD3A58}"/>
              </a:ext>
            </a:extLst>
          </p:cNvPr>
          <p:cNvSpPr txBox="1"/>
          <p:nvPr/>
        </p:nvSpPr>
        <p:spPr>
          <a:xfrm>
            <a:off x="8571192" y="1498135"/>
            <a:ext cx="611204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Insurance Data Solutions, 2023</a:t>
            </a:r>
          </a:p>
        </p:txBody>
      </p:sp>
      <p:sp>
        <p:nvSpPr>
          <p:cNvPr id="2" name="TextBox 1">
            <a:extLst>
              <a:ext uri="{FF2B5EF4-FFF2-40B4-BE49-F238E27FC236}">
                <a16:creationId xmlns:a16="http://schemas.microsoft.com/office/drawing/2014/main" id="{20F0CAF7-4935-85E3-3091-B108FBB56E76}"/>
              </a:ext>
            </a:extLst>
          </p:cNvPr>
          <p:cNvSpPr txBox="1"/>
          <p:nvPr/>
        </p:nvSpPr>
        <p:spPr>
          <a:xfrm>
            <a:off x="1303131" y="1430130"/>
            <a:ext cx="348973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National Health Service , 2023 </a:t>
            </a:r>
          </a:p>
        </p:txBody>
      </p:sp>
      <p:pic>
        <p:nvPicPr>
          <p:cNvPr id="1026" name="Picture 2" descr="Spire Healthcare asked to support NHS amid Covid-19 pandemic ...">
            <a:extLst>
              <a:ext uri="{FF2B5EF4-FFF2-40B4-BE49-F238E27FC236}">
                <a16:creationId xmlns:a16="http://schemas.microsoft.com/office/drawing/2014/main" id="{D4E7ACCD-F715-4753-8038-CE3D400146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6709" y="-18690"/>
            <a:ext cx="2512160" cy="15701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409E70B-042C-2F26-DED7-B79C590217F1}"/>
              </a:ext>
            </a:extLst>
          </p:cNvPr>
          <p:cNvSpPr txBox="1"/>
          <p:nvPr/>
        </p:nvSpPr>
        <p:spPr>
          <a:xfrm>
            <a:off x="6808304" y="2814052"/>
            <a:ext cx="4842275" cy="286232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The UK's top private healthcare provider is Spire Healthcare.</a:t>
            </a:r>
          </a:p>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It manages private hospitals, clinics, and other healthcare institutions countrywide.</a:t>
            </a:r>
          </a:p>
          <a:p>
            <a:pPr marL="285750" indent="-285750">
              <a:buFont typeface="Arial" panose="020B0604020202020204" pitchFamily="34" charset="0"/>
              <a:buChar char="•"/>
            </a:pPr>
            <a:r>
              <a:rPr lang="en-US" sz="2000" dirty="0">
                <a:latin typeface="Arial Black" panose="020B0A04020102020204" pitchFamily="34" charset="0"/>
                <a:cs typeface="Times New Roman" panose="02020603050405020304" pitchFamily="18" charset="0"/>
              </a:rPr>
              <a:t>Spire Healthcare offers tests, surgery, therapies, and patient consultations.</a:t>
            </a:r>
          </a:p>
        </p:txBody>
      </p:sp>
    </p:spTree>
    <p:extLst>
      <p:ext uri="{BB962C8B-B14F-4D97-AF65-F5344CB8AC3E}">
        <p14:creationId xmlns:p14="http://schemas.microsoft.com/office/powerpoint/2010/main" val="598553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948201-A706-6467-4806-7BD201650718}"/>
              </a:ext>
            </a:extLst>
          </p:cNvPr>
          <p:cNvSpPr>
            <a:spLocks noGrp="1"/>
          </p:cNvSpPr>
          <p:nvPr>
            <p:ph idx="1"/>
          </p:nvPr>
        </p:nvSpPr>
        <p:spPr>
          <a:xfrm>
            <a:off x="3180522" y="1860170"/>
            <a:ext cx="7946665" cy="4181628"/>
          </a:xfrm>
        </p:spPr>
        <p:txBody>
          <a:bodyPr>
            <a:normAutofit fontScale="77500" lnSpcReduction="20000"/>
          </a:bodyPr>
          <a:lstStyle/>
          <a:p>
            <a:pPr algn="l" fontAlgn="base">
              <a:buFont typeface="Arial" panose="020B0604020202020204" pitchFamily="34" charset="0"/>
              <a:buChar char="•"/>
            </a:pPr>
            <a:r>
              <a:rPr lang="en-GB" sz="2400" b="1" i="0" u="sng" dirty="0">
                <a:solidFill>
                  <a:srgbClr val="1A1F3E"/>
                </a:solidFill>
                <a:effectLst/>
                <a:latin typeface="Arial" panose="020B0604020202020204" pitchFamily="34" charset="0"/>
                <a:cs typeface="Arial" panose="020B0604020202020204" pitchFamily="34" charset="0"/>
              </a:rPr>
              <a:t>Train: </a:t>
            </a:r>
            <a:r>
              <a:rPr lang="en-GB" sz="2400" b="1" i="0" dirty="0">
                <a:solidFill>
                  <a:srgbClr val="1A1F3E"/>
                </a:solidFill>
                <a:effectLst/>
                <a:latin typeface="Arial" panose="020B0604020202020204" pitchFamily="34" charset="0"/>
                <a:cs typeface="Arial" panose="020B0604020202020204" pitchFamily="34" charset="0"/>
              </a:rPr>
              <a:t>Significantly increasing the number of medical personnel, including nurses, allied health workers, and support staff. This is supported by a funding commitment of £2.4 billion.</a:t>
            </a:r>
          </a:p>
          <a:p>
            <a:pPr algn="l" fontAlgn="base">
              <a:buFont typeface="Arial" panose="020B0604020202020204" pitchFamily="34" charset="0"/>
              <a:buChar char="•"/>
            </a:pPr>
            <a:endParaRPr lang="en-GB" sz="2400" b="1" i="0" dirty="0">
              <a:solidFill>
                <a:srgbClr val="1A1F3E"/>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400" b="1" i="0" u="sng" dirty="0">
                <a:solidFill>
                  <a:srgbClr val="1A1F3E"/>
                </a:solidFill>
                <a:effectLst/>
                <a:latin typeface="Arial" panose="020B0604020202020204" pitchFamily="34" charset="0"/>
                <a:cs typeface="Arial" panose="020B0604020202020204" pitchFamily="34" charset="0"/>
              </a:rPr>
              <a:t>Retain: </a:t>
            </a:r>
            <a:r>
              <a:rPr lang="en-GB" sz="2400" b="1" i="0" dirty="0">
                <a:solidFill>
                  <a:srgbClr val="1A1F3E"/>
                </a:solidFill>
                <a:effectLst/>
                <a:latin typeface="Arial" panose="020B0604020202020204" pitchFamily="34" charset="0"/>
                <a:cs typeface="Arial" panose="020B0604020202020204" pitchFamily="34" charset="0"/>
              </a:rPr>
              <a:t>There will be a renewed emphasis on retention, along with a strong drive to expand flexible working arrangements and career development possibilities. In order to keep 130,000 employees working for the NHS for a longer period of time, this is done in conjunction with pension system improvements. </a:t>
            </a:r>
          </a:p>
          <a:p>
            <a:pPr algn="l" fontAlgn="base">
              <a:buFont typeface="Arial" panose="020B0604020202020204" pitchFamily="34" charset="0"/>
              <a:buChar char="•"/>
            </a:pPr>
            <a:r>
              <a:rPr lang="en-GB" sz="2400" b="1" i="0" u="sng" dirty="0">
                <a:solidFill>
                  <a:srgbClr val="1A1F3E"/>
                </a:solidFill>
                <a:effectLst/>
                <a:latin typeface="Arial" panose="020B0604020202020204" pitchFamily="34" charset="0"/>
                <a:cs typeface="Arial" panose="020B0604020202020204" pitchFamily="34" charset="0"/>
              </a:rPr>
              <a:t>Reform: </a:t>
            </a:r>
            <a:r>
              <a:rPr lang="en-GB" sz="2400" b="1" i="0" dirty="0">
                <a:solidFill>
                  <a:srgbClr val="1A1F3E"/>
                </a:solidFill>
                <a:effectLst/>
                <a:latin typeface="Arial" panose="020B0604020202020204" pitchFamily="34" charset="0"/>
                <a:cs typeface="Arial" panose="020B0604020202020204" pitchFamily="34" charset="0"/>
              </a:rPr>
              <a:t>Changing how you work and how you give training. In order to help the NHS modernise and fulfil future requirements, advances in technology and therapies will be investigated and put into practise.(NHS Employers, 2023)</a:t>
            </a:r>
          </a:p>
          <a:p>
            <a:pPr algn="l" fontAlgn="base">
              <a:buFont typeface="Arial" panose="020B0604020202020204" pitchFamily="34" charset="0"/>
              <a:buChar char="•"/>
            </a:pPr>
            <a:endParaRPr lang="en-GB" sz="2400" b="1" i="0" dirty="0">
              <a:solidFill>
                <a:srgbClr val="1A1F3E"/>
              </a:solidFill>
              <a:effectLst/>
              <a:latin typeface="Arial" panose="020B0604020202020204" pitchFamily="34" charset="0"/>
              <a:cs typeface="Arial" panose="020B0604020202020204" pitchFamily="34" charset="0"/>
            </a:endParaRPr>
          </a:p>
          <a:p>
            <a:endParaRPr lang="en-GB" dirty="0"/>
          </a:p>
        </p:txBody>
      </p:sp>
      <p:pic>
        <p:nvPicPr>
          <p:cNvPr id="2052" name="Picture 4" descr="NHS Logo">
            <a:extLst>
              <a:ext uri="{FF2B5EF4-FFF2-40B4-BE49-F238E27FC236}">
                <a16:creationId xmlns:a16="http://schemas.microsoft.com/office/drawing/2014/main" id="{BAAA5D79-36CB-87B5-2C4D-4BCA839380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8937" y="168033"/>
            <a:ext cx="3008244" cy="169213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training course ">
            <a:extLst>
              <a:ext uri="{FF2B5EF4-FFF2-40B4-BE49-F238E27FC236}">
                <a16:creationId xmlns:a16="http://schemas.microsoft.com/office/drawing/2014/main" id="{803667AD-C158-C2AF-C9C6-922ECD01FC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22577"/>
            <a:ext cx="2912165" cy="13386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5DDA4C-138E-47F2-E5BA-B862507AEB47}"/>
              </a:ext>
            </a:extLst>
          </p:cNvPr>
          <p:cNvSpPr txBox="1"/>
          <p:nvPr/>
        </p:nvSpPr>
        <p:spPr>
          <a:xfrm>
            <a:off x="347870" y="1470991"/>
            <a:ext cx="1941557" cy="261610"/>
          </a:xfrm>
          <a:prstGeom prst="rect">
            <a:avLst/>
          </a:prstGeom>
          <a:noFill/>
        </p:spPr>
        <p:txBody>
          <a:bodyPr wrap="none" rtlCol="0">
            <a:spAutoFit/>
          </a:bodyPr>
          <a:lstStyle/>
          <a:p>
            <a:r>
              <a:rPr lang="en-GB" sz="1100" dirty="0"/>
              <a:t>(Brentwood Diocese, 2023)</a:t>
            </a:r>
          </a:p>
        </p:txBody>
      </p:sp>
      <p:pic>
        <p:nvPicPr>
          <p:cNvPr id="2056" name="Picture 8" descr="employee retention clipart 20 free Cliparts | Download images on ...">
            <a:extLst>
              <a:ext uri="{FF2B5EF4-FFF2-40B4-BE49-F238E27FC236}">
                <a16:creationId xmlns:a16="http://schemas.microsoft.com/office/drawing/2014/main" id="{E0E0153C-7123-890A-0EAF-3DC94C0604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312838"/>
            <a:ext cx="3008244" cy="15035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0ECCE5E-C8BD-AE1C-DC20-F7540B806A97}"/>
              </a:ext>
            </a:extLst>
          </p:cNvPr>
          <p:cNvSpPr txBox="1"/>
          <p:nvPr/>
        </p:nvSpPr>
        <p:spPr>
          <a:xfrm>
            <a:off x="225276" y="2943506"/>
            <a:ext cx="1705916" cy="369332"/>
          </a:xfrm>
          <a:prstGeom prst="rect">
            <a:avLst/>
          </a:prstGeom>
          <a:noFill/>
        </p:spPr>
        <p:txBody>
          <a:bodyPr wrap="none" rtlCol="0">
            <a:spAutoFit/>
          </a:bodyPr>
          <a:lstStyle/>
          <a:p>
            <a:r>
              <a:rPr lang="en-GB" dirty="0"/>
              <a:t>(</a:t>
            </a:r>
            <a:r>
              <a:rPr lang="en-GB" sz="1100" dirty="0"/>
              <a:t>clipartmag.com, 2023)</a:t>
            </a:r>
          </a:p>
        </p:txBody>
      </p:sp>
      <p:pic>
        <p:nvPicPr>
          <p:cNvPr id="2058" name="Picture 10" descr="Health care reform equals jobs, small business owners say">
            <a:extLst>
              <a:ext uri="{FF2B5EF4-FFF2-40B4-BE49-F238E27FC236}">
                <a16:creationId xmlns:a16="http://schemas.microsoft.com/office/drawing/2014/main" id="{1C051028-8AC0-85A7-3757-BF632F061D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757" y="4949687"/>
            <a:ext cx="2856487" cy="140997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692B3AA-C367-AEC2-2D19-64594C6004CE}"/>
              </a:ext>
            </a:extLst>
          </p:cNvPr>
          <p:cNvSpPr txBox="1"/>
          <p:nvPr/>
        </p:nvSpPr>
        <p:spPr>
          <a:xfrm>
            <a:off x="425818" y="4698355"/>
            <a:ext cx="1747017" cy="369332"/>
          </a:xfrm>
          <a:prstGeom prst="rect">
            <a:avLst/>
          </a:prstGeom>
          <a:noFill/>
        </p:spPr>
        <p:txBody>
          <a:bodyPr wrap="none" rtlCol="0">
            <a:spAutoFit/>
          </a:bodyPr>
          <a:lstStyle/>
          <a:p>
            <a:r>
              <a:rPr lang="en-GB" dirty="0"/>
              <a:t>(</a:t>
            </a:r>
            <a:r>
              <a:rPr lang="en-GB" sz="1200" dirty="0"/>
              <a:t>People World , 2009</a:t>
            </a:r>
            <a:r>
              <a:rPr lang="en-GB" dirty="0"/>
              <a:t>)</a:t>
            </a:r>
          </a:p>
        </p:txBody>
      </p:sp>
      <p:sp>
        <p:nvSpPr>
          <p:cNvPr id="12" name="TextBox 11">
            <a:extLst>
              <a:ext uri="{FF2B5EF4-FFF2-40B4-BE49-F238E27FC236}">
                <a16:creationId xmlns:a16="http://schemas.microsoft.com/office/drawing/2014/main" id="{BE08ED67-DB94-ED1D-109D-7D86207D5845}"/>
              </a:ext>
            </a:extLst>
          </p:cNvPr>
          <p:cNvSpPr txBox="1"/>
          <p:nvPr/>
        </p:nvSpPr>
        <p:spPr>
          <a:xfrm>
            <a:off x="8652013" y="5953539"/>
            <a:ext cx="3388230" cy="369332"/>
          </a:xfrm>
          <a:prstGeom prst="rect">
            <a:avLst/>
          </a:prstGeom>
          <a:noFill/>
        </p:spPr>
        <p:txBody>
          <a:bodyPr wrap="square" rtlCol="0">
            <a:spAutoFit/>
          </a:bodyPr>
          <a:lstStyle/>
          <a:p>
            <a:r>
              <a:rPr lang="en-GB" b="1" i="0">
                <a:solidFill>
                  <a:srgbClr val="1A1F3E"/>
                </a:solidFill>
                <a:effectLst/>
                <a:latin typeface="inherit"/>
              </a:rPr>
              <a:t> (NHS Employers, 2023)</a:t>
            </a:r>
            <a:endParaRPr lang="en-GB" dirty="0"/>
          </a:p>
        </p:txBody>
      </p:sp>
    </p:spTree>
    <p:extLst>
      <p:ext uri="{BB962C8B-B14F-4D97-AF65-F5344CB8AC3E}">
        <p14:creationId xmlns:p14="http://schemas.microsoft.com/office/powerpoint/2010/main" val="182808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pire Healthcare asked to support NHS amid Covid-19 pandemic ...">
            <a:extLst>
              <a:ext uri="{FF2B5EF4-FFF2-40B4-BE49-F238E27FC236}">
                <a16:creationId xmlns:a16="http://schemas.microsoft.com/office/drawing/2014/main" id="{B9F92584-23C1-D59B-A782-F914EE36B3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79840" y="0"/>
            <a:ext cx="2512160" cy="14508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E15D6E0-E969-C192-30F0-B0AADE5761CB}"/>
              </a:ext>
            </a:extLst>
          </p:cNvPr>
          <p:cNvSpPr txBox="1"/>
          <p:nvPr/>
        </p:nvSpPr>
        <p:spPr>
          <a:xfrm>
            <a:off x="2996648" y="1478951"/>
            <a:ext cx="6187109" cy="1200329"/>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Black" panose="020B0A04020102020204" pitchFamily="34" charset="0"/>
              </a:rPr>
              <a:t>Recruiting highly skilled healthcare workers. </a:t>
            </a:r>
          </a:p>
          <a:p>
            <a:pPr marL="285750" indent="-285750">
              <a:buFont typeface="Arial" panose="020B0604020202020204" pitchFamily="34" charset="0"/>
              <a:buChar char="•"/>
            </a:pPr>
            <a:endParaRPr lang="en-US" sz="2400" dirty="0">
              <a:latin typeface="Arial Black" panose="020B0A04020102020204" pitchFamily="34" charset="0"/>
            </a:endParaRPr>
          </a:p>
        </p:txBody>
      </p:sp>
      <p:pic>
        <p:nvPicPr>
          <p:cNvPr id="3074" name="Picture 2" descr="Doctors among 6,080 highly skilled workers denied visas to take up jobs ...">
            <a:extLst>
              <a:ext uri="{FF2B5EF4-FFF2-40B4-BE49-F238E27FC236}">
                <a16:creationId xmlns:a16="http://schemas.microsoft.com/office/drawing/2014/main" id="{3E1550C5-BF89-C030-FAA6-782E48A0A3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53" y="535796"/>
            <a:ext cx="2862469" cy="17890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46EE278-2F3C-9AB0-ADFC-D735DB161261}"/>
              </a:ext>
            </a:extLst>
          </p:cNvPr>
          <p:cNvSpPr txBox="1"/>
          <p:nvPr/>
        </p:nvSpPr>
        <p:spPr>
          <a:xfrm>
            <a:off x="44726" y="2324839"/>
            <a:ext cx="4005470" cy="261610"/>
          </a:xfrm>
          <a:prstGeom prst="rect">
            <a:avLst/>
          </a:prstGeom>
          <a:noFill/>
        </p:spPr>
        <p:txBody>
          <a:bodyPr wrap="square" rtlCol="0">
            <a:spAutoFit/>
          </a:bodyPr>
          <a:lstStyle/>
          <a:p>
            <a:r>
              <a:rPr lang="en-GB" sz="1100" dirty="0"/>
              <a:t>(Blogspot.com, 2023)</a:t>
            </a:r>
          </a:p>
        </p:txBody>
      </p:sp>
      <p:pic>
        <p:nvPicPr>
          <p:cNvPr id="3076" name="Picture 4" descr="Image result for training  and development">
            <a:extLst>
              <a:ext uri="{FF2B5EF4-FFF2-40B4-BE49-F238E27FC236}">
                <a16:creationId xmlns:a16="http://schemas.microsoft.com/office/drawing/2014/main" id="{DF6B3B37-329C-59DB-3D40-3655FFA3E2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0531" y="2586449"/>
            <a:ext cx="3086099" cy="150051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8A4E5A-09CB-CA32-3B65-3167DBED11D8}"/>
              </a:ext>
            </a:extLst>
          </p:cNvPr>
          <p:cNvSpPr txBox="1"/>
          <p:nvPr/>
        </p:nvSpPr>
        <p:spPr>
          <a:xfrm>
            <a:off x="10145684" y="4098301"/>
            <a:ext cx="1377300" cy="261610"/>
          </a:xfrm>
          <a:prstGeom prst="rect">
            <a:avLst/>
          </a:prstGeom>
          <a:noFill/>
        </p:spPr>
        <p:txBody>
          <a:bodyPr wrap="none" rtlCol="0">
            <a:spAutoFit/>
          </a:bodyPr>
          <a:lstStyle/>
          <a:p>
            <a:r>
              <a:rPr lang="en-GB" sz="1100" dirty="0"/>
              <a:t>(People HR , 2022)</a:t>
            </a:r>
          </a:p>
        </p:txBody>
      </p:sp>
      <p:pic>
        <p:nvPicPr>
          <p:cNvPr id="3078" name="Picture 6" descr="Image result for WORKFORCE">
            <a:extLst>
              <a:ext uri="{FF2B5EF4-FFF2-40B4-BE49-F238E27FC236}">
                <a16:creationId xmlns:a16="http://schemas.microsoft.com/office/drawing/2014/main" id="{34E76C6E-D30B-334A-82AC-AA959C3A80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233" y="4592364"/>
            <a:ext cx="3253044" cy="157337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9A2B53E-BFC9-C3A6-D312-68C675746223}"/>
              </a:ext>
            </a:extLst>
          </p:cNvPr>
          <p:cNvSpPr txBox="1"/>
          <p:nvPr/>
        </p:nvSpPr>
        <p:spPr>
          <a:xfrm>
            <a:off x="645161" y="6108815"/>
            <a:ext cx="2178802" cy="369332"/>
          </a:xfrm>
          <a:prstGeom prst="rect">
            <a:avLst/>
          </a:prstGeom>
          <a:noFill/>
        </p:spPr>
        <p:txBody>
          <a:bodyPr wrap="none" rtlCol="0">
            <a:spAutoFit/>
          </a:bodyPr>
          <a:lstStyle/>
          <a:p>
            <a:r>
              <a:rPr lang="en-GB" dirty="0"/>
              <a:t>(</a:t>
            </a:r>
            <a:r>
              <a:rPr lang="en-GB" sz="1100" dirty="0" err="1"/>
              <a:t>CumberlandCountyNC</a:t>
            </a:r>
            <a:r>
              <a:rPr lang="en-GB" sz="1100" dirty="0"/>
              <a:t>, 2016)</a:t>
            </a:r>
          </a:p>
        </p:txBody>
      </p:sp>
      <p:sp>
        <p:nvSpPr>
          <p:cNvPr id="13" name="TextBox 12">
            <a:extLst>
              <a:ext uri="{FF2B5EF4-FFF2-40B4-BE49-F238E27FC236}">
                <a16:creationId xmlns:a16="http://schemas.microsoft.com/office/drawing/2014/main" id="{70BB0E2F-7F2D-D469-FF34-7EEB015E9DAE}"/>
              </a:ext>
            </a:extLst>
          </p:cNvPr>
          <p:cNvSpPr txBox="1"/>
          <p:nvPr/>
        </p:nvSpPr>
        <p:spPr>
          <a:xfrm>
            <a:off x="1172817" y="2625572"/>
            <a:ext cx="7545907" cy="1569660"/>
          </a:xfrm>
          <a:prstGeom prst="rect">
            <a:avLst/>
          </a:prstGeom>
          <a:noFill/>
        </p:spPr>
        <p:txBody>
          <a:bodyPr wrap="square" rtlCol="0">
            <a:spAutoFit/>
          </a:bodyPr>
          <a:lstStyle/>
          <a:p>
            <a:endParaRPr lang="en-US" sz="2400" dirty="0">
              <a:latin typeface="Arial Black" panose="020B0A04020102020204" pitchFamily="34" charset="0"/>
            </a:endParaRPr>
          </a:p>
          <a:p>
            <a:pPr marL="285750" indent="-285750">
              <a:buFont typeface="Arial" panose="020B0604020202020204" pitchFamily="34" charset="0"/>
              <a:buChar char="•"/>
            </a:pPr>
            <a:r>
              <a:rPr lang="en-US" sz="2400" dirty="0" err="1">
                <a:latin typeface="Arial Black" panose="020B0A04020102020204" pitchFamily="34" charset="0"/>
              </a:rPr>
              <a:t>Prioritising</a:t>
            </a:r>
            <a:r>
              <a:rPr lang="en-US" sz="2400" dirty="0">
                <a:latin typeface="Arial Black" panose="020B0A04020102020204" pitchFamily="34" charset="0"/>
              </a:rPr>
              <a:t> staff training and development aligns with their goal of delivering exceptional healthcare services.</a:t>
            </a:r>
          </a:p>
        </p:txBody>
      </p:sp>
      <p:sp>
        <p:nvSpPr>
          <p:cNvPr id="16" name="TextBox 15">
            <a:extLst>
              <a:ext uri="{FF2B5EF4-FFF2-40B4-BE49-F238E27FC236}">
                <a16:creationId xmlns:a16="http://schemas.microsoft.com/office/drawing/2014/main" id="{126E51BF-DC01-7EF2-5CA8-209FF1252213}"/>
              </a:ext>
            </a:extLst>
          </p:cNvPr>
          <p:cNvSpPr txBox="1"/>
          <p:nvPr/>
        </p:nvSpPr>
        <p:spPr>
          <a:xfrm>
            <a:off x="4347947" y="5055883"/>
            <a:ext cx="7488683" cy="830997"/>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Black" panose="020B0A04020102020204" pitchFamily="34" charset="0"/>
              </a:rPr>
              <a:t>Aims to improve the skills and competencies of their workforce</a:t>
            </a:r>
            <a:endParaRPr lang="en-GB" sz="2400" dirty="0">
              <a:latin typeface="Arial Black" panose="020B0A04020102020204" pitchFamily="34" charset="0"/>
            </a:endParaRPr>
          </a:p>
        </p:txBody>
      </p:sp>
    </p:spTree>
    <p:extLst>
      <p:ext uri="{BB962C8B-B14F-4D97-AF65-F5344CB8AC3E}">
        <p14:creationId xmlns:p14="http://schemas.microsoft.com/office/powerpoint/2010/main" val="381046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F43C5B-F176-D6D3-795D-DA0570B35A3B}"/>
              </a:ext>
            </a:extLst>
          </p:cNvPr>
          <p:cNvPicPr>
            <a:picLocks noChangeAspect="1"/>
          </p:cNvPicPr>
          <p:nvPr/>
        </p:nvPicPr>
        <p:blipFill>
          <a:blip r:embed="rId2"/>
          <a:stretch>
            <a:fillRect/>
          </a:stretch>
        </p:blipFill>
        <p:spPr>
          <a:xfrm>
            <a:off x="566737" y="66675"/>
            <a:ext cx="11058525" cy="6354003"/>
          </a:xfrm>
          <a:prstGeom prst="rect">
            <a:avLst/>
          </a:prstGeom>
        </p:spPr>
      </p:pic>
    </p:spTree>
    <p:extLst>
      <p:ext uri="{BB962C8B-B14F-4D97-AF65-F5344CB8AC3E}">
        <p14:creationId xmlns:p14="http://schemas.microsoft.com/office/powerpoint/2010/main" val="1960244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9" name="Rectangle 410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3" name="Rectangle 4112">
            <a:extLst>
              <a:ext uri="{FF2B5EF4-FFF2-40B4-BE49-F238E27FC236}">
                <a16:creationId xmlns:a16="http://schemas.microsoft.com/office/drawing/2014/main" id="{3BBD5505-E50C-4C8C-B29A-6E8BC4075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10 Benefits of Employee Retention for Businesses | NetSuite">
            <a:extLst>
              <a:ext uri="{FF2B5EF4-FFF2-40B4-BE49-F238E27FC236}">
                <a16:creationId xmlns:a16="http://schemas.microsoft.com/office/drawing/2014/main" id="{C8AC2226-23AD-8ED6-95F2-5EBD5FD2EC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01" r="13658" b="-9"/>
          <a:stretch/>
        </p:blipFill>
        <p:spPr bwMode="auto">
          <a:xfrm>
            <a:off x="89452" y="746552"/>
            <a:ext cx="4214337" cy="487899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raining and Development - Meaning, Importance, Process &amp; Example | HRM  Overview | MBA Skool">
            <a:extLst>
              <a:ext uri="{FF2B5EF4-FFF2-40B4-BE49-F238E27FC236}">
                <a16:creationId xmlns:a16="http://schemas.microsoft.com/office/drawing/2014/main" id="{004CAB91-DB8F-00F2-1C85-243D9DF59F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 r="-1" b="2930"/>
          <a:stretch/>
        </p:blipFill>
        <p:spPr bwMode="auto">
          <a:xfrm>
            <a:off x="4629905" y="776030"/>
            <a:ext cx="2932189" cy="466067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Looking for ‪#‎recruiters‬ With 1 to 5 Years of strong ‪#‎Recruitment ...">
            <a:extLst>
              <a:ext uri="{FF2B5EF4-FFF2-40B4-BE49-F238E27FC236}">
                <a16:creationId xmlns:a16="http://schemas.microsoft.com/office/drawing/2014/main" id="{493ACCBE-3954-7B17-3B5E-CDABC8EFCE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139" r="14104" b="3"/>
          <a:stretch/>
        </p:blipFill>
        <p:spPr bwMode="auto">
          <a:xfrm>
            <a:off x="7888211" y="1083365"/>
            <a:ext cx="2932189" cy="41446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BDD11A5-4122-5416-26D2-345634F3DFE3}"/>
              </a:ext>
            </a:extLst>
          </p:cNvPr>
          <p:cNvSpPr txBox="1"/>
          <p:nvPr/>
        </p:nvSpPr>
        <p:spPr>
          <a:xfrm>
            <a:off x="1371601" y="4639294"/>
            <a:ext cx="9448800" cy="1255816"/>
          </a:xfrm>
          <a:prstGeom prst="rect">
            <a:avLst/>
          </a:prstGeom>
        </p:spPr>
        <p:txBody>
          <a:bodyPr vert="horz" lIns="0" tIns="0" rIns="0" bIns="0" rtlCol="0">
            <a:normAutofit/>
          </a:bodyPr>
          <a:lstStyle/>
          <a:p>
            <a:pPr indent="-228600" defTabSz="914400">
              <a:lnSpc>
                <a:spcPct val="120000"/>
              </a:lnSpc>
              <a:spcAft>
                <a:spcPts val="600"/>
              </a:spcAft>
              <a:buFont typeface="Arial" panose="020B0604020202020204" pitchFamily="34" charset="0"/>
              <a:buChar char="•"/>
            </a:pPr>
            <a:r>
              <a:rPr lang="en-US" sz="1400"/>
              <a:t>.</a:t>
            </a:r>
          </a:p>
        </p:txBody>
      </p:sp>
      <p:sp>
        <p:nvSpPr>
          <p:cNvPr id="4115" name="Rectangle 4114">
            <a:extLst>
              <a:ext uri="{FF2B5EF4-FFF2-40B4-BE49-F238E27FC236}">
                <a16:creationId xmlns:a16="http://schemas.microsoft.com/office/drawing/2014/main" id="{658E942F-99B3-4B03-9483-257868F33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798"/>
            <a:ext cx="12191999" cy="457198"/>
          </a:xfrm>
          <a:prstGeom prst="rect">
            <a:avLst/>
          </a:prstGeom>
          <a:gradFill>
            <a:gsLst>
              <a:gs pos="36000">
                <a:schemeClr val="accent6">
                  <a:lumMod val="75000"/>
                </a:schemeClr>
              </a:gs>
              <a:gs pos="100000">
                <a:schemeClr val="accent6"/>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7" name="Rectangle 4116">
            <a:extLst>
              <a:ext uri="{FF2B5EF4-FFF2-40B4-BE49-F238E27FC236}">
                <a16:creationId xmlns:a16="http://schemas.microsoft.com/office/drawing/2014/main" id="{4C5F2208-8069-4052-9996-5399372CD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81454" y="6400798"/>
            <a:ext cx="8510542" cy="465570"/>
          </a:xfrm>
          <a:prstGeom prst="rect">
            <a:avLst/>
          </a:prstGeom>
          <a:gradFill>
            <a:gsLst>
              <a:gs pos="0">
                <a:schemeClr val="accent5">
                  <a:alpha val="57000"/>
                </a:schemeClr>
              </a:gs>
              <a:gs pos="100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50C07B4-F5E4-D264-8E0D-2F64E4E17C8E}"/>
              </a:ext>
            </a:extLst>
          </p:cNvPr>
          <p:cNvSpPr txBox="1"/>
          <p:nvPr/>
        </p:nvSpPr>
        <p:spPr>
          <a:xfrm>
            <a:off x="2595005" y="317624"/>
            <a:ext cx="7001981" cy="400110"/>
          </a:xfrm>
          <a:prstGeom prst="rect">
            <a:avLst/>
          </a:prstGeom>
          <a:noFill/>
        </p:spPr>
        <p:txBody>
          <a:bodyPr wrap="none" rtlCol="0">
            <a:spAutoFit/>
          </a:bodyPr>
          <a:lstStyle/>
          <a:p>
            <a:pPr algn="ctr"/>
            <a:r>
              <a:rPr lang="en-GB" sz="2000" dirty="0">
                <a:latin typeface="Arial Black" panose="020B0A04020102020204" pitchFamily="34" charset="0"/>
              </a:rPr>
              <a:t>Retention , Training Development &amp; Recruitment</a:t>
            </a:r>
          </a:p>
        </p:txBody>
      </p:sp>
    </p:spTree>
    <p:extLst>
      <p:ext uri="{BB962C8B-B14F-4D97-AF65-F5344CB8AC3E}">
        <p14:creationId xmlns:p14="http://schemas.microsoft.com/office/powerpoint/2010/main" val="2458018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0" name="Rectangle 513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2" name="Rectangle 514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4" name="Rectangle 5143">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C14EE4-5936-C924-CC8C-743A343D16C1}"/>
              </a:ext>
            </a:extLst>
          </p:cNvPr>
          <p:cNvSpPr txBox="1"/>
          <p:nvPr/>
        </p:nvSpPr>
        <p:spPr>
          <a:xfrm>
            <a:off x="228600" y="805070"/>
            <a:ext cx="6470373" cy="5075740"/>
          </a:xfrm>
          <a:prstGeom prst="rect">
            <a:avLst/>
          </a:prstGeom>
        </p:spPr>
        <p:txBody>
          <a:bodyPr vert="horz" lIns="0" tIns="0" rIns="0" bIns="0" rtlCol="0">
            <a:normAutofit lnSpcReduction="10000"/>
          </a:bodyPr>
          <a:lstStyle/>
          <a:p>
            <a:pPr marL="285750" indent="-228600" defTabSz="914400">
              <a:lnSpc>
                <a:spcPct val="120000"/>
              </a:lnSpc>
              <a:spcAft>
                <a:spcPts val="600"/>
              </a:spcAft>
              <a:buFont typeface="Arial" panose="020B0604020202020204" pitchFamily="34" charset="0"/>
              <a:buChar char="•"/>
            </a:pPr>
            <a:r>
              <a:rPr lang="en-US" sz="2000" b="1" dirty="0">
                <a:latin typeface="Arial Black" panose="020B0A04020102020204" pitchFamily="34" charset="0"/>
              </a:rPr>
              <a:t>Strategic management uses resources to gain and maintain a competitive edge.</a:t>
            </a:r>
          </a:p>
          <a:p>
            <a:pPr marL="285750" indent="-228600" defTabSz="914400">
              <a:lnSpc>
                <a:spcPct val="120000"/>
              </a:lnSpc>
              <a:spcAft>
                <a:spcPts val="600"/>
              </a:spcAft>
              <a:buFont typeface="Arial" panose="020B0604020202020204" pitchFamily="34" charset="0"/>
              <a:buChar char="•"/>
            </a:pPr>
            <a:endParaRPr lang="en-US" sz="2000" b="1" dirty="0">
              <a:latin typeface="Arial Black" panose="020B0A04020102020204" pitchFamily="34" charset="0"/>
            </a:endParaRPr>
          </a:p>
          <a:p>
            <a:pPr marL="285750" indent="-228600" defTabSz="914400">
              <a:lnSpc>
                <a:spcPct val="120000"/>
              </a:lnSpc>
              <a:spcAft>
                <a:spcPts val="600"/>
              </a:spcAft>
              <a:buFont typeface="Arial" panose="020B0604020202020204" pitchFamily="34" charset="0"/>
              <a:buChar char="•"/>
            </a:pPr>
            <a:r>
              <a:rPr lang="en-US" sz="2000" b="1" dirty="0">
                <a:latin typeface="Arial Black" panose="020B0A04020102020204" pitchFamily="34" charset="0"/>
              </a:rPr>
              <a:t>A company's performance and market success depend on its tangible and intangible resources(</a:t>
            </a:r>
            <a:r>
              <a:rPr lang="en-US" sz="2000" b="1" dirty="0" err="1">
                <a:latin typeface="Arial Black" panose="020B0A04020102020204" pitchFamily="34" charset="0"/>
              </a:rPr>
              <a:t>Christiawan</a:t>
            </a:r>
            <a:r>
              <a:rPr lang="en-US" sz="2000" b="1" dirty="0">
                <a:latin typeface="Arial Black" panose="020B0A04020102020204" pitchFamily="34" charset="0"/>
              </a:rPr>
              <a:t> et al., 2023).</a:t>
            </a:r>
          </a:p>
          <a:p>
            <a:pPr marL="285750" indent="-228600" defTabSz="914400">
              <a:lnSpc>
                <a:spcPct val="120000"/>
              </a:lnSpc>
              <a:spcAft>
                <a:spcPts val="600"/>
              </a:spcAft>
              <a:buFont typeface="Arial" panose="020B0604020202020204" pitchFamily="34" charset="0"/>
              <a:buChar char="•"/>
            </a:pPr>
            <a:endParaRPr lang="en-US" sz="2000" b="1" dirty="0">
              <a:latin typeface="Arial Black" panose="020B0A04020102020204" pitchFamily="34" charset="0"/>
            </a:endParaRPr>
          </a:p>
          <a:p>
            <a:pPr marL="285750" indent="-228600" defTabSz="914400">
              <a:lnSpc>
                <a:spcPct val="120000"/>
              </a:lnSpc>
              <a:spcAft>
                <a:spcPts val="600"/>
              </a:spcAft>
              <a:buFont typeface="Arial" panose="020B0604020202020204" pitchFamily="34" charset="0"/>
              <a:buChar char="•"/>
            </a:pPr>
            <a:r>
              <a:rPr lang="en-US" sz="2000" b="1" dirty="0">
                <a:latin typeface="Arial Black" panose="020B0A04020102020204" pitchFamily="34" charset="0"/>
              </a:rPr>
              <a:t>The resource-based hypothesis states that market values vary for different resources.</a:t>
            </a:r>
          </a:p>
          <a:p>
            <a:pPr marL="285750" indent="-228600" defTabSz="914400">
              <a:lnSpc>
                <a:spcPct val="120000"/>
              </a:lnSpc>
              <a:spcAft>
                <a:spcPts val="600"/>
              </a:spcAft>
              <a:buFont typeface="Arial" panose="020B0604020202020204" pitchFamily="34" charset="0"/>
              <a:buChar char="•"/>
            </a:pPr>
            <a:endParaRPr lang="en-US" sz="2000" b="1" dirty="0">
              <a:latin typeface="Arial Black" panose="020B0A04020102020204" pitchFamily="34" charset="0"/>
            </a:endParaRPr>
          </a:p>
          <a:p>
            <a:pPr marL="285750" indent="-228600" defTabSz="914400">
              <a:lnSpc>
                <a:spcPct val="120000"/>
              </a:lnSpc>
              <a:spcAft>
                <a:spcPts val="600"/>
              </a:spcAft>
              <a:buFont typeface="Arial" panose="020B0604020202020204" pitchFamily="34" charset="0"/>
              <a:buChar char="•"/>
            </a:pPr>
            <a:r>
              <a:rPr lang="en-US" sz="2000" b="1" dirty="0">
                <a:latin typeface="Arial Black" panose="020B0A04020102020204" pitchFamily="34" charset="0"/>
              </a:rPr>
              <a:t>Human resources determine a company's competitiveness.</a:t>
            </a:r>
          </a:p>
          <a:p>
            <a:pPr indent="-228600" defTabSz="914400">
              <a:lnSpc>
                <a:spcPct val="120000"/>
              </a:lnSpc>
              <a:spcAft>
                <a:spcPts val="600"/>
              </a:spcAft>
              <a:buFont typeface="Arial" panose="020B0604020202020204" pitchFamily="34" charset="0"/>
              <a:buChar char="•"/>
            </a:pPr>
            <a:endParaRPr lang="en-US" sz="1600" dirty="0"/>
          </a:p>
        </p:txBody>
      </p:sp>
      <p:sp>
        <p:nvSpPr>
          <p:cNvPr id="5146" name="Rectangle 5145">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8" name="Rectangle 514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50" name="Rectangle 5149">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Resource Based View | Theory, Types and Assumptions">
            <a:extLst>
              <a:ext uri="{FF2B5EF4-FFF2-40B4-BE49-F238E27FC236}">
                <a16:creationId xmlns:a16="http://schemas.microsoft.com/office/drawing/2014/main" id="{672419AA-52F7-0A9D-46BC-411E796AF1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69796" y="1028699"/>
            <a:ext cx="4076701" cy="22829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243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7FB08BB5-6287-CDE2-0104-5E4787B92F33}"/>
              </a:ext>
            </a:extLst>
          </p:cNvPr>
          <p:cNvGraphicFramePr/>
          <p:nvPr>
            <p:extLst>
              <p:ext uri="{D42A27DB-BD31-4B8C-83A1-F6EECF244321}">
                <p14:modId xmlns:p14="http://schemas.microsoft.com/office/powerpoint/2010/main" val="68731464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4" descr="NHS Logo">
            <a:extLst>
              <a:ext uri="{FF2B5EF4-FFF2-40B4-BE49-F238E27FC236}">
                <a16:creationId xmlns:a16="http://schemas.microsoft.com/office/drawing/2014/main" id="{2CFFFF33-CF0F-2639-E1BF-C0CDC1A024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8913" y="197539"/>
            <a:ext cx="3008244" cy="1692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226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2408855-EFED-9E6B-7CB5-AC91CAC791C1}"/>
              </a:ext>
            </a:extLst>
          </p:cNvPr>
          <p:cNvGraphicFramePr/>
          <p:nvPr>
            <p:extLst>
              <p:ext uri="{D42A27DB-BD31-4B8C-83A1-F6EECF244321}">
                <p14:modId xmlns:p14="http://schemas.microsoft.com/office/powerpoint/2010/main" val="170405067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Spire Healthcare asked to support NHS amid Covid-19 pandemic ...">
            <a:extLst>
              <a:ext uri="{FF2B5EF4-FFF2-40B4-BE49-F238E27FC236}">
                <a16:creationId xmlns:a16="http://schemas.microsoft.com/office/drawing/2014/main" id="{AA70D44F-3068-5D95-FE75-BC2A925202D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7291" y="228145"/>
            <a:ext cx="3311709" cy="1733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44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131E7D-2163-9262-8E9A-DB234495F08A}"/>
              </a:ext>
            </a:extLst>
          </p:cNvPr>
          <p:cNvSpPr txBox="1"/>
          <p:nvPr/>
        </p:nvSpPr>
        <p:spPr>
          <a:xfrm>
            <a:off x="4820478" y="3031435"/>
            <a:ext cx="242374" cy="369332"/>
          </a:xfrm>
          <a:prstGeom prst="rect">
            <a:avLst/>
          </a:prstGeom>
          <a:noFill/>
        </p:spPr>
        <p:txBody>
          <a:bodyPr wrap="none" rtlCol="0">
            <a:spAutoFit/>
          </a:bodyPr>
          <a:lstStyle/>
          <a:p>
            <a:r>
              <a:rPr lang="en-GB" dirty="0"/>
              <a:t> </a:t>
            </a:r>
          </a:p>
        </p:txBody>
      </p:sp>
      <p:pic>
        <p:nvPicPr>
          <p:cNvPr id="6146" name="Picture 2" descr="How to write an excellent thesis conclusion [with examples] - Paperpile">
            <a:extLst>
              <a:ext uri="{FF2B5EF4-FFF2-40B4-BE49-F238E27FC236}">
                <a16:creationId xmlns:a16="http://schemas.microsoft.com/office/drawing/2014/main" id="{48AA2D7B-6881-6DF6-CBAF-3BA0A99CF6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0583" y="503583"/>
            <a:ext cx="5933660" cy="5933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343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DC622-466A-494C-0AA9-9F99E7EFF1A1}"/>
              </a:ext>
            </a:extLst>
          </p:cNvPr>
          <p:cNvSpPr>
            <a:spLocks noGrp="1"/>
          </p:cNvSpPr>
          <p:nvPr>
            <p:ph type="title"/>
          </p:nvPr>
        </p:nvSpPr>
        <p:spPr>
          <a:xfrm>
            <a:off x="1073424" y="-5"/>
            <a:ext cx="5327375" cy="826924"/>
          </a:xfrm>
        </p:spPr>
        <p:txBody>
          <a:bodyPr anchor="b">
            <a:normAutofit/>
          </a:bodyPr>
          <a:lstStyle/>
          <a:p>
            <a:r>
              <a:rPr lang="en-GB" dirty="0"/>
              <a:t>Reference </a:t>
            </a:r>
          </a:p>
        </p:txBody>
      </p:sp>
      <p:sp>
        <p:nvSpPr>
          <p:cNvPr id="3" name="Content Placeholder 2">
            <a:extLst>
              <a:ext uri="{FF2B5EF4-FFF2-40B4-BE49-F238E27FC236}">
                <a16:creationId xmlns:a16="http://schemas.microsoft.com/office/drawing/2014/main" id="{C1E55051-7C76-8D3A-CD71-2A198D4AD2D0}"/>
              </a:ext>
            </a:extLst>
          </p:cNvPr>
          <p:cNvSpPr>
            <a:spLocks noGrp="1"/>
          </p:cNvSpPr>
          <p:nvPr>
            <p:ph idx="1"/>
          </p:nvPr>
        </p:nvSpPr>
        <p:spPr>
          <a:xfrm>
            <a:off x="308113" y="1242391"/>
            <a:ext cx="7315199" cy="5377070"/>
          </a:xfrm>
        </p:spPr>
        <p:txBody>
          <a:bodyPr>
            <a:normAutofit fontScale="7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Blogspot.com.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Human Resource in Health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Care</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.Available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https://3.bp.blogspot.com/-bRwftYipO2g/Wu2k9HH7KQI/AAAAAAAAAng/CGkuJDqNnZ80_RCE0o5lkfbOPzA_wQ2MACK4BGAYYCw/s1600/health%2Bcare%2Bworkers.jpg (Accessed 10 Jul. 2023).</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Brentwood Diocese.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Training and Development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https://www.dioceseofbrentwood.net/departments/education/training-and-development/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Christiawan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Y. J., Simon, J. W., &amp; Teng, T. 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Effect of the Proportion of Female Board of Directors on Firm Performance in All Companies Listed on the Indonesian Stock Exchange with Innovation as a Mediating Variable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In Journal of International Conference Proceedings (Vol. 6, No. 2, pp. 58-72).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Christiawan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Y. J., Simon, J. W., &amp; Teng, T. 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Effect of the Proportion of Female Board of Directors on Firm Performance in All Companies Listed on the Indonesian Stock Exchange with Innovation as a Mediating Variable.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In Journal of International Conference Proceedings (Vol. 6, No. 2, pp. 58-72).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clipartmag.com.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Employees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Cliparts</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 Free download on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ClipArtMag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https://clipartmag.com/employees-cliparts (Accessed 10 Jul. 2023).</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Data Migration, System Integration and Database Development for Bupa Global Healthcare.”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Insurance Data Solutions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www.insurancedatasolutions.co.uk/success-stories/case-studies/data-migration-system-integration-and-database-development-for-bupa-global-healthcare/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5 July 2023).</a:t>
            </a:r>
          </a:p>
          <a:p>
            <a:endParaRPr lang="en-US" sz="1600" dirty="0">
              <a:latin typeface="Times New Roman" panose="02020603050405020304" pitchFamily="18" charset="0"/>
              <a:cs typeface="Times New Roman" panose="02020603050405020304" pitchFamily="18" charset="0"/>
            </a:endParaRPr>
          </a:p>
          <a:p>
            <a:endParaRPr lang="en-GB" sz="1600" dirty="0"/>
          </a:p>
        </p:txBody>
      </p:sp>
      <p:sp>
        <p:nvSpPr>
          <p:cNvPr id="12" name="Rectangle 11">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Books">
            <a:extLst>
              <a:ext uri="{FF2B5EF4-FFF2-40B4-BE49-F238E27FC236}">
                <a16:creationId xmlns:a16="http://schemas.microsoft.com/office/drawing/2014/main" id="{BCF7ECAF-4CF6-7986-997C-DB1F6BBD54F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69796" y="1028699"/>
            <a:ext cx="4076701" cy="4076701"/>
          </a:xfrm>
          <a:prstGeom prst="rect">
            <a:avLst/>
          </a:prstGeom>
        </p:spPr>
      </p:pic>
    </p:spTree>
    <p:extLst>
      <p:ext uri="{BB962C8B-B14F-4D97-AF65-F5344CB8AC3E}">
        <p14:creationId xmlns:p14="http://schemas.microsoft.com/office/powerpoint/2010/main" val="1358231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74E25-BAC0-E087-4374-A025507A4937}"/>
              </a:ext>
            </a:extLst>
          </p:cNvPr>
          <p:cNvSpPr>
            <a:spLocks noGrp="1"/>
          </p:cNvSpPr>
          <p:nvPr>
            <p:ph type="title"/>
          </p:nvPr>
        </p:nvSpPr>
        <p:spPr>
          <a:xfrm>
            <a:off x="1371598" y="462743"/>
            <a:ext cx="5327375" cy="514447"/>
          </a:xfrm>
        </p:spPr>
        <p:txBody>
          <a:bodyPr anchor="b">
            <a:normAutofit fontScale="90000"/>
          </a:bodyPr>
          <a:lstStyle/>
          <a:p>
            <a:r>
              <a:rPr lang="en-GB" dirty="0"/>
              <a:t>Reference</a:t>
            </a:r>
          </a:p>
        </p:txBody>
      </p:sp>
      <p:sp>
        <p:nvSpPr>
          <p:cNvPr id="3" name="Content Placeholder 2">
            <a:extLst>
              <a:ext uri="{FF2B5EF4-FFF2-40B4-BE49-F238E27FC236}">
                <a16:creationId xmlns:a16="http://schemas.microsoft.com/office/drawing/2014/main" id="{D5C4B670-2489-97F6-31D4-DD695E33C42A}"/>
              </a:ext>
            </a:extLst>
          </p:cNvPr>
          <p:cNvSpPr>
            <a:spLocks noGrp="1"/>
          </p:cNvSpPr>
          <p:nvPr>
            <p:ph idx="1"/>
          </p:nvPr>
        </p:nvSpPr>
        <p:spPr>
          <a:xfrm>
            <a:off x="198784" y="1182757"/>
            <a:ext cx="6500190" cy="4698053"/>
          </a:xfrm>
        </p:spPr>
        <p:txBody>
          <a:bodyPr vert="horz" lIns="0" tIns="0" rIns="0" bIns="0" rtlCol="0">
            <a:normAutofit fontScale="7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Harden, J., &amp; Harden, R. M. (2023). The Changing Role of Medical Students: The Changing Role of Medical Students-E-Book. Elsevier Health Sciences.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Holliday, M.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10 Benefits of Employee Retention for Businesses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Oracle NetSuite. 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https://www.netsuite.com/portal/resource/articles/human-resources/employee-retention-benefits.shtml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National Health Service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NHS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www.nhs.uk/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5 July 2023).</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People HR.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HR Software | Best Cloud Based HRIS | People HR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https://www.peoplehr.com/en-gb/?utm_source=bing&amp;utm_medium=cpc&amp;utm_campaign=bau_peoplehr_ppc&amp;utm_content=1318316047663109&amp;utm_term=hr%20software&amp;msclkid=ae32fd328af919f61ac599993fe16e69 (Accessed 10 Jul. 2023).</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People World (2009).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Health care reform equals jobs, small business owners say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People’s World. Available at: https://www.peoplesworld.org/article/health-care-reform-equals-jobs-small-business-owners-say/ (Accessed 10 Jul. 2023).</a:t>
            </a:r>
          </a:p>
          <a:p>
            <a:pPr marL="342900" lvl="0" indent="-342900">
              <a:lnSpc>
                <a:spcPct val="107000"/>
              </a:lnSpc>
              <a:spcAft>
                <a:spcPts val="800"/>
              </a:spcAft>
              <a:buFont typeface="Arial" panose="020B06040202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Sukhatme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 U., &amp;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Bloche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G. (2019). Health Care Costs and the Arc of Innovation. Minn. L. Rev., 104, 955.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GB" sz="800" dirty="0">
              <a:effectLst/>
              <a:latin typeface="Times New Roman" panose="02020603050405020304" pitchFamily="18" charset="0"/>
            </a:endParaRPr>
          </a:p>
          <a:p>
            <a:pPr>
              <a:lnSpc>
                <a:spcPct val="110000"/>
              </a:lnSpc>
            </a:pPr>
            <a:endParaRPr lang="en-GB" sz="800" dirty="0">
              <a:effectLst/>
              <a:latin typeface="Times New Roman" panose="02020603050405020304" pitchFamily="18" charset="0"/>
            </a:endParaRPr>
          </a:p>
          <a:p>
            <a:pPr>
              <a:lnSpc>
                <a:spcPct val="110000"/>
              </a:lnSpc>
            </a:pPr>
            <a:endParaRPr lang="en-GB" sz="800" dirty="0">
              <a:effectLst/>
              <a:latin typeface="Times New Roman" panose="02020603050405020304" pitchFamily="18" charset="0"/>
            </a:endParaRPr>
          </a:p>
          <a:p>
            <a:pPr>
              <a:lnSpc>
                <a:spcPct val="110000"/>
              </a:lnSpc>
            </a:pPr>
            <a:endParaRPr lang="en-GB" sz="800" dirty="0">
              <a:effectLst/>
              <a:latin typeface="Times New Roman" panose="02020603050405020304" pitchFamily="18" charset="0"/>
            </a:endParaRPr>
          </a:p>
          <a:p>
            <a:pPr>
              <a:lnSpc>
                <a:spcPct val="110000"/>
              </a:lnSpc>
            </a:pPr>
            <a:endParaRPr lang="en-GB" sz="800" dirty="0">
              <a:effectLst/>
              <a:latin typeface="Times New Roman" panose="02020603050405020304" pitchFamily="18" charset="0"/>
            </a:endParaRPr>
          </a:p>
          <a:p>
            <a:pPr>
              <a:lnSpc>
                <a:spcPct val="110000"/>
              </a:lnSpc>
            </a:pPr>
            <a:endParaRPr lang="en-GB" sz="800" dirty="0">
              <a:latin typeface="Times New Roman"/>
              <a:cs typeface="Times New Roman"/>
            </a:endParaRPr>
          </a:p>
          <a:p>
            <a:pPr>
              <a:lnSpc>
                <a:spcPct val="110000"/>
              </a:lnSpc>
            </a:pPr>
            <a:endParaRPr lang="en-GB" sz="800" dirty="0">
              <a:latin typeface="Times New Roman"/>
              <a:cs typeface="Times New Roman"/>
            </a:endParaRPr>
          </a:p>
          <a:p>
            <a:pPr>
              <a:lnSpc>
                <a:spcPct val="110000"/>
              </a:lnSpc>
            </a:pPr>
            <a:endParaRPr lang="en-GB" sz="800" dirty="0"/>
          </a:p>
        </p:txBody>
      </p:sp>
      <p:sp>
        <p:nvSpPr>
          <p:cNvPr id="25" name="Rectangle 24">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19" descr="Laptop Secure">
            <a:extLst>
              <a:ext uri="{FF2B5EF4-FFF2-40B4-BE49-F238E27FC236}">
                <a16:creationId xmlns:a16="http://schemas.microsoft.com/office/drawing/2014/main" id="{9DBC8BA1-AE92-F764-D117-12D62572C0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69796" y="1028699"/>
            <a:ext cx="4076701" cy="4076701"/>
          </a:xfrm>
          <a:prstGeom prst="rect">
            <a:avLst/>
          </a:prstGeom>
        </p:spPr>
      </p:pic>
    </p:spTree>
    <p:extLst>
      <p:ext uri="{BB962C8B-B14F-4D97-AF65-F5344CB8AC3E}">
        <p14:creationId xmlns:p14="http://schemas.microsoft.com/office/powerpoint/2010/main" val="3315420788"/>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TotalTime>538</TotalTime>
  <Words>933</Words>
  <Application>Microsoft Office PowerPoint</Application>
  <PresentationFormat>Widescreen</PresentationFormat>
  <Paragraphs>67</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Avenir Next LT Pro</vt:lpstr>
      <vt:lpstr>Calibri</vt:lpstr>
      <vt:lpstr>inherit</vt:lpstr>
      <vt:lpstr>Times New Roman</vt:lpstr>
      <vt:lpstr>GradientRiseVTI</vt:lpstr>
      <vt:lpstr>Public &amp; PRIVATE Healthcare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kerris smith</dc:creator>
  <cp:lastModifiedBy>kerris smith</cp:lastModifiedBy>
  <cp:revision>135</cp:revision>
  <dcterms:created xsi:type="dcterms:W3CDTF">2023-07-05T17:31:30Z</dcterms:created>
  <dcterms:modified xsi:type="dcterms:W3CDTF">2023-07-10T15:11:12Z</dcterms:modified>
</cp:coreProperties>
</file>