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58" r:id="rId5"/>
    <p:sldId id="259"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3/14/2017</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3/14/2017</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Feminism </a:t>
            </a:r>
            <a:endParaRPr lang="en-GB" dirty="0"/>
          </a:p>
        </p:txBody>
      </p:sp>
      <p:sp>
        <p:nvSpPr>
          <p:cNvPr id="3" name="Subtitle 2"/>
          <p:cNvSpPr>
            <a:spLocks noGrp="1"/>
          </p:cNvSpPr>
          <p:nvPr>
            <p:ph type="subTitle" idx="1"/>
          </p:nvPr>
        </p:nvSpPr>
        <p:spPr/>
        <p:txBody>
          <a:bodyPr/>
          <a:lstStyle/>
          <a:p>
            <a:r>
              <a:rPr lang="en-GB" dirty="0" smtClean="0">
                <a:solidFill>
                  <a:schemeClr val="accent1">
                    <a:lumMod val="60000"/>
                    <a:lumOff val="40000"/>
                  </a:schemeClr>
                </a:solidFill>
              </a:rPr>
              <a:t>Deconstructing patriarchy</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2849505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61365"/>
            <a:ext cx="9905998" cy="1546411"/>
          </a:xfrm>
        </p:spPr>
        <p:txBody>
          <a:bodyPr>
            <a:normAutofit/>
          </a:bodyPr>
          <a:lstStyle/>
          <a:p>
            <a:pPr algn="ctr"/>
            <a:r>
              <a:rPr lang="en-GB" sz="2400" dirty="0" smtClean="0"/>
              <a:t>Historical antecedents and the ‘wave’ theory of feminism</a:t>
            </a:r>
            <a:endParaRPr lang="en-GB" sz="2400" dirty="0"/>
          </a:p>
        </p:txBody>
      </p:sp>
      <p:sp>
        <p:nvSpPr>
          <p:cNvPr id="3" name="Content Placeholder 2"/>
          <p:cNvSpPr>
            <a:spLocks noGrp="1"/>
          </p:cNvSpPr>
          <p:nvPr>
            <p:ph idx="1"/>
          </p:nvPr>
        </p:nvSpPr>
        <p:spPr>
          <a:xfrm>
            <a:off x="1141413" y="1613647"/>
            <a:ext cx="9905998" cy="4881282"/>
          </a:xfrm>
        </p:spPr>
        <p:txBody>
          <a:bodyPr>
            <a:normAutofit/>
          </a:bodyPr>
          <a:lstStyle/>
          <a:p>
            <a:r>
              <a:rPr lang="en-GB" dirty="0" smtClean="0">
                <a:solidFill>
                  <a:schemeClr val="accent1">
                    <a:lumMod val="60000"/>
                    <a:lumOff val="40000"/>
                  </a:schemeClr>
                </a:solidFill>
                <a:effectLst/>
              </a:rPr>
              <a:t>When examining the history of feminism’ So </a:t>
            </a:r>
            <a:r>
              <a:rPr lang="en-GB" dirty="0">
                <a:solidFill>
                  <a:schemeClr val="accent1">
                    <a:lumMod val="60000"/>
                    <a:lumOff val="40000"/>
                  </a:schemeClr>
                </a:solidFill>
                <a:effectLst/>
              </a:rPr>
              <a:t>some have found it useful to think of the women's movement in the US as occurring in “waves”. On the wave model, the struggle to achieve basic political rights during the period from the mid-19th century until the passage of the Nineteenth Amendment in 1920 counts as “First Wave” feminism. Feminism waned between the two world wars, to be “revived” in the late 1960's and early 1970's as “Second Wave” feminism. In this second wave, feminists pushed beyond the early quest for political rights to fight for greater equality across the board, e.g., in education, the workplace, and at home. More recent transformations of feminism have resulted in a “Third Wave”. Third Wave feminists often critique Second Wave feminism for its lack of attention to the differences among women due to race, ethnicity, class, nationality, </a:t>
            </a:r>
            <a:r>
              <a:rPr lang="en-GB" dirty="0" smtClean="0">
                <a:solidFill>
                  <a:schemeClr val="accent1">
                    <a:lumMod val="60000"/>
                    <a:lumOff val="40000"/>
                  </a:schemeClr>
                </a:solidFill>
                <a:effectLst/>
              </a:rPr>
              <a:t>religion’ (Haslanger 2012).</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3696569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22729"/>
            <a:ext cx="9905998" cy="1358153"/>
          </a:xfrm>
        </p:spPr>
        <p:txBody>
          <a:bodyPr/>
          <a:lstStyle/>
          <a:p>
            <a:pPr algn="ctr"/>
            <a:r>
              <a:rPr lang="en-GB" dirty="0" smtClean="0"/>
              <a:t>What is feminism?</a:t>
            </a:r>
            <a:endParaRPr lang="en-GB" dirty="0"/>
          </a:p>
        </p:txBody>
      </p:sp>
      <p:sp>
        <p:nvSpPr>
          <p:cNvPr id="3" name="Content Placeholder 2"/>
          <p:cNvSpPr>
            <a:spLocks noGrp="1"/>
          </p:cNvSpPr>
          <p:nvPr>
            <p:ph idx="1"/>
          </p:nvPr>
        </p:nvSpPr>
        <p:spPr>
          <a:xfrm>
            <a:off x="1141413" y="1411941"/>
            <a:ext cx="9905998" cy="5351929"/>
          </a:xfrm>
        </p:spPr>
        <p:txBody>
          <a:bodyPr>
            <a:normAutofit/>
          </a:bodyPr>
          <a:lstStyle/>
          <a:p>
            <a:r>
              <a:rPr lang="en-GB" dirty="0" smtClean="0">
                <a:solidFill>
                  <a:schemeClr val="accent1">
                    <a:lumMod val="60000"/>
                    <a:lumOff val="40000"/>
                  </a:schemeClr>
                </a:solidFill>
              </a:rPr>
              <a:t>The definitions of feminism  are myriad and we will begin by examining a few examples and notable disagreements within feminist theory and philosophy.</a:t>
            </a:r>
          </a:p>
          <a:p>
            <a:r>
              <a:rPr lang="en-GB" dirty="0" smtClean="0">
                <a:solidFill>
                  <a:schemeClr val="accent1">
                    <a:lumMod val="60000"/>
                    <a:lumOff val="40000"/>
                  </a:schemeClr>
                </a:solidFill>
              </a:rPr>
              <a:t>Feminism ‘… is a field of theory and politics which contains competing perspectives and prescriptions for action. However, in general terms, we may locate feminism as asserting that sex is a fundamental and irreducible axis of social organization which, to date, has subordinated women to men. Thus, feminism  is centrally concerned with sex as an organising principle of social life where gender relations are thoroughly saturated with power relations’ and  … ‘The subordination of women is evident across a range of social situations and practices, that is, male power and female subordination are structural’ …</a:t>
            </a:r>
          </a:p>
          <a:p>
            <a:r>
              <a:rPr lang="en-GB" dirty="0" smtClean="0">
                <a:solidFill>
                  <a:schemeClr val="accent1">
                    <a:lumMod val="60000"/>
                    <a:lumOff val="40000"/>
                  </a:schemeClr>
                </a:solidFill>
              </a:rPr>
              <a:t>Which has resulted in many feminists adopting the concept of ‘… patriarchy, with its derivative meanings of the male-headed family, “mastery” and superiority’. (Barker 2000: 24).  </a:t>
            </a:r>
          </a:p>
          <a:p>
            <a:r>
              <a:rPr lang="en-GB" dirty="0" smtClean="0">
                <a:solidFill>
                  <a:schemeClr val="accent1">
                    <a:lumMod val="60000"/>
                    <a:lumOff val="40000"/>
                  </a:schemeClr>
                </a:solidFill>
              </a:rPr>
              <a:t>Q:  what might we consider to be some clear examples of societal patriarchy? </a:t>
            </a:r>
            <a:r>
              <a:rPr lang="en-GB" dirty="0" smtClean="0"/>
              <a:t>       </a:t>
            </a:r>
          </a:p>
          <a:p>
            <a:endParaRPr lang="en-GB" dirty="0"/>
          </a:p>
        </p:txBody>
      </p:sp>
    </p:spTree>
    <p:extLst>
      <p:ext uri="{BB962C8B-B14F-4D97-AF65-F5344CB8AC3E}">
        <p14:creationId xmlns:p14="http://schemas.microsoft.com/office/powerpoint/2010/main" val="265370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82389"/>
            <a:ext cx="9905998" cy="1277470"/>
          </a:xfrm>
        </p:spPr>
        <p:txBody>
          <a:bodyPr/>
          <a:lstStyle/>
          <a:p>
            <a:pPr algn="ctr"/>
            <a:r>
              <a:rPr lang="en-GB" dirty="0" smtClean="0"/>
              <a:t>… further definitions of feminism, feminist philosophy and feminist epistemology.</a:t>
            </a:r>
            <a:endParaRPr lang="en-GB" dirty="0"/>
          </a:p>
        </p:txBody>
      </p:sp>
      <p:sp>
        <p:nvSpPr>
          <p:cNvPr id="3" name="Content Placeholder 2"/>
          <p:cNvSpPr>
            <a:spLocks noGrp="1"/>
          </p:cNvSpPr>
          <p:nvPr>
            <p:ph idx="1"/>
          </p:nvPr>
        </p:nvSpPr>
        <p:spPr>
          <a:xfrm>
            <a:off x="1141413" y="1680882"/>
            <a:ext cx="9905998" cy="5029199"/>
          </a:xfrm>
        </p:spPr>
        <p:txBody>
          <a:bodyPr>
            <a:normAutofit lnSpcReduction="10000"/>
          </a:bodyPr>
          <a:lstStyle/>
          <a:p>
            <a:r>
              <a:rPr lang="en-GB" dirty="0" smtClean="0">
                <a:solidFill>
                  <a:schemeClr val="accent1">
                    <a:lumMod val="60000"/>
                    <a:lumOff val="40000"/>
                  </a:schemeClr>
                </a:solidFill>
              </a:rPr>
              <a:t>Further definitions would include ‘The approach to social life, philosophy and ethics that commits itself to correcting biases leading to the subordination of women or the disparagement of women's particular experience and of the voices women bring to the discussion’ (Blackburn 2005: 132)</a:t>
            </a:r>
          </a:p>
          <a:p>
            <a:r>
              <a:rPr lang="en-GB" dirty="0" smtClean="0">
                <a:solidFill>
                  <a:schemeClr val="accent1">
                    <a:lumMod val="60000"/>
                    <a:lumOff val="40000"/>
                  </a:schemeClr>
                </a:solidFill>
              </a:rPr>
              <a:t>In philosophy ‘contemporary feminist ethics is sensitive to the gender bias that may be implicit in philosophical theories (for instance, philosophers’ lists of virtues may be typically “manly” or culturally masculine)’ (Ibid)</a:t>
            </a:r>
          </a:p>
          <a:p>
            <a:r>
              <a:rPr lang="en-GB" dirty="0" smtClean="0">
                <a:solidFill>
                  <a:schemeClr val="accent1">
                    <a:lumMod val="60000"/>
                    <a:lumOff val="40000"/>
                  </a:schemeClr>
                </a:solidFill>
              </a:rPr>
              <a:t>More specifically ‘feminist epistemology has asked whether different ways of knowing, for instance with different criteria of justification and different emphasis on logic and imagination, characterize male and female attempts to understand the world … A particular target of much feminist epistemology is a Kantian or enlightenment conception of rationality, which is seen as a device for claiming mastery and control … refusing to acknowledge differing perspectives’ (ibid)</a:t>
            </a:r>
          </a:p>
          <a:p>
            <a:r>
              <a:rPr lang="en-GB" dirty="0" smtClean="0">
                <a:solidFill>
                  <a:schemeClr val="accent1">
                    <a:lumMod val="60000"/>
                    <a:lumOff val="40000"/>
                  </a:schemeClr>
                </a:solidFill>
              </a:rPr>
              <a:t>Examples? </a:t>
            </a:r>
            <a:r>
              <a:rPr lang="en-GB" dirty="0" smtClean="0"/>
              <a:t>      </a:t>
            </a:r>
            <a:endParaRPr lang="en-GB" dirty="0"/>
          </a:p>
        </p:txBody>
      </p:sp>
    </p:spTree>
    <p:extLst>
      <p:ext uri="{BB962C8B-B14F-4D97-AF65-F5344CB8AC3E}">
        <p14:creationId xmlns:p14="http://schemas.microsoft.com/office/powerpoint/2010/main" val="2865943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Feminism variously constituted</a:t>
            </a:r>
            <a:endParaRPr lang="en-GB" dirty="0"/>
          </a:p>
        </p:txBody>
      </p:sp>
      <p:sp>
        <p:nvSpPr>
          <p:cNvPr id="3" name="Content Placeholder 2"/>
          <p:cNvSpPr>
            <a:spLocks noGrp="1"/>
          </p:cNvSpPr>
          <p:nvPr>
            <p:ph idx="1"/>
          </p:nvPr>
        </p:nvSpPr>
        <p:spPr>
          <a:xfrm>
            <a:off x="1141413" y="2666999"/>
            <a:ext cx="9905998" cy="3881719"/>
          </a:xfrm>
        </p:spPr>
        <p:txBody>
          <a:bodyPr>
            <a:normAutofit/>
          </a:bodyPr>
          <a:lstStyle/>
          <a:p>
            <a:r>
              <a:rPr lang="en-GB" dirty="0" smtClean="0">
                <a:solidFill>
                  <a:schemeClr val="accent1">
                    <a:lumMod val="60000"/>
                    <a:lumOff val="40000"/>
                  </a:schemeClr>
                </a:solidFill>
              </a:rPr>
              <a:t>Typically ‘Feminism is constituted by a range of analyses and strategies of action which have been called liberal feminism, differences or radical feminism, socialist or Marxist feminism, post modern/poststructuralist feminism and black feminism .. … Liberal feminism stresses equality of opportunity for women, regarding this as achievable within the broad structures of the  existing legal and economic frameworks. In contrast, socialist feminists point to the interconnections between class and gender, including the fundamental place of gender inequalities and the dual roles (domestic work and paid work) of women in the reproduction of capitalism’ (Barker 2000: 25). </a:t>
            </a:r>
          </a:p>
          <a:p>
            <a:r>
              <a:rPr lang="en-GB" dirty="0" smtClean="0">
                <a:solidFill>
                  <a:schemeClr val="accent1">
                    <a:lumMod val="60000"/>
                    <a:lumOff val="40000"/>
                  </a:schemeClr>
                </a:solidFill>
              </a:rPr>
              <a:t>Q: Which forms feminism  doe you related to how might one prioritize them as important and why?</a:t>
            </a:r>
            <a:r>
              <a:rPr lang="en-GB" dirty="0" smtClean="0"/>
              <a:t>  </a:t>
            </a:r>
          </a:p>
        </p:txBody>
      </p:sp>
    </p:spTree>
    <p:extLst>
      <p:ext uri="{BB962C8B-B14F-4D97-AF65-F5344CB8AC3E}">
        <p14:creationId xmlns:p14="http://schemas.microsoft.com/office/powerpoint/2010/main" val="3271826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49624"/>
            <a:ext cx="9905998" cy="1223682"/>
          </a:xfrm>
        </p:spPr>
        <p:txBody>
          <a:bodyPr>
            <a:normAutofit/>
          </a:bodyPr>
          <a:lstStyle/>
          <a:p>
            <a:pPr algn="ctr"/>
            <a:r>
              <a:rPr lang="en-GB" sz="2400" dirty="0" smtClean="0"/>
              <a:t>Feminism variously constructed </a:t>
            </a:r>
            <a:endParaRPr lang="en-GB" sz="2400" dirty="0"/>
          </a:p>
        </p:txBody>
      </p:sp>
      <p:sp>
        <p:nvSpPr>
          <p:cNvPr id="3" name="Content Placeholder 2"/>
          <p:cNvSpPr>
            <a:spLocks noGrp="1"/>
          </p:cNvSpPr>
          <p:nvPr>
            <p:ph idx="1"/>
          </p:nvPr>
        </p:nvSpPr>
        <p:spPr>
          <a:xfrm>
            <a:off x="1141413" y="1990165"/>
            <a:ext cx="9905998" cy="4733364"/>
          </a:xfrm>
        </p:spPr>
        <p:txBody>
          <a:bodyPr>
            <a:normAutofit lnSpcReduction="10000"/>
          </a:bodyPr>
          <a:lstStyle/>
          <a:p>
            <a:r>
              <a:rPr lang="en-GB" dirty="0" smtClean="0">
                <a:solidFill>
                  <a:schemeClr val="accent1">
                    <a:lumMod val="60000"/>
                    <a:lumOff val="40000"/>
                  </a:schemeClr>
                </a:solidFill>
              </a:rPr>
              <a:t>Typically, the concept of patriarchy is problematized due to it treating the category of women as undifferentiated (rather like class has been for Marxists) or ‘The view that all women share something fundamental in common [often challenged by for example] …black feminists who have argued that the movement has defined women as white and overlooked the difference between black and white women’s experiences’</a:t>
            </a:r>
          </a:p>
          <a:p>
            <a:r>
              <a:rPr lang="en-GB" dirty="0" smtClean="0">
                <a:solidFill>
                  <a:schemeClr val="accent1">
                    <a:lumMod val="60000"/>
                    <a:lumOff val="40000"/>
                  </a:schemeClr>
                </a:solidFill>
              </a:rPr>
              <a:t>The idea of ‘difference’ is also shared by those post structuralist and or postmodern feminist thinkers (see Judith Butler) who have argued how gender and sex are not biological or essential but are ‘performitative’. Sex and gender are therefore not to be viewed as universals but societal and discursive constructions (language culture and identity) which can (with some thought and action) be Deconstructed.</a:t>
            </a:r>
          </a:p>
          <a:p>
            <a:r>
              <a:rPr lang="en-GB" dirty="0" smtClean="0">
                <a:solidFill>
                  <a:schemeClr val="accent1">
                    <a:lumMod val="60000"/>
                    <a:lumOff val="40000"/>
                  </a:schemeClr>
                </a:solidFill>
              </a:rPr>
              <a:t>Q: What differences can you determine  from your own experiences of feminist theory and how might these ‘differences’ not be seen as necessary and or essential and therefore </a:t>
            </a:r>
            <a:r>
              <a:rPr lang="en-GB" dirty="0" smtClean="0"/>
              <a:t> </a:t>
            </a:r>
            <a:r>
              <a:rPr lang="en-GB" dirty="0" smtClean="0">
                <a:solidFill>
                  <a:schemeClr val="accent1">
                    <a:lumMod val="60000"/>
                    <a:lumOff val="40000"/>
                  </a:schemeClr>
                </a:solidFill>
              </a:rPr>
              <a:t>politically remedied  or deconstructed?   </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4085684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Dichotomising feminism: the normative and descriptive </a:t>
            </a:r>
            <a:endParaRPr lang="en-GB" dirty="0"/>
          </a:p>
        </p:txBody>
      </p:sp>
      <p:sp>
        <p:nvSpPr>
          <p:cNvPr id="3" name="Content Placeholder 2"/>
          <p:cNvSpPr>
            <a:spLocks noGrp="1"/>
          </p:cNvSpPr>
          <p:nvPr>
            <p:ph idx="1"/>
          </p:nvPr>
        </p:nvSpPr>
        <p:spPr/>
        <p:txBody>
          <a:bodyPr/>
          <a:lstStyle/>
          <a:p>
            <a:r>
              <a:rPr lang="en-GB" dirty="0" smtClean="0">
                <a:solidFill>
                  <a:schemeClr val="accent1">
                    <a:lumMod val="60000"/>
                    <a:lumOff val="40000"/>
                  </a:schemeClr>
                </a:solidFill>
                <a:effectLst/>
              </a:rPr>
              <a:t>Broadly construed ‘… we </a:t>
            </a:r>
            <a:r>
              <a:rPr lang="en-GB" dirty="0">
                <a:solidFill>
                  <a:schemeClr val="accent1">
                    <a:lumMod val="60000"/>
                    <a:lumOff val="40000"/>
                  </a:schemeClr>
                </a:solidFill>
                <a:effectLst/>
              </a:rPr>
              <a:t>could unify a broad range of feminist views by seeing them as committed to the (very abstract) claims that:</a:t>
            </a:r>
          </a:p>
          <a:p>
            <a:r>
              <a:rPr lang="en-GB" dirty="0">
                <a:solidFill>
                  <a:schemeClr val="accent1">
                    <a:lumMod val="60000"/>
                    <a:lumOff val="40000"/>
                  </a:schemeClr>
                </a:solidFill>
                <a:effectLst/>
              </a:rPr>
              <a:t>(Descriptive claim) Women, and those who appear to be women, are subjected to wrongs and/or injustice at least in part because they are or appear to be women.</a:t>
            </a:r>
          </a:p>
          <a:p>
            <a:r>
              <a:rPr lang="en-GB" dirty="0">
                <a:solidFill>
                  <a:schemeClr val="accent1">
                    <a:lumMod val="60000"/>
                    <a:lumOff val="40000"/>
                  </a:schemeClr>
                </a:solidFill>
                <a:effectLst/>
              </a:rPr>
              <a:t>(Normative claim) The wrongs/injustices in question in (</a:t>
            </a:r>
            <a:r>
              <a:rPr lang="en-GB" dirty="0" err="1">
                <a:solidFill>
                  <a:schemeClr val="accent1">
                    <a:lumMod val="60000"/>
                    <a:lumOff val="40000"/>
                  </a:schemeClr>
                </a:solidFill>
                <a:effectLst/>
              </a:rPr>
              <a:t>i</a:t>
            </a:r>
            <a:r>
              <a:rPr lang="en-GB" dirty="0">
                <a:solidFill>
                  <a:schemeClr val="accent1">
                    <a:lumMod val="60000"/>
                    <a:lumOff val="40000"/>
                  </a:schemeClr>
                </a:solidFill>
                <a:effectLst/>
              </a:rPr>
              <a:t>) ought not to occur and should be stopped when and where they do</a:t>
            </a:r>
            <a:r>
              <a:rPr lang="en-GB" dirty="0" smtClean="0">
                <a:solidFill>
                  <a:schemeClr val="accent1">
                    <a:lumMod val="60000"/>
                    <a:lumOff val="40000"/>
                  </a:schemeClr>
                </a:solidFill>
                <a:effectLst/>
              </a:rPr>
              <a:t>.’ (Haslanger)</a:t>
            </a:r>
          </a:p>
          <a:p>
            <a:r>
              <a:rPr lang="en-GB" dirty="0" smtClean="0">
                <a:solidFill>
                  <a:schemeClr val="accent1">
                    <a:lumMod val="60000"/>
                    <a:lumOff val="40000"/>
                  </a:schemeClr>
                </a:solidFill>
                <a:effectLst/>
              </a:rPr>
              <a:t>Q: How might one use the descriptive and normative claims in discussing feminism ?</a:t>
            </a:r>
            <a:endParaRPr lang="en-GB" dirty="0">
              <a:solidFill>
                <a:schemeClr val="accent1">
                  <a:lumMod val="60000"/>
                  <a:lumOff val="40000"/>
                </a:schemeClr>
              </a:solidFill>
              <a:effectLst/>
            </a:endParaRPr>
          </a:p>
          <a:p>
            <a:endParaRPr lang="en-GB" dirty="0"/>
          </a:p>
        </p:txBody>
      </p:sp>
    </p:spTree>
    <p:extLst>
      <p:ext uri="{BB962C8B-B14F-4D97-AF65-F5344CB8AC3E}">
        <p14:creationId xmlns:p14="http://schemas.microsoft.com/office/powerpoint/2010/main" val="1486767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t>Internal criticisms and differences within the feminist camp. </a:t>
            </a:r>
            <a:endParaRPr lang="en-GB" sz="2400" dirty="0"/>
          </a:p>
        </p:txBody>
      </p:sp>
      <p:sp>
        <p:nvSpPr>
          <p:cNvPr id="3" name="Content Placeholder 2"/>
          <p:cNvSpPr>
            <a:spLocks noGrp="1"/>
          </p:cNvSpPr>
          <p:nvPr>
            <p:ph idx="1"/>
          </p:nvPr>
        </p:nvSpPr>
        <p:spPr/>
        <p:txBody>
          <a:bodyPr/>
          <a:lstStyle/>
          <a:p>
            <a:r>
              <a:rPr lang="en-GB" dirty="0" smtClean="0">
                <a:solidFill>
                  <a:schemeClr val="accent1">
                    <a:lumMod val="60000"/>
                    <a:lumOff val="40000"/>
                  </a:schemeClr>
                </a:solidFill>
              </a:rPr>
              <a:t>If we can determine (broadly construed) a tripartite grouping of feminist ideologies – liberal feminists – social feminists – and radical feminists; then we encounter ‘liberal feminists [who] were attacked by both socialist and radical schools’ (Vincent 2010: 196-7) and who fought back. </a:t>
            </a:r>
          </a:p>
          <a:p>
            <a:r>
              <a:rPr lang="en-GB" dirty="0" smtClean="0">
                <a:solidFill>
                  <a:schemeClr val="accent1">
                    <a:lumMod val="60000"/>
                    <a:lumOff val="40000"/>
                  </a:schemeClr>
                </a:solidFill>
              </a:rPr>
              <a:t>So, ‘Liberals</a:t>
            </a:r>
            <a:r>
              <a:rPr lang="en-GB" dirty="0" smtClean="0">
                <a:solidFill>
                  <a:schemeClr val="accent1">
                    <a:lumMod val="60000"/>
                    <a:lumOff val="40000"/>
                  </a:schemeClr>
                </a:solidFill>
              </a:rPr>
              <a:t>, it was argued, appeared content with the existing family structure and accepted a weak and ineffective policy of equality, rights and justice. In doing so they neglected both the deep- rooted </a:t>
            </a:r>
            <a:r>
              <a:rPr lang="en-GB" dirty="0" smtClean="0">
                <a:solidFill>
                  <a:schemeClr val="accent1">
                    <a:lumMod val="60000"/>
                    <a:lumOff val="40000"/>
                  </a:schemeClr>
                </a:solidFill>
              </a:rPr>
              <a:t>inequalities of capitalism and patriarchy …’ (ibid)</a:t>
            </a:r>
            <a:r>
              <a:rPr lang="en-GB" dirty="0" smtClean="0"/>
              <a:t>    </a:t>
            </a:r>
            <a:endParaRPr lang="en-GB" dirty="0"/>
          </a:p>
        </p:txBody>
      </p:sp>
    </p:spTree>
    <p:extLst>
      <p:ext uri="{BB962C8B-B14F-4D97-AF65-F5344CB8AC3E}">
        <p14:creationId xmlns:p14="http://schemas.microsoft.com/office/powerpoint/2010/main" val="2648025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01706"/>
            <a:ext cx="9905998" cy="981635"/>
          </a:xfrm>
        </p:spPr>
        <p:txBody>
          <a:bodyPr>
            <a:normAutofit/>
          </a:bodyPr>
          <a:lstStyle/>
          <a:p>
            <a:pPr algn="ctr"/>
            <a:r>
              <a:rPr lang="en-GB" sz="2400" dirty="0" smtClean="0"/>
              <a:t>The internal dialectic </a:t>
            </a:r>
            <a:endParaRPr lang="en-GB" sz="2400" dirty="0"/>
          </a:p>
        </p:txBody>
      </p:sp>
      <p:sp>
        <p:nvSpPr>
          <p:cNvPr id="3" name="Content Placeholder 2"/>
          <p:cNvSpPr>
            <a:spLocks noGrp="1"/>
          </p:cNvSpPr>
          <p:nvPr>
            <p:ph idx="1"/>
          </p:nvPr>
        </p:nvSpPr>
        <p:spPr>
          <a:xfrm>
            <a:off x="1141413" y="1425388"/>
            <a:ext cx="9905998" cy="5338483"/>
          </a:xfrm>
        </p:spPr>
        <p:txBody>
          <a:bodyPr/>
          <a:lstStyle/>
          <a:p>
            <a:r>
              <a:rPr lang="en-GB" dirty="0" smtClean="0">
                <a:solidFill>
                  <a:schemeClr val="accent1">
                    <a:lumMod val="60000"/>
                    <a:lumOff val="40000"/>
                  </a:schemeClr>
                </a:solidFill>
              </a:rPr>
              <a:t>And so it is not unusual to find that ‘Marxist feminists, on the other hand, were accused of sex-blindness[gender blindness] even by the social feminists, and condemned for continuing to adhere to an uncritical view of the natural place of women and the family …. [whereas] social feminists were accused by their radical critics of [also] being sex blind and caught in an unnecessary historical and materialist framework …’ (ibid)</a:t>
            </a:r>
          </a:p>
          <a:p>
            <a:r>
              <a:rPr lang="en-GB" dirty="0" smtClean="0">
                <a:solidFill>
                  <a:schemeClr val="accent1">
                    <a:lumMod val="60000"/>
                    <a:lumOff val="40000"/>
                  </a:schemeClr>
                </a:solidFill>
              </a:rPr>
              <a:t> equally ‘… liberals took the more conventional tack against Marxists, criticizing their dogmatic materialism and abandonment of important values such as individual liberty, justice and rights’ (ibid)</a:t>
            </a:r>
          </a:p>
          <a:p>
            <a:r>
              <a:rPr lang="en-GB" dirty="0" smtClean="0">
                <a:solidFill>
                  <a:schemeClr val="accent1">
                    <a:lumMod val="60000"/>
                    <a:lumOff val="40000"/>
                  </a:schemeClr>
                </a:solidFill>
              </a:rPr>
              <a:t>Liberals contended that feminism would not be taken seriously whilst radicals were advocating political lesbianism, androgyny [gender ambiguity]and separatism …’</a:t>
            </a:r>
          </a:p>
          <a:p>
            <a:r>
              <a:rPr lang="en-GB" dirty="0" smtClean="0">
                <a:solidFill>
                  <a:schemeClr val="accent1">
                    <a:lumMod val="60000"/>
                    <a:lumOff val="40000"/>
                  </a:schemeClr>
                </a:solidFill>
              </a:rPr>
              <a:t>On the other hand ‘Marxist and socialist critics of radicalism also accused them of ignoring the historical and economic and material basis to patriarchy and becoming trapped in an ahistorical and suspect biologism or psychologism’ (ibid</a:t>
            </a:r>
            <a:r>
              <a:rPr lang="en-GB" dirty="0" smtClean="0"/>
              <a:t>)            </a:t>
            </a:r>
            <a:endParaRPr lang="en-GB" dirty="0"/>
          </a:p>
        </p:txBody>
      </p:sp>
    </p:spTree>
    <p:extLst>
      <p:ext uri="{BB962C8B-B14F-4D97-AF65-F5344CB8AC3E}">
        <p14:creationId xmlns:p14="http://schemas.microsoft.com/office/powerpoint/2010/main" val="4225221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Postmodernity and post structuralism </a:t>
            </a:r>
            <a:endParaRPr lang="en-GB" dirty="0"/>
          </a:p>
        </p:txBody>
      </p:sp>
      <p:sp>
        <p:nvSpPr>
          <p:cNvPr id="3" name="Content Placeholder 2"/>
          <p:cNvSpPr>
            <a:spLocks noGrp="1"/>
          </p:cNvSpPr>
          <p:nvPr>
            <p:ph idx="1"/>
          </p:nvPr>
        </p:nvSpPr>
        <p:spPr>
          <a:xfrm>
            <a:off x="1141413" y="2666999"/>
            <a:ext cx="9905998" cy="3787589"/>
          </a:xfrm>
        </p:spPr>
        <p:txBody>
          <a:bodyPr>
            <a:normAutofit/>
          </a:bodyPr>
          <a:lstStyle/>
          <a:p>
            <a:r>
              <a:rPr lang="en-GB" dirty="0" smtClean="0">
                <a:solidFill>
                  <a:schemeClr val="accent1">
                    <a:lumMod val="60000"/>
                    <a:lumOff val="40000"/>
                  </a:schemeClr>
                </a:solidFill>
              </a:rPr>
              <a:t>The language and concepts in which we discuss feminist issues and politics is the target of ‘…postmodern critics [who] focused on the deconstruction of language and discourse (see Butler) … ‘liberal, socialist and radical feminists alike are all subject to the same genealogical or deconstructive assaults. Postmodernists deny the idea of any privileged narrative position’ (Vincent 2010)</a:t>
            </a:r>
          </a:p>
          <a:p>
            <a:r>
              <a:rPr lang="en-GB" dirty="0" smtClean="0">
                <a:solidFill>
                  <a:schemeClr val="accent1">
                    <a:lumMod val="60000"/>
                    <a:lumOff val="40000"/>
                  </a:schemeClr>
                </a:solidFill>
              </a:rPr>
              <a:t>writers like Martha naussbaum ‘….sees the need for clear substantive universal account of justice, rights and equality’ (Vincent 2010) leaving the emphasis on ‘difference’ argued by some feminists predicated on ‘child birth mothering and nurturing’ as resulting in very differentiated roles.</a:t>
            </a:r>
          </a:p>
          <a:p>
            <a:r>
              <a:rPr lang="en-GB" dirty="0" smtClean="0">
                <a:solidFill>
                  <a:schemeClr val="accent1">
                    <a:lumMod val="60000"/>
                    <a:lumOff val="40000"/>
                  </a:schemeClr>
                </a:solidFill>
              </a:rPr>
              <a:t> Q: to what extent can these differences be explained in a  performitative and socially constructed sense?     </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29851489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docProps/app.xml><?xml version="1.0" encoding="utf-8"?>
<Properties xmlns="http://schemas.openxmlformats.org/officeDocument/2006/extended-properties" xmlns:vt="http://schemas.openxmlformats.org/officeDocument/2006/docPropsVTypes">
  <Template>TM03457485[[fn=Mesh]]</Template>
  <TotalTime>575</TotalTime>
  <Words>1407</Words>
  <Application>Microsoft Office PowerPoint</Application>
  <PresentationFormat>Widescreen</PresentationFormat>
  <Paragraphs>38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Mesh</vt:lpstr>
      <vt:lpstr>Feminism </vt:lpstr>
      <vt:lpstr>Historical antecedents and the ‘wave’ theory of feminism</vt:lpstr>
      <vt:lpstr>What is feminism?</vt:lpstr>
      <vt:lpstr>… further definitions of feminism, feminist philosophy and feminist epistemology.</vt:lpstr>
      <vt:lpstr>Feminism variously constituted</vt:lpstr>
      <vt:lpstr>Feminism variously constructed </vt:lpstr>
      <vt:lpstr>Dichotomising feminism: the normative and descriptive </vt:lpstr>
      <vt:lpstr>Internal criticisms and differences within the feminist camp. </vt:lpstr>
      <vt:lpstr>The internal dialectic </vt:lpstr>
      <vt:lpstr>Postmodernity and post structuralism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Feminism</dc:title>
  <dc:creator>Julie Y. Davis</dc:creator>
  <cp:lastModifiedBy>Julie Y. Davis</cp:lastModifiedBy>
  <cp:revision>26</cp:revision>
  <dcterms:created xsi:type="dcterms:W3CDTF">2017-03-13T22:39:01Z</dcterms:created>
  <dcterms:modified xsi:type="dcterms:W3CDTF">2017-03-14T08:15:39Z</dcterms:modified>
</cp:coreProperties>
</file>