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3" r:id="rId1"/>
  </p:sldMasterIdLst>
  <p:notesMasterIdLst>
    <p:notesMasterId r:id="rId12"/>
  </p:notesMasterIdLst>
  <p:sldIdLst>
    <p:sldId id="265" r:id="rId2"/>
    <p:sldId id="264" r:id="rId3"/>
    <p:sldId id="266" r:id="rId4"/>
    <p:sldId id="267" r:id="rId5"/>
    <p:sldId id="268" r:id="rId6"/>
    <p:sldId id="269" r:id="rId7"/>
    <p:sldId id="270" r:id="rId8"/>
    <p:sldId id="260" r:id="rId9"/>
    <p:sldId id="259" r:id="rId10"/>
    <p:sldId id="25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E3BE580-F279-419A-9979-50EBE9D07F97}">
          <p14:sldIdLst>
            <p14:sldId id="265"/>
            <p14:sldId id="264"/>
          </p14:sldIdLst>
        </p14:section>
        <p14:section name="Untitled Section" id="{69A21104-84CF-4826-9786-5286B94F8206}">
          <p14:sldIdLst>
            <p14:sldId id="266"/>
            <p14:sldId id="267"/>
            <p14:sldId id="268"/>
            <p14:sldId id="269"/>
            <p14:sldId id="270"/>
            <p14:sldId id="260"/>
            <p14:sldId id="259"/>
            <p14:sldId id="257"/>
          </p14:sldIdLst>
        </p14:section>
      </p14:sectionLst>
    </p:ex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C3FDEA"/>
    <a:srgbClr val="FBE1E1"/>
    <a:srgbClr val="F3E9EF"/>
    <a:srgbClr val="FF6600"/>
    <a:srgbClr val="EB9FE7"/>
    <a:srgbClr val="C6E0DB"/>
    <a:srgbClr val="DCF3F8"/>
    <a:srgbClr val="A7CFFF"/>
    <a:srgbClr val="61A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DA5899-031A-4C67-A324-CB732103F8A0}" v="3" dt="2026-10-12T11:54:43.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784" autoAdjust="0"/>
  </p:normalViewPr>
  <p:slideViewPr>
    <p:cSldViewPr snapToGrid="0">
      <p:cViewPr>
        <p:scale>
          <a:sx n="94" d="100"/>
          <a:sy n="94" d="100"/>
        </p:scale>
        <p:origin x="197" y="-112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hmuda Akter Sonia" userId="214ffdf838499f9c" providerId="LiveId" clId="{5BA5D32A-E6CC-41E4-9EFE-EB67D97EBA01}"/>
    <pc:docChg chg="modSld">
      <pc:chgData name="Mahmuda Akter Sonia" userId="214ffdf838499f9c" providerId="LiveId" clId="{5BA5D32A-E6CC-41E4-9EFE-EB67D97EBA01}" dt="2026-10-12T11:54:43.570" v="1" actId="13822"/>
      <pc:docMkLst>
        <pc:docMk/>
      </pc:docMkLst>
      <pc:sldChg chg="addSp modSp">
        <pc:chgData name="Mahmuda Akter Sonia" userId="214ffdf838499f9c" providerId="LiveId" clId="{5BA5D32A-E6CC-41E4-9EFE-EB67D97EBA01}" dt="2026-10-12T11:54:43.570" v="1" actId="13822"/>
        <pc:sldMkLst>
          <pc:docMk/>
          <pc:sldMk cId="605049693" sldId="264"/>
        </pc:sldMkLst>
        <pc:graphicFrameChg chg="mod">
          <ac:chgData name="Mahmuda Akter Sonia" userId="214ffdf838499f9c" providerId="LiveId" clId="{5BA5D32A-E6CC-41E4-9EFE-EB67D97EBA01}" dt="2026-10-12T11:54:43.570" v="1" actId="13822"/>
          <ac:graphicFrameMkLst>
            <pc:docMk/>
            <pc:sldMk cId="605049693" sldId="264"/>
            <ac:graphicFrameMk id="20" creationId="{6E0CF74B-A4A0-CF26-7C88-5E2F8E497504}"/>
          </ac:graphicFrameMkLst>
        </pc:graphicFrameChg>
        <pc:cxnChg chg="add mod">
          <ac:chgData name="Mahmuda Akter Sonia" userId="214ffdf838499f9c" providerId="LiveId" clId="{5BA5D32A-E6CC-41E4-9EFE-EB67D97EBA01}" dt="2026-10-12T11:54:38.708" v="0" actId="11529"/>
          <ac:cxnSpMkLst>
            <pc:docMk/>
            <pc:sldMk cId="605049693" sldId="264"/>
            <ac:cxnSpMk id="3" creationId="{229FEEBA-7E9C-A1F7-B1E8-E5CDE3BD429C}"/>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BD35B2-CD98-49E5-9351-8168598B82B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D91A84F6-E8E8-4872-9C60-EF2A75A9721B}">
      <dgm:prSet phldrT="[Text]"/>
      <dgm:spPr>
        <a:solidFill>
          <a:srgbClr val="FDF0E9">
            <a:alpha val="90000"/>
          </a:srgbClr>
        </a:solidFill>
      </dgm:spPr>
      <dgm:t>
        <a:bodyPr/>
        <a:lstStyle/>
        <a:p>
          <a:pPr>
            <a:buFont typeface="Symbol" panose="05050102010706020507" pitchFamily="18" charset="2"/>
            <a:buNone/>
          </a:pPr>
          <a:r>
            <a:rPr lang="en-GB" sz="2400" dirty="0">
              <a:solidFill>
                <a:srgbClr val="FF0000"/>
              </a:solidFill>
            </a:rPr>
            <a:t>BULLYING </a:t>
          </a:r>
        </a:p>
        <a:p>
          <a:pPr>
            <a:buFont typeface="Symbol" panose="05050102010706020507" pitchFamily="18" charset="2"/>
            <a:buNone/>
          </a:pPr>
          <a:r>
            <a:rPr lang="en-GB" sz="2400" dirty="0">
              <a:solidFill>
                <a:schemeClr val="tx1"/>
              </a:solidFill>
              <a:latin typeface="Arial" panose="020B0604020202020204" pitchFamily="34" charset="0"/>
              <a:cs typeface="Arial" panose="020B0604020202020204" pitchFamily="34" charset="0"/>
            </a:rPr>
            <a:t>Repeated harm + power imbalance</a:t>
          </a:r>
        </a:p>
        <a:p>
          <a:pPr>
            <a:buFont typeface="Symbol" panose="05050102010706020507" pitchFamily="18" charset="2"/>
            <a:buNone/>
          </a:pPr>
          <a:r>
            <a:rPr lang="en-GB" sz="2400" dirty="0">
              <a:solidFill>
                <a:schemeClr val="tx1"/>
              </a:solidFill>
              <a:latin typeface="Arial" panose="020B0604020202020204" pitchFamily="34" charset="0"/>
              <a:cs typeface="Arial" panose="020B0604020202020204" pitchFamily="34" charset="0"/>
            </a:rPr>
            <a:t>Physical . Verbal . Relational . Cyber</a:t>
          </a:r>
          <a:endParaRPr lang="en-GB" sz="2400" dirty="0">
            <a:solidFill>
              <a:schemeClr val="tx1"/>
            </a:solidFill>
          </a:endParaRPr>
        </a:p>
      </dgm:t>
    </dgm:pt>
    <dgm:pt modelId="{BFE5AA8A-43F5-4D51-B83B-9B4FD0B790C3}" type="parTrans" cxnId="{CCE8D23F-3BA9-491B-ADB9-92B0D4801EA5}">
      <dgm:prSet/>
      <dgm:spPr/>
      <dgm:t>
        <a:bodyPr/>
        <a:lstStyle/>
        <a:p>
          <a:endParaRPr lang="en-GB"/>
        </a:p>
      </dgm:t>
    </dgm:pt>
    <dgm:pt modelId="{0C1FA991-8C4E-4465-820E-50419091F813}" type="sibTrans" cxnId="{CCE8D23F-3BA9-491B-ADB9-92B0D4801EA5}">
      <dgm:prSet/>
      <dgm:spPr/>
      <dgm:t>
        <a:bodyPr/>
        <a:lstStyle/>
        <a:p>
          <a:endParaRPr lang="en-GB"/>
        </a:p>
      </dgm:t>
    </dgm:pt>
    <dgm:pt modelId="{236D13E4-7DFF-4909-94E6-66C62FA3EBC8}">
      <dgm:prSet phldrT="[Text]" custT="1"/>
      <dgm:spPr>
        <a:solidFill>
          <a:srgbClr val="FDF0E9">
            <a:alpha val="90000"/>
          </a:srgbClr>
        </a:solidFill>
      </dgm:spPr>
      <dgm:t>
        <a:bodyPr/>
        <a:lstStyle/>
        <a:p>
          <a:r>
            <a:rPr lang="en-GB" sz="1400" b="1" dirty="0">
              <a:latin typeface="Arial" panose="020B0604020202020204" pitchFamily="34" charset="0"/>
              <a:cs typeface="Arial" panose="020B0604020202020204" pitchFamily="34" charset="0"/>
            </a:rPr>
            <a:t>1 in 3 </a:t>
          </a:r>
          <a:r>
            <a:rPr lang="en-GB" sz="1400" dirty="0">
              <a:latin typeface="Arial" panose="020B0604020202020204" pitchFamily="34" charset="0"/>
              <a:cs typeface="Arial" panose="020B0604020202020204" pitchFamily="34" charset="0"/>
            </a:rPr>
            <a:t>students worldwide bullied (UNESCO)
 </a:t>
          </a:r>
          <a:r>
            <a:rPr lang="en-GB" sz="1400" b="1" dirty="0">
              <a:latin typeface="Arial" panose="020B0604020202020204" pitchFamily="34" charset="0"/>
              <a:cs typeface="Arial" panose="020B0604020202020204" pitchFamily="34" charset="0"/>
            </a:rPr>
            <a:t>Highest:</a:t>
          </a:r>
          <a:r>
            <a:rPr lang="en-GB" sz="1400" dirty="0">
              <a:latin typeface="Arial" panose="020B0604020202020204" pitchFamily="34" charset="0"/>
              <a:cs typeface="Arial" panose="020B0604020202020204" pitchFamily="34" charset="0"/>
            </a:rPr>
            <a:t> Sub-Saharan Africa ~48%
</a:t>
          </a:r>
          <a:r>
            <a:rPr lang="en-GB" sz="1400" b="1" dirty="0">
              <a:latin typeface="Arial" panose="020B0604020202020204" pitchFamily="34" charset="0"/>
              <a:cs typeface="Arial" panose="020B0604020202020204" pitchFamily="34" charset="0"/>
            </a:rPr>
            <a:t> Lowest</a:t>
          </a:r>
          <a:r>
            <a:rPr lang="en-GB" sz="1400" dirty="0">
              <a:latin typeface="Arial" panose="020B0604020202020204" pitchFamily="34" charset="0"/>
              <a:cs typeface="Arial" panose="020B0604020202020204" pitchFamily="34" charset="0"/>
            </a:rPr>
            <a:t>: Central America ~23%</a:t>
          </a:r>
        </a:p>
      </dgm:t>
    </dgm:pt>
    <dgm:pt modelId="{E503B379-EF16-4BFE-A179-B0D4E64BE40C}" type="parTrans" cxnId="{561865FC-DCF5-42C7-AEC7-9314FC207020}">
      <dgm:prSet/>
      <dgm:spPr/>
      <dgm:t>
        <a:bodyPr/>
        <a:lstStyle/>
        <a:p>
          <a:endParaRPr lang="en-GB"/>
        </a:p>
      </dgm:t>
    </dgm:pt>
    <dgm:pt modelId="{3B89AF55-8A52-4438-8681-879F2E935331}" type="sibTrans" cxnId="{561865FC-DCF5-42C7-AEC7-9314FC207020}">
      <dgm:prSet/>
      <dgm:spPr/>
      <dgm:t>
        <a:bodyPr/>
        <a:lstStyle/>
        <a:p>
          <a:endParaRPr lang="en-GB"/>
        </a:p>
      </dgm:t>
    </dgm:pt>
    <dgm:pt modelId="{13515AA3-CE0D-4292-A454-1CEE32C6B4DA}">
      <dgm:prSet phldrT="[Text]" phldr="0" custT="1"/>
      <dgm:spPr>
        <a:solidFill>
          <a:srgbClr val="FDF0E9">
            <a:alpha val="90000"/>
          </a:srgbClr>
        </a:solidFill>
      </dgm:spPr>
      <dgm:t>
        <a:bodyPr/>
        <a:lstStyle/>
        <a:p>
          <a:pPr algn="l"/>
          <a:endParaRPr lang="en-GB" sz="2400" dirty="0">
            <a:solidFill>
              <a:schemeClr val="accent6">
                <a:lumMod val="75000"/>
              </a:schemeClr>
            </a:solidFill>
            <a:latin typeface="Arial" panose="020B0604020202020204" pitchFamily="34" charset="0"/>
            <a:cs typeface="Arial" panose="020B0604020202020204" pitchFamily="34" charset="0"/>
          </a:endParaRPr>
        </a:p>
        <a:p>
          <a:pPr algn="l"/>
          <a:r>
            <a:rPr lang="en-GB" sz="2400" dirty="0">
              <a:solidFill>
                <a:schemeClr val="accent6">
                  <a:lumMod val="75000"/>
                </a:schemeClr>
              </a:solidFill>
              <a:latin typeface="Arial" panose="020B0604020202020204" pitchFamily="34" charset="0"/>
              <a:cs typeface="Arial" panose="020B0604020202020204" pitchFamily="34" charset="0"/>
            </a:rPr>
            <a:t>Aim</a:t>
          </a:r>
        </a:p>
        <a:p>
          <a:pPr algn="l"/>
          <a:r>
            <a:rPr lang="en-US" sz="1400" dirty="0">
              <a:solidFill>
                <a:schemeClr val="tx1"/>
              </a:solidFill>
              <a:latin typeface="Arial" panose="020B0604020202020204" pitchFamily="34" charset="0"/>
              <a:cs typeface="Arial" panose="020B0604020202020204" pitchFamily="34" charset="0"/>
            </a:rPr>
            <a:t>Compare national policies -&gt; evaluate impacts on children &amp; schools -&gt; identify transferable lessons &amp; gaps.</a:t>
          </a:r>
          <a:endParaRPr lang="en-GB" sz="1400" dirty="0">
            <a:solidFill>
              <a:schemeClr val="tx1"/>
            </a:solidFill>
            <a:latin typeface="Arial" panose="020B0604020202020204" pitchFamily="34" charset="0"/>
            <a:cs typeface="Arial" panose="020B0604020202020204" pitchFamily="34" charset="0"/>
          </a:endParaRPr>
        </a:p>
        <a:p>
          <a:pPr algn="l"/>
          <a:endParaRPr lang="en-GB" sz="2400" dirty="0">
            <a:solidFill>
              <a:schemeClr val="accent6">
                <a:lumMod val="75000"/>
              </a:schemeClr>
            </a:solidFill>
            <a:latin typeface="Arial" panose="020B0604020202020204" pitchFamily="34" charset="0"/>
            <a:cs typeface="Arial" panose="020B0604020202020204" pitchFamily="34" charset="0"/>
          </a:endParaRPr>
        </a:p>
      </dgm:t>
    </dgm:pt>
    <dgm:pt modelId="{E1E7E5F3-D312-4531-9E54-363A300E078E}" type="parTrans" cxnId="{21B4CA00-8D61-4D8E-82CB-0C0CDB8B9A82}">
      <dgm:prSet/>
      <dgm:spPr/>
      <dgm:t>
        <a:bodyPr/>
        <a:lstStyle/>
        <a:p>
          <a:endParaRPr lang="en-GB"/>
        </a:p>
      </dgm:t>
    </dgm:pt>
    <dgm:pt modelId="{5EAE2C84-AED7-415B-8602-6419D1AD14B9}" type="sibTrans" cxnId="{21B4CA00-8D61-4D8E-82CB-0C0CDB8B9A82}">
      <dgm:prSet/>
      <dgm:spPr/>
      <dgm:t>
        <a:bodyPr/>
        <a:lstStyle/>
        <a:p>
          <a:endParaRPr lang="en-GB"/>
        </a:p>
      </dgm:t>
    </dgm:pt>
    <dgm:pt modelId="{D72E9E97-B54A-442B-AF3E-8C00154D14CB}">
      <dgm:prSet phldrT="[Text]" custT="1"/>
      <dgm:spPr>
        <a:solidFill>
          <a:srgbClr val="FDF0E9">
            <a:alpha val="90000"/>
          </a:srgbClr>
        </a:solidFill>
      </dgm:spPr>
      <dgm:t>
        <a:bodyPr/>
        <a:lstStyle/>
        <a:p>
          <a:r>
            <a:rPr lang="en-GB" sz="1400" b="1" dirty="0">
              <a:latin typeface="Arial" panose="020B0604020202020204" pitchFamily="34" charset="0"/>
              <a:cs typeface="Arial" panose="020B0604020202020204" pitchFamily="34" charset="0"/>
            </a:rPr>
            <a:t> Cyberbullying</a:t>
          </a:r>
          <a:r>
            <a:rPr lang="en-GB" sz="1400" dirty="0">
              <a:latin typeface="Arial" panose="020B0604020202020204" pitchFamily="34" charset="0"/>
              <a:cs typeface="Arial" panose="020B0604020202020204" pitchFamily="34" charset="0"/>
            </a:rPr>
            <a:t>: rising everywhere</a:t>
          </a:r>
        </a:p>
      </dgm:t>
    </dgm:pt>
    <dgm:pt modelId="{3729AF02-ABD0-44F4-AEF9-B11EC1C2DF97}" type="parTrans" cxnId="{00DF1A45-FAA3-436F-B8F0-06BBFCC2E5C0}">
      <dgm:prSet/>
      <dgm:spPr/>
      <dgm:t>
        <a:bodyPr/>
        <a:lstStyle/>
        <a:p>
          <a:endParaRPr lang="en-GB"/>
        </a:p>
      </dgm:t>
    </dgm:pt>
    <dgm:pt modelId="{A127E62A-11DC-4C2B-A539-A60898B2D2BE}" type="sibTrans" cxnId="{00DF1A45-FAA3-436F-B8F0-06BBFCC2E5C0}">
      <dgm:prSet/>
      <dgm:spPr/>
      <dgm:t>
        <a:bodyPr/>
        <a:lstStyle/>
        <a:p>
          <a:endParaRPr lang="en-GB"/>
        </a:p>
      </dgm:t>
    </dgm:pt>
    <dgm:pt modelId="{AA98E3D5-0F4F-4773-BA79-909B4A4D7283}">
      <dgm:prSet phldrT="[Text]" custT="1"/>
      <dgm:spPr>
        <a:solidFill>
          <a:srgbClr val="FDF0E9">
            <a:alpha val="90000"/>
          </a:srgbClr>
        </a:solidFill>
      </dgm:spPr>
      <dgm:t>
        <a:bodyPr/>
        <a:lstStyle/>
        <a:p>
          <a:pPr>
            <a:buNone/>
          </a:pPr>
          <a:r>
            <a:rPr lang="en-GB" sz="2000" dirty="0">
              <a:solidFill>
                <a:schemeClr val="accent1"/>
              </a:solidFill>
              <a:latin typeface="Arial" panose="020B0604020202020204" pitchFamily="34" charset="0"/>
              <a:cs typeface="Arial" panose="020B0604020202020204" pitchFamily="34" charset="0"/>
            </a:rPr>
            <a:t>GLOBAL PREVALENCE</a:t>
          </a:r>
          <a:r>
            <a:rPr lang="en-GB" sz="2000" dirty="0">
              <a:latin typeface="Arial" panose="020B0604020202020204" pitchFamily="34" charset="0"/>
              <a:cs typeface="Arial" panose="020B0604020202020204" pitchFamily="34" charset="0"/>
            </a:rPr>
            <a:t>:</a:t>
          </a:r>
        </a:p>
      </dgm:t>
    </dgm:pt>
    <dgm:pt modelId="{369E1CCF-38FC-4875-9E97-CE8CF6998B46}" type="sibTrans" cxnId="{8CF38B47-D67C-479B-B8EF-5FEA27D7E33A}">
      <dgm:prSet/>
      <dgm:spPr/>
      <dgm:t>
        <a:bodyPr/>
        <a:lstStyle/>
        <a:p>
          <a:endParaRPr lang="en-GB"/>
        </a:p>
      </dgm:t>
    </dgm:pt>
    <dgm:pt modelId="{2CC25154-6E86-4875-B883-09D6BC98C250}" type="parTrans" cxnId="{8CF38B47-D67C-479B-B8EF-5FEA27D7E33A}">
      <dgm:prSet/>
      <dgm:spPr/>
      <dgm:t>
        <a:bodyPr/>
        <a:lstStyle/>
        <a:p>
          <a:endParaRPr lang="en-GB"/>
        </a:p>
      </dgm:t>
    </dgm:pt>
    <dgm:pt modelId="{8C0EA1E9-8103-4296-B514-50B6BFE43281}">
      <dgm:prSet phldrT="[Text]" phldr="1"/>
      <dgm:spPr>
        <a:solidFill>
          <a:srgbClr val="FDF0E9">
            <a:alpha val="0"/>
          </a:srgbClr>
        </a:solidFill>
      </dgm:spPr>
      <dgm:t>
        <a:bodyPr/>
        <a:lstStyle/>
        <a:p>
          <a:endParaRPr lang="en-GB" dirty="0"/>
        </a:p>
      </dgm:t>
    </dgm:pt>
    <dgm:pt modelId="{75082485-F612-4FD9-86FB-CB7D31732C5F}" type="sibTrans" cxnId="{97E58214-72C9-4D57-AC66-536CAD0DDB92}">
      <dgm:prSet/>
      <dgm:spPr/>
      <dgm:t>
        <a:bodyPr/>
        <a:lstStyle/>
        <a:p>
          <a:endParaRPr lang="en-GB"/>
        </a:p>
      </dgm:t>
    </dgm:pt>
    <dgm:pt modelId="{5D7DFE9B-2A47-4939-A067-A69AAE8B7E77}" type="parTrans" cxnId="{97E58214-72C9-4D57-AC66-536CAD0DDB92}">
      <dgm:prSet/>
      <dgm:spPr/>
      <dgm:t>
        <a:bodyPr/>
        <a:lstStyle/>
        <a:p>
          <a:endParaRPr lang="en-GB"/>
        </a:p>
      </dgm:t>
    </dgm:pt>
    <dgm:pt modelId="{3924F9FE-4D28-4367-B518-39808F6E6E20}" type="pres">
      <dgm:prSet presAssocID="{45BD35B2-CD98-49E5-9351-8168598B82B0}" presName="Name0" presStyleCnt="0">
        <dgm:presLayoutVars>
          <dgm:dir/>
          <dgm:animLvl val="lvl"/>
          <dgm:resizeHandles val="exact"/>
        </dgm:presLayoutVars>
      </dgm:prSet>
      <dgm:spPr/>
    </dgm:pt>
    <dgm:pt modelId="{3BD05196-EB9B-460A-84C7-A5A2F1E7B45F}" type="pres">
      <dgm:prSet presAssocID="{D91A84F6-E8E8-4872-9C60-EF2A75A9721B}" presName="linNode" presStyleCnt="0"/>
      <dgm:spPr/>
    </dgm:pt>
    <dgm:pt modelId="{0CCD939D-4386-4206-A0CF-A5171BDD7E5D}" type="pres">
      <dgm:prSet presAssocID="{D91A84F6-E8E8-4872-9C60-EF2A75A9721B}" presName="parentText" presStyleLbl="node1" presStyleIdx="0" presStyleCnt="3" custScaleX="277778" custScaleY="118532">
        <dgm:presLayoutVars>
          <dgm:chMax val="1"/>
          <dgm:bulletEnabled val="1"/>
        </dgm:presLayoutVars>
      </dgm:prSet>
      <dgm:spPr>
        <a:prstGeom prst="flowChartProcess">
          <a:avLst/>
        </a:prstGeom>
      </dgm:spPr>
    </dgm:pt>
    <dgm:pt modelId="{038778D5-024C-43CA-91BC-06BEE5F198DA}" type="pres">
      <dgm:prSet presAssocID="{0C1FA991-8C4E-4465-820E-50419091F813}" presName="sp" presStyleCnt="0"/>
      <dgm:spPr/>
    </dgm:pt>
    <dgm:pt modelId="{59347D3E-741D-49F3-990C-AC9984168AF8}" type="pres">
      <dgm:prSet presAssocID="{8C0EA1E9-8103-4296-B514-50B6BFE43281}" presName="linNode" presStyleCnt="0"/>
      <dgm:spPr/>
    </dgm:pt>
    <dgm:pt modelId="{C412F88F-D11F-4C75-BC4C-D01BD442985C}" type="pres">
      <dgm:prSet presAssocID="{8C0EA1E9-8103-4296-B514-50B6BFE43281}" presName="parentText" presStyleLbl="node1" presStyleIdx="1" presStyleCnt="3" custLinFactNeighborX="243" custLinFactNeighborY="-12460">
        <dgm:presLayoutVars>
          <dgm:chMax val="1"/>
          <dgm:bulletEnabled val="1"/>
        </dgm:presLayoutVars>
      </dgm:prSet>
      <dgm:spPr/>
    </dgm:pt>
    <dgm:pt modelId="{20B20B3B-3452-44C2-9941-4CF0BC90A4E9}" type="pres">
      <dgm:prSet presAssocID="{8C0EA1E9-8103-4296-B514-50B6BFE43281}" presName="descendantText" presStyleLbl="alignAccFollowNode1" presStyleIdx="0" presStyleCnt="1" custScaleX="2000000" custScaleY="179591" custLinFactNeighborX="-95652" custLinFactNeighborY="3884">
        <dgm:presLayoutVars>
          <dgm:bulletEnabled val="1"/>
        </dgm:presLayoutVars>
      </dgm:prSet>
      <dgm:spPr>
        <a:prstGeom prst="flowChartProcess">
          <a:avLst/>
        </a:prstGeom>
      </dgm:spPr>
    </dgm:pt>
    <dgm:pt modelId="{1E4B4AFC-46C8-47D0-AE9E-C3224D6F175B}" type="pres">
      <dgm:prSet presAssocID="{75082485-F612-4FD9-86FB-CB7D31732C5F}" presName="sp" presStyleCnt="0"/>
      <dgm:spPr/>
    </dgm:pt>
    <dgm:pt modelId="{8F696368-1B34-4DAC-B2B0-631CE9E8137C}" type="pres">
      <dgm:prSet presAssocID="{13515AA3-CE0D-4292-A454-1CEE32C6B4DA}" presName="linNode" presStyleCnt="0"/>
      <dgm:spPr/>
    </dgm:pt>
    <dgm:pt modelId="{B3D068D6-D079-43A4-8B16-B49097E3022A}" type="pres">
      <dgm:prSet presAssocID="{13515AA3-CE0D-4292-A454-1CEE32C6B4DA}" presName="parentText" presStyleLbl="node1" presStyleIdx="2" presStyleCnt="3" custScaleX="277778" custScaleY="122195" custLinFactNeighborX="829" custLinFactNeighborY="-1893">
        <dgm:presLayoutVars>
          <dgm:chMax val="1"/>
          <dgm:bulletEnabled val="1"/>
        </dgm:presLayoutVars>
      </dgm:prSet>
      <dgm:spPr>
        <a:prstGeom prst="flowChartProcess">
          <a:avLst/>
        </a:prstGeom>
      </dgm:spPr>
    </dgm:pt>
  </dgm:ptLst>
  <dgm:cxnLst>
    <dgm:cxn modelId="{21B4CA00-8D61-4D8E-82CB-0C0CDB8B9A82}" srcId="{45BD35B2-CD98-49E5-9351-8168598B82B0}" destId="{13515AA3-CE0D-4292-A454-1CEE32C6B4DA}" srcOrd="2" destOrd="0" parTransId="{E1E7E5F3-D312-4531-9E54-363A300E078E}" sibTransId="{5EAE2C84-AED7-415B-8602-6419D1AD14B9}"/>
    <dgm:cxn modelId="{97E58214-72C9-4D57-AC66-536CAD0DDB92}" srcId="{45BD35B2-CD98-49E5-9351-8168598B82B0}" destId="{8C0EA1E9-8103-4296-B514-50B6BFE43281}" srcOrd="1" destOrd="0" parTransId="{5D7DFE9B-2A47-4939-A067-A69AAE8B7E77}" sibTransId="{75082485-F612-4FD9-86FB-CB7D31732C5F}"/>
    <dgm:cxn modelId="{94651126-1399-46F6-BB82-2C691A8D84AD}" type="presOf" srcId="{8C0EA1E9-8103-4296-B514-50B6BFE43281}" destId="{C412F88F-D11F-4C75-BC4C-D01BD442985C}" srcOrd="0" destOrd="0" presId="urn:microsoft.com/office/officeart/2005/8/layout/vList5"/>
    <dgm:cxn modelId="{CCE8D23F-3BA9-491B-ADB9-92B0D4801EA5}" srcId="{45BD35B2-CD98-49E5-9351-8168598B82B0}" destId="{D91A84F6-E8E8-4872-9C60-EF2A75A9721B}" srcOrd="0" destOrd="0" parTransId="{BFE5AA8A-43F5-4D51-B83B-9B4FD0B790C3}" sibTransId="{0C1FA991-8C4E-4465-820E-50419091F813}"/>
    <dgm:cxn modelId="{DDA9E562-A55B-419C-848F-5CB0F72AAD5F}" type="presOf" srcId="{45BD35B2-CD98-49E5-9351-8168598B82B0}" destId="{3924F9FE-4D28-4367-B518-39808F6E6E20}" srcOrd="0" destOrd="0" presId="urn:microsoft.com/office/officeart/2005/8/layout/vList5"/>
    <dgm:cxn modelId="{00DF1A45-FAA3-436F-B8F0-06BBFCC2E5C0}" srcId="{8C0EA1E9-8103-4296-B514-50B6BFE43281}" destId="{D72E9E97-B54A-442B-AF3E-8C00154D14CB}" srcOrd="2" destOrd="0" parTransId="{3729AF02-ABD0-44F4-AEF9-B11EC1C2DF97}" sibTransId="{A127E62A-11DC-4C2B-A539-A60898B2D2BE}"/>
    <dgm:cxn modelId="{8CF38B47-D67C-479B-B8EF-5FEA27D7E33A}" srcId="{8C0EA1E9-8103-4296-B514-50B6BFE43281}" destId="{AA98E3D5-0F4F-4773-BA79-909B4A4D7283}" srcOrd="0" destOrd="0" parTransId="{2CC25154-6E86-4875-B883-09D6BC98C250}" sibTransId="{369E1CCF-38FC-4875-9E97-CE8CF6998B46}"/>
    <dgm:cxn modelId="{8322ACA8-834C-4038-9057-2A4C7518DE07}" type="presOf" srcId="{236D13E4-7DFF-4909-94E6-66C62FA3EBC8}" destId="{20B20B3B-3452-44C2-9941-4CF0BC90A4E9}" srcOrd="0" destOrd="1" presId="urn:microsoft.com/office/officeart/2005/8/layout/vList5"/>
    <dgm:cxn modelId="{10CB9BCE-5646-4857-B9AA-BA13F5AE2A84}" type="presOf" srcId="{D91A84F6-E8E8-4872-9C60-EF2A75A9721B}" destId="{0CCD939D-4386-4206-A0CF-A5171BDD7E5D}" srcOrd="0" destOrd="0" presId="urn:microsoft.com/office/officeart/2005/8/layout/vList5"/>
    <dgm:cxn modelId="{532E8AD0-400E-4288-918C-7E16977BE3C1}" type="presOf" srcId="{D72E9E97-B54A-442B-AF3E-8C00154D14CB}" destId="{20B20B3B-3452-44C2-9941-4CF0BC90A4E9}" srcOrd="0" destOrd="2" presId="urn:microsoft.com/office/officeart/2005/8/layout/vList5"/>
    <dgm:cxn modelId="{8799F4D4-3106-40B2-8413-A15DE5ECA01C}" type="presOf" srcId="{AA98E3D5-0F4F-4773-BA79-909B4A4D7283}" destId="{20B20B3B-3452-44C2-9941-4CF0BC90A4E9}" srcOrd="0" destOrd="0" presId="urn:microsoft.com/office/officeart/2005/8/layout/vList5"/>
    <dgm:cxn modelId="{C3C6BBDC-65E8-4DB1-8448-7E1ADE99A1ED}" type="presOf" srcId="{13515AA3-CE0D-4292-A454-1CEE32C6B4DA}" destId="{B3D068D6-D079-43A4-8B16-B49097E3022A}" srcOrd="0" destOrd="0" presId="urn:microsoft.com/office/officeart/2005/8/layout/vList5"/>
    <dgm:cxn modelId="{561865FC-DCF5-42C7-AEC7-9314FC207020}" srcId="{8C0EA1E9-8103-4296-B514-50B6BFE43281}" destId="{236D13E4-7DFF-4909-94E6-66C62FA3EBC8}" srcOrd="1" destOrd="0" parTransId="{E503B379-EF16-4BFE-A179-B0D4E64BE40C}" sibTransId="{3B89AF55-8A52-4438-8681-879F2E935331}"/>
    <dgm:cxn modelId="{85A05538-31CE-4927-B539-4646AE680806}" type="presParOf" srcId="{3924F9FE-4D28-4367-B518-39808F6E6E20}" destId="{3BD05196-EB9B-460A-84C7-A5A2F1E7B45F}" srcOrd="0" destOrd="0" presId="urn:microsoft.com/office/officeart/2005/8/layout/vList5"/>
    <dgm:cxn modelId="{F667ED36-A8A3-4742-830B-B79C835259D9}" type="presParOf" srcId="{3BD05196-EB9B-460A-84C7-A5A2F1E7B45F}" destId="{0CCD939D-4386-4206-A0CF-A5171BDD7E5D}" srcOrd="0" destOrd="0" presId="urn:microsoft.com/office/officeart/2005/8/layout/vList5"/>
    <dgm:cxn modelId="{6FAFEFA3-9B60-402D-815A-3AD37458CC54}" type="presParOf" srcId="{3924F9FE-4D28-4367-B518-39808F6E6E20}" destId="{038778D5-024C-43CA-91BC-06BEE5F198DA}" srcOrd="1" destOrd="0" presId="urn:microsoft.com/office/officeart/2005/8/layout/vList5"/>
    <dgm:cxn modelId="{B8BB89A4-799C-48A5-B1FB-18FB59BFE62F}" type="presParOf" srcId="{3924F9FE-4D28-4367-B518-39808F6E6E20}" destId="{59347D3E-741D-49F3-990C-AC9984168AF8}" srcOrd="2" destOrd="0" presId="urn:microsoft.com/office/officeart/2005/8/layout/vList5"/>
    <dgm:cxn modelId="{C1F743E3-5005-45ED-BB3C-899CAA5EDF8B}" type="presParOf" srcId="{59347D3E-741D-49F3-990C-AC9984168AF8}" destId="{C412F88F-D11F-4C75-BC4C-D01BD442985C}" srcOrd="0" destOrd="0" presId="urn:microsoft.com/office/officeart/2005/8/layout/vList5"/>
    <dgm:cxn modelId="{ABA704EF-EA82-49C6-A8B9-3DF3C740F9AA}" type="presParOf" srcId="{59347D3E-741D-49F3-990C-AC9984168AF8}" destId="{20B20B3B-3452-44C2-9941-4CF0BC90A4E9}" srcOrd="1" destOrd="0" presId="urn:microsoft.com/office/officeart/2005/8/layout/vList5"/>
    <dgm:cxn modelId="{87BF26F0-D18A-4CA5-939F-BBA1FA7CF524}" type="presParOf" srcId="{3924F9FE-4D28-4367-B518-39808F6E6E20}" destId="{1E4B4AFC-46C8-47D0-AE9E-C3224D6F175B}" srcOrd="3" destOrd="0" presId="urn:microsoft.com/office/officeart/2005/8/layout/vList5"/>
    <dgm:cxn modelId="{497391D1-4355-4C51-B1E1-77369202475E}" type="presParOf" srcId="{3924F9FE-4D28-4367-B518-39808F6E6E20}" destId="{8F696368-1B34-4DAC-B2B0-631CE9E8137C}" srcOrd="4" destOrd="0" presId="urn:microsoft.com/office/officeart/2005/8/layout/vList5"/>
    <dgm:cxn modelId="{2C233D25-DAEF-47CF-B416-3B2D098FB471}" type="presParOf" srcId="{8F696368-1B34-4DAC-B2B0-631CE9E8137C}" destId="{B3D068D6-D079-43A4-8B16-B49097E3022A}" srcOrd="0" destOrd="0" presId="urn:microsoft.com/office/officeart/2005/8/layout/vList5"/>
  </dgm:cxnLst>
  <dgm:bg>
    <a:effectLst/>
  </dgm:bg>
  <dgm:whole>
    <a:ln>
      <a:no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1C3202-726A-458A-AB1D-DF66939B3299}"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GB"/>
        </a:p>
      </dgm:t>
    </dgm:pt>
    <dgm:pt modelId="{B3EB4C0F-20DC-4667-AD6C-345986608B89}" type="pres">
      <dgm:prSet presAssocID="{7F1C3202-726A-458A-AB1D-DF66939B3299}" presName="Name0" presStyleCnt="0">
        <dgm:presLayoutVars>
          <dgm:chMax val="1"/>
          <dgm:chPref val="1"/>
          <dgm:dir/>
          <dgm:animOne val="branch"/>
          <dgm:animLvl val="lvl"/>
        </dgm:presLayoutVars>
      </dgm:prSet>
      <dgm:spPr/>
    </dgm:pt>
  </dgm:ptLst>
  <dgm:cxnLst>
    <dgm:cxn modelId="{4603EDBC-3B8D-4107-AD12-03A8A83C235F}" type="presOf" srcId="{7F1C3202-726A-458A-AB1D-DF66939B3299}" destId="{B3EB4C0F-20DC-4667-AD6C-345986608B89}" srcOrd="0"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D939D-4386-4206-A0CF-A5171BDD7E5D}">
      <dsp:nvSpPr>
        <dsp:cNvPr id="0" name=""/>
        <dsp:cNvSpPr/>
      </dsp:nvSpPr>
      <dsp:spPr>
        <a:xfrm>
          <a:off x="1715" y="1233"/>
          <a:ext cx="4332112" cy="1425377"/>
        </a:xfrm>
        <a:prstGeom prst="flowChartProcess">
          <a:avLst/>
        </a:prstGeom>
        <a:solidFill>
          <a:srgbClr val="FDF0E9">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Symbol" panose="05050102010706020507" pitchFamily="18" charset="2"/>
            <a:buNone/>
          </a:pPr>
          <a:r>
            <a:rPr lang="en-GB" sz="2000" kern="1200" dirty="0">
              <a:solidFill>
                <a:srgbClr val="FF0000"/>
              </a:solidFill>
            </a:rPr>
            <a:t>BULLYING </a:t>
          </a:r>
        </a:p>
        <a:p>
          <a:pPr marL="0" lvl="0" indent="0" algn="ctr" defTabSz="889000">
            <a:lnSpc>
              <a:spcPct val="90000"/>
            </a:lnSpc>
            <a:spcBef>
              <a:spcPct val="0"/>
            </a:spcBef>
            <a:spcAft>
              <a:spcPct val="35000"/>
            </a:spcAft>
            <a:buFont typeface="Symbol" panose="05050102010706020507" pitchFamily="18" charset="2"/>
            <a:buNone/>
          </a:pPr>
          <a:r>
            <a:rPr lang="en-GB" sz="2000" kern="1200" dirty="0">
              <a:solidFill>
                <a:schemeClr val="tx1"/>
              </a:solidFill>
              <a:latin typeface="Arial" panose="020B0604020202020204" pitchFamily="34" charset="0"/>
              <a:cs typeface="Arial" panose="020B0604020202020204" pitchFamily="34" charset="0"/>
            </a:rPr>
            <a:t>Repeated harm + power imbalance</a:t>
          </a:r>
        </a:p>
        <a:p>
          <a:pPr marL="0" lvl="0" indent="0" algn="ctr" defTabSz="889000">
            <a:lnSpc>
              <a:spcPct val="90000"/>
            </a:lnSpc>
            <a:spcBef>
              <a:spcPct val="0"/>
            </a:spcBef>
            <a:spcAft>
              <a:spcPct val="35000"/>
            </a:spcAft>
            <a:buFont typeface="Symbol" panose="05050102010706020507" pitchFamily="18" charset="2"/>
            <a:buNone/>
          </a:pPr>
          <a:r>
            <a:rPr lang="en-GB" sz="2000" kern="1200" dirty="0">
              <a:solidFill>
                <a:schemeClr val="tx1"/>
              </a:solidFill>
              <a:latin typeface="Arial" panose="020B0604020202020204" pitchFamily="34" charset="0"/>
              <a:cs typeface="Arial" panose="020B0604020202020204" pitchFamily="34" charset="0"/>
            </a:rPr>
            <a:t>Physical . Verbal . Relational . Cyber</a:t>
          </a:r>
          <a:endParaRPr lang="en-GB" sz="2000" kern="1200" dirty="0">
            <a:solidFill>
              <a:schemeClr val="tx1"/>
            </a:solidFill>
          </a:endParaRPr>
        </a:p>
      </dsp:txBody>
      <dsp:txXfrm>
        <a:off x="1715" y="1233"/>
        <a:ext cx="4332112" cy="1425377"/>
      </dsp:txXfrm>
    </dsp:sp>
    <dsp:sp modelId="{20B20B3B-3452-44C2-9941-4CF0BC90A4E9}">
      <dsp:nvSpPr>
        <dsp:cNvPr id="0" name=""/>
        <dsp:cNvSpPr/>
      </dsp:nvSpPr>
      <dsp:spPr>
        <a:xfrm rot="5400000">
          <a:off x="1250209" y="280761"/>
          <a:ext cx="1727702" cy="4214384"/>
        </a:xfrm>
        <a:prstGeom prst="flowChartProcess">
          <a:avLst/>
        </a:prstGeom>
        <a:solidFill>
          <a:srgbClr val="FDF0E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None/>
          </a:pPr>
          <a:r>
            <a:rPr lang="en-GB" sz="2000" kern="1200" dirty="0">
              <a:solidFill>
                <a:schemeClr val="accent1"/>
              </a:solidFill>
              <a:latin typeface="Arial" panose="020B0604020202020204" pitchFamily="34" charset="0"/>
              <a:cs typeface="Arial" panose="020B0604020202020204" pitchFamily="34" charset="0"/>
            </a:rPr>
            <a:t>GLOBAL PREVALENCE</a:t>
          </a:r>
          <a:r>
            <a:rPr lang="en-GB" sz="2000" kern="1200" dirty="0">
              <a:latin typeface="Arial" panose="020B0604020202020204" pitchFamily="34" charset="0"/>
              <a:cs typeface="Arial" panose="020B0604020202020204" pitchFamily="34" charset="0"/>
            </a:rPr>
            <a:t>:</a:t>
          </a:r>
        </a:p>
        <a:p>
          <a:pPr marL="114300" lvl="1" indent="-114300" algn="l" defTabSz="622300">
            <a:lnSpc>
              <a:spcPct val="90000"/>
            </a:lnSpc>
            <a:spcBef>
              <a:spcPct val="0"/>
            </a:spcBef>
            <a:spcAft>
              <a:spcPct val="15000"/>
            </a:spcAft>
            <a:buChar char="•"/>
          </a:pPr>
          <a:r>
            <a:rPr lang="en-GB" sz="1400" b="1" kern="1200" dirty="0">
              <a:latin typeface="Arial" panose="020B0604020202020204" pitchFamily="34" charset="0"/>
              <a:cs typeface="Arial" panose="020B0604020202020204" pitchFamily="34" charset="0"/>
            </a:rPr>
            <a:t>1 in 3 </a:t>
          </a:r>
          <a:r>
            <a:rPr lang="en-GB" sz="1400" kern="1200" dirty="0">
              <a:latin typeface="Arial" panose="020B0604020202020204" pitchFamily="34" charset="0"/>
              <a:cs typeface="Arial" panose="020B0604020202020204" pitchFamily="34" charset="0"/>
            </a:rPr>
            <a:t>students worldwide bullied (UNESCO)
 </a:t>
          </a:r>
          <a:r>
            <a:rPr lang="en-GB" sz="1400" b="1" kern="1200" dirty="0">
              <a:latin typeface="Arial" panose="020B0604020202020204" pitchFamily="34" charset="0"/>
              <a:cs typeface="Arial" panose="020B0604020202020204" pitchFamily="34" charset="0"/>
            </a:rPr>
            <a:t>Highest:</a:t>
          </a:r>
          <a:r>
            <a:rPr lang="en-GB" sz="1400" kern="1200" dirty="0">
              <a:latin typeface="Arial" panose="020B0604020202020204" pitchFamily="34" charset="0"/>
              <a:cs typeface="Arial" panose="020B0604020202020204" pitchFamily="34" charset="0"/>
            </a:rPr>
            <a:t> Sub-Saharan Africa ~48%
</a:t>
          </a:r>
          <a:r>
            <a:rPr lang="en-GB" sz="1400" b="1" kern="1200" dirty="0">
              <a:latin typeface="Arial" panose="020B0604020202020204" pitchFamily="34" charset="0"/>
              <a:cs typeface="Arial" panose="020B0604020202020204" pitchFamily="34" charset="0"/>
            </a:rPr>
            <a:t> Lowest</a:t>
          </a:r>
          <a:r>
            <a:rPr lang="en-GB" sz="1400" kern="1200" dirty="0">
              <a:latin typeface="Arial" panose="020B0604020202020204" pitchFamily="34" charset="0"/>
              <a:cs typeface="Arial" panose="020B0604020202020204" pitchFamily="34" charset="0"/>
            </a:rPr>
            <a:t>: Central America ~23%</a:t>
          </a:r>
        </a:p>
        <a:p>
          <a:pPr marL="114300" lvl="1" indent="-114300" algn="l" defTabSz="622300">
            <a:lnSpc>
              <a:spcPct val="90000"/>
            </a:lnSpc>
            <a:spcBef>
              <a:spcPct val="0"/>
            </a:spcBef>
            <a:spcAft>
              <a:spcPct val="15000"/>
            </a:spcAft>
            <a:buChar char="•"/>
          </a:pPr>
          <a:r>
            <a:rPr lang="en-GB" sz="1400" b="1" kern="1200" dirty="0">
              <a:latin typeface="Arial" panose="020B0604020202020204" pitchFamily="34" charset="0"/>
              <a:cs typeface="Arial" panose="020B0604020202020204" pitchFamily="34" charset="0"/>
            </a:rPr>
            <a:t> Cyberbullying</a:t>
          </a:r>
          <a:r>
            <a:rPr lang="en-GB" sz="1400" kern="1200" dirty="0">
              <a:latin typeface="Arial" panose="020B0604020202020204" pitchFamily="34" charset="0"/>
              <a:cs typeface="Arial" panose="020B0604020202020204" pitchFamily="34" charset="0"/>
            </a:rPr>
            <a:t>: rising everywhere</a:t>
          </a:r>
        </a:p>
      </dsp:txBody>
      <dsp:txXfrm rot="-5400000">
        <a:off x="6868" y="1524102"/>
        <a:ext cx="4214384" cy="1727702"/>
      </dsp:txXfrm>
    </dsp:sp>
    <dsp:sp modelId="{C412F88F-D11F-4C75-BC4C-D01BD442985C}">
      <dsp:nvSpPr>
        <dsp:cNvPr id="0" name=""/>
        <dsp:cNvSpPr/>
      </dsp:nvSpPr>
      <dsp:spPr>
        <a:xfrm>
          <a:off x="2227" y="1599491"/>
          <a:ext cx="118529" cy="1202525"/>
        </a:xfrm>
        <a:prstGeom prst="roundRect">
          <a:avLst/>
        </a:prstGeom>
        <a:solidFill>
          <a:srgbClr val="FDF0E9">
            <a:alpha val="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9525" rIns="19050" bIns="9525" numCol="1" spcCol="1270" anchor="ctr" anchorCtr="0">
          <a:noAutofit/>
        </a:bodyPr>
        <a:lstStyle/>
        <a:p>
          <a:pPr marL="0" lvl="0" indent="0" algn="ctr" defTabSz="222250">
            <a:lnSpc>
              <a:spcPct val="90000"/>
            </a:lnSpc>
            <a:spcBef>
              <a:spcPct val="0"/>
            </a:spcBef>
            <a:spcAft>
              <a:spcPct val="35000"/>
            </a:spcAft>
            <a:buNone/>
          </a:pPr>
          <a:endParaRPr lang="en-GB" sz="500" kern="1200" dirty="0"/>
        </a:p>
      </dsp:txBody>
      <dsp:txXfrm>
        <a:off x="8013" y="1605277"/>
        <a:ext cx="106957" cy="1190953"/>
      </dsp:txXfrm>
    </dsp:sp>
    <dsp:sp modelId="{B3D068D6-D079-43A4-8B16-B49097E3022A}">
      <dsp:nvSpPr>
        <dsp:cNvPr id="0" name=""/>
        <dsp:cNvSpPr/>
      </dsp:nvSpPr>
      <dsp:spPr>
        <a:xfrm>
          <a:off x="4231" y="3251802"/>
          <a:ext cx="4332112" cy="1469426"/>
        </a:xfrm>
        <a:prstGeom prst="flowChartProcess">
          <a:avLst/>
        </a:prstGeom>
        <a:solidFill>
          <a:srgbClr val="FDF0E9">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l" defTabSz="1066800">
            <a:lnSpc>
              <a:spcPct val="90000"/>
            </a:lnSpc>
            <a:spcBef>
              <a:spcPct val="0"/>
            </a:spcBef>
            <a:spcAft>
              <a:spcPct val="35000"/>
            </a:spcAft>
            <a:buNone/>
          </a:pPr>
          <a:endParaRPr lang="en-GB" sz="2400" kern="1200" dirty="0">
            <a:solidFill>
              <a:schemeClr val="accent6">
                <a:lumMod val="75000"/>
              </a:schemeClr>
            </a:solidFill>
            <a:latin typeface="Arial" panose="020B0604020202020204" pitchFamily="34" charset="0"/>
            <a:cs typeface="Arial" panose="020B0604020202020204" pitchFamily="34" charset="0"/>
          </a:endParaRPr>
        </a:p>
        <a:p>
          <a:pPr marL="0" lvl="0" indent="0" algn="l" defTabSz="1066800">
            <a:lnSpc>
              <a:spcPct val="90000"/>
            </a:lnSpc>
            <a:spcBef>
              <a:spcPct val="0"/>
            </a:spcBef>
            <a:spcAft>
              <a:spcPct val="35000"/>
            </a:spcAft>
            <a:buNone/>
          </a:pPr>
          <a:r>
            <a:rPr lang="en-GB" sz="2400" kern="1200" dirty="0">
              <a:solidFill>
                <a:schemeClr val="accent6">
                  <a:lumMod val="75000"/>
                </a:schemeClr>
              </a:solidFill>
              <a:latin typeface="Arial" panose="020B0604020202020204" pitchFamily="34" charset="0"/>
              <a:cs typeface="Arial" panose="020B0604020202020204" pitchFamily="34" charset="0"/>
            </a:rPr>
            <a:t>Aim</a:t>
          </a:r>
        </a:p>
        <a:p>
          <a:pPr marL="0" lvl="0" indent="0" algn="l" defTabSz="10668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Compare national policies -&gt; evaluate impacts on children &amp; schools -&gt; identify transferable lessons &amp; gaps.</a:t>
          </a:r>
          <a:endParaRPr lang="en-GB" sz="1400" kern="1200" dirty="0">
            <a:solidFill>
              <a:schemeClr val="tx1"/>
            </a:solidFill>
            <a:latin typeface="Arial" panose="020B0604020202020204" pitchFamily="34" charset="0"/>
            <a:cs typeface="Arial" panose="020B0604020202020204" pitchFamily="34" charset="0"/>
          </a:endParaRPr>
        </a:p>
        <a:p>
          <a:pPr marL="0" lvl="0" indent="0" algn="l" defTabSz="1066800">
            <a:lnSpc>
              <a:spcPct val="90000"/>
            </a:lnSpc>
            <a:spcBef>
              <a:spcPct val="0"/>
            </a:spcBef>
            <a:spcAft>
              <a:spcPct val="35000"/>
            </a:spcAft>
            <a:buNone/>
          </a:pPr>
          <a:endParaRPr lang="en-GB" sz="2400" kern="1200" dirty="0">
            <a:solidFill>
              <a:schemeClr val="accent6">
                <a:lumMod val="75000"/>
              </a:schemeClr>
            </a:solidFill>
            <a:latin typeface="Arial" panose="020B0604020202020204" pitchFamily="34" charset="0"/>
            <a:cs typeface="Arial" panose="020B0604020202020204" pitchFamily="34" charset="0"/>
          </a:endParaRPr>
        </a:p>
      </dsp:txBody>
      <dsp:txXfrm>
        <a:off x="4231" y="3251802"/>
        <a:ext cx="4332112" cy="14694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8258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txBody>
          <a:bodyPr/>
          <a:lstStyle/>
          <a:p>
            <a:endParaRPr lang="en-GB"/>
          </a:p>
        </p:txBody>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Tree>
    <p:extLst>
      <p:ext uri="{BB962C8B-B14F-4D97-AF65-F5344CB8AC3E}">
        <p14:creationId xmlns:p14="http://schemas.microsoft.com/office/powerpoint/2010/main" val="2285467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Content and UNESCO / UN 2024 attribution supplied by the user. No specific publication was provided. The AI-generated infographic illustrates the supplied possible pathway from bullying through poor mental health and lower achievement to reduced life chances. It is not an official UNESCO or UN graphic and does not imply an inevitable outcome for every child.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rPr dirty="0"/>
              <a:t>[Sources]</a:t>
            </a:r>
          </a:p>
          <a:p>
            <a:r>
              <a:rPr dirty="0"/>
              <a:t>https://www.kivaprogram.net/kiva-is-effective/</a:t>
            </a:r>
          </a:p>
          <a:p>
            <a:r>
              <a:rPr dirty="0"/>
              <a:t>https://invest.utu.fi/kiva-antibullying-programme/</a:t>
            </a:r>
          </a:p>
          <a:p>
            <a:r>
              <a:rPr dirty="0"/>
              <a:t>https://www.planalto.gov.br/ccivil_03/_ato2023-2026/2024/lei/l14811.htm</a:t>
            </a:r>
          </a:p>
          <a:p>
            <a:r>
              <a:rPr dirty="0"/>
              <a:t>https://www.gov.uk/government/publications/preventing-bullying</a:t>
            </a:r>
          </a:p>
          <a:p>
            <a:r>
              <a:rPr dirty="0"/>
              <a:t>https://assets.publishing.service.gov.uk/government/uploads/system/uploads/attachment_data/file/1069688/Preventing_and_tackling_bullying_advice.pdf</a:t>
            </a:r>
          </a:p>
          <a:p>
            <a:r>
              <a:rPr dirty="0"/>
              <a:t>https://www.unesco.org/en/articles/violence-and-bullying-schools-unesco-calls-better-protection-students</a:t>
            </a:r>
          </a:p>
          <a:p>
            <a:r>
              <a:rPr dirty="0"/>
              <a:t>[/Sources]</a:t>
            </a:r>
          </a:p>
          <a:p>
            <a:r>
              <a:rPr dirty="0"/>
              <a:t>KiVa launched nationally in 2009, not compulsory or universal current coverage. Controlled studies and national implementation evaluations support reduced bullying. Brazil distinguishes a fine for bullying from 2–4 years imprisonment plus a fine for cyberbullying, unless the conduct constitutes a more serious offence. These are criminal-code penalties; youth justice rules differ for minors. The law also includes prevention duties, so strong deterrent effects or little prevention cannot be assumed. DfE and Ofsted apply to England, not all UK jurisdictions. UNESCO's 16% refers to comprehensive frameworks addressing violence in schools, not specifically anti-bullying laws. Legal-framework icon is AI-generated, not an official emblem. Official KiVa logo, flags and DfE screenshot could not be retrieved and are omitted rather than recreated.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Source attribution supplied by presenter: Ozga, J. (2021). Full title and publication details were not supplied, so these questions are presented as an Ozga-inspired application rather than verified verbatim quotations. The country findings are the presenter's comparative interpretation, not findings directly attributed to Ozga. Potential stigma, underreporting, uneven support and resource barriers are framed as risks or questions, not established causal findings. England is used for the DfE/Ofsted policy case from the preceding slide, rather than all UK jurisdictions. SEND means special educational needs and disabilities. The mind map is an AI-generated explanatory image, not an original Ozga figure. All supplied comparative points are retained in qualified language.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[Sources]</a:t>
            </a:r>
          </a:p>
          <a:p>
            <a:r>
              <a:t>Nation.Cymru, 9 November 2024, "New anti-bullying trial ‘significantly reduced incidents of bullying’": https://nation.cymru/news/new-anti-bullying-trial-significantly-reduced-incidents-of-bullying/</a:t>
            </a:r>
          </a:p>
          <a:p>
            <a:r>
              <a:t>CNA, 27 August 2025, "Schools to get stronger anti-bullying policies, review of discipline framework: Desmond Lee": https://www.channelnewsasia.com/singapore/bullying-schools-discipline-moe-desmond-lee-5317211</a:t>
            </a:r>
          </a:p>
          <a:p>
            <a:r>
              <a:t>UN News, 6 November 2024, "UNESCO urges more action to combat violence and bullying at school": https://news.un.org/en/story/2024/11/1156591</a:t>
            </a:r>
          </a:p>
          <a:p>
            <a:r>
              <a:t>[/Sources]</a:t>
            </a:r>
          </a:p>
          <a:p>
            <a:r>
              <a:t>The collage is an AI-typeset graphic using verified headline excerpts, not original article screenshots. Headlines are shortened and source-labelled. RESEARCH, POLICY and PROTECTION are interpretive framing labels. The examples represent European and Asian reporting plus global UN reporting, not a systematic sample of continents. A suitable BBC headline was not verified, so none is attributed to BBC. The supplied claims about context loss, rapid fixes, attention inequalities and unadapted policy transfer are critical analytical concerns; these three articles do not prove those media effects or demonstrate that Western models always dominate. CNA reports a review that began before the cited recent incidents, so the slide does not assert that this reform bypassed research.</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[Sources]</a:t>
            </a:r>
          </a:p>
          <a:p>
            <a:r>
              <a:t>UNESCO, Bullying rates higher for children with disabilities (7 September 2021, updated 20 April 2023): https://www.unesco.org/en/articles/bullying-rates-higher-children-disabilities</a:t>
            </a:r>
          </a:p>
          <a:p>
            <a:r>
              <a:t>UNESCO, Behind the numbers: ending school violence and bullying (2019): https://www.unesco.org/en/articles/behind-numbers-ending-school-violence-and-bullying</a:t>
            </a:r>
          </a:p>
          <a:p>
            <a:r>
              <a:t>UN News, New UN bullying report calls for safe, inclusive schools for all children (22 January 2019): https://news.un.org/en/story/2019/01/1031052</a:t>
            </a:r>
          </a:p>
          <a:p>
            <a:r>
              <a:t>Gaffney, H., Ttofi, M.M., &amp; Farrington, D.P. (2021). What works in anti-bullying programs? Analysis of effective intervention components. Journal of School Psychology, 85, 37–56. doi:10.1016/j.jsp.2020.12.002. https://pubmed.ncbi.nlm.nih.gov/33715780/</a:t>
            </a:r>
          </a:p>
          <a:p>
            <a:r>
              <a:t>[/Sources]</a:t>
            </a:r>
          </a:p>
          <a:p>
            <a:r>
              <a:t>The requested UN Secretary-General Report 2023 was not identified and is not cited as verified. A universal 2x SEND risk and 25% reduction attributed to that report were not verified. UNESCO's reviewed studies find disabled learners as or more likely to experience bullying, not one consistent global risk ratio. SEND is a broader category than disability. The 19–20% estimate is a relative reduction in perpetration for school-based anti-bullying programmes from prior meta-analysis summarised in the 2021 paper, not a guaranteed reduction from all whole-school interventions. Whole-school components were associated with larger perpetration effects. Inclusive school practice and national standards are an implication, not a quantified ranking as strongest protection. Gender and marginalisation patterns need local assessment; no universal female cyberbullying risk is asserted. The AI-generated Venn is a conceptual comparison of common vulnerabilities and predominant regional forms, not measured set overlap or region-exclusive problems. The three research questions remain open.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[Sources]</a:t>
            </a:r>
          </a:p>
          <a:p>
            <a:r>
              <a:t>UNESCO (2024). Safe to learn and thrive: Ending violence in and through education. DOI: 10.54675/LUPY3293. https://www.unesco.org/en/articles/safe-learn-and-thrive-ending-violence-and-through-education and https://unesdoc.unesco.org/ark:/48223/pf0000391797</a:t>
            </a:r>
          </a:p>
          <a:p>
            <a:r>
              <a:t>UNESCO and France (2020). International Conference on School Bullying: Recommendations by the Scientific Committee on preventing and addressing school bullying and cyberbullying. ED/PSD/HAE/2020/06 Rev. https://unesdoc.unesco.org/ark:/48223/pf0000374794</a:t>
            </a:r>
          </a:p>
          <a:p>
            <a:r>
              <a:t>James O’Higgins Norman, UNESCO Chair on Tackling Bullying &amp; Cyberbullying, Dublin City University. Whole Education Approach to Tackling Bullying. Presentation, nine-component summary. https://s3-ap-northeast-2.amazonaws.com/gced-public/resources/220003eng_CS1.3_James%20O%27Higgins%20Norman.pdf</a:t>
            </a:r>
          </a:p>
          <a:p>
            <a:r>
              <a:t>Cornu et al. (2023, online 2022). An Introduction to a Whole-Education Approach to School Bullying: Recommendations from UNESCO Scientific Committee on School Violence and Bullying Including Cyberbullying. International Journal of Bullying Prevention 5:317–318. DOI: 10.1007/s42380-021-00093-8.</a:t>
            </a:r>
          </a:p>
          <a:p>
            <a:r>
              <a:t>[/Sources]</a:t>
            </a:r>
          </a:p>
          <a:p>
            <a:r>
              <a:t>The nine components represent UNESCO Scientific Committee recommendations, not an experimentally ranked list. The requested six headings compress these components and omit explicit staff training, learner participation and school-community involvement. The editable text summary uses the full nine-component structure, with shortened wording, rather than an official diagram.</a:t>
            </a:r>
          </a:p>
          <a:p>
            <a:r>
              <a:t>The implementation column and conclusion synthesise the recommendations. They do not establish that a particular combination of autonomy and national standards produces the strongest outcomes, or that reporting mandates are absent in most nations. Those comparative claims are not established by the cited evidence. Reporting data require careful interpretation because changes can reflect awareness and willingness to report. Resource limitations are a potential implementation constraint, not a claim that all low-income countries fail to act. No single perfect model is an analytical conclusion about contextual adaptation, not a measured ranking. The 2024 source advocates sustained, holistic prevention and response embedded in education systems.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rPr dirty="0"/>
              <a:t>[Sources]</a:t>
            </a:r>
          </a:p>
          <a:p>
            <a:r>
              <a:rPr dirty="0"/>
              <a:t>UNESCO (2019). Behind the numbers: Ending school violence and bullying. https://www.unesco.org/en/articles/behind-numbers-ending-school-violence-and-bullying</a:t>
            </a:r>
          </a:p>
          <a:p>
            <a:r>
              <a:rPr dirty="0"/>
              <a:t>UNESCO (2024). Violence and bullying in schools: UNESCO calls for better protection of students. https://www.unesco.org/en/articles/violence-and-bullying-schools-unesco-calls-better-protection-students</a:t>
            </a:r>
          </a:p>
          <a:p>
            <a:r>
              <a:rPr dirty="0"/>
              <a:t>UNESCO (2024). Safe to learn and thrive: Ending violence in and through education. https://unesdoc.unesco.org/ark:/48223/pf0000391797</a:t>
            </a:r>
          </a:p>
          <a:p>
            <a:r>
              <a:rPr dirty="0"/>
              <a:t>UNESCO Scientific Committee (2020). Recommendations on preventing and addressing school bullying and cyberbullying. https://unesdoc.unesco.org/ark:/48223/pf0000374794</a:t>
            </a:r>
          </a:p>
          <a:p>
            <a:r>
              <a:rPr dirty="0"/>
              <a:t>Gaffney, H., </a:t>
            </a:r>
            <a:r>
              <a:rPr dirty="0" err="1"/>
              <a:t>Ttofi</a:t>
            </a:r>
            <a:r>
              <a:rPr dirty="0"/>
              <a:t>, M.M., &amp; Farrington, D.P. (2021). What works in anti-bullying programs? Journal of School Psychology, 85, 37–56. https://pubmed.ncbi.nlm.nih.gov/33715780/</a:t>
            </a:r>
          </a:p>
          <a:p>
            <a:r>
              <a:rPr dirty="0"/>
              <a:t>[/Sources]</a:t>
            </a:r>
          </a:p>
          <a:p>
            <a:r>
              <a:rPr dirty="0"/>
              <a:t>Conclusion </a:t>
            </a:r>
            <a:r>
              <a:rPr dirty="0" err="1"/>
              <a:t>synthesises</a:t>
            </a:r>
            <a:r>
              <a:rPr dirty="0"/>
              <a:t> the preceding slides. The 1-in-3 statistic concerns learners reporting bullying in the previous month, not all children or lifetime experience. UNESCO's 16% (32 states) concerns comprehensive frameworks to combat violence in schools as reported in 2024, not only anti-bullying laws and not a current count. Prevention </a:t>
            </a:r>
            <a:r>
              <a:rPr dirty="0" err="1"/>
              <a:t>programmes</a:t>
            </a:r>
            <a:r>
              <a:rPr dirty="0"/>
              <a:t> can reduce bullying on average, with variation across settings. Inclusion, adequate resourcing, local adaptation and learner participation reflect whole-education guidance. The resource and media-transfer points are comparative analysis and plausible implementation risks, not measured universal causal findings. The final thought is the presenter's normative synthesis. The generated solidarity illustration is original conceptual artwork and is not a UN emblem or official UN asset.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sz="quarter" idx="3"/>
          </p:nvPr>
        </p:nvSpPr>
        <p:spPr/>
        <p:txBody>
          <a:bodyPr/>
          <a:lstStyle/>
          <a:p>
            <a:r>
              <a:t>[Sources]</a:t>
            </a:r>
          </a:p>
          <a:p>
            <a:r>
              <a:t>Brazil (2024) Lei nº 14.811, de 12 de janeiro de 2024. Brasília: Presidência da República. Available at: https://www.planalto.gov.br/ccivil_03/_ato2023-2026/2024/lei/l14811.htm (Accessed: 9 October 2026).</a:t>
            </a:r>
          </a:p>
          <a:p>
            <a:r>
              <a:t>UNESCO (2024) Safe to learn and thrive: ending violence in and through education. Paris: UNESCO. Available at: https://doi.org/10.54675/LUPY3293 (Accessed: 9 October 2026).</a:t>
            </a:r>
          </a:p>
          <a:p>
            <a:r>
              <a:t>University of Wales Trinity Saint David (2024) Referencing handbook: Harvard. Version 1.4. Available at: https://digitalservices.uwtsd.ac.uk/wp-content/uploads/2025/05/Harvard-en_v.1.4-V4.pdf (Accessed: 9 October 2026).</a:t>
            </a:r>
          </a:p>
          <a:p>
            <a:r>
              <a:t>UWTSD referencing support page: https://digitalservices.uwtsd.ac.uk/library/academic-and-infoskills/referencing-handbooks/</a:t>
            </a:r>
          </a:p>
          <a:p>
            <a:r>
              <a:t>[/Sources]</a:t>
            </a:r>
          </a:p>
          <a:p>
            <a:r>
              <a:t>The Brazil law number is corrected from 14.812 to 14.811. The three entries under Details to confirm retain the presenter's supplied bibliographic information, clearly marked unverified. They are not validated publications or a substitute for complete records. The exact UN 2023 report, Ozga 2021 handbook chapter and OECD 2025 title were not identified in searches. Do not use those entries as checked references until original sources or catalogue records establish the title, year, and where applicable editors, page span and report number. The existing slide 5 already marks the Ozga attribution as presenter-supplied. The Harvard handbook landing page and bibliographic record were found, but the PDF and requested icon could not be retrieved. A text hyperlink to the authentic handbook substitutes for the icon. Full compliance with the UWTSD handbook has not been certified. Other references remain in the corresponding slides' notes.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79867CD-CD09-0EEC-D165-96584688B982}"/>
              </a:ext>
            </a:extLst>
          </p:cNvPr>
          <p:cNvSpPr>
            <a:spLocks noGrp="1"/>
          </p:cNvSpPr>
          <p:nvPr>
            <p:ph type="title"/>
          </p:nvPr>
        </p:nvSpPr>
        <p:spPr>
          <a:xfrm>
            <a:off x="82296" y="64007"/>
            <a:ext cx="12015216" cy="5120639"/>
          </a:xfrm>
        </p:spPr>
        <p:txBody>
          <a:bodyPr>
            <a:normAutofit/>
          </a:bodyPr>
          <a:lstStyle>
            <a:lvl1pPr>
              <a:defRPr sz="11000" cap="all" baseline="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5360878"/>
            <a:ext cx="10037064" cy="566928"/>
          </a:xfrm>
        </p:spPr>
        <p:txBody>
          <a:bodyPr anchor="b" anchorCtr="0">
            <a:normAutofit/>
          </a:bodyPr>
          <a:lstStyle>
            <a:lvl1pPr marL="0" indent="0" algn="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8" name="Straight Connector 7">
            <a:extLst>
              <a:ext uri="{FF2B5EF4-FFF2-40B4-BE49-F238E27FC236}">
                <a16:creationId xmlns:a16="http://schemas.microsoft.com/office/drawing/2014/main" id="{3C1F8589-B640-4540-D0AD-2B0461CD340F}"/>
              </a:ext>
              <a:ext uri="{C183D7F6-B498-43B3-948B-1728B52AA6E4}">
                <adec:decorative xmlns:adec="http://schemas.microsoft.com/office/drawing/2017/decorative" val="1"/>
              </a:ext>
            </a:extLst>
          </p:cNvPr>
          <p:cNvCxnSpPr>
            <a:cxnSpLocks/>
          </p:cNvCxnSpPr>
          <p:nvPr/>
        </p:nvCxnSpPr>
        <p:spPr>
          <a:xfrm>
            <a:off x="11387805" y="5749927"/>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676045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a:xfrm>
            <a:off x="1088136" y="1090246"/>
            <a:ext cx="10840626" cy="790510"/>
          </a:xfrm>
        </p:spPr>
        <p:txBody>
          <a:body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a:xfrm>
            <a:off x="1088135" y="1880756"/>
            <a:ext cx="10840627" cy="45581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7" name="Straight Connector 6">
            <a:extLst>
              <a:ext uri="{FF2B5EF4-FFF2-40B4-BE49-F238E27FC236}">
                <a16:creationId xmlns:a16="http://schemas.microsoft.com/office/drawing/2014/main" id="{FD144482-F463-E942-01AE-69DF54F4171C}"/>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887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87847" y="4676177"/>
            <a:ext cx="10835639" cy="1319510"/>
          </a:xfrm>
        </p:spPr>
        <p:txBody>
          <a:bodyPr vert="horz" lIns="91440" tIns="45720" rIns="91440" bIns="45720" rtlCol="0" anchor="b">
            <a:noAutofit/>
          </a:bodyPr>
          <a:lstStyle>
            <a:lvl1pPr>
              <a:defRPr lang="en-US" sz="54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087847" y="6065134"/>
            <a:ext cx="10835639" cy="373766"/>
          </a:xfrm>
        </p:spPr>
        <p:txBody>
          <a:bodyPr vert="horz" lIns="91440" tIns="45720" rIns="91440" bIns="45720" rtlCol="0" anchor="b">
            <a:noAutofit/>
          </a:bodyPr>
          <a:lstStyle>
            <a:lvl1pPr marL="0" indent="0">
              <a:spcBef>
                <a:spcPts val="0"/>
              </a:spcBef>
              <a:buNone/>
              <a:defRPr lang="en-US" sz="2000" dirty="0"/>
            </a:lvl1pPr>
          </a:lstStyle>
          <a:p>
            <a:pPr lvl="0"/>
            <a:r>
              <a:rPr lang="en-GB"/>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1"/>
            <a:ext cx="12191999" cy="4467828"/>
          </a:xfrm>
          <a:blipFill dpi="0" rotWithShape="1">
            <a:blip r:embed="rId2">
              <a:alphaModFix amt="60000"/>
            </a:blip>
            <a:srcRect/>
            <a:stretch>
              <a:fillRect/>
            </a:stretch>
          </a:blipFill>
        </p:spPr>
        <p:txBody>
          <a:bodyPr/>
          <a:lstStyle>
            <a:lvl1pPr marL="0" indent="0">
              <a:buNone/>
              <a:defRPr/>
            </a:lvl1pPr>
          </a:lstStyle>
          <a:p>
            <a:r>
              <a:rPr lang="en-US" dirty="0"/>
              <a:t> </a:t>
            </a:r>
          </a:p>
        </p:txBody>
      </p:sp>
      <p:cxnSp>
        <p:nvCxnSpPr>
          <p:cNvPr id="4" name="Straight Connector 3">
            <a:extLst>
              <a:ext uri="{FF2B5EF4-FFF2-40B4-BE49-F238E27FC236}">
                <a16:creationId xmlns:a16="http://schemas.microsoft.com/office/drawing/2014/main" id="{A7765164-0D02-5316-1845-119CB011190B}"/>
              </a:ext>
              <a:ext uri="{C183D7F6-B498-43B3-948B-1728B52AA6E4}">
                <adec:decorative xmlns:adec="http://schemas.microsoft.com/office/drawing/2017/decorative" val="1"/>
              </a:ext>
            </a:extLst>
          </p:cNvPr>
          <p:cNvCxnSpPr>
            <a:cxnSpLocks/>
          </p:cNvCxnSpPr>
          <p:nvPr/>
        </p:nvCxnSpPr>
        <p:spPr>
          <a:xfrm>
            <a:off x="0" y="5715000"/>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2DFA2081-8ED6-0719-D0B6-2818D6019332}"/>
              </a:ext>
            </a:extLst>
          </p:cNvPr>
          <p:cNvSpPr>
            <a:spLocks noGrp="1"/>
          </p:cNvSpPr>
          <p:nvPr>
            <p:ph type="ftr" sz="quarter" idx="15"/>
          </p:nvPr>
        </p:nvSpPr>
        <p:spPr/>
        <p:txBody>
          <a:bodyPr/>
          <a:lstStyle/>
          <a:p>
            <a:endParaRPr lang="en-GB"/>
          </a:p>
        </p:txBody>
      </p:sp>
      <p:sp>
        <p:nvSpPr>
          <p:cNvPr id="5" name="Date Placeholder 4">
            <a:extLst>
              <a:ext uri="{FF2B5EF4-FFF2-40B4-BE49-F238E27FC236}">
                <a16:creationId xmlns:a16="http://schemas.microsoft.com/office/drawing/2014/main" id="{9A51F47A-9B8B-A343-2C56-110E21331AE3}"/>
              </a:ext>
            </a:extLst>
          </p:cNvPr>
          <p:cNvSpPr>
            <a:spLocks noGrp="1"/>
          </p:cNvSpPr>
          <p:nvPr>
            <p:ph type="dt" sz="half" idx="14"/>
          </p:nvPr>
        </p:nvSpPr>
        <p:spPr/>
        <p:txBody>
          <a:bodyPr/>
          <a:lstStyle/>
          <a:p>
            <a:fld id="{2ABAD28B-DD56-4B56-883A-96608C765E28}" type="datetimeFigureOut">
              <a:rPr lang="en-US" smtClean="0"/>
              <a:pPr/>
              <a:t>10/12/2026</a:t>
            </a:fld>
            <a:endParaRPr lang="en-US" dirty="0"/>
          </a:p>
        </p:txBody>
      </p:sp>
      <p:sp>
        <p:nvSpPr>
          <p:cNvPr id="10" name="Slide Number Placeholder 9">
            <a:extLst>
              <a:ext uri="{FF2B5EF4-FFF2-40B4-BE49-F238E27FC236}">
                <a16:creationId xmlns:a16="http://schemas.microsoft.com/office/drawing/2014/main" id="{F259CCC4-FA9E-2074-3142-5EBA62F91B25}"/>
              </a:ext>
            </a:extLst>
          </p:cNvPr>
          <p:cNvSpPr>
            <a:spLocks noGrp="1"/>
          </p:cNvSpPr>
          <p:nvPr>
            <p:ph type="sldNum" sz="quarter" idx="16"/>
          </p:nvPr>
        </p:nvSpPr>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155671218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46390" y="1411358"/>
            <a:ext cx="3736010" cy="2845567"/>
          </a:xfrm>
        </p:spPr>
        <p:txBody>
          <a:bodyPr vert="horz" lIns="91440" tIns="45720" rIns="91440" bIns="45720" rtlCol="0" anchor="b">
            <a:noAutofit/>
          </a:bodyPr>
          <a:lstStyle>
            <a:lvl1pPr>
              <a:defRPr lang="en-US" sz="36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6388" y="4403039"/>
            <a:ext cx="3729915" cy="1123122"/>
          </a:xfrm>
        </p:spPr>
        <p:txBody>
          <a:bodyPr vert="horz" lIns="91440" tIns="45720" rIns="91440" bIns="45720" rtlCol="0">
            <a:normAutofit/>
          </a:bodyPr>
          <a:lstStyle>
            <a:lvl1pPr marL="0" indent="0">
              <a:lnSpc>
                <a:spcPct val="100000"/>
              </a:lnSpc>
              <a:buNone/>
              <a:defRPr lang="en-US" sz="1600" dirty="0"/>
            </a:lvl1pPr>
          </a:lstStyle>
          <a:p>
            <a:pPr lvl="0"/>
            <a:r>
              <a:rPr lang="en-GB"/>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0" y="0"/>
            <a:ext cx="7617785"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7" name="Footer Placeholder 4">
            <a:extLst>
              <a:ext uri="{FF2B5EF4-FFF2-40B4-BE49-F238E27FC236}">
                <a16:creationId xmlns:a16="http://schemas.microsoft.com/office/drawing/2014/main" id="{DF8C2BF2-38FB-0598-A4BE-DD111229A3FE}"/>
              </a:ext>
            </a:extLst>
          </p:cNvPr>
          <p:cNvSpPr>
            <a:spLocks noGrp="1"/>
          </p:cNvSpPr>
          <p:nvPr>
            <p:ph type="ftr" sz="quarter" idx="11"/>
          </p:nvPr>
        </p:nvSpPr>
        <p:spPr>
          <a:xfrm>
            <a:off x="7846388" y="6438900"/>
            <a:ext cx="1714301" cy="419100"/>
          </a:xfrm>
        </p:spPr>
        <p:txBody>
          <a:bodyPr/>
          <a:lstStyle/>
          <a:p>
            <a:endParaRPr lang="en-GB"/>
          </a:p>
        </p:txBody>
      </p:sp>
      <p:sp>
        <p:nvSpPr>
          <p:cNvPr id="18" name="Date Placeholder 4">
            <a:extLst>
              <a:ext uri="{FF2B5EF4-FFF2-40B4-BE49-F238E27FC236}">
                <a16:creationId xmlns:a16="http://schemas.microsoft.com/office/drawing/2014/main" id="{5A41BBAF-5441-8512-B575-2EB961DD485E}"/>
              </a:ext>
            </a:extLst>
          </p:cNvPr>
          <p:cNvSpPr>
            <a:spLocks noGrp="1"/>
          </p:cNvSpPr>
          <p:nvPr>
            <p:ph type="dt" sz="half" idx="15"/>
          </p:nvPr>
        </p:nvSpPr>
        <p:spPr>
          <a:xfrm>
            <a:off x="9650896" y="6438900"/>
            <a:ext cx="864704" cy="419100"/>
          </a:xfrm>
        </p:spPr>
        <p:txBody>
          <a:bodyPr/>
          <a:lstStyle/>
          <a:p>
            <a:fld id="{63FB2EFA-E56D-4293-ABC3-5F52CE40D727}" type="datetimeFigureOut">
              <a:rPr lang="en-GB" smtClean="0"/>
              <a:t>12/10/2026</a:t>
            </a:fld>
            <a:endParaRPr lang="en-GB"/>
          </a:p>
        </p:txBody>
      </p:sp>
      <p:sp>
        <p:nvSpPr>
          <p:cNvPr id="19" name="Slide Number Placeholder 5">
            <a:extLst>
              <a:ext uri="{FF2B5EF4-FFF2-40B4-BE49-F238E27FC236}">
                <a16:creationId xmlns:a16="http://schemas.microsoft.com/office/drawing/2014/main" id="{89401810-4A83-D1CF-00A6-76F622C7153C}"/>
              </a:ext>
            </a:extLst>
          </p:cNvPr>
          <p:cNvSpPr>
            <a:spLocks noGrp="1"/>
          </p:cNvSpPr>
          <p:nvPr>
            <p:ph type="sldNum" sz="quarter" idx="12"/>
          </p:nvPr>
        </p:nvSpPr>
        <p:spPr>
          <a:xfrm>
            <a:off x="10523764" y="6438900"/>
            <a:ext cx="601436" cy="419100"/>
          </a:xfrm>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21006637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1A7175-8061-E7CC-68E4-2B3CECB6CCFE}"/>
              </a:ext>
            </a:extLst>
          </p:cNvPr>
          <p:cNvSpPr>
            <a:spLocks noGrp="1"/>
          </p:cNvSpPr>
          <p:nvPr>
            <p:ph type="title" hasCustomPrompt="1"/>
          </p:nvPr>
        </p:nvSpPr>
        <p:spPr>
          <a:xfrm>
            <a:off x="1088136" y="1090244"/>
            <a:ext cx="10037064" cy="5159257"/>
          </a:xfrm>
        </p:spPr>
        <p:txBody>
          <a:bodyPr>
            <a:normAutofit/>
          </a:bodyPr>
          <a:lstStyle>
            <a:lvl1pPr>
              <a:defRPr sz="8000">
                <a:solidFill>
                  <a:schemeClr val="bg1"/>
                </a:solidFill>
              </a:defRPr>
            </a:lvl1pPr>
          </a:lstStyle>
          <a:p>
            <a:r>
              <a:rPr lang="en-US" dirty="0"/>
              <a:t>Section header</a:t>
            </a:r>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lvl1pPr>
              <a:defRPr>
                <a:solidFill>
                  <a:schemeClr val="bg1"/>
                </a:solidFill>
              </a:defRPr>
            </a:lvl1pPr>
          </a:lstStyle>
          <a:p>
            <a:fld id="{2ABAD28B-DD56-4B56-883A-96608C765E28}" type="datetimeFigureOut">
              <a:rPr lang="en-US" smtClean="0"/>
              <a:pPr/>
              <a:t>10/12/2026</a:t>
            </a:fld>
            <a:endParaRPr lang="en-US" dirty="0"/>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lvl1pPr>
              <a:defRPr>
                <a:solidFill>
                  <a:schemeClr val="bg1"/>
                </a:solidFill>
              </a:defRPr>
            </a:lvl1pPr>
          </a:lstStyle>
          <a:p>
            <a:fld id="{7DF5BAF5-ABAB-4575-8E56-D109A3D17F9F}" type="slidenum">
              <a:rPr lang="en-US" smtClean="0"/>
              <a:pPr/>
              <a:t>‹#›</a:t>
            </a:fld>
            <a:endParaRPr lang="en-US" dirty="0"/>
          </a:p>
        </p:txBody>
      </p:sp>
      <p:cxnSp>
        <p:nvCxnSpPr>
          <p:cNvPr id="9" name="Straight Connector 8">
            <a:extLst>
              <a:ext uri="{FF2B5EF4-FFF2-40B4-BE49-F238E27FC236}">
                <a16:creationId xmlns:a16="http://schemas.microsoft.com/office/drawing/2014/main" id="{96A5A591-C2D3-D6A3-432F-2C1371951C13}"/>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591735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B916BDA-9E36-8180-7EBC-AC2A35C79FFC}"/>
              </a:ext>
            </a:extLst>
          </p:cNvPr>
          <p:cNvSpPr>
            <a:spLocks noGrp="1"/>
          </p:cNvSpPr>
          <p:nvPr>
            <p:ph type="title" hasCustomPrompt="1"/>
          </p:nvPr>
        </p:nvSpPr>
        <p:spPr>
          <a:xfrm>
            <a:off x="1090940" y="1088702"/>
            <a:ext cx="8479072" cy="1395553"/>
          </a:xfrm>
        </p:spPr>
        <p:txBody>
          <a:bodyPr anchor="t">
            <a:normAutofit/>
          </a:bodyPr>
          <a:lstStyle>
            <a:lvl1pPr>
              <a:defRPr sz="3600"/>
            </a:lvl1pPr>
          </a:lstStyle>
          <a:p>
            <a:r>
              <a:rPr lang="en-US" dirty="0"/>
              <a:t>Agenda</a:t>
            </a:r>
          </a:p>
        </p:txBody>
      </p:sp>
      <p:sp>
        <p:nvSpPr>
          <p:cNvPr id="8" name="Content Placeholder 6">
            <a:extLst>
              <a:ext uri="{FF2B5EF4-FFF2-40B4-BE49-F238E27FC236}">
                <a16:creationId xmlns:a16="http://schemas.microsoft.com/office/drawing/2014/main" id="{92AF672E-4752-50B9-9301-C8042FD003CC}"/>
              </a:ext>
            </a:extLst>
          </p:cNvPr>
          <p:cNvSpPr>
            <a:spLocks noGrp="1"/>
          </p:cNvSpPr>
          <p:nvPr>
            <p:ph sz="quarter" idx="13"/>
          </p:nvPr>
        </p:nvSpPr>
        <p:spPr>
          <a:xfrm>
            <a:off x="1096697" y="2484255"/>
            <a:ext cx="8467558" cy="3539514"/>
          </a:xfrm>
        </p:spPr>
        <p:txBody>
          <a:bodyPr>
            <a:normAutofit/>
          </a:bodyPr>
          <a:lstStyle>
            <a:lvl1pPr marL="457200" indent="-457200">
              <a:lnSpc>
                <a:spcPct val="100000"/>
              </a:lnSpc>
              <a:buFont typeface="+mj-lt"/>
              <a:buAutoNum type="arabicPeriod"/>
              <a:defRPr sz="2000"/>
            </a:lvl1pPr>
            <a:lvl2pPr marL="685800" indent="-457200">
              <a:lnSpc>
                <a:spcPct val="100000"/>
              </a:lnSpc>
              <a:buFont typeface="+mj-lt"/>
              <a:buAutoNum type="arabicPeriod"/>
              <a:defRPr sz="2000"/>
            </a:lvl2pPr>
            <a:lvl3pPr marL="800100" indent="-342900">
              <a:lnSpc>
                <a:spcPct val="100000"/>
              </a:lnSpc>
              <a:buFont typeface="+mj-lt"/>
              <a:buAutoNum type="arabicPeriod"/>
              <a:defRPr sz="2000"/>
            </a:lvl3pPr>
            <a:lvl4pPr marL="1028700" indent="-342900">
              <a:lnSpc>
                <a:spcPct val="100000"/>
              </a:lnSpc>
              <a:buFont typeface="+mj-lt"/>
              <a:buAutoNum type="arabicPeriod"/>
              <a:defRPr sz="2000"/>
            </a:lvl4pPr>
            <a:lvl5pPr marL="1257300" indent="-342900">
              <a:lnSpc>
                <a:spcPct val="100000"/>
              </a:lnSpc>
              <a:buFont typeface="+mj-lt"/>
              <a:buAutoNum type="arabicPeriod"/>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8A60B404-9532-4DA8-8A40-EC339A5BE635}" type="datetime1">
              <a:rPr lang="en-US" smtClean="0"/>
              <a:t>10/12/2026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9" name="Straight Connector 8">
            <a:extLst>
              <a:ext uri="{FF2B5EF4-FFF2-40B4-BE49-F238E27FC236}">
                <a16:creationId xmlns:a16="http://schemas.microsoft.com/office/drawing/2014/main" id="{4565070F-FB67-7572-2807-986A2553765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5684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1088136" y="1088136"/>
            <a:ext cx="5749392" cy="1554480"/>
          </a:xfrm>
        </p:spPr>
        <p:txBody>
          <a:bodyPr anchor="t" anchorCtr="0">
            <a:normAutofit/>
          </a:bodyPr>
          <a:lstStyle>
            <a:lvl1pPr>
              <a:defRPr sz="36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088136" y="2651760"/>
            <a:ext cx="5749392" cy="3694176"/>
          </a:xfrm>
        </p:spPr>
        <p:txBody>
          <a:bodyPr>
            <a:normAutofit/>
          </a:bodyPr>
          <a:lstStyle>
            <a:lvl1pPr marL="342900" indent="-342900">
              <a:lnSpc>
                <a:spcPct val="100000"/>
              </a:lnSpc>
              <a:buFont typeface="System Font Regular"/>
              <a:buChar char="-"/>
              <a:defRPr sz="2000"/>
            </a:lvl1pPr>
            <a:lvl2pPr>
              <a:lnSpc>
                <a:spcPct val="100000"/>
              </a:lnSpc>
              <a:defRPr sz="2000"/>
            </a:lvl2pPr>
            <a:lvl3pPr>
              <a:lnSpc>
                <a:spcPct val="100000"/>
              </a:lnSpc>
              <a:defRPr sz="2000"/>
            </a:lvl3pPr>
            <a:lvl4pPr>
              <a:lnSpc>
                <a:spcPct val="100000"/>
              </a:lnSpc>
              <a:defRPr sz="2000"/>
            </a:lvl4pPr>
            <a:lvl5pPr>
              <a:lnSpc>
                <a:spcPct val="100000"/>
              </a:lnSpc>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090940" y="6438900"/>
            <a:ext cx="3915404" cy="419100"/>
          </a:xfrm>
        </p:spPr>
        <p:txBody>
          <a:body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5006344" y="6438900"/>
            <a:ext cx="1126120" cy="419100"/>
          </a:xfrm>
        </p:spPr>
        <p:txBody>
          <a:bodyPr/>
          <a:lstStyle/>
          <a:p>
            <a:fld id="{8A60B404-9532-4DA8-8A40-EC339A5BE635}" type="datetime1">
              <a:rPr lang="en-US" smtClean="0"/>
              <a:t>10/12/2026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6132464" y="6438900"/>
            <a:ext cx="705064" cy="419100"/>
          </a:xfrm>
        </p:spPr>
        <p:txBody>
          <a:bodyPr/>
          <a:lstStyle/>
          <a:p>
            <a:fld id="{618075D0-DAA0-4825-A7F2-917D87466202}" type="slidenum">
              <a:rPr lang="en-GB" smtClean="0"/>
              <a:t>‹#›</a:t>
            </a:fld>
            <a:endParaRPr lang="en-GB"/>
          </a:p>
        </p:txBody>
      </p:sp>
      <p:sp>
        <p:nvSpPr>
          <p:cNvPr id="6" name="Picture Placeholder 10">
            <a:extLst>
              <a:ext uri="{FF2B5EF4-FFF2-40B4-BE49-F238E27FC236}">
                <a16:creationId xmlns:a16="http://schemas.microsoft.com/office/drawing/2014/main" id="{E4B52E79-E470-1B1A-EADF-94DA7253B328}"/>
              </a:ext>
            </a:extLst>
          </p:cNvPr>
          <p:cNvSpPr>
            <a:spLocks noGrp="1"/>
          </p:cNvSpPr>
          <p:nvPr>
            <p:ph type="pic" sz="quarter" idx="14" hasCustomPrompt="1"/>
          </p:nvPr>
        </p:nvSpPr>
        <p:spPr>
          <a:xfrm>
            <a:off x="7315200" y="0"/>
            <a:ext cx="4876800" cy="6858000"/>
          </a:xfrm>
          <a:blipFill dpi="0" rotWithShape="1">
            <a:blip r:embed="rId2">
              <a:alphaModFix amt="60000"/>
            </a:blip>
            <a:srcRect/>
            <a:stretch>
              <a:fillRect/>
            </a:stretch>
          </a:blipFill>
        </p:spPr>
        <p:txBody>
          <a:bodyPr/>
          <a:lstStyle>
            <a:lvl1pPr>
              <a:defRPr/>
            </a:lvl1pPr>
          </a:lstStyle>
          <a:p>
            <a:r>
              <a:rPr lang="en-US" dirty="0"/>
              <a:t>  </a:t>
            </a:r>
          </a:p>
        </p:txBody>
      </p:sp>
      <p:cxnSp>
        <p:nvCxnSpPr>
          <p:cNvPr id="8" name="Straight Connector 7">
            <a:extLst>
              <a:ext uri="{FF2B5EF4-FFF2-40B4-BE49-F238E27FC236}">
                <a16:creationId xmlns:a16="http://schemas.microsoft.com/office/drawing/2014/main" id="{94C1AE97-7274-F222-2135-C3524958A87F}"/>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6945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7676" y="1114856"/>
            <a:ext cx="3923455" cy="4083580"/>
          </a:xfrm>
        </p:spPr>
        <p:txBody>
          <a:bodyPr anchor="t">
            <a:normAutofit/>
          </a:bodyPr>
          <a:lstStyle>
            <a:lvl1pPr>
              <a:defRPr sz="36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294612" y="1115290"/>
            <a:ext cx="5809713" cy="5171210"/>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3" name="Straight Connector 2">
            <a:extLst>
              <a:ext uri="{FF2B5EF4-FFF2-40B4-BE49-F238E27FC236}">
                <a16:creationId xmlns:a16="http://schemas.microsoft.com/office/drawing/2014/main" id="{9954F329-E63B-9F25-4E06-2E98A6453DA7}"/>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19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3701" y="1114655"/>
            <a:ext cx="2771326" cy="3675552"/>
          </a:xfrm>
        </p:spPr>
        <p:txBody>
          <a:bodyPr anchor="t">
            <a:normAutofit/>
          </a:bodyPr>
          <a:lstStyle>
            <a:lvl1pPr>
              <a:defRPr sz="36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134532" y="1129145"/>
            <a:ext cx="7794231" cy="5157355"/>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3" name="Straight Connector 2">
            <a:extLst>
              <a:ext uri="{FF2B5EF4-FFF2-40B4-BE49-F238E27FC236}">
                <a16:creationId xmlns:a16="http://schemas.microsoft.com/office/drawing/2014/main" id="{7547F2C9-46DC-B902-E883-CE0360E6DD94}"/>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218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85788" y="1111101"/>
            <a:ext cx="6339412" cy="1143000"/>
          </a:xfrm>
        </p:spPr>
        <p:txBody>
          <a:bodyPr anchor="t"/>
          <a:lstStyle/>
          <a:p>
            <a:r>
              <a:rPr lang="en-GB"/>
              <a:t>Click to edit Master title style</a:t>
            </a:r>
            <a:endParaRPr lang="en-US" dirty="0"/>
          </a:p>
        </p:txBody>
      </p:sp>
      <p:sp>
        <p:nvSpPr>
          <p:cNvPr id="6" name="Picture Placeholder 10">
            <a:extLst>
              <a:ext uri="{FF2B5EF4-FFF2-40B4-BE49-F238E27FC236}">
                <a16:creationId xmlns:a16="http://schemas.microsoft.com/office/drawing/2014/main" id="{6FB7CB50-241E-E6B6-1C0E-1B5466B14779}"/>
              </a:ext>
            </a:extLst>
          </p:cNvPr>
          <p:cNvSpPr>
            <a:spLocks noGrp="1"/>
          </p:cNvSpPr>
          <p:nvPr>
            <p:ph type="pic" sz="quarter" idx="13" hasCustomPrompt="1"/>
          </p:nvPr>
        </p:nvSpPr>
        <p:spPr>
          <a:xfrm>
            <a:off x="12192" y="0"/>
            <a:ext cx="4506585"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11" name="Content Placeholder 7">
            <a:extLst>
              <a:ext uri="{FF2B5EF4-FFF2-40B4-BE49-F238E27FC236}">
                <a16:creationId xmlns:a16="http://schemas.microsoft.com/office/drawing/2014/main" id="{A1C94DDD-A7D7-1407-F63C-F296AB454220}"/>
              </a:ext>
            </a:extLst>
          </p:cNvPr>
          <p:cNvSpPr>
            <a:spLocks noGrp="1"/>
          </p:cNvSpPr>
          <p:nvPr>
            <p:ph sz="quarter" idx="18"/>
          </p:nvPr>
        </p:nvSpPr>
        <p:spPr>
          <a:xfrm>
            <a:off x="4785787" y="2402887"/>
            <a:ext cx="6339414" cy="3883614"/>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363871FB-7459-8C2E-BA80-AD31AE855A93}"/>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7504282-04A3-1CE1-50A4-AF83D0D40A42}"/>
              </a:ext>
            </a:extLst>
          </p:cNvPr>
          <p:cNvSpPr>
            <a:spLocks noGrp="1"/>
          </p:cNvSpPr>
          <p:nvPr>
            <p:ph type="ftr" sz="quarter" idx="11"/>
          </p:nvPr>
        </p:nvSpPr>
        <p:spPr>
          <a:xfrm>
            <a:off x="4785788" y="6438900"/>
            <a:ext cx="4774902" cy="419100"/>
          </a:xfrm>
        </p:spPr>
        <p:txBody>
          <a:bodyPr/>
          <a:lstStyle/>
          <a:p>
            <a:endParaRPr lang="en-GB"/>
          </a:p>
        </p:txBody>
      </p:sp>
      <p:sp>
        <p:nvSpPr>
          <p:cNvPr id="7" name="Date Placeholder 4">
            <a:extLst>
              <a:ext uri="{FF2B5EF4-FFF2-40B4-BE49-F238E27FC236}">
                <a16:creationId xmlns:a16="http://schemas.microsoft.com/office/drawing/2014/main" id="{CA12AEFE-D7DE-804A-807C-704D5B34E130}"/>
              </a:ext>
            </a:extLst>
          </p:cNvPr>
          <p:cNvSpPr>
            <a:spLocks noGrp="1"/>
          </p:cNvSpPr>
          <p:nvPr>
            <p:ph type="dt" sz="half" idx="15"/>
          </p:nvPr>
        </p:nvSpPr>
        <p:spPr>
          <a:xfrm>
            <a:off x="9650896" y="6438900"/>
            <a:ext cx="864704" cy="419100"/>
          </a:xfrm>
        </p:spPr>
        <p:txBody>
          <a:bodyPr/>
          <a:lstStyle/>
          <a:p>
            <a:fld id="{63FB2EFA-E56D-4293-ABC3-5F52CE40D727}" type="datetimeFigureOut">
              <a:rPr lang="en-GB" smtClean="0"/>
              <a:t>12/10/2026</a:t>
            </a:fld>
            <a:endParaRPr lang="en-GB"/>
          </a:p>
        </p:txBody>
      </p:sp>
      <p:sp>
        <p:nvSpPr>
          <p:cNvPr id="8" name="Slide Number Placeholder 5">
            <a:extLst>
              <a:ext uri="{FF2B5EF4-FFF2-40B4-BE49-F238E27FC236}">
                <a16:creationId xmlns:a16="http://schemas.microsoft.com/office/drawing/2014/main" id="{9C293909-C7AB-A707-F48B-6007FE72563B}"/>
              </a:ext>
            </a:extLst>
          </p:cNvPr>
          <p:cNvSpPr>
            <a:spLocks noGrp="1"/>
          </p:cNvSpPr>
          <p:nvPr>
            <p:ph type="sldNum" sz="quarter" idx="12"/>
          </p:nvPr>
        </p:nvSpPr>
        <p:spPr>
          <a:xfrm>
            <a:off x="10523764" y="6438900"/>
            <a:ext cx="601436" cy="419100"/>
          </a:xfrm>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1528344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776991" y="1112104"/>
            <a:ext cx="7321615" cy="932688"/>
          </a:xfrm>
        </p:spPr>
        <p:txBody>
          <a:bodyPr anchor="t"/>
          <a:lstStyle/>
          <a:p>
            <a:r>
              <a:rPr lang="en-GB"/>
              <a:t>Click to edit Master title style</a:t>
            </a:r>
            <a:endParaRPr lang="en-US" dirty="0"/>
          </a:p>
        </p:txBody>
      </p:sp>
      <p:sp>
        <p:nvSpPr>
          <p:cNvPr id="15" name="Picture Placeholder 10">
            <a:extLst>
              <a:ext uri="{FF2B5EF4-FFF2-40B4-BE49-F238E27FC236}">
                <a16:creationId xmlns:a16="http://schemas.microsoft.com/office/drawing/2014/main" id="{5189CF27-6D02-DB0D-F5D1-1535F1479166}"/>
              </a:ext>
            </a:extLst>
          </p:cNvPr>
          <p:cNvSpPr>
            <a:spLocks noGrp="1"/>
          </p:cNvSpPr>
          <p:nvPr>
            <p:ph type="pic" sz="quarter" idx="19" hasCustomPrompt="1"/>
          </p:nvPr>
        </p:nvSpPr>
        <p:spPr>
          <a:xfrm>
            <a:off x="0" y="0"/>
            <a:ext cx="352643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Content Placeholder 7">
            <a:extLst>
              <a:ext uri="{FF2B5EF4-FFF2-40B4-BE49-F238E27FC236}">
                <a16:creationId xmlns:a16="http://schemas.microsoft.com/office/drawing/2014/main" id="{6373ED08-D584-FD0F-C5B0-EF4E07A0D890}"/>
              </a:ext>
            </a:extLst>
          </p:cNvPr>
          <p:cNvSpPr>
            <a:spLocks noGrp="1"/>
          </p:cNvSpPr>
          <p:nvPr>
            <p:ph sz="quarter" idx="18"/>
          </p:nvPr>
        </p:nvSpPr>
        <p:spPr>
          <a:xfrm>
            <a:off x="3776075" y="2187258"/>
            <a:ext cx="7349126"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0" name="Straight Connector 9">
            <a:extLst>
              <a:ext uri="{FF2B5EF4-FFF2-40B4-BE49-F238E27FC236}">
                <a16:creationId xmlns:a16="http://schemas.microsoft.com/office/drawing/2014/main" id="{7D906524-8E7E-05A8-4F9E-A2C39750A30C}"/>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8F256971-28FA-FA33-0A85-0B851EA7AE9B}"/>
              </a:ext>
            </a:extLst>
          </p:cNvPr>
          <p:cNvSpPr>
            <a:spLocks noGrp="1"/>
          </p:cNvSpPr>
          <p:nvPr>
            <p:ph type="ftr" sz="quarter" idx="11"/>
          </p:nvPr>
        </p:nvSpPr>
        <p:spPr>
          <a:xfrm>
            <a:off x="3776076" y="6438900"/>
            <a:ext cx="5784614" cy="419100"/>
          </a:xfrm>
        </p:spPr>
        <p:txBody>
          <a:bodyPr/>
          <a:lstStyle/>
          <a:p>
            <a:endParaRPr lang="en-GB"/>
          </a:p>
        </p:txBody>
      </p:sp>
      <p:sp>
        <p:nvSpPr>
          <p:cNvPr id="7" name="Date Placeholder 4">
            <a:extLst>
              <a:ext uri="{FF2B5EF4-FFF2-40B4-BE49-F238E27FC236}">
                <a16:creationId xmlns:a16="http://schemas.microsoft.com/office/drawing/2014/main" id="{F04B437D-29C2-D3ED-BEFA-E1F868B0FB5E}"/>
              </a:ext>
            </a:extLst>
          </p:cNvPr>
          <p:cNvSpPr>
            <a:spLocks noGrp="1"/>
          </p:cNvSpPr>
          <p:nvPr>
            <p:ph type="dt" sz="half" idx="15"/>
          </p:nvPr>
        </p:nvSpPr>
        <p:spPr>
          <a:xfrm>
            <a:off x="9650896" y="6438900"/>
            <a:ext cx="864704" cy="419100"/>
          </a:xfrm>
        </p:spPr>
        <p:txBody>
          <a:bodyPr/>
          <a:lstStyle/>
          <a:p>
            <a:fld id="{63FB2EFA-E56D-4293-ABC3-5F52CE40D727}" type="datetimeFigureOut">
              <a:rPr lang="en-GB" smtClean="0"/>
              <a:t>12/10/2026</a:t>
            </a:fld>
            <a:endParaRPr lang="en-GB"/>
          </a:p>
        </p:txBody>
      </p:sp>
      <p:sp>
        <p:nvSpPr>
          <p:cNvPr id="8" name="Slide Number Placeholder 5">
            <a:extLst>
              <a:ext uri="{FF2B5EF4-FFF2-40B4-BE49-F238E27FC236}">
                <a16:creationId xmlns:a16="http://schemas.microsoft.com/office/drawing/2014/main" id="{70EB108D-6128-5356-6097-7D1D10551222}"/>
              </a:ext>
            </a:extLst>
          </p:cNvPr>
          <p:cNvSpPr>
            <a:spLocks noGrp="1"/>
          </p:cNvSpPr>
          <p:nvPr>
            <p:ph type="sldNum" sz="quarter" idx="12"/>
          </p:nvPr>
        </p:nvSpPr>
        <p:spPr>
          <a:xfrm>
            <a:off x="10523764" y="6438900"/>
            <a:ext cx="601436" cy="419100"/>
          </a:xfrm>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3651622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3394" y="1112104"/>
            <a:ext cx="7343564" cy="932688"/>
          </a:xfrm>
        </p:spPr>
        <p:txBody>
          <a:bodyPr anchor="t"/>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3393" y="2187258"/>
            <a:ext cx="7343565"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4D039FC6-F740-7D02-FD07-5B1B076DCE6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DC666571-786A-B2D2-4FC3-C22E71C243E1}"/>
              </a:ext>
            </a:extLst>
          </p:cNvPr>
          <p:cNvSpPr>
            <a:spLocks noGrp="1"/>
          </p:cNvSpPr>
          <p:nvPr>
            <p:ph type="ftr" sz="quarter" idx="11"/>
          </p:nvPr>
        </p:nvSpPr>
        <p:spPr>
          <a:xfrm>
            <a:off x="1093394" y="6438900"/>
            <a:ext cx="5779054" cy="419100"/>
          </a:xfrm>
        </p:spPr>
        <p:txBody>
          <a:bodyPr/>
          <a:lstStyle/>
          <a:p>
            <a:endParaRPr lang="en-GB"/>
          </a:p>
        </p:txBody>
      </p:sp>
      <p:sp>
        <p:nvSpPr>
          <p:cNvPr id="6" name="Date Placeholder 4">
            <a:extLst>
              <a:ext uri="{FF2B5EF4-FFF2-40B4-BE49-F238E27FC236}">
                <a16:creationId xmlns:a16="http://schemas.microsoft.com/office/drawing/2014/main" id="{A324A0C0-9CB0-6208-0780-67E3C7F2C02C}"/>
              </a:ext>
            </a:extLst>
          </p:cNvPr>
          <p:cNvSpPr>
            <a:spLocks noGrp="1"/>
          </p:cNvSpPr>
          <p:nvPr>
            <p:ph type="dt" sz="half" idx="15"/>
          </p:nvPr>
        </p:nvSpPr>
        <p:spPr>
          <a:xfrm>
            <a:off x="6962654" y="6438900"/>
            <a:ext cx="864704" cy="419100"/>
          </a:xfrm>
        </p:spPr>
        <p:txBody>
          <a:bodyPr/>
          <a:lstStyle/>
          <a:p>
            <a:fld id="{63FB2EFA-E56D-4293-ABC3-5F52CE40D727}" type="datetimeFigureOut">
              <a:rPr lang="en-GB" smtClean="0"/>
              <a:t>12/10/2026</a:t>
            </a:fld>
            <a:endParaRPr lang="en-GB"/>
          </a:p>
        </p:txBody>
      </p:sp>
      <p:sp>
        <p:nvSpPr>
          <p:cNvPr id="7" name="Slide Number Placeholder 5">
            <a:extLst>
              <a:ext uri="{FF2B5EF4-FFF2-40B4-BE49-F238E27FC236}">
                <a16:creationId xmlns:a16="http://schemas.microsoft.com/office/drawing/2014/main" id="{7F7421E2-5EEC-7791-DBEE-600FF5170816}"/>
              </a:ext>
            </a:extLst>
          </p:cNvPr>
          <p:cNvSpPr>
            <a:spLocks noGrp="1"/>
          </p:cNvSpPr>
          <p:nvPr>
            <p:ph type="sldNum" sz="quarter" idx="12"/>
          </p:nvPr>
        </p:nvSpPr>
        <p:spPr>
          <a:xfrm>
            <a:off x="7835522" y="6438900"/>
            <a:ext cx="601436" cy="419100"/>
          </a:xfrm>
        </p:spPr>
        <p:txBody>
          <a:bodyPr/>
          <a:lstStyle/>
          <a:p>
            <a:fld id="{618075D0-DAA0-4825-A7F2-917D87466202}" type="slidenum">
              <a:rPr lang="en-GB" smtClean="0"/>
              <a:t>‹#›</a:t>
            </a:fld>
            <a:endParaRPr lang="en-GB"/>
          </a:p>
        </p:txBody>
      </p:sp>
      <p:sp>
        <p:nvSpPr>
          <p:cNvPr id="12" name="Picture Placeholder 10">
            <a:extLst>
              <a:ext uri="{FF2B5EF4-FFF2-40B4-BE49-F238E27FC236}">
                <a16:creationId xmlns:a16="http://schemas.microsoft.com/office/drawing/2014/main" id="{61964118-5CFA-FFA8-E19F-A107D63DDC08}"/>
              </a:ext>
            </a:extLst>
          </p:cNvPr>
          <p:cNvSpPr>
            <a:spLocks noGrp="1"/>
          </p:cNvSpPr>
          <p:nvPr>
            <p:ph type="pic" sz="quarter" idx="13" hasCustomPrompt="1"/>
          </p:nvPr>
        </p:nvSpPr>
        <p:spPr>
          <a:xfrm>
            <a:off x="8665559" y="0"/>
            <a:ext cx="352643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2470219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88066" y="1115736"/>
            <a:ext cx="4738583" cy="1288169"/>
          </a:xfrm>
        </p:spPr>
        <p:txBody>
          <a:bodyPr anchor="t">
            <a:normAutofit/>
          </a:bodyPr>
          <a:lstStyle>
            <a:lvl1pPr>
              <a:defRPr sz="36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88192" y="2552124"/>
            <a:ext cx="4738450" cy="3734376"/>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B84581EB-7A5A-925D-6E20-5C04A0EAA2CE}"/>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4">
            <a:extLst>
              <a:ext uri="{FF2B5EF4-FFF2-40B4-BE49-F238E27FC236}">
                <a16:creationId xmlns:a16="http://schemas.microsoft.com/office/drawing/2014/main" id="{084EA123-AEAB-8F33-C22D-31F9F11A93CE}"/>
              </a:ext>
            </a:extLst>
          </p:cNvPr>
          <p:cNvSpPr>
            <a:spLocks noGrp="1"/>
          </p:cNvSpPr>
          <p:nvPr>
            <p:ph type="ftr" sz="quarter" idx="11"/>
          </p:nvPr>
        </p:nvSpPr>
        <p:spPr>
          <a:xfrm>
            <a:off x="1088066" y="6438900"/>
            <a:ext cx="3174065" cy="419100"/>
          </a:xfrm>
        </p:spPr>
        <p:txBody>
          <a:bodyPr/>
          <a:lstStyle/>
          <a:p>
            <a:endParaRPr lang="en-GB"/>
          </a:p>
        </p:txBody>
      </p:sp>
      <p:sp>
        <p:nvSpPr>
          <p:cNvPr id="9" name="Date Placeholder 4">
            <a:extLst>
              <a:ext uri="{FF2B5EF4-FFF2-40B4-BE49-F238E27FC236}">
                <a16:creationId xmlns:a16="http://schemas.microsoft.com/office/drawing/2014/main" id="{AA2FCA56-AA13-81B1-1707-7A5D7557B5F8}"/>
              </a:ext>
            </a:extLst>
          </p:cNvPr>
          <p:cNvSpPr>
            <a:spLocks noGrp="1"/>
          </p:cNvSpPr>
          <p:nvPr>
            <p:ph type="dt" sz="half" idx="15"/>
          </p:nvPr>
        </p:nvSpPr>
        <p:spPr>
          <a:xfrm>
            <a:off x="4352338" y="6438900"/>
            <a:ext cx="864704" cy="419100"/>
          </a:xfrm>
        </p:spPr>
        <p:txBody>
          <a:bodyPr/>
          <a:lstStyle/>
          <a:p>
            <a:fld id="{63FB2EFA-E56D-4293-ABC3-5F52CE40D727}" type="datetimeFigureOut">
              <a:rPr lang="en-GB" smtClean="0"/>
              <a:t>12/10/2026</a:t>
            </a:fld>
            <a:endParaRPr lang="en-GB"/>
          </a:p>
        </p:txBody>
      </p:sp>
      <p:sp>
        <p:nvSpPr>
          <p:cNvPr id="10" name="Slide Number Placeholder 5">
            <a:extLst>
              <a:ext uri="{FF2B5EF4-FFF2-40B4-BE49-F238E27FC236}">
                <a16:creationId xmlns:a16="http://schemas.microsoft.com/office/drawing/2014/main" id="{4358A8E3-C7AA-9216-35FD-FE820598287A}"/>
              </a:ext>
            </a:extLst>
          </p:cNvPr>
          <p:cNvSpPr>
            <a:spLocks noGrp="1"/>
          </p:cNvSpPr>
          <p:nvPr>
            <p:ph type="sldNum" sz="quarter" idx="12"/>
          </p:nvPr>
        </p:nvSpPr>
        <p:spPr>
          <a:xfrm>
            <a:off x="5225206" y="6438900"/>
            <a:ext cx="601436" cy="419100"/>
          </a:xfrm>
        </p:spPr>
        <p:txBody>
          <a:bodyPr/>
          <a:lstStyle/>
          <a:p>
            <a:fld id="{618075D0-DAA0-4825-A7F2-917D87466202}" type="slidenum">
              <a:rPr lang="en-GB" smtClean="0"/>
              <a:t>‹#›</a:t>
            </a:fld>
            <a:endParaRPr lang="en-GB"/>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96000" y="0"/>
            <a:ext cx="609600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139970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8396" y="1111101"/>
            <a:ext cx="3813845" cy="1493863"/>
          </a:xfrm>
        </p:spPr>
        <p:txBody>
          <a:bodyPr anchor="t">
            <a:noAutofit/>
          </a:bodyPr>
          <a:lstStyle>
            <a:lvl1pPr>
              <a:defRPr sz="36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8397" y="2700671"/>
            <a:ext cx="3813846" cy="358583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36A796DD-1556-39E2-B5E4-90C1C2459D2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06713B13-BCC2-B853-769C-4BC6A57D7B6D}"/>
              </a:ext>
            </a:extLst>
          </p:cNvPr>
          <p:cNvSpPr>
            <a:spLocks noGrp="1"/>
          </p:cNvSpPr>
          <p:nvPr>
            <p:ph type="ftr" sz="quarter" idx="11"/>
          </p:nvPr>
        </p:nvSpPr>
        <p:spPr>
          <a:xfrm>
            <a:off x="1098395" y="6438900"/>
            <a:ext cx="2249335" cy="419100"/>
          </a:xfrm>
        </p:spPr>
        <p:txBody>
          <a:bodyPr/>
          <a:lstStyle/>
          <a:p>
            <a:endParaRPr lang="en-GB"/>
          </a:p>
        </p:txBody>
      </p:sp>
      <p:sp>
        <p:nvSpPr>
          <p:cNvPr id="6" name="Date Placeholder 4">
            <a:extLst>
              <a:ext uri="{FF2B5EF4-FFF2-40B4-BE49-F238E27FC236}">
                <a16:creationId xmlns:a16="http://schemas.microsoft.com/office/drawing/2014/main" id="{A9915D6C-CE56-12D3-C15C-C56B3EFEAFE7}"/>
              </a:ext>
            </a:extLst>
          </p:cNvPr>
          <p:cNvSpPr>
            <a:spLocks noGrp="1"/>
          </p:cNvSpPr>
          <p:nvPr>
            <p:ph type="dt" sz="half" idx="15"/>
          </p:nvPr>
        </p:nvSpPr>
        <p:spPr>
          <a:xfrm>
            <a:off x="3437937" y="6438900"/>
            <a:ext cx="864704" cy="419100"/>
          </a:xfrm>
        </p:spPr>
        <p:txBody>
          <a:bodyPr/>
          <a:lstStyle/>
          <a:p>
            <a:fld id="{2ABAD28B-DD56-4B56-883A-96608C765E28}" type="datetimeFigureOut">
              <a:rPr lang="en-US" smtClean="0"/>
              <a:pPr/>
              <a:t>10/12/2026</a:t>
            </a:fld>
            <a:endParaRPr lang="en-US" dirty="0"/>
          </a:p>
        </p:txBody>
      </p:sp>
      <p:sp>
        <p:nvSpPr>
          <p:cNvPr id="7" name="Slide Number Placeholder 5">
            <a:extLst>
              <a:ext uri="{FF2B5EF4-FFF2-40B4-BE49-F238E27FC236}">
                <a16:creationId xmlns:a16="http://schemas.microsoft.com/office/drawing/2014/main" id="{3C3F576B-887C-7B84-0990-9143EA6C6012}"/>
              </a:ext>
            </a:extLst>
          </p:cNvPr>
          <p:cNvSpPr>
            <a:spLocks noGrp="1"/>
          </p:cNvSpPr>
          <p:nvPr>
            <p:ph type="sldNum" sz="quarter" idx="12"/>
          </p:nvPr>
        </p:nvSpPr>
        <p:spPr>
          <a:xfrm>
            <a:off x="4310805" y="6438900"/>
            <a:ext cx="601436" cy="419100"/>
          </a:xfrm>
        </p:spPr>
        <p:txBody>
          <a:bodyPr/>
          <a:lstStyle/>
          <a:p>
            <a:fld id="{618075D0-DAA0-4825-A7F2-917D87466202}" type="slidenum">
              <a:rPr lang="en-GB" smtClean="0"/>
              <a:t>‹#›</a:t>
            </a:fld>
            <a:endParaRPr lang="en-GB"/>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192232" y="0"/>
            <a:ext cx="6999768"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607077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175ACA1F-D859-596B-9F50-F1E9A2654EAF}"/>
              </a:ext>
            </a:extLst>
          </p:cNvPr>
          <p:cNvSpPr>
            <a:spLocks noGrp="1"/>
          </p:cNvSpPr>
          <p:nvPr>
            <p:ph type="title"/>
          </p:nvPr>
        </p:nvSpPr>
        <p:spPr>
          <a:xfrm flipH="1">
            <a:off x="7894207" y="1112431"/>
            <a:ext cx="3230993" cy="1858941"/>
          </a:xfrm>
        </p:spPr>
        <p:txBody>
          <a:bodyPr anchor="t"/>
          <a:lstStyle/>
          <a:p>
            <a:r>
              <a:rPr lang="en-GB"/>
              <a:t>Click to edit Master title style</a:t>
            </a:r>
            <a:endParaRPr lang="en-US" dirty="0"/>
          </a:p>
        </p:txBody>
      </p:sp>
      <p:sp>
        <p:nvSpPr>
          <p:cNvPr id="2" name="Picture Placeholder 9">
            <a:extLst>
              <a:ext uri="{FF2B5EF4-FFF2-40B4-BE49-F238E27FC236}">
                <a16:creationId xmlns:a16="http://schemas.microsoft.com/office/drawing/2014/main" id="{2A43D9F3-C10E-5B48-BB59-16A8600BD36F}"/>
              </a:ext>
            </a:extLst>
          </p:cNvPr>
          <p:cNvSpPr>
            <a:spLocks noGrp="1"/>
          </p:cNvSpPr>
          <p:nvPr>
            <p:ph type="pic" sz="quarter" idx="13" hasCustomPrompt="1"/>
          </p:nvPr>
        </p:nvSpPr>
        <p:spPr>
          <a:xfrm>
            <a:off x="12192" y="0"/>
            <a:ext cx="7481777"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4" name="Content Placeholder 7">
            <a:extLst>
              <a:ext uri="{FF2B5EF4-FFF2-40B4-BE49-F238E27FC236}">
                <a16:creationId xmlns:a16="http://schemas.microsoft.com/office/drawing/2014/main" id="{2E10F120-2F5B-B2FD-DB40-683E6176C3D4}"/>
              </a:ext>
            </a:extLst>
          </p:cNvPr>
          <p:cNvSpPr>
            <a:spLocks noGrp="1"/>
          </p:cNvSpPr>
          <p:nvPr>
            <p:ph sz="quarter" idx="15"/>
          </p:nvPr>
        </p:nvSpPr>
        <p:spPr>
          <a:xfrm>
            <a:off x="7901280" y="3133255"/>
            <a:ext cx="3223920" cy="2656250"/>
          </a:xfrm>
        </p:spPr>
        <p:txBody>
          <a:bodyPr vert="horz" lIns="91440" tIns="45720" rIns="91440" bIns="45720" rtlCol="0">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20" name="Straight Connector 19">
            <a:extLst>
              <a:ext uri="{FF2B5EF4-FFF2-40B4-BE49-F238E27FC236}">
                <a16:creationId xmlns:a16="http://schemas.microsoft.com/office/drawing/2014/main" id="{C9A12B08-97E1-66BD-9B69-377E28512750}"/>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Footer Placeholder 4">
            <a:extLst>
              <a:ext uri="{FF2B5EF4-FFF2-40B4-BE49-F238E27FC236}">
                <a16:creationId xmlns:a16="http://schemas.microsoft.com/office/drawing/2014/main" id="{9EACEEC7-E0DC-ABF5-188B-5636A17BD6A4}"/>
              </a:ext>
            </a:extLst>
          </p:cNvPr>
          <p:cNvSpPr>
            <a:spLocks noGrp="1"/>
          </p:cNvSpPr>
          <p:nvPr>
            <p:ph type="ftr" sz="quarter" idx="11"/>
          </p:nvPr>
        </p:nvSpPr>
        <p:spPr>
          <a:xfrm>
            <a:off x="7894207" y="6438900"/>
            <a:ext cx="1666482" cy="419100"/>
          </a:xfrm>
        </p:spPr>
        <p:txBody>
          <a:bodyPr/>
          <a:lstStyle/>
          <a:p>
            <a:endParaRPr lang="en-GB"/>
          </a:p>
        </p:txBody>
      </p:sp>
      <p:sp>
        <p:nvSpPr>
          <p:cNvPr id="8" name="Date Placeholder 4">
            <a:extLst>
              <a:ext uri="{FF2B5EF4-FFF2-40B4-BE49-F238E27FC236}">
                <a16:creationId xmlns:a16="http://schemas.microsoft.com/office/drawing/2014/main" id="{D0A24C6D-468E-EAE9-2363-772EA5E51DD0}"/>
              </a:ext>
            </a:extLst>
          </p:cNvPr>
          <p:cNvSpPr>
            <a:spLocks noGrp="1"/>
          </p:cNvSpPr>
          <p:nvPr>
            <p:ph type="dt" sz="half" idx="16"/>
          </p:nvPr>
        </p:nvSpPr>
        <p:spPr>
          <a:xfrm>
            <a:off x="9650896" y="6438900"/>
            <a:ext cx="864704" cy="419100"/>
          </a:xfrm>
        </p:spPr>
        <p:txBody>
          <a:bodyPr/>
          <a:lstStyle/>
          <a:p>
            <a:fld id="{63FB2EFA-E56D-4293-ABC3-5F52CE40D727}" type="datetimeFigureOut">
              <a:rPr lang="en-GB" smtClean="0"/>
              <a:t>12/10/2026</a:t>
            </a:fld>
            <a:endParaRPr lang="en-GB"/>
          </a:p>
        </p:txBody>
      </p:sp>
      <p:sp>
        <p:nvSpPr>
          <p:cNvPr id="9" name="Slide Number Placeholder 5">
            <a:extLst>
              <a:ext uri="{FF2B5EF4-FFF2-40B4-BE49-F238E27FC236}">
                <a16:creationId xmlns:a16="http://schemas.microsoft.com/office/drawing/2014/main" id="{C4C85811-EF51-7552-5F12-17748D280645}"/>
              </a:ext>
            </a:extLst>
          </p:cNvPr>
          <p:cNvSpPr>
            <a:spLocks noGrp="1"/>
          </p:cNvSpPr>
          <p:nvPr>
            <p:ph type="sldNum" sz="quarter" idx="12"/>
          </p:nvPr>
        </p:nvSpPr>
        <p:spPr>
          <a:xfrm>
            <a:off x="10523764" y="6438900"/>
            <a:ext cx="601436" cy="419100"/>
          </a:xfrm>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836060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115324" y="3987802"/>
            <a:ext cx="3044954" cy="2309785"/>
          </a:xfrm>
        </p:spPr>
        <p:txBody>
          <a:bodyPr anchor="t">
            <a:normAutofit/>
          </a:bodyPr>
          <a:lstStyle>
            <a:lvl1pPr>
              <a:defRPr sz="3600"/>
            </a:lvl1pPr>
          </a:lstStyle>
          <a:p>
            <a:r>
              <a:rPr lang="en-GB"/>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55935" y="3987802"/>
            <a:ext cx="7460029" cy="2309785"/>
          </a:xfrm>
        </p:spPr>
        <p:txBody>
          <a:bodyPr vert="horz" lIns="91440" tIns="45720" rIns="91440" bIns="45720" rtlCol="0" anchor="t">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4" name="Straight Connector 3">
            <a:extLst>
              <a:ext uri="{FF2B5EF4-FFF2-40B4-BE49-F238E27FC236}">
                <a16:creationId xmlns:a16="http://schemas.microsoft.com/office/drawing/2014/main" id="{4C699AE1-DA01-C4DA-C5BE-8DD9BE13F668}"/>
              </a:ext>
              <a:ext uri="{C183D7F6-B498-43B3-948B-1728B52AA6E4}">
                <adec:decorative xmlns:adec="http://schemas.microsoft.com/office/drawing/2017/decorative" val="1"/>
              </a:ext>
            </a:extLst>
          </p:cNvPr>
          <p:cNvCxnSpPr>
            <a:cxnSpLocks/>
          </p:cNvCxnSpPr>
          <p:nvPr/>
        </p:nvCxnSpPr>
        <p:spPr>
          <a:xfrm>
            <a:off x="0" y="41150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9373F0BC-3C5E-8E58-AFDC-804E1C1C7617}"/>
              </a:ext>
            </a:extLst>
          </p:cNvPr>
          <p:cNvSpPr>
            <a:spLocks noGrp="1"/>
          </p:cNvSpPr>
          <p:nvPr>
            <p:ph type="dt" sz="half" idx="15"/>
          </p:nvPr>
        </p:nvSpPr>
        <p:spPr/>
        <p:txBody>
          <a:bodyPr/>
          <a:lstStyle/>
          <a:p>
            <a:fld id="{63FB2EFA-E56D-4293-ABC3-5F52CE40D727}" type="datetimeFigureOut">
              <a:rPr lang="en-GB" smtClean="0"/>
              <a:t>12/10/2026</a:t>
            </a:fld>
            <a:endParaRPr lang="en-GB"/>
          </a:p>
        </p:txBody>
      </p:sp>
      <p:sp>
        <p:nvSpPr>
          <p:cNvPr id="9" name="Footer Placeholder 8">
            <a:extLst>
              <a:ext uri="{FF2B5EF4-FFF2-40B4-BE49-F238E27FC236}">
                <a16:creationId xmlns:a16="http://schemas.microsoft.com/office/drawing/2014/main" id="{E6E5C888-EE74-5D59-47AA-40A53F60011B}"/>
              </a:ext>
            </a:extLst>
          </p:cNvPr>
          <p:cNvSpPr>
            <a:spLocks noGrp="1"/>
          </p:cNvSpPr>
          <p:nvPr>
            <p:ph type="ftr" sz="quarter" idx="16"/>
          </p:nvPr>
        </p:nvSpPr>
        <p:spPr/>
        <p:txBody>
          <a:bodyPr/>
          <a:lstStyle/>
          <a:p>
            <a:endParaRPr lang="en-GB"/>
          </a:p>
        </p:txBody>
      </p:sp>
      <p:sp>
        <p:nvSpPr>
          <p:cNvPr id="10" name="Slide Number Placeholder 9">
            <a:extLst>
              <a:ext uri="{FF2B5EF4-FFF2-40B4-BE49-F238E27FC236}">
                <a16:creationId xmlns:a16="http://schemas.microsoft.com/office/drawing/2014/main" id="{4794CA46-7ABA-FF39-20BD-C83B4F6D957B}"/>
              </a:ext>
            </a:extLst>
          </p:cNvPr>
          <p:cNvSpPr>
            <a:spLocks noGrp="1"/>
          </p:cNvSpPr>
          <p:nvPr>
            <p:ph type="sldNum" sz="quarter" idx="17"/>
          </p:nvPr>
        </p:nvSpPr>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16052676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85BA164-9326-7934-95DF-A6AAB3F4258D}"/>
              </a:ext>
            </a:extLst>
          </p:cNvPr>
          <p:cNvSpPr>
            <a:spLocks noGrp="1"/>
          </p:cNvSpPr>
          <p:nvPr>
            <p:ph type="title"/>
          </p:nvPr>
        </p:nvSpPr>
        <p:spPr>
          <a:xfrm>
            <a:off x="1090940" y="1120990"/>
            <a:ext cx="10477320" cy="969264"/>
          </a:xfrm>
        </p:spPr>
        <p:txBody>
          <a:bodyPr anchor="t">
            <a:noAutofit/>
          </a:bodyPr>
          <a:lstStyle>
            <a:lvl1pPr>
              <a:defRPr sz="3600"/>
            </a:lvl1pPr>
          </a:lstStyle>
          <a:p>
            <a:r>
              <a:rPr lang="en-GB"/>
              <a:t>Click to edit Master title style</a:t>
            </a:r>
            <a:endParaRPr lang="en-US" dirty="0"/>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1" y="2286008"/>
            <a:ext cx="6096000" cy="4571992"/>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691745" y="2286008"/>
            <a:ext cx="4876515" cy="40004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7" name="Straight Connector 6">
            <a:extLst>
              <a:ext uri="{FF2B5EF4-FFF2-40B4-BE49-F238E27FC236}">
                <a16:creationId xmlns:a16="http://schemas.microsoft.com/office/drawing/2014/main" id="{5FB0BF8A-7D94-1C82-F661-F1B7A93A4359}"/>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1988C72B-1D4E-3882-C750-7F965F6E7BC7}"/>
              </a:ext>
            </a:extLst>
          </p:cNvPr>
          <p:cNvSpPr>
            <a:spLocks noGrp="1"/>
          </p:cNvSpPr>
          <p:nvPr>
            <p:ph type="ftr" sz="quarter" idx="16"/>
          </p:nvPr>
        </p:nvSpPr>
        <p:spPr>
          <a:xfrm>
            <a:off x="6691744" y="6438900"/>
            <a:ext cx="2959151" cy="419100"/>
          </a:xfrm>
        </p:spPr>
        <p:txBody>
          <a:bodyPr/>
          <a:lstStyle/>
          <a:p>
            <a:endParaRPr lang="en-GB"/>
          </a:p>
        </p:txBody>
      </p:sp>
      <p:sp>
        <p:nvSpPr>
          <p:cNvPr id="2" name="Date Placeholder 1">
            <a:extLst>
              <a:ext uri="{FF2B5EF4-FFF2-40B4-BE49-F238E27FC236}">
                <a16:creationId xmlns:a16="http://schemas.microsoft.com/office/drawing/2014/main" id="{4914FA71-0863-B2C8-8E42-C0A1F133DC69}"/>
              </a:ext>
            </a:extLst>
          </p:cNvPr>
          <p:cNvSpPr>
            <a:spLocks noGrp="1"/>
          </p:cNvSpPr>
          <p:nvPr>
            <p:ph type="dt" sz="half" idx="15"/>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4CD6C2E8-E8FC-5DC8-863C-CF7823CD4AED}"/>
              </a:ext>
            </a:extLst>
          </p:cNvPr>
          <p:cNvSpPr>
            <a:spLocks noGrp="1"/>
          </p:cNvSpPr>
          <p:nvPr>
            <p:ph type="sldNum" sz="quarter" idx="17"/>
          </p:nvPr>
        </p:nvSpPr>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13776011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43CE06-05E5-2B64-1E1C-8F81B788D099}"/>
              </a:ext>
            </a:extLst>
          </p:cNvPr>
          <p:cNvSpPr>
            <a:spLocks noGrp="1"/>
          </p:cNvSpPr>
          <p:nvPr>
            <p:ph type="title"/>
          </p:nvPr>
        </p:nvSpPr>
        <p:spPr>
          <a:xfrm>
            <a:off x="1090940" y="1122200"/>
            <a:ext cx="3696859" cy="1505157"/>
          </a:xfrm>
        </p:spPr>
        <p:txBody>
          <a:bodyPr anchor="t">
            <a:noAutofit/>
          </a:bodyPr>
          <a:lstStyle>
            <a:lvl1pPr>
              <a:defRPr sz="3600"/>
            </a:lvl1pPr>
          </a:lstStyle>
          <a:p>
            <a:r>
              <a:rPr lang="en-GB"/>
              <a:t>Click to edit Master title style</a:t>
            </a:r>
            <a:endParaRPr lang="en-US" dirty="0"/>
          </a:p>
        </p:txBody>
      </p:sp>
      <p:sp>
        <p:nvSpPr>
          <p:cNvPr id="9" name="Picture Placeholder 10">
            <a:extLst>
              <a:ext uri="{FF2B5EF4-FFF2-40B4-BE49-F238E27FC236}">
                <a16:creationId xmlns:a16="http://schemas.microsoft.com/office/drawing/2014/main" id="{9ADE1102-BF4C-FC7C-22F6-B8453DE3B195}"/>
              </a:ext>
            </a:extLst>
          </p:cNvPr>
          <p:cNvSpPr>
            <a:spLocks noGrp="1"/>
          </p:cNvSpPr>
          <p:nvPr>
            <p:ph type="pic" sz="quarter" idx="13" hasCustomPrompt="1"/>
          </p:nvPr>
        </p:nvSpPr>
        <p:spPr>
          <a:xfrm>
            <a:off x="1181100" y="2840181"/>
            <a:ext cx="3606699" cy="3446317"/>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10" name="Content Placeholder 7">
            <a:extLst>
              <a:ext uri="{FF2B5EF4-FFF2-40B4-BE49-F238E27FC236}">
                <a16:creationId xmlns:a16="http://schemas.microsoft.com/office/drawing/2014/main" id="{6C8ACD7F-7B34-5741-6323-6829CFDA10C3}"/>
              </a:ext>
            </a:extLst>
          </p:cNvPr>
          <p:cNvSpPr>
            <a:spLocks noGrp="1"/>
          </p:cNvSpPr>
          <p:nvPr>
            <p:ph sz="quarter" idx="14"/>
          </p:nvPr>
        </p:nvSpPr>
        <p:spPr>
          <a:xfrm>
            <a:off x="5113673" y="1122201"/>
            <a:ext cx="6602291" cy="516429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12" name="Straight Connector 11">
            <a:extLst>
              <a:ext uri="{FF2B5EF4-FFF2-40B4-BE49-F238E27FC236}">
                <a16:creationId xmlns:a16="http://schemas.microsoft.com/office/drawing/2014/main" id="{B1322A97-1C32-A52E-951B-60B114B307A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94174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bg>
      <p:bgPr>
        <a:solidFill>
          <a:schemeClr val="tx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9AD5248-C0E5-8356-EB8F-904EDDA5FC95}"/>
              </a:ext>
            </a:extLst>
          </p:cNvPr>
          <p:cNvSpPr>
            <a:spLocks noGrp="1"/>
          </p:cNvSpPr>
          <p:nvPr>
            <p:ph type="title"/>
          </p:nvPr>
        </p:nvSpPr>
        <p:spPr>
          <a:xfrm>
            <a:off x="4647304" y="4757193"/>
            <a:ext cx="6477896" cy="1126554"/>
          </a:xfrm>
        </p:spPr>
        <p:txBody>
          <a:bodyPr anchor="b">
            <a:normAutofit/>
          </a:bodyPr>
          <a:lstStyle>
            <a:lvl1pPr algn="r">
              <a:defRPr sz="2000" b="0" cap="none" baseline="0">
                <a:solidFill>
                  <a:schemeClr val="bg1"/>
                </a:solidFill>
              </a:defRPr>
            </a:lvl1pPr>
          </a:lstStyle>
          <a:p>
            <a:r>
              <a:rPr lang="en-GB"/>
              <a:t>Click to edit Master title style</a:t>
            </a:r>
            <a:endParaRPr lang="en-US"/>
          </a:p>
        </p:txBody>
      </p:sp>
      <p:sp>
        <p:nvSpPr>
          <p:cNvPr id="10" name="Content Placeholder 9">
            <a:extLst>
              <a:ext uri="{FF2B5EF4-FFF2-40B4-BE49-F238E27FC236}">
                <a16:creationId xmlns:a16="http://schemas.microsoft.com/office/drawing/2014/main" id="{A5F5F1C4-3BA4-0163-6A5F-9D95D58C7EA2}"/>
              </a:ext>
            </a:extLst>
          </p:cNvPr>
          <p:cNvSpPr>
            <a:spLocks noGrp="1"/>
          </p:cNvSpPr>
          <p:nvPr>
            <p:ph sz="quarter" idx="13" hasCustomPrompt="1"/>
          </p:nvPr>
        </p:nvSpPr>
        <p:spPr>
          <a:xfrm>
            <a:off x="82296" y="64008"/>
            <a:ext cx="12027408" cy="4600592"/>
          </a:xfrm>
        </p:spPr>
        <p:txBody>
          <a:bodyPr>
            <a:noAutofit/>
          </a:bodyPr>
          <a:lstStyle>
            <a:lvl1pPr>
              <a:lnSpc>
                <a:spcPct val="85000"/>
              </a:lnSpc>
              <a:defRPr sz="31000" b="1">
                <a:solidFill>
                  <a:schemeClr val="bg1"/>
                </a:solidFill>
              </a:defRPr>
            </a:lvl1pPr>
          </a:lstStyle>
          <a:p>
            <a:pPr lvl="0"/>
            <a:r>
              <a:rPr lang="en-US" dirty="0"/>
              <a:t>##%</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E5AD3D17-73C9-402C-91E7-BA73E6829C50}" type="datetime1">
              <a:rPr lang="en-US" smtClean="0"/>
              <a:pPr/>
              <a:t>10/12/2026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618075D0-DAA0-4825-A7F2-917D87466202}" type="slidenum">
              <a:rPr lang="en-GB" smtClean="0"/>
              <a:t>‹#›</a:t>
            </a:fld>
            <a:endParaRPr lang="en-GB"/>
          </a:p>
        </p:txBody>
      </p:sp>
      <p:cxnSp>
        <p:nvCxnSpPr>
          <p:cNvPr id="7" name="Straight Connector 6">
            <a:extLst>
              <a:ext uri="{FF2B5EF4-FFF2-40B4-BE49-F238E27FC236}">
                <a16:creationId xmlns:a16="http://schemas.microsoft.com/office/drawing/2014/main" id="{EA84DB20-94E7-1E79-B65B-67C6158DB14C}"/>
              </a:ext>
              <a:ext uri="{C183D7F6-B498-43B3-948B-1728B52AA6E4}">
                <adec:decorative xmlns:adec="http://schemas.microsoft.com/office/drawing/2017/decorative" val="1"/>
              </a:ext>
            </a:extLst>
          </p:cNvPr>
          <p:cNvCxnSpPr>
            <a:cxnSpLocks/>
          </p:cNvCxnSpPr>
          <p:nvPr/>
        </p:nvCxnSpPr>
        <p:spPr>
          <a:xfrm>
            <a:off x="11387805" y="5715000"/>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762345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86261"/>
            <a:ext cx="10652760" cy="1133856"/>
          </a:xfrm>
        </p:spPr>
        <p:txBody>
          <a:bodyPr/>
          <a:lstStyle>
            <a:lvl1pPr>
              <a:defRPr>
                <a:solidFill>
                  <a:schemeClr val="tx1"/>
                </a:solidFill>
              </a:defRPr>
            </a:lvl1p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88136" y="1039095"/>
            <a:ext cx="9418320" cy="5070068"/>
          </a:xfrm>
        </p:spPr>
        <p:txBody>
          <a:bodyPr anchor="t">
            <a:noAutofit/>
          </a:bodyPr>
          <a:lstStyle>
            <a:lvl1pPr marL="0" indent="0">
              <a:lnSpc>
                <a:spcPct val="90000"/>
              </a:lnSpc>
              <a:buNone/>
              <a:defRPr sz="6000" b="1"/>
            </a:lvl1pPr>
            <a:lvl2pPr marL="228600" indent="0">
              <a:lnSpc>
                <a:spcPct val="90000"/>
              </a:lnSpc>
              <a:buNone/>
              <a:defRPr sz="6000" b="1"/>
            </a:lvl2pPr>
            <a:lvl3pPr marL="457200" indent="0">
              <a:lnSpc>
                <a:spcPct val="90000"/>
              </a:lnSpc>
              <a:buNone/>
              <a:defRPr sz="6000" b="1"/>
            </a:lvl3pPr>
            <a:lvl4pPr marL="685800" indent="0">
              <a:lnSpc>
                <a:spcPct val="90000"/>
              </a:lnSpc>
              <a:buNone/>
              <a:defRPr sz="6000" b="1"/>
            </a:lvl4pPr>
            <a:lvl5pPr marL="914400" indent="0">
              <a:lnSpc>
                <a:spcPct val="90000"/>
              </a:lnSpc>
              <a:buNone/>
              <a:defRPr sz="6000" b="1"/>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6" name="Straight Connector 5">
            <a:extLst>
              <a:ext uri="{FF2B5EF4-FFF2-40B4-BE49-F238E27FC236}">
                <a16:creationId xmlns:a16="http://schemas.microsoft.com/office/drawing/2014/main" id="{77F2505C-CAED-34DC-7CD1-C57ADBBF98D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8954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1" name="Title 9">
            <a:extLst>
              <a:ext uri="{FF2B5EF4-FFF2-40B4-BE49-F238E27FC236}">
                <a16:creationId xmlns:a16="http://schemas.microsoft.com/office/drawing/2014/main" id="{873E5EF9-EDC5-CB2D-000A-85BB4DB58221}"/>
              </a:ext>
            </a:extLst>
          </p:cNvPr>
          <p:cNvSpPr>
            <a:spLocks noGrp="1"/>
          </p:cNvSpPr>
          <p:nvPr>
            <p:ph type="title" hasCustomPrompt="1"/>
          </p:nvPr>
        </p:nvSpPr>
        <p:spPr>
          <a:xfrm>
            <a:off x="1066800" y="5418360"/>
            <a:ext cx="10058400" cy="466345"/>
          </a:xfrm>
        </p:spPr>
        <p:txBody>
          <a:bodyPr anchor="b">
            <a:normAutofit/>
          </a:bodyPr>
          <a:lstStyle>
            <a:lvl1pPr algn="r">
              <a:lnSpc>
                <a:spcPct val="100000"/>
              </a:lnSpc>
              <a:defRPr sz="2000" b="0" cap="none" baseline="0"/>
            </a:lvl1pPr>
          </a:lstStyle>
          <a:p>
            <a:r>
              <a:rPr lang="en-US" dirty="0"/>
              <a:t>Quote Author</a:t>
            </a:r>
          </a:p>
        </p:txBody>
      </p:sp>
      <p:sp>
        <p:nvSpPr>
          <p:cNvPr id="10" name="Content Placeholder 9">
            <a:extLst>
              <a:ext uri="{FF2B5EF4-FFF2-40B4-BE49-F238E27FC236}">
                <a16:creationId xmlns:a16="http://schemas.microsoft.com/office/drawing/2014/main" id="{E5D1FFC6-C597-BE81-1790-A08954F44C4B}"/>
              </a:ext>
            </a:extLst>
          </p:cNvPr>
          <p:cNvSpPr>
            <a:spLocks noGrp="1"/>
          </p:cNvSpPr>
          <p:nvPr>
            <p:ph sz="quarter" idx="13" hasCustomPrompt="1"/>
          </p:nvPr>
        </p:nvSpPr>
        <p:spPr>
          <a:xfrm>
            <a:off x="95250" y="63500"/>
            <a:ext cx="11977688" cy="5080000"/>
          </a:xfrm>
        </p:spPr>
        <p:txBody>
          <a:bodyPr>
            <a:normAutofit/>
          </a:bodyPr>
          <a:lstStyle>
            <a:lvl1pPr>
              <a:lnSpc>
                <a:spcPct val="85000"/>
              </a:lnSpc>
              <a:defRPr sz="8000" b="1" cap="all" baseline="0">
                <a:solidFill>
                  <a:schemeClr val="tx1"/>
                </a:solidFill>
              </a:defRPr>
            </a:lvl1pPr>
          </a:lstStyle>
          <a:p>
            <a:pPr lvl="0"/>
            <a:r>
              <a:rPr lang="en-US" dirty="0"/>
              <a:t>Click to add Quote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D63035D-22A0-4334-A9AE-2457016C8B47}" type="datetime1">
              <a:rPr lang="en-US" smtClean="0"/>
              <a:t>10/12/2026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7" name="Straight Connector 6">
            <a:extLst>
              <a:ext uri="{FF2B5EF4-FFF2-40B4-BE49-F238E27FC236}">
                <a16:creationId xmlns:a16="http://schemas.microsoft.com/office/drawing/2014/main" id="{52949BEA-90AC-BE5F-28A7-80D65BD19B42}"/>
              </a:ext>
              <a:ext uri="{C183D7F6-B498-43B3-948B-1728B52AA6E4}">
                <adec:decorative xmlns:adec="http://schemas.microsoft.com/office/drawing/2017/decorative" val="1"/>
              </a:ext>
            </a:extLst>
          </p:cNvPr>
          <p:cNvCxnSpPr>
            <a:cxnSpLocks/>
          </p:cNvCxnSpPr>
          <p:nvPr/>
        </p:nvCxnSpPr>
        <p:spPr>
          <a:xfrm>
            <a:off x="11387805" y="57152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84930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119132"/>
            <a:ext cx="9890066" cy="1204593"/>
          </a:xfrm>
        </p:spPr>
        <p:txBody>
          <a:bodyPr>
            <a:normAutofit/>
          </a:bodyPr>
          <a:lstStyle>
            <a:lvl1pPr>
              <a:defRPr sz="3600"/>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8" name="Straight Connector 7">
            <a:extLst>
              <a:ext uri="{FF2B5EF4-FFF2-40B4-BE49-F238E27FC236}">
                <a16:creationId xmlns:a16="http://schemas.microsoft.com/office/drawing/2014/main" id="{AB20CA7A-449A-6AC2-BFC5-17AF5007E7E1}"/>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39677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115329"/>
            <a:ext cx="9949455" cy="838856"/>
          </a:xfrm>
        </p:spPr>
        <p:txBody>
          <a:bodyPr>
            <a:normAutofit/>
          </a:bodyPr>
          <a:lstStyle>
            <a:lvl1pPr>
              <a:defRPr sz="3600"/>
            </a:lvl1p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endParaRPr lang="en-GB"/>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10" name="Straight Connector 9">
            <a:extLst>
              <a:ext uri="{FF2B5EF4-FFF2-40B4-BE49-F238E27FC236}">
                <a16:creationId xmlns:a16="http://schemas.microsoft.com/office/drawing/2014/main" id="{CDA35A86-E7F6-6593-119D-A6DC85581FE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89255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a:xfrm>
            <a:off x="1088136" y="1104100"/>
            <a:ext cx="9922764" cy="1294228"/>
          </a:xfrm>
        </p:spPr>
        <p:txBody>
          <a:bodyPr>
            <a:normAutofit/>
          </a:bodyPr>
          <a:lstStyle>
            <a:lvl1pPr>
              <a:defRPr sz="3600" cap="none" baseline="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fld id="{618075D0-DAA0-4825-A7F2-917D87466202}" type="slidenum">
              <a:rPr lang="en-GB" smtClean="0"/>
              <a:t>‹#›</a:t>
            </a:fld>
            <a:endParaRPr lang="en-GB"/>
          </a:p>
        </p:txBody>
      </p:sp>
      <p:cxnSp>
        <p:nvCxnSpPr>
          <p:cNvPr id="6" name="Straight Connector 5">
            <a:extLst>
              <a:ext uri="{FF2B5EF4-FFF2-40B4-BE49-F238E27FC236}">
                <a16:creationId xmlns:a16="http://schemas.microsoft.com/office/drawing/2014/main" id="{28CF7AFD-0570-B046-A2C2-3EFA873546C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79868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618075D0-DAA0-4825-A7F2-917D87466202}" type="slidenum">
              <a:rPr lang="en-GB" smtClean="0"/>
              <a:t>‹#›</a:t>
            </a:fld>
            <a:endParaRPr lang="en-GB"/>
          </a:p>
        </p:txBody>
      </p:sp>
    </p:spTree>
    <p:extLst>
      <p:ext uri="{BB962C8B-B14F-4D97-AF65-F5344CB8AC3E}">
        <p14:creationId xmlns:p14="http://schemas.microsoft.com/office/powerpoint/2010/main" val="10229119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5"/>
            <a:ext cx="10627828" cy="2084551"/>
          </a:xfrm>
        </p:spPr>
        <p:txBody>
          <a:bodyPr anchor="t" anchorCtr="0">
            <a:noAutofit/>
          </a:bodyPr>
          <a:lstStyle>
            <a:lvl1pPr>
              <a:defRPr sz="6000" cap="all" baseline="0">
                <a:solidFill>
                  <a:schemeClr val="tx1"/>
                </a:solidFill>
              </a:defRPr>
            </a:lvl1pPr>
          </a:lstStyle>
          <a:p>
            <a:r>
              <a:rPr lang="en-GB"/>
              <a:t>Click to edit Master title style</a:t>
            </a:r>
            <a:endParaRPr lang="en-US" dirty="0"/>
          </a:p>
        </p:txBody>
      </p:sp>
      <p:sp>
        <p:nvSpPr>
          <p:cNvPr id="7" name="Content Placeholder 7">
            <a:extLst>
              <a:ext uri="{FF2B5EF4-FFF2-40B4-BE49-F238E27FC236}">
                <a16:creationId xmlns:a16="http://schemas.microsoft.com/office/drawing/2014/main" id="{419A5DD2-B3B3-D9BF-1A71-B20742D142B9}"/>
              </a:ext>
            </a:extLst>
          </p:cNvPr>
          <p:cNvSpPr>
            <a:spLocks noGrp="1"/>
          </p:cNvSpPr>
          <p:nvPr>
            <p:ph sz="quarter" idx="13"/>
          </p:nvPr>
        </p:nvSpPr>
        <p:spPr>
          <a:xfrm>
            <a:off x="1088134" y="3276600"/>
            <a:ext cx="10627829" cy="3162300"/>
          </a:xfrm>
        </p:spPr>
        <p:txBody>
          <a:bodyPr/>
          <a:lstStyle>
            <a:lvl1pPr marL="0" indent="0">
              <a:lnSpc>
                <a:spcPct val="100000"/>
              </a:lnSpc>
              <a:buNone/>
              <a:defRPr>
                <a:solidFill>
                  <a:schemeClr val="tx1"/>
                </a:solidFill>
              </a:defRPr>
            </a:lvl1pPr>
            <a:lvl2pPr marL="228600" indent="0">
              <a:lnSpc>
                <a:spcPct val="100000"/>
              </a:lnSpc>
              <a:buNone/>
              <a:defRPr>
                <a:solidFill>
                  <a:schemeClr val="tx1"/>
                </a:solidFill>
              </a:defRPr>
            </a:lvl2pPr>
            <a:lvl3pPr marL="457200" indent="0">
              <a:lnSpc>
                <a:spcPct val="100000"/>
              </a:lnSpc>
              <a:buNone/>
              <a:defRPr>
                <a:solidFill>
                  <a:schemeClr val="tx1"/>
                </a:solidFill>
              </a:defRPr>
            </a:lvl3pPr>
            <a:lvl4pPr marL="685800" indent="0">
              <a:lnSpc>
                <a:spcPct val="100000"/>
              </a:lnSpc>
              <a:buNone/>
              <a:defRPr>
                <a:solidFill>
                  <a:schemeClr val="tx1"/>
                </a:solidFill>
              </a:defRPr>
            </a:lvl4pPr>
            <a:lvl5pPr marL="914400" indent="0">
              <a:lnSpc>
                <a:spcPct val="100000"/>
              </a:lnSpc>
              <a:buNone/>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618075D0-DAA0-4825-A7F2-917D87466202}" type="slidenum">
              <a:rPr lang="en-GB" smtClean="0"/>
              <a:t>‹#›</a:t>
            </a:fld>
            <a:endParaRPr lang="en-GB"/>
          </a:p>
        </p:txBody>
      </p:sp>
      <p:cxnSp>
        <p:nvCxnSpPr>
          <p:cNvPr id="3" name="Straight Connector 2">
            <a:extLst>
              <a:ext uri="{FF2B5EF4-FFF2-40B4-BE49-F238E27FC236}">
                <a16:creationId xmlns:a16="http://schemas.microsoft.com/office/drawing/2014/main" id="{6DCA1022-3377-EB7D-8261-EDD841636BE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8909648"/>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6"/>
            <a:ext cx="8430767" cy="1842020"/>
          </a:xfrm>
        </p:spPr>
        <p:txBody>
          <a:bodyPr anchor="t" anchorCtr="0">
            <a:noAutofit/>
          </a:bodyPr>
          <a:lstStyle>
            <a:lvl1pPr>
              <a:defRPr sz="6000" cap="all" baseline="0">
                <a:solidFill>
                  <a:schemeClr val="tx1"/>
                </a:solidFill>
              </a:defRPr>
            </a:lvl1pPr>
          </a:lstStyle>
          <a:p>
            <a:r>
              <a:rPr lang="en-GB"/>
              <a:t>Click to edit Master title style</a:t>
            </a:r>
            <a:endParaRPr lang="en-US" dirty="0"/>
          </a:p>
        </p:txBody>
      </p:sp>
      <p:sp>
        <p:nvSpPr>
          <p:cNvPr id="8" name="Content Placeholder 6">
            <a:extLst>
              <a:ext uri="{FF2B5EF4-FFF2-40B4-BE49-F238E27FC236}">
                <a16:creationId xmlns:a16="http://schemas.microsoft.com/office/drawing/2014/main" id="{C06F55DC-E754-4B2B-C0AE-962C82565D0D}"/>
              </a:ext>
            </a:extLst>
          </p:cNvPr>
          <p:cNvSpPr>
            <a:spLocks noGrp="1"/>
          </p:cNvSpPr>
          <p:nvPr>
            <p:ph sz="quarter" idx="14"/>
          </p:nvPr>
        </p:nvSpPr>
        <p:spPr>
          <a:xfrm>
            <a:off x="1077213" y="4246692"/>
            <a:ext cx="8430639" cy="1608008"/>
          </a:xfrm>
        </p:spPr>
        <p:txBody>
          <a:bodyPr anchor="b">
            <a:noAutofit/>
          </a:bodyPr>
          <a:lstStyle>
            <a:lvl1pPr marL="0" indent="0">
              <a:lnSpc>
                <a:spcPct val="100000"/>
              </a:lnSpc>
              <a:buNone/>
              <a:defRPr sz="2000">
                <a:solidFill>
                  <a:schemeClr val="tx1"/>
                </a:solidFill>
              </a:defRPr>
            </a:lvl1pPr>
            <a:lvl2pPr marL="228600" indent="0">
              <a:lnSpc>
                <a:spcPct val="100000"/>
              </a:lnSpc>
              <a:buNone/>
              <a:defRPr sz="2000">
                <a:solidFill>
                  <a:schemeClr val="tx1"/>
                </a:solidFill>
              </a:defRPr>
            </a:lvl2pPr>
            <a:lvl3pPr marL="457200" indent="0">
              <a:lnSpc>
                <a:spcPct val="100000"/>
              </a:lnSpc>
              <a:buNone/>
              <a:defRPr sz="2000">
                <a:solidFill>
                  <a:schemeClr val="tx1"/>
                </a:solidFill>
              </a:defRPr>
            </a:lvl3pPr>
            <a:lvl4pPr marL="685800" indent="0">
              <a:lnSpc>
                <a:spcPct val="100000"/>
              </a:lnSpc>
              <a:buNone/>
              <a:defRPr sz="2000">
                <a:solidFill>
                  <a:schemeClr val="tx1"/>
                </a:solidFill>
              </a:defRPr>
            </a:lvl4pPr>
            <a:lvl5pPr marL="914400" indent="0">
              <a:lnSpc>
                <a:spcPct val="100000"/>
              </a:lnSpc>
              <a:buNone/>
              <a:defRPr sz="20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618075D0-DAA0-4825-A7F2-917D87466202}" type="slidenum">
              <a:rPr lang="en-GB" smtClean="0"/>
              <a:t>‹#›</a:t>
            </a:fld>
            <a:endParaRPr lang="en-GB"/>
          </a:p>
        </p:txBody>
      </p:sp>
      <p:cxnSp>
        <p:nvCxnSpPr>
          <p:cNvPr id="3" name="Straight Connector 2">
            <a:extLst>
              <a:ext uri="{FF2B5EF4-FFF2-40B4-BE49-F238E27FC236}">
                <a16:creationId xmlns:a16="http://schemas.microsoft.com/office/drawing/2014/main" id="{FC829929-F774-AF4E-F1BE-2DA3C43D0DAC}"/>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7103626"/>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93598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119745"/>
            <a:ext cx="9922764" cy="416675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88136" y="6438900"/>
            <a:ext cx="8562760" cy="419100"/>
          </a:xfrm>
          <a:prstGeom prst="rect">
            <a:avLst/>
          </a:prstGeom>
        </p:spPr>
        <p:txBody>
          <a:bodyPr vert="horz" lIns="91440" tIns="45720" rIns="91440" bIns="45720" rtlCol="0" anchor="ctr"/>
          <a:lstStyle>
            <a:lvl1pPr algn="l" rtl="0">
              <a:defRPr sz="900">
                <a:solidFill>
                  <a:schemeClr val="tx1"/>
                </a:solidFill>
              </a:defRPr>
            </a:lvl1pPr>
          </a:lstStyle>
          <a:p>
            <a:endParaRPr lang="en-GB"/>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9650896" y="6438900"/>
            <a:ext cx="864704" cy="419100"/>
          </a:xfrm>
          <a:prstGeom prst="rect">
            <a:avLst/>
          </a:prstGeom>
        </p:spPr>
        <p:txBody>
          <a:bodyPr vert="horz" lIns="91440" tIns="45720" rIns="91440" bIns="45720" rtlCol="0" anchor="ctr"/>
          <a:lstStyle>
            <a:lvl1pPr algn="l" rtl="0">
              <a:defRPr sz="900">
                <a:solidFill>
                  <a:schemeClr val="tx1"/>
                </a:solidFill>
              </a:defRPr>
            </a:lvl1pPr>
          </a:lstStyle>
          <a:p>
            <a:fld id="{63FB2EFA-E56D-4293-ABC3-5F52CE40D727}" type="datetimeFigureOut">
              <a:rPr lang="en-GB" smtClean="0"/>
              <a:t>12/10/2026</a:t>
            </a:fld>
            <a:endParaRPr lang="en-GB"/>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523764" y="6438900"/>
            <a:ext cx="601436" cy="419100"/>
          </a:xfrm>
          <a:prstGeom prst="rect">
            <a:avLst/>
          </a:prstGeom>
        </p:spPr>
        <p:txBody>
          <a:bodyPr vert="horz" lIns="91440" tIns="45720" rIns="91440" bIns="45720" rtlCol="0" anchor="ctr"/>
          <a:lstStyle>
            <a:lvl1pPr algn="r" rtl="0">
              <a:defRPr sz="900">
                <a:solidFill>
                  <a:schemeClr val="tx1"/>
                </a:solidFill>
              </a:defRPr>
            </a:lvl1pPr>
          </a:lstStyle>
          <a:p>
            <a:fld id="{618075D0-DAA0-4825-A7F2-917D87466202}" type="slidenum">
              <a:rPr lang="en-GB" smtClean="0"/>
              <a:t>‹#›</a:t>
            </a:fld>
            <a:endParaRPr lang="en-GB"/>
          </a:p>
        </p:txBody>
      </p:sp>
    </p:spTree>
    <p:extLst>
      <p:ext uri="{BB962C8B-B14F-4D97-AF65-F5344CB8AC3E}">
        <p14:creationId xmlns:p14="http://schemas.microsoft.com/office/powerpoint/2010/main" val="2399898108"/>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 id="2147484025" r:id="rId12"/>
    <p:sldLayoutId id="2147484026" r:id="rId13"/>
    <p:sldLayoutId id="2147484027" r:id="rId14"/>
    <p:sldLayoutId id="2147484028" r:id="rId15"/>
    <p:sldLayoutId id="2147484029" r:id="rId16"/>
    <p:sldLayoutId id="2147484030" r:id="rId17"/>
    <p:sldLayoutId id="2147484031" r:id="rId18"/>
    <p:sldLayoutId id="2147484032" r:id="rId19"/>
    <p:sldLayoutId id="2147484033" r:id="rId20"/>
    <p:sldLayoutId id="2147484034" r:id="rId21"/>
    <p:sldLayoutId id="2147484035" r:id="rId22"/>
    <p:sldLayoutId id="2147484036" r:id="rId23"/>
    <p:sldLayoutId id="2147484037" r:id="rId24"/>
    <p:sldLayoutId id="2147484038" r:id="rId25"/>
    <p:sldLayoutId id="2147484039" r:id="rId26"/>
    <p:sldLayoutId id="2147484040" r:id="rId27"/>
  </p:sldLayoutIdLst>
  <p:txStyles>
    <p:titleStyle>
      <a:lvl1pPr algn="l" defTabSz="914400" rtl="0" eaLnBrk="1" latinLnBrk="0" hangingPunct="1">
        <a:lnSpc>
          <a:spcPct val="85000"/>
        </a:lnSpc>
        <a:spcBef>
          <a:spcPct val="0"/>
        </a:spcBef>
        <a:buNone/>
        <a:defRPr sz="3600" b="1" kern="1200" cap="all" baseline="0">
          <a:solidFill>
            <a:schemeClr val="tx1"/>
          </a:solidFill>
          <a:latin typeface="+mj-lt"/>
          <a:ea typeface="+mj-ea"/>
          <a:cs typeface="+mj-cs"/>
        </a:defRPr>
      </a:lvl1pPr>
    </p:titleStyle>
    <p:bodyStyle>
      <a:lvl1pPr marL="0" indent="0" algn="l" defTabSz="914400" rtl="0" eaLnBrk="1" latinLnBrk="0" hangingPunct="1">
        <a:lnSpc>
          <a:spcPct val="130000"/>
        </a:lnSpc>
        <a:spcBef>
          <a:spcPts val="0"/>
        </a:spcBef>
        <a:buFont typeface="Neue Haas Grotesk Text Pro" panose="020B0504020202020204" pitchFamily="34" charset="0"/>
        <a:buNone/>
        <a:defRPr sz="1600" kern="1200">
          <a:solidFill>
            <a:schemeClr val="tx1"/>
          </a:solidFill>
          <a:latin typeface="+mn-lt"/>
          <a:ea typeface="+mn-ea"/>
          <a:cs typeface="+mn-cs"/>
        </a:defRPr>
      </a:lvl1pPr>
      <a:lvl2pPr marL="5029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2pPr>
      <a:lvl3pPr marL="7315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4pPr>
      <a:lvl5pPr marL="128016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pos="744">
          <p15:clr>
            <a:srgbClr val="F26B43"/>
          </p15:clr>
        </p15:guide>
        <p15:guide id="6">
          <p15:clr>
            <a:srgbClr val="F26B43"/>
          </p15:clr>
        </p15:guide>
        <p15:guide id="8" pos="6936">
          <p15:clr>
            <a:srgbClr val="F26B43"/>
          </p15:clr>
        </p15:guide>
        <p15:guide id="10" orient="horz" pos="720">
          <p15:clr>
            <a:srgbClr val="F26B43"/>
          </p15:clr>
        </p15:guide>
        <p15:guide id="14" pos="6624">
          <p15:clr>
            <a:srgbClr val="F26B43"/>
          </p15:clr>
        </p15:guide>
        <p15:guide id="22" orient="horz" pos="360">
          <p15:clr>
            <a:srgbClr val="F26B43"/>
          </p15:clr>
        </p15:guide>
        <p15:guide id="23" orient="horz" pos="3960">
          <p15:clr>
            <a:srgbClr val="F26B43"/>
          </p15:clr>
        </p15:guide>
        <p15:guide id="24" orient="horz" pos="2160">
          <p15:clr>
            <a:srgbClr val="F26B43"/>
          </p15:clr>
        </p15:guide>
        <p15:guide id="25" pos="7680">
          <p15:clr>
            <a:srgbClr val="F26B43"/>
          </p15:clr>
        </p15:guide>
        <p15:guide id="26" pos="3840">
          <p15:clr>
            <a:srgbClr val="F26B43"/>
          </p15:clr>
        </p15:guide>
        <p15:guide id="27" pos="6168">
          <p15:clr>
            <a:srgbClr val="F26B43"/>
          </p15:clr>
        </p15:guide>
        <p15:guide id="28" pos="672">
          <p15:clr>
            <a:srgbClr val="F26B43"/>
          </p15:clr>
        </p15:guide>
        <p15:guide id="29" pos="7008">
          <p15:clr>
            <a:srgbClr val="F26B43"/>
          </p15:clr>
        </p15:guide>
        <p15:guide id="30" orient="horz" pos="4056">
          <p15:clr>
            <a:srgbClr val="F26B43"/>
          </p15:clr>
        </p15:guide>
        <p15:guide id="31" orient="horz" pos="36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microsoft.com/office/2007/relationships/hdphoto" Target="../media/hdphoto2.wdp"/><Relationship Id="rId3" Type="http://schemas.openxmlformats.org/officeDocument/2006/relationships/image" Target="../media/image7.png"/><Relationship Id="rId7" Type="http://schemas.openxmlformats.org/officeDocument/2006/relationships/diagramLayout" Target="../diagrams/layout1.xml"/><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diagramData" Target="../diagrams/data1.xml"/><Relationship Id="rId11" Type="http://schemas.openxmlformats.org/officeDocument/2006/relationships/image" Target="../media/image9.png"/><Relationship Id="rId5" Type="http://schemas.openxmlformats.org/officeDocument/2006/relationships/image" Target="../media/image8.svg"/><Relationship Id="rId10" Type="http://schemas.microsoft.com/office/2007/relationships/diagramDrawing" Target="../diagrams/drawing1.xml"/><Relationship Id="rId4" Type="http://schemas.microsoft.com/office/2007/relationships/hdphoto" Target="../media/hdphoto1.wdp"/><Relationship Id="rId9" Type="http://schemas.openxmlformats.org/officeDocument/2006/relationships/diagramColors" Target="../diagrams/colors1.xml"/><Relationship Id="rId1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25.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5.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16.png"/><Relationship Id="rId4" Type="http://schemas.openxmlformats.org/officeDocument/2006/relationships/diagramLayout" Target="../diagrams/layout2.xml"/><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5.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hyperlink" Target="https://www.planalto.gov.br/ccivil_03/_ato2023-2026/2024/lei/l14811.htm" TargetMode="External"/><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0E9"/>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84606A9-259A-E310-BE2B-E39D0C2985C0}"/>
              </a:ext>
            </a:extLst>
          </p:cNvPr>
          <p:cNvSpPr txBox="1"/>
          <p:nvPr/>
        </p:nvSpPr>
        <p:spPr>
          <a:xfrm>
            <a:off x="921610" y="1148603"/>
            <a:ext cx="3264310" cy="369332"/>
          </a:xfrm>
          <a:prstGeom prst="rect">
            <a:avLst/>
          </a:prstGeom>
          <a:noFill/>
        </p:spPr>
        <p:txBody>
          <a:bodyPr wrap="square">
            <a:spAutoFit/>
          </a:bodyPr>
          <a:lstStyle/>
          <a:p>
            <a:r>
              <a:rPr lang="en-GB" i="1" dirty="0"/>
              <a:t>Educational Policy &amp; Practice</a:t>
            </a:r>
          </a:p>
        </p:txBody>
      </p:sp>
      <p:sp>
        <p:nvSpPr>
          <p:cNvPr id="7" name="TextBox 6">
            <a:extLst>
              <a:ext uri="{FF2B5EF4-FFF2-40B4-BE49-F238E27FC236}">
                <a16:creationId xmlns:a16="http://schemas.microsoft.com/office/drawing/2014/main" id="{9DF1D3A6-A6D1-BFC2-10AD-A50637FEF21E}"/>
              </a:ext>
            </a:extLst>
          </p:cNvPr>
          <p:cNvSpPr txBox="1"/>
          <p:nvPr/>
        </p:nvSpPr>
        <p:spPr>
          <a:xfrm>
            <a:off x="0" y="1831412"/>
            <a:ext cx="5628640" cy="830997"/>
          </a:xfrm>
          <a:prstGeom prst="rect">
            <a:avLst/>
          </a:prstGeom>
          <a:noFill/>
        </p:spPr>
        <p:txBody>
          <a:bodyPr wrap="square">
            <a:spAutoFit/>
          </a:bodyPr>
          <a:lstStyle/>
          <a:p>
            <a:pPr marL="0" marR="0" indent="0" algn="l">
              <a:spcAft>
                <a:spcPts val="1500"/>
              </a:spcAft>
              <a:buNone/>
            </a:pPr>
            <a:r>
              <a:rPr lang="en-GB" sz="2400" b="1" i="1" dirty="0">
                <a:effectLst/>
                <a:latin typeface="Arial" panose="020B0604020202020204" pitchFamily="34" charset="0"/>
                <a:cs typeface="Arial" panose="020B0604020202020204" pitchFamily="34" charset="0"/>
              </a:rPr>
              <a:t>Bullying and Peer Conflict in School: Policy, Impact, and Evaluation</a:t>
            </a:r>
          </a:p>
        </p:txBody>
      </p:sp>
      <p:sp>
        <p:nvSpPr>
          <p:cNvPr id="10" name="TextBox 9">
            <a:extLst>
              <a:ext uri="{FF2B5EF4-FFF2-40B4-BE49-F238E27FC236}">
                <a16:creationId xmlns:a16="http://schemas.microsoft.com/office/drawing/2014/main" id="{D3A29714-2232-6AE1-A697-008CA187BF5E}"/>
              </a:ext>
            </a:extLst>
          </p:cNvPr>
          <p:cNvSpPr txBox="1"/>
          <p:nvPr/>
        </p:nvSpPr>
        <p:spPr>
          <a:xfrm>
            <a:off x="0" y="3016493"/>
            <a:ext cx="4355690" cy="1061829"/>
          </a:xfrm>
          <a:prstGeom prst="rect">
            <a:avLst/>
          </a:prstGeom>
          <a:noFill/>
        </p:spPr>
        <p:txBody>
          <a:bodyPr wrap="square">
            <a:spAutoFit/>
          </a:bodyPr>
          <a:lstStyle/>
          <a:p>
            <a:pPr algn="just">
              <a:lnSpc>
                <a:spcPct val="150000"/>
              </a:lnSpc>
            </a:pPr>
            <a:r>
              <a:rPr lang="en-GB" b="1" dirty="0"/>
              <a:t>Student Name: </a:t>
            </a:r>
            <a:r>
              <a:rPr lang="en-GB" i="1" dirty="0"/>
              <a:t>Mahmuda Akter Sonia</a:t>
            </a:r>
          </a:p>
          <a:p>
            <a:pPr algn="just"/>
            <a:r>
              <a:rPr lang="en-GB" b="1" dirty="0"/>
              <a:t>Module</a:t>
            </a:r>
            <a:r>
              <a:rPr lang="en-GB" dirty="0"/>
              <a:t> : ECDE 7017</a:t>
            </a:r>
          </a:p>
          <a:p>
            <a:pPr algn="just"/>
            <a:r>
              <a:rPr lang="en-GB" dirty="0">
                <a:solidFill>
                  <a:schemeClr val="bg1"/>
                </a:solidFill>
              </a:rPr>
              <a:t> </a:t>
            </a:r>
          </a:p>
        </p:txBody>
      </p:sp>
      <p:pic>
        <p:nvPicPr>
          <p:cNvPr id="12" name="Picture 11">
            <a:extLst>
              <a:ext uri="{FF2B5EF4-FFF2-40B4-BE49-F238E27FC236}">
                <a16:creationId xmlns:a16="http://schemas.microsoft.com/office/drawing/2014/main" id="{43E49AA4-087E-A3CA-ABCA-E85F138DC4B3}"/>
              </a:ext>
            </a:extLst>
          </p:cNvPr>
          <p:cNvPicPr>
            <a:picLocks noChangeAspect="1"/>
          </p:cNvPicPr>
          <p:nvPr/>
        </p:nvPicPr>
        <p:blipFill>
          <a:blip r:embed="rId2"/>
          <a:srcRect t="2148"/>
          <a:stretch>
            <a:fillRect/>
          </a:stretch>
        </p:blipFill>
        <p:spPr>
          <a:xfrm>
            <a:off x="5486400" y="0"/>
            <a:ext cx="6858000" cy="6858000"/>
          </a:xfrm>
          <a:prstGeom prst="rect">
            <a:avLst/>
          </a:prstGeom>
        </p:spPr>
      </p:pic>
    </p:spTree>
    <p:extLst>
      <p:ext uri="{BB962C8B-B14F-4D97-AF65-F5344CB8AC3E}">
        <p14:creationId xmlns:p14="http://schemas.microsoft.com/office/powerpoint/2010/main" val="3771079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E9EF"/>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A621D7C-187F-5702-FB98-5E2A57EBEA74}"/>
              </a:ext>
            </a:extLst>
          </p:cNvPr>
          <p:cNvSpPr>
            <a:spLocks noGrp="1"/>
          </p:cNvSpPr>
          <p:nvPr>
            <p:ph type="title"/>
          </p:nvPr>
        </p:nvSpPr>
        <p:spPr>
          <a:xfrm>
            <a:off x="0" y="213517"/>
            <a:ext cx="7315200" cy="1306515"/>
          </a:xfrm>
          <a:solidFill>
            <a:schemeClr val="tx2">
              <a:lumMod val="75000"/>
              <a:lumOff val="25000"/>
            </a:schemeClr>
          </a:solidFill>
        </p:spPr>
        <p:txBody>
          <a:bodyPr>
            <a:normAutofit/>
          </a:bodyPr>
          <a:lstStyle/>
          <a:p>
            <a:r>
              <a:rPr lang="en-GB">
                <a:solidFill>
                  <a:schemeClr val="bg1"/>
                </a:solidFill>
              </a:rPr>
              <a:t>What Is the Issue? Global</a:t>
            </a:r>
            <a:endParaRPr lang="en-GB" sz="1600" i="1" dirty="0">
              <a:solidFill>
                <a:schemeClr val="bg1"/>
              </a:solidFill>
            </a:endParaRPr>
          </a:p>
        </p:txBody>
      </p:sp>
      <p:sp>
        <p:nvSpPr>
          <p:cNvPr id="11" name="Text Placeholder 10">
            <a:extLst>
              <a:ext uri="{FF2B5EF4-FFF2-40B4-BE49-F238E27FC236}">
                <a16:creationId xmlns:a16="http://schemas.microsoft.com/office/drawing/2014/main" id="{9065557E-9441-05CB-8696-C438A2CF0FE7}"/>
              </a:ext>
            </a:extLst>
          </p:cNvPr>
          <p:cNvSpPr>
            <a:spLocks noGrp="1"/>
          </p:cNvSpPr>
          <p:nvPr>
            <p:ph type="body" idx="1"/>
          </p:nvPr>
        </p:nvSpPr>
        <p:spPr>
          <a:xfrm>
            <a:off x="6172200" y="1681163"/>
            <a:ext cx="6019800" cy="4982368"/>
          </a:xfrm>
        </p:spPr>
        <p:txBody>
          <a:bodyPr/>
          <a:lstStyle/>
          <a:p>
            <a:endParaRPr lang="en-GB" dirty="0"/>
          </a:p>
        </p:txBody>
      </p:sp>
      <p:pic>
        <p:nvPicPr>
          <p:cNvPr id="18" name="Content Placeholder 17">
            <a:extLst>
              <a:ext uri="{FF2B5EF4-FFF2-40B4-BE49-F238E27FC236}">
                <a16:creationId xmlns:a16="http://schemas.microsoft.com/office/drawing/2014/main" id="{6A4CA8FE-C369-230A-EC1B-1908060F6C1A}"/>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sharpenSoften amount="-25000"/>
                    </a14:imgEffect>
                    <a14:imgEffect>
                      <a14:brightnessContrast bright="-10000"/>
                    </a14:imgEffect>
                  </a14:imgLayer>
                </a14:imgProps>
              </a:ext>
              <a:ext uri="{28A0092B-C50C-407E-A947-70E740481C1C}">
                <a14:useLocalDpi xmlns:a14="http://schemas.microsoft.com/office/drawing/2010/main" val="0"/>
              </a:ext>
            </a:extLst>
          </a:blip>
          <a:srcRect r="1729"/>
          <a:stretch>
            <a:fillRect/>
          </a:stretch>
        </p:blipFill>
        <p:spPr>
          <a:xfrm>
            <a:off x="7315200" y="213519"/>
            <a:ext cx="1110894" cy="1306513"/>
          </a:xfrm>
          <a:prstGeom prst="rect">
            <a:avLst/>
          </a:prstGeom>
          <a:effectLst>
            <a:outerShdw blurRad="50800" dist="50800" dir="5400000" sx="81000" sy="81000" algn="ctr" rotWithShape="0">
              <a:srgbClr val="000000">
                <a:alpha val="0"/>
              </a:srgbClr>
            </a:outerShdw>
          </a:effectLst>
        </p:spPr>
      </p:pic>
      <p:pic>
        <p:nvPicPr>
          <p:cNvPr id="29" name="Content Placeholder 28" descr="Bullseye with solid fill">
            <a:extLst>
              <a:ext uri="{FF2B5EF4-FFF2-40B4-BE49-F238E27FC236}">
                <a16:creationId xmlns:a16="http://schemas.microsoft.com/office/drawing/2014/main" id="{31735FB1-810D-A22B-930B-FFF415095B52}"/>
              </a:ext>
            </a:extLst>
          </p:cNvPr>
          <p:cNvPicPr>
            <a:picLocks noGrp="1" noChangeAspect="1"/>
          </p:cNvPicPr>
          <p:nvPr>
            <p:ph sz="quarter" idx="4"/>
          </p:nvPr>
        </p:nvPicPr>
        <p:blipFill>
          <a:blip>
            <a:extLst>
              <a:ext uri="{96DAC541-7B7A-43D3-8B79-37D633B846F1}">
                <asvg:svgBlip xmlns:asvg="http://schemas.microsoft.com/office/drawing/2016/SVG/main" r:embed="rId5"/>
              </a:ext>
            </a:extLst>
          </a:blip>
          <a:stretch>
            <a:fillRect/>
          </a:stretch>
        </p:blipFill>
        <p:spPr>
          <a:xfrm>
            <a:off x="205493" y="5082699"/>
            <a:ext cx="1580832" cy="1580832"/>
          </a:xfrm>
        </p:spPr>
      </p:pic>
      <p:graphicFrame>
        <p:nvGraphicFramePr>
          <p:cNvPr id="20" name="Diagram 19">
            <a:extLst>
              <a:ext uri="{FF2B5EF4-FFF2-40B4-BE49-F238E27FC236}">
                <a16:creationId xmlns:a16="http://schemas.microsoft.com/office/drawing/2014/main" id="{6E0CF74B-A4A0-CF26-7C88-5E2F8E497504}"/>
              </a:ext>
            </a:extLst>
          </p:cNvPr>
          <p:cNvGraphicFramePr/>
          <p:nvPr>
            <p:extLst>
              <p:ext uri="{D42A27DB-BD31-4B8C-83A1-F6EECF244321}">
                <p14:modId xmlns:p14="http://schemas.microsoft.com/office/powerpoint/2010/main" val="926663323"/>
              </p:ext>
            </p:extLst>
          </p:nvPr>
        </p:nvGraphicFramePr>
        <p:xfrm>
          <a:off x="1874220" y="1681162"/>
          <a:ext cx="4336344" cy="474522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4" name="Picture 23">
            <a:extLst>
              <a:ext uri="{FF2B5EF4-FFF2-40B4-BE49-F238E27FC236}">
                <a16:creationId xmlns:a16="http://schemas.microsoft.com/office/drawing/2014/main" id="{B8CCD850-484A-D9AC-BC49-9538305BAB42}"/>
              </a:ext>
            </a:extLst>
          </p:cNvPr>
          <p:cNvPicPr preferRelativeResize="0">
            <a:picLocks/>
          </p:cNvPicPr>
          <p:nvPr/>
        </p:nvPicPr>
        <p:blipFill>
          <a:blip r:embed="rId11"/>
          <a:srcRect b="4029"/>
          <a:stretch>
            <a:fillRect/>
          </a:stretch>
        </p:blipFill>
        <p:spPr>
          <a:xfrm>
            <a:off x="333077" y="1614678"/>
            <a:ext cx="1426051" cy="1368593"/>
          </a:xfrm>
          <a:prstGeom prst="rect">
            <a:avLst/>
          </a:prstGeom>
          <a:gradFill>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effectLst>
            <a:outerShdw blurRad="50800" dist="50800" dir="5400000" sx="2000" sy="2000" algn="ctr" rotWithShape="0">
              <a:srgbClr val="000000">
                <a:alpha val="43137"/>
              </a:srgbClr>
            </a:outerShdw>
          </a:effectLst>
          <a:scene3d>
            <a:camera prst="orthographicFront"/>
            <a:lightRig rig="threePt" dir="t"/>
          </a:scene3d>
          <a:sp3d contourW="12700">
            <a:contourClr>
              <a:srgbClr val="FDF0E9"/>
            </a:contourClr>
          </a:sp3d>
        </p:spPr>
      </p:pic>
      <p:pic>
        <p:nvPicPr>
          <p:cNvPr id="32" name="Picture 31" descr="Our Blue Planet Vector Image">
            <a:extLst>
              <a:ext uri="{FF2B5EF4-FFF2-40B4-BE49-F238E27FC236}">
                <a16:creationId xmlns:a16="http://schemas.microsoft.com/office/drawing/2014/main" id="{56C4E5B6-BD77-6D5B-CBAE-6664C5E493CB}"/>
              </a:ext>
            </a:extLst>
          </p:cNvPr>
          <p:cNvPicPr>
            <a:picLocks noChangeAspect="1"/>
          </p:cNvPicPr>
          <p:nvPr/>
        </p:nvPicPr>
        <p:blipFill>
          <a:blip r:embed="rId12">
            <a:alphaModFix/>
            <a:extLst>
              <a:ext uri="{BEBA8EAE-BF5A-486C-A8C5-ECC9F3942E4B}">
                <a14:imgProps xmlns:a14="http://schemas.microsoft.com/office/drawing/2010/main">
                  <a14:imgLayer r:embed="rId13">
                    <a14:imgEffect>
                      <a14:colorTemperature colorTemp="4700"/>
                    </a14:imgEffect>
                  </a14:imgLayer>
                </a14:imgProps>
              </a:ext>
            </a:extLst>
          </a:blip>
          <a:srcRect/>
          <a:stretch>
            <a:fillRect/>
          </a:stretch>
        </p:blipFill>
        <p:spPr>
          <a:xfrm>
            <a:off x="294706" y="3409257"/>
            <a:ext cx="1502786" cy="1502786"/>
          </a:xfrm>
          <a:prstGeom prst="rect">
            <a:avLst/>
          </a:prstGeom>
        </p:spPr>
      </p:pic>
      <p:sp>
        <p:nvSpPr>
          <p:cNvPr id="36" name="TextBox 35">
            <a:extLst>
              <a:ext uri="{FF2B5EF4-FFF2-40B4-BE49-F238E27FC236}">
                <a16:creationId xmlns:a16="http://schemas.microsoft.com/office/drawing/2014/main" id="{3E8DA56C-D432-1617-FABC-CFBDB4C0C077}"/>
              </a:ext>
            </a:extLst>
          </p:cNvPr>
          <p:cNvSpPr txBox="1">
            <a:spLocks/>
          </p:cNvSpPr>
          <p:nvPr/>
        </p:nvSpPr>
        <p:spPr>
          <a:xfrm>
            <a:off x="8426094" y="213517"/>
            <a:ext cx="3765906" cy="1306513"/>
          </a:xfrm>
          <a:prstGeom prst="rect">
            <a:avLst/>
          </a:prstGeom>
          <a:solidFill>
            <a:schemeClr val="tx2">
              <a:lumMod val="75000"/>
              <a:lumOff val="25000"/>
            </a:schemeClr>
          </a:solidFill>
        </p:spPr>
        <p:txBody>
          <a:bodyPr wrap="none" rtlCol="0">
            <a:noAutofit/>
          </a:bodyPr>
          <a:lstStyle/>
          <a:p>
            <a:pPr algn="ctr"/>
            <a:r>
              <a:rPr lang="en-GB" i="1" dirty="0">
                <a:solidFill>
                  <a:schemeClr val="bg1"/>
                </a:solidFill>
              </a:rPr>
              <a:t>Safer schools.</a:t>
            </a:r>
            <a:br>
              <a:rPr lang="en-GB" i="1" dirty="0">
                <a:solidFill>
                  <a:schemeClr val="bg1"/>
                </a:solidFill>
              </a:rPr>
            </a:br>
            <a:r>
              <a:rPr lang="en-GB" i="1" dirty="0">
                <a:solidFill>
                  <a:schemeClr val="bg1"/>
                </a:solidFill>
              </a:rPr>
              <a:t>Brighter futures.</a:t>
            </a:r>
            <a:br>
              <a:rPr lang="en-GB" i="1" dirty="0">
                <a:solidFill>
                  <a:schemeClr val="bg1"/>
                </a:solidFill>
              </a:rPr>
            </a:br>
            <a:r>
              <a:rPr lang="en-GB" i="1" dirty="0">
                <a:solidFill>
                  <a:schemeClr val="bg1"/>
                </a:solidFill>
              </a:rPr>
              <a:t>Globally.</a:t>
            </a:r>
          </a:p>
        </p:txBody>
      </p:sp>
      <p:pic>
        <p:nvPicPr>
          <p:cNvPr id="51" name="Picture 50">
            <a:extLst>
              <a:ext uri="{FF2B5EF4-FFF2-40B4-BE49-F238E27FC236}">
                <a16:creationId xmlns:a16="http://schemas.microsoft.com/office/drawing/2014/main" id="{7962114F-37C0-5355-0564-8B363F4A53DF}"/>
              </a:ext>
            </a:extLst>
          </p:cNvPr>
          <p:cNvPicPr>
            <a:picLocks noChangeAspect="1"/>
          </p:cNvPicPr>
          <p:nvPr/>
        </p:nvPicPr>
        <p:blipFill>
          <a:blip r:embed="rId14"/>
          <a:stretch>
            <a:fillRect/>
          </a:stretch>
        </p:blipFill>
        <p:spPr>
          <a:xfrm>
            <a:off x="6325656" y="2491332"/>
            <a:ext cx="5943072" cy="3342978"/>
          </a:xfrm>
          <a:prstGeom prst="rect">
            <a:avLst/>
          </a:prstGeom>
        </p:spPr>
      </p:pic>
    </p:spTree>
    <p:extLst>
      <p:ext uri="{BB962C8B-B14F-4D97-AF65-F5344CB8AC3E}">
        <p14:creationId xmlns:p14="http://schemas.microsoft.com/office/powerpoint/2010/main" val="605049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CF3F8"/>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85216"/>
            <a:ext cx="11338560" cy="594360"/>
          </a:xfrm>
          <a:prstGeom prst="rect">
            <a:avLst/>
          </a:prstGeom>
          <a:noFill/>
        </p:spPr>
        <p:txBody>
          <a:bodyPr wrap="square" lIns="0" tIns="0" rIns="0" bIns="0">
            <a:spAutoFit/>
          </a:bodyPr>
          <a:lstStyle/>
          <a:p>
            <a:pPr>
              <a:defRPr sz="3400" b="0">
                <a:solidFill>
                  <a:srgbClr val="FFFFFF"/>
                </a:solidFill>
                <a:latin typeface="Aptos"/>
              </a:defRPr>
            </a:pPr>
            <a:r>
              <a:t>Why International Perspective Matters</a:t>
            </a:r>
          </a:p>
        </p:txBody>
      </p:sp>
      <p:sp>
        <p:nvSpPr>
          <p:cNvPr id="10" name="TextBox 9"/>
          <p:cNvSpPr txBox="1"/>
          <p:nvPr/>
        </p:nvSpPr>
        <p:spPr>
          <a:xfrm>
            <a:off x="108374" y="1499616"/>
            <a:ext cx="6583680" cy="338554"/>
          </a:xfrm>
          <a:prstGeom prst="rect">
            <a:avLst/>
          </a:prstGeom>
          <a:noFill/>
        </p:spPr>
        <p:txBody>
          <a:bodyPr wrap="square" lIns="0" tIns="0" rIns="0" bIns="0">
            <a:spAutoFit/>
          </a:bodyPr>
          <a:lstStyle/>
          <a:p>
            <a:pPr marL="342900" indent="-342900">
              <a:buFont typeface="Arial" panose="020B0604020202020204" pitchFamily="34" charset="0"/>
              <a:buChar char="•"/>
              <a:defRPr sz="2200" b="0">
                <a:solidFill>
                  <a:srgbClr val="0E2841"/>
                </a:solidFill>
                <a:latin typeface="Aptos"/>
              </a:defRPr>
            </a:pPr>
            <a:r>
              <a:rPr dirty="0"/>
              <a:t>Universal impact but varied responses</a:t>
            </a:r>
          </a:p>
        </p:txBody>
      </p:sp>
      <p:sp>
        <p:nvSpPr>
          <p:cNvPr id="11" name="TextBox 10"/>
          <p:cNvSpPr txBox="1"/>
          <p:nvPr/>
        </p:nvSpPr>
        <p:spPr>
          <a:xfrm>
            <a:off x="199814" y="1846976"/>
            <a:ext cx="6718060" cy="677108"/>
          </a:xfrm>
          <a:prstGeom prst="rect">
            <a:avLst/>
          </a:prstGeom>
          <a:noFill/>
        </p:spPr>
        <p:txBody>
          <a:bodyPr wrap="square" lIns="0" tIns="0" rIns="0" bIns="0">
            <a:spAutoFit/>
          </a:bodyPr>
          <a:lstStyle/>
          <a:p>
            <a:pPr>
              <a:defRPr sz="2200" b="0">
                <a:solidFill>
                  <a:srgbClr val="0E2841"/>
                </a:solidFill>
                <a:latin typeface="Aptos"/>
              </a:defRPr>
            </a:pPr>
            <a:r>
              <a:rPr lang="en-GB" dirty="0"/>
              <a:t>      </a:t>
            </a:r>
            <a:r>
              <a:rPr dirty="0"/>
              <a:t>Sharing good practice avoids</a:t>
            </a:r>
          </a:p>
          <a:p>
            <a:pPr marL="342900" indent="-342900">
              <a:buFont typeface="Arial" panose="020B0604020202020204" pitchFamily="34" charset="0"/>
              <a:buChar char="•"/>
              <a:defRPr sz="2200" b="0">
                <a:solidFill>
                  <a:srgbClr val="0E2841"/>
                </a:solidFill>
                <a:latin typeface="Aptos"/>
              </a:defRPr>
            </a:pPr>
            <a:r>
              <a:rPr lang="en-GB" dirty="0"/>
              <a:t>R</a:t>
            </a:r>
            <a:r>
              <a:rPr dirty="0" err="1"/>
              <a:t>einventing</a:t>
            </a:r>
            <a:r>
              <a:rPr dirty="0"/>
              <a:t> the wheel</a:t>
            </a:r>
          </a:p>
        </p:txBody>
      </p:sp>
      <p:sp>
        <p:nvSpPr>
          <p:cNvPr id="12" name="TextBox 11"/>
          <p:cNvSpPr txBox="1"/>
          <p:nvPr/>
        </p:nvSpPr>
        <p:spPr>
          <a:xfrm>
            <a:off x="199814" y="2560152"/>
            <a:ext cx="7249498" cy="338554"/>
          </a:xfrm>
          <a:prstGeom prst="rect">
            <a:avLst/>
          </a:prstGeom>
          <a:noFill/>
        </p:spPr>
        <p:txBody>
          <a:bodyPr wrap="square" lIns="0" tIns="0" rIns="0" bIns="0">
            <a:spAutoFit/>
          </a:bodyPr>
          <a:lstStyle/>
          <a:p>
            <a:pPr marL="342900" indent="-342900" algn="just">
              <a:buFont typeface="Arial" panose="020B0604020202020204" pitchFamily="34" charset="0"/>
              <a:buChar char="•"/>
              <a:defRPr sz="2200" b="0">
                <a:solidFill>
                  <a:srgbClr val="0E2841"/>
                </a:solidFill>
                <a:latin typeface="Aptos"/>
              </a:defRPr>
            </a:pPr>
            <a:r>
              <a:rPr dirty="0"/>
              <a:t>Global goals: UN SDG 4</a:t>
            </a:r>
            <a:r>
              <a:rPr lang="en-GB" dirty="0"/>
              <a:t> </a:t>
            </a:r>
            <a:r>
              <a:rPr dirty="0"/>
              <a:t>Safe, inclusive education for all</a:t>
            </a:r>
          </a:p>
        </p:txBody>
      </p:sp>
      <p:sp>
        <p:nvSpPr>
          <p:cNvPr id="13" name="TextBox 12"/>
          <p:cNvSpPr txBox="1"/>
          <p:nvPr/>
        </p:nvSpPr>
        <p:spPr>
          <a:xfrm>
            <a:off x="965725" y="2955798"/>
            <a:ext cx="6766560" cy="323165"/>
          </a:xfrm>
          <a:prstGeom prst="rect">
            <a:avLst/>
          </a:prstGeom>
          <a:noFill/>
        </p:spPr>
        <p:txBody>
          <a:bodyPr wrap="square" lIns="0" tIns="0" rIns="0" bIns="0">
            <a:spAutoFit/>
          </a:bodyPr>
          <a:lstStyle/>
          <a:p>
            <a:pPr>
              <a:defRPr sz="2100" b="1">
                <a:solidFill>
                  <a:srgbClr val="156082"/>
                </a:solidFill>
                <a:latin typeface="Aptos"/>
              </a:defRPr>
            </a:pPr>
            <a:r>
              <a:rPr dirty="0"/>
              <a:t>Focus: Children &amp; Young People + Schools</a:t>
            </a:r>
          </a:p>
        </p:txBody>
      </p:sp>
      <p:pic>
        <p:nvPicPr>
          <p:cNvPr id="21" name="Picture 20" descr="image-3f61eba6f637b190e7c8ac756494590e.jpg"/>
          <p:cNvPicPr>
            <a:picLocks noChangeAspect="1"/>
          </p:cNvPicPr>
          <p:nvPr/>
        </p:nvPicPr>
        <p:blipFill>
          <a:blip r:embed="rId3"/>
          <a:stretch>
            <a:fillRect/>
          </a:stretch>
        </p:blipFill>
        <p:spPr>
          <a:xfrm>
            <a:off x="8015258" y="1691640"/>
            <a:ext cx="3263323" cy="4773168"/>
          </a:xfrm>
          <a:prstGeom prst="rect">
            <a:avLst/>
          </a:prstGeom>
        </p:spPr>
      </p:pic>
      <p:pic>
        <p:nvPicPr>
          <p:cNvPr id="22" name="Picture 21">
            <a:extLst>
              <a:ext uri="{FF2B5EF4-FFF2-40B4-BE49-F238E27FC236}">
                <a16:creationId xmlns:a16="http://schemas.microsoft.com/office/drawing/2014/main" id="{A60F5C34-AF1D-BD9B-CB0D-7ECCB5F9D62F}"/>
              </a:ext>
            </a:extLst>
          </p:cNvPr>
          <p:cNvPicPr>
            <a:picLocks noChangeAspect="1"/>
          </p:cNvPicPr>
          <p:nvPr/>
        </p:nvPicPr>
        <p:blipFill>
          <a:blip r:embed="rId4"/>
          <a:stretch>
            <a:fillRect/>
          </a:stretch>
        </p:blipFill>
        <p:spPr>
          <a:xfrm>
            <a:off x="411480" y="3336056"/>
            <a:ext cx="2435094" cy="352194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603504"/>
          </a:xfrm>
          <a:prstGeom prst="rect">
            <a:avLst/>
          </a:prstGeom>
          <a:noFill/>
        </p:spPr>
        <p:txBody>
          <a:bodyPr wrap="square" lIns="0" tIns="0" rIns="0" bIns="0">
            <a:spAutoFit/>
          </a:bodyPr>
          <a:lstStyle/>
          <a:p>
            <a:pPr>
              <a:defRPr sz="3300" b="0">
                <a:solidFill>
                  <a:srgbClr val="FFFFFF"/>
                </a:solidFill>
                <a:latin typeface="Aptos"/>
              </a:defRPr>
            </a:pPr>
            <a:r>
              <a:t>How Countries Respond: Policy Comparison</a:t>
            </a:r>
          </a:p>
        </p:txBody>
      </p:sp>
      <p:sp>
        <p:nvSpPr>
          <p:cNvPr id="4" name="TextBox 3"/>
          <p:cNvSpPr txBox="1"/>
          <p:nvPr/>
        </p:nvSpPr>
        <p:spPr>
          <a:xfrm>
            <a:off x="1109472" y="1648616"/>
            <a:ext cx="2660904" cy="446276"/>
          </a:xfrm>
          <a:prstGeom prst="rect">
            <a:avLst/>
          </a:prstGeom>
          <a:noFill/>
        </p:spPr>
        <p:txBody>
          <a:bodyPr wrap="square" lIns="0" tIns="0" rIns="0" bIns="0">
            <a:spAutoFit/>
          </a:bodyPr>
          <a:lstStyle/>
          <a:p>
            <a:pPr>
              <a:defRPr sz="2900" b="1">
                <a:solidFill>
                  <a:srgbClr val="156082"/>
                </a:solidFill>
                <a:latin typeface="Aptos"/>
              </a:defRPr>
            </a:pPr>
            <a:r>
              <a:rPr dirty="0"/>
              <a:t>Finland</a:t>
            </a:r>
          </a:p>
        </p:txBody>
      </p:sp>
      <p:sp>
        <p:nvSpPr>
          <p:cNvPr id="6" name="TextBox 5"/>
          <p:cNvSpPr txBox="1"/>
          <p:nvPr/>
        </p:nvSpPr>
        <p:spPr>
          <a:xfrm>
            <a:off x="4852416" y="1792224"/>
            <a:ext cx="1914144" cy="446276"/>
          </a:xfrm>
          <a:prstGeom prst="rect">
            <a:avLst/>
          </a:prstGeom>
          <a:noFill/>
        </p:spPr>
        <p:txBody>
          <a:bodyPr wrap="square" lIns="0" tIns="0" rIns="0" bIns="0">
            <a:spAutoFit/>
          </a:bodyPr>
          <a:lstStyle/>
          <a:p>
            <a:pPr>
              <a:defRPr sz="2900" b="1">
                <a:solidFill>
                  <a:srgbClr val="156082"/>
                </a:solidFill>
                <a:latin typeface="Aptos"/>
              </a:defRPr>
            </a:pPr>
            <a:r>
              <a:rPr dirty="0"/>
              <a:t>Brazil</a:t>
            </a:r>
          </a:p>
        </p:txBody>
      </p:sp>
      <p:sp>
        <p:nvSpPr>
          <p:cNvPr id="8" name="TextBox 7"/>
          <p:cNvSpPr txBox="1"/>
          <p:nvPr/>
        </p:nvSpPr>
        <p:spPr>
          <a:xfrm>
            <a:off x="8275320" y="1792224"/>
            <a:ext cx="3383280" cy="502920"/>
          </a:xfrm>
          <a:prstGeom prst="rect">
            <a:avLst/>
          </a:prstGeom>
          <a:noFill/>
        </p:spPr>
        <p:txBody>
          <a:bodyPr wrap="square" lIns="0" tIns="0" rIns="0" bIns="0">
            <a:spAutoFit/>
          </a:bodyPr>
          <a:lstStyle/>
          <a:p>
            <a:pPr>
              <a:defRPr sz="2900" b="1">
                <a:solidFill>
                  <a:srgbClr val="156082"/>
                </a:solidFill>
                <a:latin typeface="Aptos"/>
              </a:defRPr>
            </a:pPr>
            <a:r>
              <a:t>UK: England</a:t>
            </a:r>
          </a:p>
        </p:txBody>
      </p:sp>
      <p:sp>
        <p:nvSpPr>
          <p:cNvPr id="20" name="TextBox 19"/>
          <p:cNvSpPr txBox="1"/>
          <p:nvPr/>
        </p:nvSpPr>
        <p:spPr>
          <a:xfrm>
            <a:off x="548640" y="5879592"/>
            <a:ext cx="11064240" cy="521207"/>
          </a:xfrm>
          <a:prstGeom prst="rect">
            <a:avLst/>
          </a:prstGeom>
          <a:noFill/>
        </p:spPr>
        <p:txBody>
          <a:bodyPr wrap="square" lIns="0" tIns="0" rIns="0" bIns="0">
            <a:spAutoFit/>
          </a:bodyPr>
          <a:lstStyle/>
          <a:p>
            <a:pPr>
              <a:defRPr sz="1900" b="1">
                <a:solidFill>
                  <a:srgbClr val="156082"/>
                </a:solidFill>
                <a:latin typeface="Aptos"/>
              </a:defRPr>
            </a:pPr>
            <a:r>
              <a:rPr dirty="0"/>
              <a:t>UNESCO (2024): only 32 states (16%) had a comprehensive legal framework</a:t>
            </a:r>
          </a:p>
          <a:p>
            <a:pPr>
              <a:defRPr sz="1900" b="1">
                <a:solidFill>
                  <a:srgbClr val="156082"/>
                </a:solidFill>
                <a:latin typeface="Aptos"/>
              </a:defRPr>
            </a:pPr>
            <a:r>
              <a:rPr dirty="0"/>
              <a:t>to combat violence in schools.</a:t>
            </a:r>
          </a:p>
        </p:txBody>
      </p:sp>
      <p:graphicFrame>
        <p:nvGraphicFramePr>
          <p:cNvPr id="22" name="Diagram 21">
            <a:extLst>
              <a:ext uri="{FF2B5EF4-FFF2-40B4-BE49-F238E27FC236}">
                <a16:creationId xmlns:a16="http://schemas.microsoft.com/office/drawing/2014/main" id="{BB903FAF-A47D-2C92-587F-7BDEA8EC8D29}"/>
              </a:ext>
            </a:extLst>
          </p:cNvPr>
          <p:cNvGraphicFramePr/>
          <p:nvPr>
            <p:extLst>
              <p:ext uri="{D42A27DB-BD31-4B8C-83A1-F6EECF244321}">
                <p14:modId xmlns:p14="http://schemas.microsoft.com/office/powerpoint/2010/main" val="3276391127"/>
              </p:ext>
            </p:extLst>
          </p:nvPr>
        </p:nvGraphicFramePr>
        <p:xfrm>
          <a:off x="295656" y="4925920"/>
          <a:ext cx="3383280" cy="8530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4" name="Picture 43">
            <a:extLst>
              <a:ext uri="{FF2B5EF4-FFF2-40B4-BE49-F238E27FC236}">
                <a16:creationId xmlns:a16="http://schemas.microsoft.com/office/drawing/2014/main" id="{992B930B-9C55-BF14-4ECA-BF2DE7E1C443}"/>
              </a:ext>
            </a:extLst>
          </p:cNvPr>
          <p:cNvPicPr>
            <a:picLocks noChangeAspect="1"/>
          </p:cNvPicPr>
          <p:nvPr/>
        </p:nvPicPr>
        <p:blipFill>
          <a:blip r:embed="rId8"/>
          <a:stretch>
            <a:fillRect/>
          </a:stretch>
        </p:blipFill>
        <p:spPr>
          <a:xfrm>
            <a:off x="-305292" y="2480249"/>
            <a:ext cx="5072364" cy="3388180"/>
          </a:xfrm>
          <a:prstGeom prst="rect">
            <a:avLst/>
          </a:prstGeom>
        </p:spPr>
      </p:pic>
      <p:pic>
        <p:nvPicPr>
          <p:cNvPr id="48" name="Picture 47">
            <a:extLst>
              <a:ext uri="{FF2B5EF4-FFF2-40B4-BE49-F238E27FC236}">
                <a16:creationId xmlns:a16="http://schemas.microsoft.com/office/drawing/2014/main" id="{9755EC3A-5388-3638-A9E0-E4A615C2B423}"/>
              </a:ext>
            </a:extLst>
          </p:cNvPr>
          <p:cNvPicPr>
            <a:picLocks noChangeAspect="1"/>
          </p:cNvPicPr>
          <p:nvPr/>
        </p:nvPicPr>
        <p:blipFill>
          <a:blip r:embed="rId9"/>
          <a:stretch>
            <a:fillRect/>
          </a:stretch>
        </p:blipFill>
        <p:spPr>
          <a:xfrm>
            <a:off x="3638777" y="2382012"/>
            <a:ext cx="4914445" cy="3282696"/>
          </a:xfrm>
          <a:prstGeom prst="rect">
            <a:avLst/>
          </a:prstGeom>
        </p:spPr>
      </p:pic>
      <p:pic>
        <p:nvPicPr>
          <p:cNvPr id="50" name="Picture 49">
            <a:extLst>
              <a:ext uri="{FF2B5EF4-FFF2-40B4-BE49-F238E27FC236}">
                <a16:creationId xmlns:a16="http://schemas.microsoft.com/office/drawing/2014/main" id="{37490A3B-ADD8-B590-E5F2-9A3F5124840A}"/>
              </a:ext>
            </a:extLst>
          </p:cNvPr>
          <p:cNvPicPr>
            <a:picLocks noChangeAspect="1"/>
          </p:cNvPicPr>
          <p:nvPr/>
        </p:nvPicPr>
        <p:blipFill>
          <a:blip r:embed="rId10"/>
          <a:stretch>
            <a:fillRect/>
          </a:stretch>
        </p:blipFill>
        <p:spPr>
          <a:xfrm>
            <a:off x="7424930" y="2135997"/>
            <a:ext cx="5460422" cy="364301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E1E1"/>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594360"/>
          </a:xfrm>
          <a:prstGeom prst="rect">
            <a:avLst/>
          </a:prstGeom>
          <a:noFill/>
        </p:spPr>
        <p:txBody>
          <a:bodyPr wrap="square" lIns="0" tIns="0" rIns="0" bIns="0">
            <a:spAutoFit/>
          </a:bodyPr>
          <a:lstStyle/>
          <a:p>
            <a:pPr>
              <a:defRPr sz="3200" b="0">
                <a:solidFill>
                  <a:srgbClr val="FFFFFF"/>
                </a:solidFill>
                <a:latin typeface="Aptos"/>
              </a:defRPr>
            </a:pPr>
            <a:r>
              <a:t>Critical Evaluation: Using Ozga Internationally</a:t>
            </a:r>
          </a:p>
        </p:txBody>
      </p:sp>
      <p:sp>
        <p:nvSpPr>
          <p:cNvPr id="4" name="TextBox 3"/>
          <p:cNvSpPr txBox="1"/>
          <p:nvPr/>
        </p:nvSpPr>
        <p:spPr>
          <a:xfrm>
            <a:off x="457200" y="1728216"/>
            <a:ext cx="5394960" cy="393192"/>
          </a:xfrm>
          <a:prstGeom prst="rect">
            <a:avLst/>
          </a:prstGeom>
          <a:noFill/>
        </p:spPr>
        <p:txBody>
          <a:bodyPr wrap="square" lIns="0" tIns="0" rIns="0" bIns="0">
            <a:spAutoFit/>
          </a:bodyPr>
          <a:lstStyle/>
          <a:p>
            <a:pPr>
              <a:defRPr sz="2000" b="1">
                <a:solidFill>
                  <a:srgbClr val="156082"/>
                </a:solidFill>
                <a:latin typeface="Aptos"/>
              </a:defRPr>
            </a:pPr>
            <a:r>
              <a:t>Critical questions applied comparatively</a:t>
            </a:r>
          </a:p>
        </p:txBody>
      </p:sp>
      <p:pic>
        <p:nvPicPr>
          <p:cNvPr id="5" name="Picture 4" descr="image-c3dc4c895670813288964edf86385f60.jpg"/>
          <p:cNvPicPr>
            <a:picLocks noChangeAspect="1"/>
          </p:cNvPicPr>
          <p:nvPr/>
        </p:nvPicPr>
        <p:blipFill>
          <a:blip r:embed="rId3"/>
          <a:stretch>
            <a:fillRect/>
          </a:stretch>
        </p:blipFill>
        <p:spPr>
          <a:xfrm>
            <a:off x="879751" y="2194560"/>
            <a:ext cx="4426002" cy="41147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p:nvPr/>
        </p:nvSpPr>
        <p:spPr>
          <a:xfrm>
            <a:off x="6263640" y="1728216"/>
            <a:ext cx="5486400" cy="393192"/>
          </a:xfrm>
          <a:prstGeom prst="rect">
            <a:avLst/>
          </a:prstGeom>
          <a:noFill/>
        </p:spPr>
        <p:txBody>
          <a:bodyPr wrap="square" lIns="0" tIns="0" rIns="0" bIns="0">
            <a:spAutoFit/>
          </a:bodyPr>
          <a:lstStyle/>
          <a:p>
            <a:pPr>
              <a:defRPr sz="1900" b="1">
                <a:solidFill>
                  <a:srgbClr val="156082"/>
                </a:solidFill>
                <a:latin typeface="Aptos"/>
              </a:defRPr>
            </a:pPr>
            <a:r>
              <a:t>KEY FINDINGS: COMPARATIVE ANALYSIS</a:t>
            </a:r>
          </a:p>
        </p:txBody>
      </p:sp>
      <p:sp>
        <p:nvSpPr>
          <p:cNvPr id="7" name="TextBox 6"/>
          <p:cNvSpPr txBox="1"/>
          <p:nvPr/>
        </p:nvSpPr>
        <p:spPr>
          <a:xfrm>
            <a:off x="6263640" y="2267712"/>
            <a:ext cx="5440680" cy="310896"/>
          </a:xfrm>
          <a:prstGeom prst="rect">
            <a:avLst/>
          </a:prstGeom>
          <a:noFill/>
        </p:spPr>
        <p:txBody>
          <a:bodyPr wrap="square" lIns="0" tIns="0" rIns="0" bIns="0">
            <a:spAutoFit/>
          </a:bodyPr>
          <a:lstStyle/>
          <a:p>
            <a:pPr>
              <a:defRPr sz="2100" b="1">
                <a:solidFill>
                  <a:srgbClr val="0E2841"/>
                </a:solidFill>
                <a:latin typeface="Aptos"/>
              </a:defRPr>
            </a:pPr>
            <a:r>
              <a:t>Finland</a:t>
            </a:r>
          </a:p>
        </p:txBody>
      </p:sp>
      <p:sp>
        <p:nvSpPr>
          <p:cNvPr id="8" name="TextBox 7"/>
          <p:cNvSpPr txBox="1"/>
          <p:nvPr/>
        </p:nvSpPr>
        <p:spPr>
          <a:xfrm>
            <a:off x="6263640" y="2606040"/>
            <a:ext cx="5440680" cy="813816"/>
          </a:xfrm>
          <a:prstGeom prst="rect">
            <a:avLst/>
          </a:prstGeom>
          <a:noFill/>
        </p:spPr>
        <p:txBody>
          <a:bodyPr wrap="square" lIns="0" tIns="0" rIns="0" bIns="0">
            <a:spAutoFit/>
          </a:bodyPr>
          <a:lstStyle/>
          <a:p>
            <a:pPr>
              <a:lnSpc>
                <a:spcPts val="2100"/>
              </a:lnSpc>
              <a:defRPr sz="1800" b="0">
                <a:solidFill>
                  <a:srgbClr val="0E2841"/>
                </a:solidFill>
                <a:latin typeface="Aptos"/>
              </a:defRPr>
            </a:pPr>
            <a:r>
              <a:t>Evidence-led and child-centred.</a:t>
            </a:r>
          </a:p>
          <a:p>
            <a:pPr>
              <a:lnSpc>
                <a:spcPts val="2100"/>
              </a:lnSpc>
              <a:defRPr sz="1800" b="0">
                <a:solidFill>
                  <a:srgbClr val="0E2841"/>
                </a:solidFill>
                <a:latin typeface="Aptos"/>
              </a:defRPr>
            </a:pPr>
            <a:r>
              <a:t>Resource needs may limit replication.</a:t>
            </a:r>
          </a:p>
        </p:txBody>
      </p:sp>
      <p:sp>
        <p:nvSpPr>
          <p:cNvPr id="9" name="TextBox 8"/>
          <p:cNvSpPr txBox="1"/>
          <p:nvPr/>
        </p:nvSpPr>
        <p:spPr>
          <a:xfrm>
            <a:off x="6263640" y="3264408"/>
            <a:ext cx="5440680" cy="310896"/>
          </a:xfrm>
          <a:prstGeom prst="rect">
            <a:avLst/>
          </a:prstGeom>
          <a:noFill/>
        </p:spPr>
        <p:txBody>
          <a:bodyPr wrap="square" lIns="0" tIns="0" rIns="0" bIns="0">
            <a:spAutoFit/>
          </a:bodyPr>
          <a:lstStyle/>
          <a:p>
            <a:pPr>
              <a:defRPr sz="2100" b="1">
                <a:solidFill>
                  <a:srgbClr val="0E2841"/>
                </a:solidFill>
                <a:latin typeface="Aptos"/>
              </a:defRPr>
            </a:pPr>
            <a:r>
              <a:t>Brazil</a:t>
            </a:r>
          </a:p>
        </p:txBody>
      </p:sp>
      <p:sp>
        <p:nvSpPr>
          <p:cNvPr id="10" name="TextBox 9"/>
          <p:cNvSpPr txBox="1"/>
          <p:nvPr/>
        </p:nvSpPr>
        <p:spPr>
          <a:xfrm>
            <a:off x="6263640" y="3602736"/>
            <a:ext cx="5440680" cy="813816"/>
          </a:xfrm>
          <a:prstGeom prst="rect">
            <a:avLst/>
          </a:prstGeom>
          <a:noFill/>
        </p:spPr>
        <p:txBody>
          <a:bodyPr wrap="square" lIns="0" tIns="0" rIns="0" bIns="0">
            <a:spAutoFit/>
          </a:bodyPr>
          <a:lstStyle/>
          <a:p>
            <a:pPr>
              <a:lnSpc>
                <a:spcPts val="2100"/>
              </a:lnSpc>
              <a:defRPr sz="1800" b="0">
                <a:solidFill>
                  <a:srgbClr val="0E2841"/>
                </a:solidFill>
                <a:latin typeface="Aptos"/>
              </a:defRPr>
            </a:pPr>
            <a:r>
              <a:t>Accountability and protection.</a:t>
            </a:r>
          </a:p>
          <a:p>
            <a:pPr>
              <a:lnSpc>
                <a:spcPts val="2100"/>
              </a:lnSpc>
              <a:defRPr sz="1800" b="0">
                <a:solidFill>
                  <a:srgbClr val="0E2841"/>
                </a:solidFill>
                <a:latin typeface="Aptos"/>
              </a:defRPr>
            </a:pPr>
            <a:r>
              <a:t>Could criminalisation stigmatise pupils</a:t>
            </a:r>
          </a:p>
          <a:p>
            <a:pPr>
              <a:lnSpc>
                <a:spcPts val="2100"/>
              </a:lnSpc>
              <a:defRPr sz="1800" b="0">
                <a:solidFill>
                  <a:srgbClr val="0E2841"/>
                </a:solidFill>
                <a:latin typeface="Aptos"/>
              </a:defRPr>
            </a:pPr>
            <a:r>
              <a:t>or discourage reporting?</a:t>
            </a:r>
          </a:p>
        </p:txBody>
      </p:sp>
      <p:sp>
        <p:nvSpPr>
          <p:cNvPr id="11" name="TextBox 10"/>
          <p:cNvSpPr txBox="1"/>
          <p:nvPr/>
        </p:nvSpPr>
        <p:spPr>
          <a:xfrm>
            <a:off x="6263640" y="4407408"/>
            <a:ext cx="5440680" cy="310896"/>
          </a:xfrm>
          <a:prstGeom prst="rect">
            <a:avLst/>
          </a:prstGeom>
          <a:noFill/>
        </p:spPr>
        <p:txBody>
          <a:bodyPr wrap="square" lIns="0" tIns="0" rIns="0" bIns="0">
            <a:spAutoFit/>
          </a:bodyPr>
          <a:lstStyle/>
          <a:p>
            <a:pPr>
              <a:defRPr sz="2100" b="1">
                <a:solidFill>
                  <a:srgbClr val="0E2841"/>
                </a:solidFill>
                <a:latin typeface="Aptos"/>
              </a:defRPr>
            </a:pPr>
            <a:r>
              <a:t>UK: England</a:t>
            </a:r>
          </a:p>
        </p:txBody>
      </p:sp>
      <p:sp>
        <p:nvSpPr>
          <p:cNvPr id="12" name="TextBox 11"/>
          <p:cNvSpPr txBox="1"/>
          <p:nvPr/>
        </p:nvSpPr>
        <p:spPr>
          <a:xfrm>
            <a:off x="6263640" y="4745736"/>
            <a:ext cx="5440680" cy="813816"/>
          </a:xfrm>
          <a:prstGeom prst="rect">
            <a:avLst/>
          </a:prstGeom>
          <a:noFill/>
        </p:spPr>
        <p:txBody>
          <a:bodyPr wrap="square" lIns="0" tIns="0" rIns="0" bIns="0">
            <a:spAutoFit/>
          </a:bodyPr>
          <a:lstStyle/>
          <a:p>
            <a:pPr>
              <a:lnSpc>
                <a:spcPts val="2100"/>
              </a:lnSpc>
              <a:defRPr sz="1800" b="0">
                <a:solidFill>
                  <a:srgbClr val="0E2841"/>
                </a:solidFill>
                <a:latin typeface="Aptos"/>
              </a:defRPr>
            </a:pPr>
            <a:r>
              <a:t>Flexibility may produce uneven support.</a:t>
            </a:r>
          </a:p>
          <a:p>
            <a:pPr>
              <a:lnSpc>
                <a:spcPts val="2100"/>
              </a:lnSpc>
              <a:defRPr sz="1800" b="0">
                <a:solidFill>
                  <a:srgbClr val="0E2841"/>
                </a:solidFill>
                <a:latin typeface="Aptos"/>
              </a:defRPr>
            </a:pPr>
            <a:r>
              <a:t>Are pupils with SEND and marginalised</a:t>
            </a:r>
          </a:p>
          <a:p>
            <a:pPr>
              <a:lnSpc>
                <a:spcPts val="2100"/>
              </a:lnSpc>
              <a:defRPr sz="1800" b="0">
                <a:solidFill>
                  <a:srgbClr val="0E2841"/>
                </a:solidFill>
                <a:latin typeface="Aptos"/>
              </a:defRPr>
            </a:pPr>
            <a:r>
              <a:t>groups adequately included?</a:t>
            </a:r>
          </a:p>
        </p:txBody>
      </p:sp>
      <p:sp>
        <p:nvSpPr>
          <p:cNvPr id="13" name="TextBox 12"/>
          <p:cNvSpPr txBox="1"/>
          <p:nvPr/>
        </p:nvSpPr>
        <p:spPr>
          <a:xfrm>
            <a:off x="6263640" y="5541264"/>
            <a:ext cx="5440680" cy="310896"/>
          </a:xfrm>
          <a:prstGeom prst="rect">
            <a:avLst/>
          </a:prstGeom>
          <a:noFill/>
        </p:spPr>
        <p:txBody>
          <a:bodyPr wrap="square" lIns="0" tIns="0" rIns="0" bIns="0">
            <a:spAutoFit/>
          </a:bodyPr>
          <a:lstStyle/>
          <a:p>
            <a:pPr>
              <a:defRPr sz="2100" b="1">
                <a:solidFill>
                  <a:srgbClr val="0E2841"/>
                </a:solidFill>
                <a:latin typeface="Aptos"/>
              </a:defRPr>
            </a:pPr>
            <a:r>
              <a:t>Global</a:t>
            </a:r>
          </a:p>
        </p:txBody>
      </p:sp>
      <p:sp>
        <p:nvSpPr>
          <p:cNvPr id="14" name="TextBox 13"/>
          <p:cNvSpPr txBox="1"/>
          <p:nvPr/>
        </p:nvSpPr>
        <p:spPr>
          <a:xfrm>
            <a:off x="6263640" y="5879592"/>
            <a:ext cx="5440680" cy="813816"/>
          </a:xfrm>
          <a:prstGeom prst="rect">
            <a:avLst/>
          </a:prstGeom>
          <a:noFill/>
        </p:spPr>
        <p:txBody>
          <a:bodyPr wrap="square" lIns="0" tIns="0" rIns="0" bIns="0">
            <a:spAutoFit/>
          </a:bodyPr>
          <a:lstStyle/>
          <a:p>
            <a:pPr>
              <a:lnSpc>
                <a:spcPts val="2100"/>
              </a:lnSpc>
              <a:defRPr sz="1800" b="0">
                <a:solidFill>
                  <a:srgbClr val="0E2841"/>
                </a:solidFill>
                <a:latin typeface="Aptos"/>
              </a:defRPr>
            </a:pPr>
            <a:r>
              <a:t>Resource constraints in low-income</a:t>
            </a:r>
          </a:p>
          <a:p>
            <a:pPr>
              <a:lnSpc>
                <a:spcPts val="2100"/>
              </a:lnSpc>
              <a:defRPr sz="1800" b="0">
                <a:solidFill>
                  <a:srgbClr val="0E2841"/>
                </a:solidFill>
                <a:latin typeface="Aptos"/>
              </a:defRPr>
            </a:pPr>
            <a:r>
              <a:t>countries may limit implementation.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CF3F8"/>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640080"/>
          </a:xfrm>
          <a:prstGeom prst="rect">
            <a:avLst/>
          </a:prstGeom>
          <a:noFill/>
        </p:spPr>
        <p:txBody>
          <a:bodyPr wrap="square" lIns="0" tIns="0" rIns="0" bIns="0">
            <a:spAutoFit/>
          </a:bodyPr>
          <a:lstStyle/>
          <a:p>
            <a:pPr>
              <a:defRPr sz="3200" b="0">
                <a:solidFill>
                  <a:srgbClr val="FFFFFF"/>
                </a:solidFill>
                <a:latin typeface="Aptos"/>
              </a:defRPr>
            </a:pPr>
            <a:r>
              <a:t>How Media Shapes Global Understanding</a:t>
            </a:r>
          </a:p>
        </p:txBody>
      </p:sp>
      <p:sp>
        <p:nvSpPr>
          <p:cNvPr id="4" name="TextBox 3"/>
          <p:cNvSpPr txBox="1"/>
          <p:nvPr/>
        </p:nvSpPr>
        <p:spPr>
          <a:xfrm>
            <a:off x="548640" y="1746504"/>
            <a:ext cx="6400800" cy="365760"/>
          </a:xfrm>
          <a:prstGeom prst="rect">
            <a:avLst/>
          </a:prstGeom>
          <a:noFill/>
        </p:spPr>
        <p:txBody>
          <a:bodyPr wrap="square" lIns="0" tIns="0" rIns="0" bIns="0">
            <a:spAutoFit/>
          </a:bodyPr>
          <a:lstStyle/>
          <a:p>
            <a:pPr>
              <a:defRPr sz="2200" b="1">
                <a:solidFill>
                  <a:srgbClr val="156082"/>
                </a:solidFill>
                <a:latin typeface="Aptos"/>
              </a:defRPr>
            </a:pPr>
            <a:r>
              <a:t>International coverage: a critical reading</a:t>
            </a:r>
          </a:p>
        </p:txBody>
      </p:sp>
      <p:sp>
        <p:nvSpPr>
          <p:cNvPr id="5" name="TextBox 4"/>
          <p:cNvSpPr txBox="1"/>
          <p:nvPr/>
        </p:nvSpPr>
        <p:spPr>
          <a:xfrm>
            <a:off x="548640" y="2331720"/>
            <a:ext cx="6446520" cy="320040"/>
          </a:xfrm>
          <a:prstGeom prst="rect">
            <a:avLst/>
          </a:prstGeom>
          <a:noFill/>
        </p:spPr>
        <p:txBody>
          <a:bodyPr wrap="square" lIns="0" tIns="0" rIns="0" bIns="0">
            <a:spAutoFit/>
          </a:bodyPr>
          <a:lstStyle/>
          <a:p>
            <a:pPr>
              <a:defRPr sz="2200" b="1">
                <a:solidFill>
                  <a:srgbClr val="0E2841"/>
                </a:solidFill>
                <a:latin typeface="Aptos"/>
              </a:defRPr>
            </a:pPr>
            <a:r>
              <a:t>Viral reach</a:t>
            </a:r>
          </a:p>
        </p:txBody>
      </p:sp>
      <p:sp>
        <p:nvSpPr>
          <p:cNvPr id="6" name="TextBox 5"/>
          <p:cNvSpPr txBox="1"/>
          <p:nvPr/>
        </p:nvSpPr>
        <p:spPr>
          <a:xfrm>
            <a:off x="548640" y="2697479"/>
            <a:ext cx="6446520" cy="713232"/>
          </a:xfrm>
          <a:prstGeom prst="rect">
            <a:avLst/>
          </a:prstGeom>
          <a:noFill/>
        </p:spPr>
        <p:txBody>
          <a:bodyPr wrap="square" lIns="0" tIns="0" rIns="0" bIns="0">
            <a:spAutoFit/>
          </a:bodyPr>
          <a:lstStyle/>
          <a:p>
            <a:pPr>
              <a:defRPr sz="2000" b="0">
                <a:solidFill>
                  <a:srgbClr val="0E2841"/>
                </a:solidFill>
                <a:latin typeface="Aptos"/>
              </a:defRPr>
            </a:pPr>
            <a:r>
              <a:t>Videos can travel without the cultural context</a:t>
            </a:r>
          </a:p>
          <a:p>
            <a:pPr>
              <a:defRPr sz="2000" b="0">
                <a:solidFill>
                  <a:srgbClr val="0E2841"/>
                </a:solidFill>
                <a:latin typeface="Aptos"/>
              </a:defRPr>
            </a:pPr>
            <a:r>
              <a:t>needed to understand a local incident.</a:t>
            </a:r>
          </a:p>
        </p:txBody>
      </p:sp>
      <p:sp>
        <p:nvSpPr>
          <p:cNvPr id="7" name="TextBox 6"/>
          <p:cNvSpPr txBox="1"/>
          <p:nvPr/>
        </p:nvSpPr>
        <p:spPr>
          <a:xfrm>
            <a:off x="548640" y="3273552"/>
            <a:ext cx="6446520" cy="320040"/>
          </a:xfrm>
          <a:prstGeom prst="rect">
            <a:avLst/>
          </a:prstGeom>
          <a:noFill/>
        </p:spPr>
        <p:txBody>
          <a:bodyPr wrap="square" lIns="0" tIns="0" rIns="0" bIns="0">
            <a:spAutoFit/>
          </a:bodyPr>
          <a:lstStyle/>
          <a:p>
            <a:pPr>
              <a:defRPr sz="2200" b="1">
                <a:solidFill>
                  <a:srgbClr val="0E2841"/>
                </a:solidFill>
                <a:latin typeface="Aptos"/>
              </a:defRPr>
            </a:pPr>
            <a:r>
              <a:t>Pressure for quick fixes</a:t>
            </a:r>
          </a:p>
        </p:txBody>
      </p:sp>
      <p:sp>
        <p:nvSpPr>
          <p:cNvPr id="8" name="TextBox 7"/>
          <p:cNvSpPr txBox="1"/>
          <p:nvPr/>
        </p:nvSpPr>
        <p:spPr>
          <a:xfrm>
            <a:off x="548640" y="3639312"/>
            <a:ext cx="6446520" cy="713232"/>
          </a:xfrm>
          <a:prstGeom prst="rect">
            <a:avLst/>
          </a:prstGeom>
          <a:noFill/>
        </p:spPr>
        <p:txBody>
          <a:bodyPr wrap="square" lIns="0" tIns="0" rIns="0" bIns="0">
            <a:spAutoFit/>
          </a:bodyPr>
          <a:lstStyle/>
          <a:p>
            <a:pPr>
              <a:defRPr sz="2000" b="0">
                <a:solidFill>
                  <a:srgbClr val="0E2841"/>
                </a:solidFill>
                <a:latin typeface="Aptos"/>
              </a:defRPr>
            </a:pPr>
            <a:r>
              <a:t>High-profile cases can encourage rapid action</a:t>
            </a:r>
          </a:p>
          <a:p>
            <a:pPr>
              <a:defRPr sz="2000" b="0">
                <a:solidFill>
                  <a:srgbClr val="0E2841"/>
                </a:solidFill>
                <a:latin typeface="Aptos"/>
              </a:defRPr>
            </a:pPr>
            <a:r>
              <a:t>before research evidence informs policy.</a:t>
            </a:r>
          </a:p>
        </p:txBody>
      </p:sp>
      <p:sp>
        <p:nvSpPr>
          <p:cNvPr id="9" name="TextBox 8"/>
          <p:cNvSpPr txBox="1"/>
          <p:nvPr/>
        </p:nvSpPr>
        <p:spPr>
          <a:xfrm>
            <a:off x="548640" y="4215384"/>
            <a:ext cx="6446520" cy="320040"/>
          </a:xfrm>
          <a:prstGeom prst="rect">
            <a:avLst/>
          </a:prstGeom>
          <a:noFill/>
        </p:spPr>
        <p:txBody>
          <a:bodyPr wrap="square" lIns="0" tIns="0" rIns="0" bIns="0">
            <a:spAutoFit/>
          </a:bodyPr>
          <a:lstStyle/>
          <a:p>
            <a:pPr>
              <a:defRPr sz="2200" b="1">
                <a:solidFill>
                  <a:srgbClr val="0E2841"/>
                </a:solidFill>
                <a:latin typeface="Aptos"/>
              </a:defRPr>
            </a:pPr>
            <a:r>
              <a:t>Unequal visibility</a:t>
            </a:r>
          </a:p>
        </p:txBody>
      </p:sp>
      <p:sp>
        <p:nvSpPr>
          <p:cNvPr id="10" name="TextBox 9"/>
          <p:cNvSpPr txBox="1"/>
          <p:nvPr/>
        </p:nvSpPr>
        <p:spPr>
          <a:xfrm>
            <a:off x="548640" y="4581144"/>
            <a:ext cx="6446520" cy="713232"/>
          </a:xfrm>
          <a:prstGeom prst="rect">
            <a:avLst/>
          </a:prstGeom>
          <a:noFill/>
        </p:spPr>
        <p:txBody>
          <a:bodyPr wrap="square" lIns="0" tIns="0" rIns="0" bIns="0">
            <a:spAutoFit/>
          </a:bodyPr>
          <a:lstStyle/>
          <a:p>
            <a:pPr>
              <a:defRPr sz="2000" b="0">
                <a:solidFill>
                  <a:srgbClr val="0E2841"/>
                </a:solidFill>
                <a:latin typeface="Aptos"/>
              </a:defRPr>
            </a:pPr>
            <a:r>
              <a:t>Whose stories receive global attention?</a:t>
            </a:r>
          </a:p>
          <a:p>
            <a:pPr>
              <a:defRPr sz="2000" b="0">
                <a:solidFill>
                  <a:srgbClr val="0E2841"/>
                </a:solidFill>
                <a:latin typeface="Aptos"/>
              </a:defRPr>
            </a:pPr>
            <a:r>
              <a:t>Global South perspectives may receive less space.</a:t>
            </a:r>
          </a:p>
        </p:txBody>
      </p:sp>
      <p:sp>
        <p:nvSpPr>
          <p:cNvPr id="11" name="TextBox 10"/>
          <p:cNvSpPr txBox="1"/>
          <p:nvPr/>
        </p:nvSpPr>
        <p:spPr>
          <a:xfrm>
            <a:off x="548640" y="5376672"/>
            <a:ext cx="6537960" cy="548640"/>
          </a:xfrm>
          <a:prstGeom prst="rect">
            <a:avLst/>
          </a:prstGeom>
          <a:noFill/>
        </p:spPr>
        <p:txBody>
          <a:bodyPr wrap="square" lIns="0" tIns="0" rIns="0" bIns="0">
            <a:spAutoFit/>
          </a:bodyPr>
          <a:lstStyle/>
          <a:p>
            <a:pPr>
              <a:defRPr sz="2000" b="1">
                <a:solidFill>
                  <a:srgbClr val="156082"/>
                </a:solidFill>
                <a:latin typeface="Aptos"/>
              </a:defRPr>
            </a:pPr>
            <a:r>
              <a:t>Opportunity: awareness and shared reform</a:t>
            </a:r>
          </a:p>
        </p:txBody>
      </p:sp>
      <p:sp>
        <p:nvSpPr>
          <p:cNvPr id="12" name="TextBox 11"/>
          <p:cNvSpPr txBox="1"/>
          <p:nvPr/>
        </p:nvSpPr>
        <p:spPr>
          <a:xfrm>
            <a:off x="548640" y="5861304"/>
            <a:ext cx="6537960" cy="530352"/>
          </a:xfrm>
          <a:prstGeom prst="rect">
            <a:avLst/>
          </a:prstGeom>
          <a:noFill/>
        </p:spPr>
        <p:txBody>
          <a:bodyPr wrap="square" lIns="0" tIns="0" rIns="0" bIns="0">
            <a:spAutoFit/>
          </a:bodyPr>
          <a:lstStyle/>
          <a:p>
            <a:pPr>
              <a:defRPr sz="1900" b="1">
                <a:solidFill>
                  <a:srgbClr val="0E2841"/>
                </a:solidFill>
                <a:latin typeface="Aptos"/>
              </a:defRPr>
            </a:pPr>
            <a:r>
              <a:t>Risk: copying policies without cultural adaptation</a:t>
            </a:r>
          </a:p>
          <a:p>
            <a:pPr>
              <a:defRPr sz="1900" b="1">
                <a:solidFill>
                  <a:srgbClr val="0E2841"/>
                </a:solidFill>
                <a:latin typeface="Aptos"/>
              </a:defRPr>
            </a:pPr>
            <a:r>
              <a:t>or treating Western models as universal</a:t>
            </a:r>
          </a:p>
        </p:txBody>
      </p:sp>
      <p:pic>
        <p:nvPicPr>
          <p:cNvPr id="13" name="Picture 12" descr="image-83b27d63f232bcbdaf98f106837d81a6.jpg"/>
          <p:cNvPicPr>
            <a:picLocks noChangeAspect="1"/>
          </p:cNvPicPr>
          <p:nvPr/>
        </p:nvPicPr>
        <p:blipFill>
          <a:blip r:embed="rId3"/>
          <a:stretch>
            <a:fillRect/>
          </a:stretch>
        </p:blipFill>
        <p:spPr>
          <a:xfrm>
            <a:off x="8063477" y="1682495"/>
            <a:ext cx="2755404" cy="477316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CF3F8"/>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594360"/>
          </a:xfrm>
          <a:prstGeom prst="rect">
            <a:avLst/>
          </a:prstGeom>
          <a:noFill/>
        </p:spPr>
        <p:txBody>
          <a:bodyPr wrap="square" lIns="0" tIns="0" rIns="0" bIns="0">
            <a:spAutoFit/>
          </a:bodyPr>
          <a:lstStyle/>
          <a:p>
            <a:pPr>
              <a:lnSpc>
                <a:spcPts val="3776"/>
              </a:lnSpc>
              <a:defRPr sz="3200" b="0">
                <a:solidFill>
                  <a:srgbClr val="FFFFFF"/>
                </a:solidFill>
                <a:latin typeface="Aptos"/>
              </a:defRPr>
            </a:pPr>
            <a:r>
              <a:t>Research Questions &amp; Evidence: Children</a:t>
            </a:r>
          </a:p>
        </p:txBody>
      </p:sp>
      <p:sp>
        <p:nvSpPr>
          <p:cNvPr id="4" name="TextBox 3"/>
          <p:cNvSpPr txBox="1"/>
          <p:nvPr/>
        </p:nvSpPr>
        <p:spPr>
          <a:xfrm>
            <a:off x="502920" y="1700784"/>
            <a:ext cx="10972800" cy="320040"/>
          </a:xfrm>
          <a:prstGeom prst="rect">
            <a:avLst/>
          </a:prstGeom>
          <a:noFill/>
        </p:spPr>
        <p:txBody>
          <a:bodyPr wrap="square" lIns="0" tIns="0" rIns="0" bIns="0">
            <a:spAutoFit/>
          </a:bodyPr>
          <a:lstStyle/>
          <a:p>
            <a:pPr>
              <a:lnSpc>
                <a:spcPts val="2242"/>
              </a:lnSpc>
              <a:defRPr sz="1900" b="1">
                <a:solidFill>
                  <a:srgbClr val="156082"/>
                </a:solidFill>
                <a:latin typeface="Aptos"/>
              </a:defRPr>
            </a:pPr>
            <a:r>
              <a:t>KEY QUESTIONS</a:t>
            </a:r>
          </a:p>
        </p:txBody>
      </p:sp>
      <p:sp>
        <p:nvSpPr>
          <p:cNvPr id="5" name="TextBox 4"/>
          <p:cNvSpPr txBox="1"/>
          <p:nvPr/>
        </p:nvSpPr>
        <p:spPr>
          <a:xfrm>
            <a:off x="502920" y="2148840"/>
            <a:ext cx="3566160" cy="795528"/>
          </a:xfrm>
          <a:prstGeom prst="rect">
            <a:avLst/>
          </a:prstGeom>
          <a:noFill/>
        </p:spPr>
        <p:txBody>
          <a:bodyPr wrap="square" lIns="0" tIns="0" rIns="0" bIns="0">
            <a:spAutoFit/>
          </a:bodyPr>
          <a:lstStyle/>
          <a:p>
            <a:pPr>
              <a:lnSpc>
                <a:spcPts val="2242"/>
              </a:lnSpc>
              <a:defRPr sz="1900" b="0">
                <a:solidFill>
                  <a:srgbClr val="0E2841"/>
                </a:solidFill>
                <a:latin typeface="Aptos"/>
              </a:defRPr>
            </a:pPr>
            <a:r>
              <a:t>1. Do laws reduce bullying</a:t>
            </a:r>
          </a:p>
          <a:p>
            <a:pPr>
              <a:lnSpc>
                <a:spcPts val="2242"/>
              </a:lnSpc>
              <a:defRPr sz="1900" b="0">
                <a:solidFill>
                  <a:srgbClr val="0E2841"/>
                </a:solidFill>
                <a:latin typeface="Aptos"/>
              </a:defRPr>
            </a:pPr>
            <a:r>
              <a:t>    across cultural contexts?</a:t>
            </a:r>
          </a:p>
        </p:txBody>
      </p:sp>
      <p:sp>
        <p:nvSpPr>
          <p:cNvPr id="6" name="TextBox 5"/>
          <p:cNvSpPr txBox="1"/>
          <p:nvPr/>
        </p:nvSpPr>
        <p:spPr>
          <a:xfrm>
            <a:off x="4434840" y="2148840"/>
            <a:ext cx="3566160" cy="795528"/>
          </a:xfrm>
          <a:prstGeom prst="rect">
            <a:avLst/>
          </a:prstGeom>
          <a:noFill/>
        </p:spPr>
        <p:txBody>
          <a:bodyPr wrap="square" lIns="0" tIns="0" rIns="0" bIns="0">
            <a:spAutoFit/>
          </a:bodyPr>
          <a:lstStyle/>
          <a:p>
            <a:pPr>
              <a:lnSpc>
                <a:spcPts val="2242"/>
              </a:lnSpc>
              <a:defRPr sz="1900" b="0">
                <a:solidFill>
                  <a:srgbClr val="0E2841"/>
                </a:solidFill>
                <a:latin typeface="Aptos"/>
              </a:defRPr>
            </a:pPr>
            <a:r>
              <a:t>2. Are whole-school approaches</a:t>
            </a:r>
          </a:p>
          <a:p>
            <a:pPr>
              <a:lnSpc>
                <a:spcPts val="2242"/>
              </a:lnSpc>
              <a:defRPr sz="1900" b="0">
                <a:solidFill>
                  <a:srgbClr val="0E2841"/>
                </a:solidFill>
                <a:latin typeface="Aptos"/>
              </a:defRPr>
            </a:pPr>
            <a:r>
              <a:t>    effective in every setting?</a:t>
            </a:r>
          </a:p>
        </p:txBody>
      </p:sp>
      <p:sp>
        <p:nvSpPr>
          <p:cNvPr id="7" name="TextBox 6"/>
          <p:cNvSpPr txBox="1"/>
          <p:nvPr/>
        </p:nvSpPr>
        <p:spPr>
          <a:xfrm>
            <a:off x="8321040" y="2148840"/>
            <a:ext cx="3566160" cy="795528"/>
          </a:xfrm>
          <a:prstGeom prst="rect">
            <a:avLst/>
          </a:prstGeom>
          <a:noFill/>
        </p:spPr>
        <p:txBody>
          <a:bodyPr wrap="square" lIns="0" tIns="0" rIns="0" bIns="0">
            <a:spAutoFit/>
          </a:bodyPr>
          <a:lstStyle/>
          <a:p>
            <a:pPr>
              <a:lnSpc>
                <a:spcPts val="2242"/>
              </a:lnSpc>
              <a:defRPr sz="1900" b="0">
                <a:solidFill>
                  <a:srgbClr val="0E2841"/>
                </a:solidFill>
                <a:latin typeface="Aptos"/>
              </a:defRPr>
            </a:pPr>
            <a:r>
              <a:t>3. How can countries protect</a:t>
            </a:r>
          </a:p>
          <a:p>
            <a:pPr>
              <a:lnSpc>
                <a:spcPts val="2242"/>
              </a:lnSpc>
              <a:defRPr sz="1900" b="0">
                <a:solidFill>
                  <a:srgbClr val="0E2841"/>
                </a:solidFill>
                <a:latin typeface="Aptos"/>
              </a:defRPr>
            </a:pPr>
            <a:r>
              <a:t>    marginalised children?</a:t>
            </a:r>
          </a:p>
        </p:txBody>
      </p:sp>
      <p:sp>
        <p:nvSpPr>
          <p:cNvPr id="8" name="TextBox 7"/>
          <p:cNvSpPr txBox="1"/>
          <p:nvPr/>
        </p:nvSpPr>
        <p:spPr>
          <a:xfrm>
            <a:off x="502920" y="3145536"/>
            <a:ext cx="5577840" cy="356616"/>
          </a:xfrm>
          <a:prstGeom prst="rect">
            <a:avLst/>
          </a:prstGeom>
          <a:noFill/>
        </p:spPr>
        <p:txBody>
          <a:bodyPr wrap="square" lIns="0" tIns="0" rIns="0" bIns="0">
            <a:spAutoFit/>
          </a:bodyPr>
          <a:lstStyle/>
          <a:p>
            <a:pPr>
              <a:lnSpc>
                <a:spcPts val="2360"/>
              </a:lnSpc>
              <a:defRPr sz="2000" b="1">
                <a:solidFill>
                  <a:srgbClr val="156082"/>
                </a:solidFill>
                <a:latin typeface="Aptos"/>
              </a:defRPr>
            </a:pPr>
            <a:r>
              <a:t>EVIDENCE AND IMPLICATIONS</a:t>
            </a:r>
          </a:p>
        </p:txBody>
      </p:sp>
      <p:sp>
        <p:nvSpPr>
          <p:cNvPr id="9" name="TextBox 8"/>
          <p:cNvSpPr txBox="1"/>
          <p:nvPr/>
        </p:nvSpPr>
        <p:spPr>
          <a:xfrm>
            <a:off x="502920" y="3675887"/>
            <a:ext cx="5440680" cy="283464"/>
          </a:xfrm>
          <a:prstGeom prst="rect">
            <a:avLst/>
          </a:prstGeom>
          <a:noFill/>
        </p:spPr>
        <p:txBody>
          <a:bodyPr wrap="square" lIns="0" tIns="0" rIns="0" bIns="0">
            <a:spAutoFit/>
          </a:bodyPr>
          <a:lstStyle/>
          <a:p>
            <a:pPr>
              <a:lnSpc>
                <a:spcPts val="2242"/>
              </a:lnSpc>
              <a:defRPr sz="1900" b="1">
                <a:solidFill>
                  <a:srgbClr val="0E2841"/>
                </a:solidFill>
                <a:latin typeface="Aptos"/>
              </a:defRPr>
            </a:pPr>
            <a:r>
              <a:t>Disability and SEND</a:t>
            </a:r>
          </a:p>
        </p:txBody>
      </p:sp>
      <p:sp>
        <p:nvSpPr>
          <p:cNvPr id="10" name="TextBox 9"/>
          <p:cNvSpPr txBox="1"/>
          <p:nvPr/>
        </p:nvSpPr>
        <p:spPr>
          <a:xfrm>
            <a:off x="502920" y="3986783"/>
            <a:ext cx="5440680" cy="576072"/>
          </a:xfrm>
          <a:prstGeom prst="rect">
            <a:avLst/>
          </a:prstGeom>
          <a:noFill/>
        </p:spPr>
        <p:txBody>
          <a:bodyPr wrap="square" lIns="0" tIns="0" rIns="0" bIns="0">
            <a:spAutoFit/>
          </a:bodyPr>
          <a:lstStyle/>
          <a:p>
            <a:pPr>
              <a:lnSpc>
                <a:spcPts val="2005"/>
              </a:lnSpc>
              <a:defRPr sz="1700" b="0">
                <a:solidFill>
                  <a:srgbClr val="0E2841"/>
                </a:solidFill>
                <a:latin typeface="Aptos"/>
              </a:defRPr>
            </a:pPr>
            <a:r>
              <a:t>Elevated risk, but estimates vary by study and setting.</a:t>
            </a:r>
          </a:p>
        </p:txBody>
      </p:sp>
      <p:sp>
        <p:nvSpPr>
          <p:cNvPr id="11" name="TextBox 10"/>
          <p:cNvSpPr txBox="1"/>
          <p:nvPr/>
        </p:nvSpPr>
        <p:spPr>
          <a:xfrm>
            <a:off x="502920" y="4334256"/>
            <a:ext cx="5440680" cy="283464"/>
          </a:xfrm>
          <a:prstGeom prst="rect">
            <a:avLst/>
          </a:prstGeom>
          <a:noFill/>
        </p:spPr>
        <p:txBody>
          <a:bodyPr wrap="square" lIns="0" tIns="0" rIns="0" bIns="0">
            <a:spAutoFit/>
          </a:bodyPr>
          <a:lstStyle/>
          <a:p>
            <a:pPr>
              <a:lnSpc>
                <a:spcPts val="2242"/>
              </a:lnSpc>
              <a:defRPr sz="1900" b="1">
                <a:solidFill>
                  <a:srgbClr val="0E2841"/>
                </a:solidFill>
                <a:latin typeface="Aptos"/>
              </a:defRPr>
            </a:pPr>
            <a:r>
              <a:t>Cyberbullying</a:t>
            </a:r>
          </a:p>
        </p:txBody>
      </p:sp>
      <p:sp>
        <p:nvSpPr>
          <p:cNvPr id="12" name="TextBox 11"/>
          <p:cNvSpPr txBox="1"/>
          <p:nvPr/>
        </p:nvSpPr>
        <p:spPr>
          <a:xfrm>
            <a:off x="502920" y="4645152"/>
            <a:ext cx="5440680" cy="576072"/>
          </a:xfrm>
          <a:prstGeom prst="rect">
            <a:avLst/>
          </a:prstGeom>
          <a:noFill/>
        </p:spPr>
        <p:txBody>
          <a:bodyPr wrap="square" lIns="0" tIns="0" rIns="0" bIns="0">
            <a:spAutoFit/>
          </a:bodyPr>
          <a:lstStyle/>
          <a:p>
            <a:pPr>
              <a:lnSpc>
                <a:spcPts val="2005"/>
              </a:lnSpc>
              <a:defRPr sz="1700" b="0">
                <a:solidFill>
                  <a:srgbClr val="0E2841"/>
                </a:solidFill>
                <a:latin typeface="Aptos"/>
              </a:defRPr>
            </a:pPr>
            <a:r>
              <a:t>Risk varies with gender and local context.</a:t>
            </a:r>
          </a:p>
        </p:txBody>
      </p:sp>
      <p:sp>
        <p:nvSpPr>
          <p:cNvPr id="13" name="TextBox 12"/>
          <p:cNvSpPr txBox="1"/>
          <p:nvPr/>
        </p:nvSpPr>
        <p:spPr>
          <a:xfrm>
            <a:off x="502920" y="4992624"/>
            <a:ext cx="5440680" cy="283464"/>
          </a:xfrm>
          <a:prstGeom prst="rect">
            <a:avLst/>
          </a:prstGeom>
          <a:noFill/>
        </p:spPr>
        <p:txBody>
          <a:bodyPr wrap="square" lIns="0" tIns="0" rIns="0" bIns="0">
            <a:spAutoFit/>
          </a:bodyPr>
          <a:lstStyle/>
          <a:p>
            <a:pPr>
              <a:lnSpc>
                <a:spcPts val="2242"/>
              </a:lnSpc>
              <a:defRPr sz="1900" b="1">
                <a:solidFill>
                  <a:srgbClr val="0E2841"/>
                </a:solidFill>
                <a:latin typeface="Aptos"/>
              </a:defRPr>
            </a:pPr>
            <a:r>
              <a:t>Protection</a:t>
            </a:r>
          </a:p>
        </p:txBody>
      </p:sp>
      <p:sp>
        <p:nvSpPr>
          <p:cNvPr id="14" name="TextBox 13"/>
          <p:cNvSpPr txBox="1"/>
          <p:nvPr/>
        </p:nvSpPr>
        <p:spPr>
          <a:xfrm>
            <a:off x="502920" y="5303520"/>
            <a:ext cx="5440680" cy="576072"/>
          </a:xfrm>
          <a:prstGeom prst="rect">
            <a:avLst/>
          </a:prstGeom>
          <a:noFill/>
        </p:spPr>
        <p:txBody>
          <a:bodyPr wrap="square" lIns="0" tIns="0" rIns="0" bIns="0">
            <a:spAutoFit/>
          </a:bodyPr>
          <a:lstStyle/>
          <a:p>
            <a:pPr>
              <a:lnSpc>
                <a:spcPts val="2005"/>
              </a:lnSpc>
              <a:defRPr sz="1700" b="0">
                <a:solidFill>
                  <a:srgbClr val="0E2841"/>
                </a:solidFill>
                <a:latin typeface="Aptos"/>
              </a:defRPr>
            </a:pPr>
            <a:r>
              <a:t>Combine inclusive practice with national standards.</a:t>
            </a:r>
          </a:p>
        </p:txBody>
      </p:sp>
      <p:sp>
        <p:nvSpPr>
          <p:cNvPr id="15" name="TextBox 14"/>
          <p:cNvSpPr txBox="1"/>
          <p:nvPr/>
        </p:nvSpPr>
        <p:spPr>
          <a:xfrm>
            <a:off x="502920" y="5650992"/>
            <a:ext cx="5440680" cy="283464"/>
          </a:xfrm>
          <a:prstGeom prst="rect">
            <a:avLst/>
          </a:prstGeom>
          <a:noFill/>
        </p:spPr>
        <p:txBody>
          <a:bodyPr wrap="square" lIns="0" tIns="0" rIns="0" bIns="0">
            <a:spAutoFit/>
          </a:bodyPr>
          <a:lstStyle/>
          <a:p>
            <a:pPr>
              <a:lnSpc>
                <a:spcPts val="2242"/>
              </a:lnSpc>
              <a:defRPr sz="1900" b="1">
                <a:solidFill>
                  <a:srgbClr val="0E2841"/>
                </a:solidFill>
                <a:latin typeface="Aptos"/>
              </a:defRPr>
            </a:pPr>
            <a:r>
              <a:t>Programme effects</a:t>
            </a:r>
          </a:p>
        </p:txBody>
      </p:sp>
      <p:sp>
        <p:nvSpPr>
          <p:cNvPr id="16" name="TextBox 15"/>
          <p:cNvSpPr txBox="1"/>
          <p:nvPr/>
        </p:nvSpPr>
        <p:spPr>
          <a:xfrm>
            <a:off x="502920" y="5961888"/>
            <a:ext cx="5440680" cy="576072"/>
          </a:xfrm>
          <a:prstGeom prst="rect">
            <a:avLst/>
          </a:prstGeom>
          <a:noFill/>
        </p:spPr>
        <p:txBody>
          <a:bodyPr wrap="square" lIns="0" tIns="0" rIns="0" bIns="0">
            <a:spAutoFit/>
          </a:bodyPr>
          <a:lstStyle/>
          <a:p>
            <a:pPr>
              <a:lnSpc>
                <a:spcPts val="2005"/>
              </a:lnSpc>
              <a:defRPr sz="1700" b="0">
                <a:solidFill>
                  <a:srgbClr val="0E2841"/>
                </a:solidFill>
                <a:latin typeface="Aptos"/>
              </a:defRPr>
            </a:pPr>
            <a:r>
              <a:t>About 19–20% less perpetration in school-based programmes; effects vary.</a:t>
            </a:r>
          </a:p>
        </p:txBody>
      </p:sp>
      <p:pic>
        <p:nvPicPr>
          <p:cNvPr id="17" name="Picture 16" descr="image-ab781c98a5e45497a58986b2bed8abe2.jpg"/>
          <p:cNvPicPr>
            <a:picLocks noChangeAspect="1"/>
          </p:cNvPicPr>
          <p:nvPr/>
        </p:nvPicPr>
        <p:blipFill>
          <a:blip r:embed="rId3"/>
          <a:stretch>
            <a:fillRect/>
          </a:stretch>
        </p:blipFill>
        <p:spPr>
          <a:xfrm>
            <a:off x="6933087" y="3227832"/>
            <a:ext cx="4193224" cy="2999231"/>
          </a:xfrm>
          <a:prstGeom prst="rect">
            <a:avLst/>
          </a:prstGeom>
        </p:spPr>
      </p:pic>
      <p:sp>
        <p:nvSpPr>
          <p:cNvPr id="18" name="TextBox 17"/>
          <p:cNvSpPr txBox="1"/>
          <p:nvPr/>
        </p:nvSpPr>
        <p:spPr>
          <a:xfrm>
            <a:off x="6400800" y="6291072"/>
            <a:ext cx="5303520" cy="182880"/>
          </a:xfrm>
          <a:prstGeom prst="rect">
            <a:avLst/>
          </a:prstGeom>
          <a:noFill/>
        </p:spPr>
        <p:txBody>
          <a:bodyPr wrap="square" lIns="0" tIns="0" rIns="0" bIns="0">
            <a:spAutoFit/>
          </a:bodyPr>
          <a:lstStyle/>
          <a:p>
            <a:pPr>
              <a:lnSpc>
                <a:spcPts val="1297"/>
              </a:lnSpc>
              <a:defRPr sz="1100" b="0">
                <a:solidFill>
                  <a:srgbClr val="4E6373"/>
                </a:solidFill>
                <a:latin typeface="Aptos"/>
              </a:defRPr>
            </a:pPr>
            <a:r>
              <a:t>Regional patterns overlap; they are not exclusive risk categories.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84280" cy="658368"/>
          </a:xfrm>
          <a:prstGeom prst="rect">
            <a:avLst/>
          </a:prstGeom>
          <a:noFill/>
        </p:spPr>
        <p:txBody>
          <a:bodyPr wrap="square" lIns="0" tIns="0" rIns="0" bIns="0">
            <a:spAutoFit/>
          </a:bodyPr>
          <a:lstStyle/>
          <a:p>
            <a:pPr>
              <a:lnSpc>
                <a:spcPts val="3540"/>
              </a:lnSpc>
              <a:defRPr sz="3000" b="0">
                <a:solidFill>
                  <a:srgbClr val="FFFFFF"/>
                </a:solidFill>
                <a:latin typeface="Aptos"/>
              </a:defRPr>
            </a:pPr>
            <a:r>
              <a:t>Research Questions &amp; Evidence: Schools &amp; Systems</a:t>
            </a:r>
          </a:p>
        </p:txBody>
      </p:sp>
      <p:sp>
        <p:nvSpPr>
          <p:cNvPr id="4" name="TextBox 3"/>
          <p:cNvSpPr txBox="1"/>
          <p:nvPr/>
        </p:nvSpPr>
        <p:spPr>
          <a:xfrm>
            <a:off x="502920" y="1783080"/>
            <a:ext cx="5212080" cy="365760"/>
          </a:xfrm>
          <a:prstGeom prst="rect">
            <a:avLst/>
          </a:prstGeom>
          <a:noFill/>
        </p:spPr>
        <p:txBody>
          <a:bodyPr wrap="square" lIns="0" tIns="0" rIns="0" bIns="0">
            <a:spAutoFit/>
          </a:bodyPr>
          <a:lstStyle/>
          <a:p>
            <a:pPr>
              <a:lnSpc>
                <a:spcPts val="2360"/>
              </a:lnSpc>
              <a:defRPr sz="2000" b="1">
                <a:solidFill>
                  <a:srgbClr val="156082"/>
                </a:solidFill>
                <a:latin typeface="Aptos"/>
              </a:defRPr>
            </a:pPr>
            <a:r>
              <a:t>WHAT SUPPORTS IMPLEMENTATION?</a:t>
            </a:r>
          </a:p>
        </p:txBody>
      </p:sp>
      <p:sp>
        <p:nvSpPr>
          <p:cNvPr id="5" name="TextBox 4"/>
          <p:cNvSpPr txBox="1"/>
          <p:nvPr/>
        </p:nvSpPr>
        <p:spPr>
          <a:xfrm>
            <a:off x="502920" y="2377440"/>
            <a:ext cx="5349240" cy="320040"/>
          </a:xfrm>
          <a:prstGeom prst="rect">
            <a:avLst/>
          </a:prstGeom>
          <a:noFill/>
        </p:spPr>
        <p:txBody>
          <a:bodyPr wrap="square" lIns="0" tIns="0" rIns="0" bIns="0">
            <a:spAutoFit/>
          </a:bodyPr>
          <a:lstStyle/>
          <a:p>
            <a:pPr>
              <a:lnSpc>
                <a:spcPts val="2477"/>
              </a:lnSpc>
              <a:defRPr sz="2100" b="1">
                <a:solidFill>
                  <a:srgbClr val="0E2841"/>
                </a:solidFill>
                <a:latin typeface="Aptos"/>
              </a:defRPr>
            </a:pPr>
            <a:r>
              <a:t>National policy and local action</a:t>
            </a:r>
          </a:p>
        </p:txBody>
      </p:sp>
      <p:sp>
        <p:nvSpPr>
          <p:cNvPr id="6" name="TextBox 5"/>
          <p:cNvSpPr txBox="1"/>
          <p:nvPr/>
        </p:nvSpPr>
        <p:spPr>
          <a:xfrm>
            <a:off x="502920" y="2770632"/>
            <a:ext cx="5349240" cy="694944"/>
          </a:xfrm>
          <a:prstGeom prst="rect">
            <a:avLst/>
          </a:prstGeom>
          <a:noFill/>
        </p:spPr>
        <p:txBody>
          <a:bodyPr wrap="square" lIns="0" tIns="0" rIns="0" bIns="0">
            <a:spAutoFit/>
          </a:bodyPr>
          <a:lstStyle/>
          <a:p>
            <a:pPr>
              <a:lnSpc>
                <a:spcPts val="2124"/>
              </a:lnSpc>
              <a:defRPr sz="1800" b="0">
                <a:solidFill>
                  <a:srgbClr val="0E2841"/>
                </a:solidFill>
                <a:latin typeface="Aptos"/>
              </a:defRPr>
            </a:pPr>
            <a:r>
              <a:t>Align school policies with national frameworks</a:t>
            </a:r>
          </a:p>
          <a:p>
            <a:pPr>
              <a:lnSpc>
                <a:spcPts val="2124"/>
              </a:lnSpc>
              <a:defRPr sz="1800" b="0">
                <a:solidFill>
                  <a:srgbClr val="0E2841"/>
                </a:solidFill>
                <a:latin typeface="Aptos"/>
              </a:defRPr>
            </a:pPr>
            <a:r>
              <a:t>and adapt implementation to context.</a:t>
            </a:r>
          </a:p>
        </p:txBody>
      </p:sp>
      <p:sp>
        <p:nvSpPr>
          <p:cNvPr id="7" name="TextBox 6"/>
          <p:cNvSpPr txBox="1"/>
          <p:nvPr/>
        </p:nvSpPr>
        <p:spPr>
          <a:xfrm>
            <a:off x="502920" y="3401568"/>
            <a:ext cx="5349240" cy="320040"/>
          </a:xfrm>
          <a:prstGeom prst="rect">
            <a:avLst/>
          </a:prstGeom>
          <a:noFill/>
        </p:spPr>
        <p:txBody>
          <a:bodyPr wrap="square" lIns="0" tIns="0" rIns="0" bIns="0">
            <a:spAutoFit/>
          </a:bodyPr>
          <a:lstStyle/>
          <a:p>
            <a:pPr>
              <a:lnSpc>
                <a:spcPts val="2477"/>
              </a:lnSpc>
              <a:defRPr sz="2100" b="1">
                <a:solidFill>
                  <a:srgbClr val="0E2841"/>
                </a:solidFill>
                <a:latin typeface="Aptos"/>
              </a:defRPr>
            </a:pPr>
            <a:r>
              <a:t>Reporting and accountability</a:t>
            </a:r>
          </a:p>
        </p:txBody>
      </p:sp>
      <p:sp>
        <p:nvSpPr>
          <p:cNvPr id="8" name="TextBox 7"/>
          <p:cNvSpPr txBox="1"/>
          <p:nvPr/>
        </p:nvSpPr>
        <p:spPr>
          <a:xfrm>
            <a:off x="502920" y="3794760"/>
            <a:ext cx="5349240" cy="694944"/>
          </a:xfrm>
          <a:prstGeom prst="rect">
            <a:avLst/>
          </a:prstGeom>
          <a:noFill/>
        </p:spPr>
        <p:txBody>
          <a:bodyPr wrap="square" lIns="0" tIns="0" rIns="0" bIns="0">
            <a:spAutoFit/>
          </a:bodyPr>
          <a:lstStyle/>
          <a:p>
            <a:pPr>
              <a:lnSpc>
                <a:spcPts val="2124"/>
              </a:lnSpc>
              <a:defRPr sz="1800" b="0">
                <a:solidFill>
                  <a:srgbClr val="0E2841"/>
                </a:solidFill>
                <a:latin typeface="Aptos"/>
              </a:defRPr>
            </a:pPr>
            <a:r>
              <a:t>Clear reporting duties support accountability.</a:t>
            </a:r>
          </a:p>
          <a:p>
            <a:pPr>
              <a:lnSpc>
                <a:spcPts val="2124"/>
              </a:lnSpc>
              <a:defRPr sz="1800" b="0">
                <a:solidFill>
                  <a:srgbClr val="0E2841"/>
                </a:solidFill>
                <a:latin typeface="Aptos"/>
              </a:defRPr>
            </a:pPr>
            <a:r>
              <a:t>Pair safe reporting with referral and monitoring.</a:t>
            </a:r>
          </a:p>
        </p:txBody>
      </p:sp>
      <p:sp>
        <p:nvSpPr>
          <p:cNvPr id="9" name="TextBox 8"/>
          <p:cNvSpPr txBox="1"/>
          <p:nvPr/>
        </p:nvSpPr>
        <p:spPr>
          <a:xfrm>
            <a:off x="502920" y="4425696"/>
            <a:ext cx="5349240" cy="320040"/>
          </a:xfrm>
          <a:prstGeom prst="rect">
            <a:avLst/>
          </a:prstGeom>
          <a:noFill/>
        </p:spPr>
        <p:txBody>
          <a:bodyPr wrap="square" lIns="0" tIns="0" rIns="0" bIns="0">
            <a:spAutoFit/>
          </a:bodyPr>
          <a:lstStyle/>
          <a:p>
            <a:pPr>
              <a:lnSpc>
                <a:spcPts val="2477"/>
              </a:lnSpc>
              <a:defRPr sz="2100" b="1">
                <a:solidFill>
                  <a:srgbClr val="0E2841"/>
                </a:solidFill>
                <a:latin typeface="Aptos"/>
              </a:defRPr>
            </a:pPr>
            <a:r>
              <a:t>Resources and delivery</a:t>
            </a:r>
          </a:p>
        </p:txBody>
      </p:sp>
      <p:sp>
        <p:nvSpPr>
          <p:cNvPr id="10" name="TextBox 9"/>
          <p:cNvSpPr txBox="1"/>
          <p:nvPr/>
        </p:nvSpPr>
        <p:spPr>
          <a:xfrm>
            <a:off x="502920" y="4818888"/>
            <a:ext cx="5349240" cy="694944"/>
          </a:xfrm>
          <a:prstGeom prst="rect">
            <a:avLst/>
          </a:prstGeom>
          <a:noFill/>
        </p:spPr>
        <p:txBody>
          <a:bodyPr wrap="square" lIns="0" tIns="0" rIns="0" bIns="0">
            <a:spAutoFit/>
          </a:bodyPr>
          <a:lstStyle/>
          <a:p>
            <a:pPr>
              <a:lnSpc>
                <a:spcPts val="2124"/>
              </a:lnSpc>
              <a:defRPr sz="1800" b="0">
                <a:solidFill>
                  <a:srgbClr val="0E2841"/>
                </a:solidFill>
                <a:latin typeface="Aptos"/>
              </a:defRPr>
            </a:pPr>
            <a:r>
              <a:t>Schools need trained staff and support services.</a:t>
            </a:r>
          </a:p>
          <a:p>
            <a:pPr>
              <a:lnSpc>
                <a:spcPts val="2124"/>
              </a:lnSpc>
              <a:defRPr sz="1800" b="0">
                <a:solidFill>
                  <a:srgbClr val="0E2841"/>
                </a:solidFill>
                <a:latin typeface="Aptos"/>
              </a:defRPr>
            </a:pPr>
            <a:r>
              <a:t>Limited capacity can leave guidance unfulfilled.</a:t>
            </a:r>
          </a:p>
        </p:txBody>
      </p:sp>
      <p:sp>
        <p:nvSpPr>
          <p:cNvPr id="11" name="TextBox 10"/>
          <p:cNvSpPr txBox="1"/>
          <p:nvPr/>
        </p:nvSpPr>
        <p:spPr>
          <a:xfrm>
            <a:off x="6400800" y="1783080"/>
            <a:ext cx="5303520" cy="365760"/>
          </a:xfrm>
          <a:prstGeom prst="rect">
            <a:avLst/>
          </a:prstGeom>
          <a:noFill/>
        </p:spPr>
        <p:txBody>
          <a:bodyPr wrap="square" lIns="0" tIns="0" rIns="0" bIns="0">
            <a:spAutoFit/>
          </a:bodyPr>
          <a:lstStyle/>
          <a:p>
            <a:pPr>
              <a:lnSpc>
                <a:spcPts val="2242"/>
              </a:lnSpc>
              <a:defRPr sz="1900" b="1">
                <a:solidFill>
                  <a:srgbClr val="156082"/>
                </a:solidFill>
                <a:latin typeface="Aptos"/>
              </a:defRPr>
            </a:pPr>
            <a:r>
              <a:t>UNESCO WHOLE-EDUCATION APPROACH</a:t>
            </a:r>
          </a:p>
        </p:txBody>
      </p:sp>
      <p:sp>
        <p:nvSpPr>
          <p:cNvPr id="12" name="TextBox 11"/>
          <p:cNvSpPr txBox="1"/>
          <p:nvPr/>
        </p:nvSpPr>
        <p:spPr>
          <a:xfrm>
            <a:off x="6400800" y="2167128"/>
            <a:ext cx="5166360" cy="274320"/>
          </a:xfrm>
          <a:prstGeom prst="rect">
            <a:avLst/>
          </a:prstGeom>
          <a:noFill/>
        </p:spPr>
        <p:txBody>
          <a:bodyPr wrap="square" lIns="0" tIns="0" rIns="0" bIns="0">
            <a:spAutoFit/>
          </a:bodyPr>
          <a:lstStyle/>
          <a:p>
            <a:pPr>
              <a:lnSpc>
                <a:spcPts val="1770"/>
              </a:lnSpc>
              <a:defRPr sz="1500" b="0">
                <a:solidFill>
                  <a:srgbClr val="4E6373"/>
                </a:solidFill>
                <a:latin typeface="Aptos"/>
              </a:defRPr>
            </a:pPr>
            <a:r>
              <a:t>Nine connected components, summarised</a:t>
            </a:r>
          </a:p>
        </p:txBody>
      </p:sp>
      <p:sp>
        <p:nvSpPr>
          <p:cNvPr id="13" name="TextBox 12"/>
          <p:cNvSpPr txBox="1"/>
          <p:nvPr/>
        </p:nvSpPr>
        <p:spPr>
          <a:xfrm>
            <a:off x="6400800" y="266090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1. Leadership and legal / policy frameworks</a:t>
            </a:r>
          </a:p>
        </p:txBody>
      </p:sp>
      <p:sp>
        <p:nvSpPr>
          <p:cNvPr id="14" name="TextBox 13"/>
          <p:cNvSpPr txBox="1"/>
          <p:nvPr/>
        </p:nvSpPr>
        <p:spPr>
          <a:xfrm>
            <a:off x="6400800" y="298094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2. Training and support for school staff</a:t>
            </a:r>
          </a:p>
        </p:txBody>
      </p:sp>
      <p:sp>
        <p:nvSpPr>
          <p:cNvPr id="15" name="TextBox 14"/>
          <p:cNvSpPr txBox="1"/>
          <p:nvPr/>
        </p:nvSpPr>
        <p:spPr>
          <a:xfrm>
            <a:off x="6400800" y="330098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3. Curriculum, learning and teaching</a:t>
            </a:r>
          </a:p>
        </p:txBody>
      </p:sp>
      <p:sp>
        <p:nvSpPr>
          <p:cNvPr id="16" name="TextBox 15"/>
          <p:cNvSpPr txBox="1"/>
          <p:nvPr/>
        </p:nvSpPr>
        <p:spPr>
          <a:xfrm>
            <a:off x="6400800" y="362102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4. Safe physical and psychological spaces</a:t>
            </a:r>
          </a:p>
        </p:txBody>
      </p:sp>
      <p:sp>
        <p:nvSpPr>
          <p:cNvPr id="17" name="TextBox 16"/>
          <p:cNvSpPr txBox="1"/>
          <p:nvPr/>
        </p:nvSpPr>
        <p:spPr>
          <a:xfrm>
            <a:off x="6400800" y="394106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5. Reporting, support and referral</a:t>
            </a:r>
          </a:p>
        </p:txBody>
      </p:sp>
      <p:sp>
        <p:nvSpPr>
          <p:cNvPr id="18" name="TextBox 17"/>
          <p:cNvSpPr txBox="1"/>
          <p:nvPr/>
        </p:nvSpPr>
        <p:spPr>
          <a:xfrm>
            <a:off x="6400800" y="426110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6. School community and parent involvement</a:t>
            </a:r>
          </a:p>
        </p:txBody>
      </p:sp>
      <p:sp>
        <p:nvSpPr>
          <p:cNvPr id="19" name="TextBox 18"/>
          <p:cNvSpPr txBox="1"/>
          <p:nvPr/>
        </p:nvSpPr>
        <p:spPr>
          <a:xfrm>
            <a:off x="6400800" y="458114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7. Learner empowerment and participation</a:t>
            </a:r>
          </a:p>
        </p:txBody>
      </p:sp>
      <p:sp>
        <p:nvSpPr>
          <p:cNvPr id="20" name="TextBox 19"/>
          <p:cNvSpPr txBox="1"/>
          <p:nvPr/>
        </p:nvSpPr>
        <p:spPr>
          <a:xfrm>
            <a:off x="6400800" y="4901183"/>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8. Cross-sector collaboration and partnerships</a:t>
            </a:r>
          </a:p>
        </p:txBody>
      </p:sp>
      <p:sp>
        <p:nvSpPr>
          <p:cNvPr id="21" name="TextBox 20"/>
          <p:cNvSpPr txBox="1"/>
          <p:nvPr/>
        </p:nvSpPr>
        <p:spPr>
          <a:xfrm>
            <a:off x="6400800" y="5221224"/>
            <a:ext cx="5349240" cy="283464"/>
          </a:xfrm>
          <a:prstGeom prst="rect">
            <a:avLst/>
          </a:prstGeom>
          <a:noFill/>
        </p:spPr>
        <p:txBody>
          <a:bodyPr wrap="square" lIns="0" tIns="0" rIns="0" bIns="0">
            <a:spAutoFit/>
          </a:bodyPr>
          <a:lstStyle/>
          <a:p>
            <a:pPr>
              <a:lnSpc>
                <a:spcPts val="2005"/>
              </a:lnSpc>
              <a:defRPr sz="1700" b="0">
                <a:solidFill>
                  <a:srgbClr val="0E2841"/>
                </a:solidFill>
                <a:latin typeface="Aptos"/>
              </a:defRPr>
            </a:pPr>
            <a:r>
              <a:t>9. Monitoring and evaluation</a:t>
            </a:r>
          </a:p>
        </p:txBody>
      </p:sp>
      <p:sp>
        <p:nvSpPr>
          <p:cNvPr id="22" name="TextBox 21"/>
          <p:cNvSpPr txBox="1"/>
          <p:nvPr/>
        </p:nvSpPr>
        <p:spPr>
          <a:xfrm>
            <a:off x="502920" y="5806440"/>
            <a:ext cx="1828800" cy="329184"/>
          </a:xfrm>
          <a:prstGeom prst="rect">
            <a:avLst/>
          </a:prstGeom>
          <a:noFill/>
        </p:spPr>
        <p:txBody>
          <a:bodyPr wrap="square" lIns="0" tIns="0" rIns="0" bIns="0">
            <a:spAutoFit/>
          </a:bodyPr>
          <a:lstStyle/>
          <a:p>
            <a:pPr>
              <a:lnSpc>
                <a:spcPts val="2360"/>
              </a:lnSpc>
              <a:defRPr sz="2000" b="1">
                <a:solidFill>
                  <a:srgbClr val="156082"/>
                </a:solidFill>
                <a:latin typeface="Aptos"/>
              </a:defRPr>
            </a:pPr>
            <a:r>
              <a:t>Conclusion</a:t>
            </a:r>
          </a:p>
        </p:txBody>
      </p:sp>
      <p:sp>
        <p:nvSpPr>
          <p:cNvPr id="23" name="TextBox 22"/>
          <p:cNvSpPr txBox="1"/>
          <p:nvPr/>
        </p:nvSpPr>
        <p:spPr>
          <a:xfrm>
            <a:off x="2651760" y="5779008"/>
            <a:ext cx="9025128" cy="667512"/>
          </a:xfrm>
          <a:prstGeom prst="rect">
            <a:avLst/>
          </a:prstGeom>
          <a:noFill/>
        </p:spPr>
        <p:txBody>
          <a:bodyPr wrap="square" lIns="0" tIns="0" rIns="0" bIns="0">
            <a:spAutoFit/>
          </a:bodyPr>
          <a:lstStyle/>
          <a:p>
            <a:pPr>
              <a:lnSpc>
                <a:spcPts val="2360"/>
              </a:lnSpc>
              <a:defRPr sz="2000" b="1">
                <a:solidFill>
                  <a:srgbClr val="0E2841"/>
                </a:solidFill>
                <a:latin typeface="Aptos"/>
              </a:defRPr>
            </a:pPr>
            <a:r>
              <a:rPr dirty="0"/>
              <a:t>No single model fits every context. Comprehensive, inclusive approaches</a:t>
            </a:r>
          </a:p>
          <a:p>
            <a:pPr>
              <a:lnSpc>
                <a:spcPts val="2360"/>
              </a:lnSpc>
              <a:defRPr sz="2000" b="1">
                <a:solidFill>
                  <a:srgbClr val="0E2841"/>
                </a:solidFill>
                <a:latin typeface="Aptos"/>
              </a:defRPr>
            </a:pPr>
            <a:r>
              <a:rPr dirty="0"/>
              <a:t>need resources and action beyond legislation.</a:t>
            </a:r>
          </a:p>
        </p:txBody>
      </p:sp>
    </p:spTree>
    <p:extLst>
      <p:ext uri="{BB962C8B-B14F-4D97-AF65-F5344CB8AC3E}">
        <p14:creationId xmlns:p14="http://schemas.microsoft.com/office/powerpoint/2010/main" val="4014779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594360"/>
          </a:xfrm>
          <a:prstGeom prst="rect">
            <a:avLst/>
          </a:prstGeom>
          <a:noFill/>
        </p:spPr>
        <p:txBody>
          <a:bodyPr wrap="square" lIns="0" tIns="0" rIns="0" bIns="0">
            <a:spAutoFit/>
          </a:bodyPr>
          <a:lstStyle/>
          <a:p>
            <a:pPr>
              <a:lnSpc>
                <a:spcPts val="3776"/>
              </a:lnSpc>
              <a:defRPr sz="3200" b="0">
                <a:solidFill>
                  <a:srgbClr val="FFFFFF"/>
                </a:solidFill>
                <a:latin typeface="Aptos"/>
              </a:defRPr>
            </a:pPr>
            <a:r>
              <a:t>Conclusion</a:t>
            </a:r>
          </a:p>
        </p:txBody>
      </p:sp>
      <p:sp>
        <p:nvSpPr>
          <p:cNvPr id="4" name="TextBox 3"/>
          <p:cNvSpPr txBox="1"/>
          <p:nvPr/>
        </p:nvSpPr>
        <p:spPr>
          <a:xfrm>
            <a:off x="502920" y="1737360"/>
            <a:ext cx="11109960" cy="621792"/>
          </a:xfrm>
          <a:prstGeom prst="rect">
            <a:avLst/>
          </a:prstGeom>
          <a:noFill/>
        </p:spPr>
        <p:txBody>
          <a:bodyPr wrap="square" lIns="0" tIns="0" rIns="0" bIns="0">
            <a:spAutoFit/>
          </a:bodyPr>
          <a:lstStyle/>
          <a:p>
            <a:pPr>
              <a:lnSpc>
                <a:spcPts val="2242"/>
              </a:lnSpc>
              <a:defRPr sz="1900" b="0">
                <a:solidFill>
                  <a:srgbClr val="156082"/>
                </a:solidFill>
                <a:latin typeface="Aptos"/>
              </a:defRPr>
            </a:pPr>
            <a:r>
              <a:t>Aim achieved: examined global scale, compared national policies,</a:t>
            </a:r>
          </a:p>
          <a:p>
            <a:pPr>
              <a:lnSpc>
                <a:spcPts val="2242"/>
              </a:lnSpc>
              <a:defRPr sz="1900" b="0">
                <a:solidFill>
                  <a:srgbClr val="156082"/>
                </a:solidFill>
                <a:latin typeface="Aptos"/>
              </a:defRPr>
            </a:pPr>
            <a:r>
              <a:t>critically evaluated approaches and reviewed cross-national evidence.</a:t>
            </a:r>
          </a:p>
        </p:txBody>
      </p:sp>
      <p:sp>
        <p:nvSpPr>
          <p:cNvPr id="5" name="TextBox 4"/>
          <p:cNvSpPr txBox="1"/>
          <p:nvPr/>
        </p:nvSpPr>
        <p:spPr>
          <a:xfrm>
            <a:off x="502920" y="2606040"/>
            <a:ext cx="6309360" cy="347472"/>
          </a:xfrm>
          <a:prstGeom prst="rect">
            <a:avLst/>
          </a:prstGeom>
          <a:noFill/>
        </p:spPr>
        <p:txBody>
          <a:bodyPr wrap="square" lIns="0" tIns="0" rIns="0" bIns="0">
            <a:spAutoFit/>
          </a:bodyPr>
          <a:lstStyle/>
          <a:p>
            <a:pPr>
              <a:lnSpc>
                <a:spcPts val="2360"/>
              </a:lnSpc>
              <a:defRPr sz="2000" b="1">
                <a:solidFill>
                  <a:srgbClr val="156082"/>
                </a:solidFill>
                <a:latin typeface="Aptos"/>
              </a:defRPr>
            </a:pPr>
            <a:r>
              <a:t>KEY FINDINGS</a:t>
            </a:r>
          </a:p>
        </p:txBody>
      </p:sp>
      <p:sp>
        <p:nvSpPr>
          <p:cNvPr id="6" name="TextBox 5"/>
          <p:cNvSpPr txBox="1"/>
          <p:nvPr/>
        </p:nvSpPr>
        <p:spPr>
          <a:xfrm>
            <a:off x="502920" y="2926080"/>
            <a:ext cx="6583680" cy="274320"/>
          </a:xfrm>
          <a:prstGeom prst="rect">
            <a:avLst/>
          </a:prstGeom>
          <a:noFill/>
        </p:spPr>
        <p:txBody>
          <a:bodyPr wrap="square" lIns="0" tIns="0" rIns="0" bIns="0">
            <a:spAutoFit/>
          </a:bodyPr>
          <a:lstStyle/>
          <a:p>
            <a:pPr>
              <a:lnSpc>
                <a:spcPts val="2242"/>
              </a:lnSpc>
              <a:defRPr sz="1900" b="1">
                <a:solidFill>
                  <a:srgbClr val="0E2841"/>
                </a:solidFill>
                <a:latin typeface="Aptos"/>
              </a:defRPr>
            </a:pPr>
            <a:r>
              <a:t>A global issue</a:t>
            </a:r>
          </a:p>
        </p:txBody>
      </p:sp>
      <p:sp>
        <p:nvSpPr>
          <p:cNvPr id="7" name="TextBox 6"/>
          <p:cNvSpPr txBox="1"/>
          <p:nvPr/>
        </p:nvSpPr>
        <p:spPr>
          <a:xfrm>
            <a:off x="502920" y="3227832"/>
            <a:ext cx="6583680" cy="566928"/>
          </a:xfrm>
          <a:prstGeom prst="rect">
            <a:avLst/>
          </a:prstGeom>
          <a:noFill/>
        </p:spPr>
        <p:txBody>
          <a:bodyPr wrap="square" lIns="0" tIns="0" rIns="0" bIns="0">
            <a:spAutoFit/>
          </a:bodyPr>
          <a:lstStyle/>
          <a:p>
            <a:pPr>
              <a:lnSpc>
                <a:spcPts val="2005"/>
              </a:lnSpc>
              <a:defRPr sz="1700" b="0">
                <a:solidFill>
                  <a:srgbClr val="0E2841"/>
                </a:solidFill>
                <a:latin typeface="Aptos"/>
              </a:defRPr>
            </a:pPr>
            <a:r>
              <a:t>Around 1 in 3 learners report bullying in the past month.</a:t>
            </a:r>
          </a:p>
        </p:txBody>
      </p:sp>
      <p:sp>
        <p:nvSpPr>
          <p:cNvPr id="8" name="TextBox 7"/>
          <p:cNvSpPr txBox="1"/>
          <p:nvPr/>
        </p:nvSpPr>
        <p:spPr>
          <a:xfrm>
            <a:off x="502920" y="3557016"/>
            <a:ext cx="6583680" cy="274320"/>
          </a:xfrm>
          <a:prstGeom prst="rect">
            <a:avLst/>
          </a:prstGeom>
          <a:noFill/>
        </p:spPr>
        <p:txBody>
          <a:bodyPr wrap="square" lIns="0" tIns="0" rIns="0" bIns="0">
            <a:spAutoFit/>
          </a:bodyPr>
          <a:lstStyle/>
          <a:p>
            <a:pPr>
              <a:lnSpc>
                <a:spcPts val="2242"/>
              </a:lnSpc>
              <a:defRPr sz="1900" b="1">
                <a:solidFill>
                  <a:srgbClr val="0E2841"/>
                </a:solidFill>
                <a:latin typeface="Aptos"/>
              </a:defRPr>
            </a:pPr>
            <a:r>
              <a:t>Action beyond legislation</a:t>
            </a:r>
          </a:p>
        </p:txBody>
      </p:sp>
      <p:sp>
        <p:nvSpPr>
          <p:cNvPr id="9" name="TextBox 8"/>
          <p:cNvSpPr txBox="1"/>
          <p:nvPr/>
        </p:nvSpPr>
        <p:spPr>
          <a:xfrm>
            <a:off x="502920" y="3858768"/>
            <a:ext cx="6583680" cy="566928"/>
          </a:xfrm>
          <a:prstGeom prst="rect">
            <a:avLst/>
          </a:prstGeom>
          <a:noFill/>
        </p:spPr>
        <p:txBody>
          <a:bodyPr wrap="square" lIns="0" tIns="0" rIns="0" bIns="0">
            <a:spAutoFit/>
          </a:bodyPr>
          <a:lstStyle/>
          <a:p>
            <a:pPr>
              <a:lnSpc>
                <a:spcPts val="2005"/>
              </a:lnSpc>
              <a:defRPr sz="1700" b="0">
                <a:solidFill>
                  <a:srgbClr val="0E2841"/>
                </a:solidFill>
                <a:latin typeface="Aptos"/>
              </a:defRPr>
            </a:pPr>
            <a:r>
              <a:t>Prevention programmes can reduce bullying. Inclusion matters.</a:t>
            </a:r>
          </a:p>
        </p:txBody>
      </p:sp>
      <p:sp>
        <p:nvSpPr>
          <p:cNvPr id="10" name="TextBox 9"/>
          <p:cNvSpPr txBox="1"/>
          <p:nvPr/>
        </p:nvSpPr>
        <p:spPr>
          <a:xfrm>
            <a:off x="502920" y="4187952"/>
            <a:ext cx="6583680" cy="274320"/>
          </a:xfrm>
          <a:prstGeom prst="rect">
            <a:avLst/>
          </a:prstGeom>
          <a:noFill/>
        </p:spPr>
        <p:txBody>
          <a:bodyPr wrap="square" lIns="0" tIns="0" rIns="0" bIns="0">
            <a:spAutoFit/>
          </a:bodyPr>
          <a:lstStyle/>
          <a:p>
            <a:pPr>
              <a:lnSpc>
                <a:spcPts val="2242"/>
              </a:lnSpc>
              <a:defRPr sz="1900" b="1">
                <a:solidFill>
                  <a:srgbClr val="0E2841"/>
                </a:solidFill>
                <a:latin typeface="Aptos"/>
              </a:defRPr>
            </a:pPr>
            <a:r>
              <a:t>Gaps in legal protection</a:t>
            </a:r>
          </a:p>
        </p:txBody>
      </p:sp>
      <p:sp>
        <p:nvSpPr>
          <p:cNvPr id="11" name="TextBox 10"/>
          <p:cNvSpPr txBox="1"/>
          <p:nvPr/>
        </p:nvSpPr>
        <p:spPr>
          <a:xfrm>
            <a:off x="502920" y="4489704"/>
            <a:ext cx="6583680" cy="566928"/>
          </a:xfrm>
          <a:prstGeom prst="rect">
            <a:avLst/>
          </a:prstGeom>
          <a:noFill/>
        </p:spPr>
        <p:txBody>
          <a:bodyPr wrap="square" lIns="0" tIns="0" rIns="0" bIns="0">
            <a:spAutoFit/>
          </a:bodyPr>
          <a:lstStyle/>
          <a:p>
            <a:pPr>
              <a:lnSpc>
                <a:spcPts val="2005"/>
              </a:lnSpc>
              <a:defRPr sz="1700" b="0">
                <a:solidFill>
                  <a:srgbClr val="0E2841"/>
                </a:solidFill>
                <a:latin typeface="Aptos"/>
              </a:defRPr>
            </a:pPr>
            <a:r>
              <a:t>Only 16% of states had comprehensive school-violence</a:t>
            </a:r>
          </a:p>
          <a:p>
            <a:pPr>
              <a:lnSpc>
                <a:spcPts val="2005"/>
              </a:lnSpc>
              <a:defRPr sz="1700" b="0">
                <a:solidFill>
                  <a:srgbClr val="0E2841"/>
                </a:solidFill>
                <a:latin typeface="Aptos"/>
              </a:defRPr>
            </a:pPr>
            <a:r>
              <a:t>frameworks in 2024.</a:t>
            </a:r>
          </a:p>
        </p:txBody>
      </p:sp>
      <p:sp>
        <p:nvSpPr>
          <p:cNvPr id="12" name="TextBox 11"/>
          <p:cNvSpPr txBox="1"/>
          <p:nvPr/>
        </p:nvSpPr>
        <p:spPr>
          <a:xfrm>
            <a:off x="502920" y="4983480"/>
            <a:ext cx="6583680" cy="274320"/>
          </a:xfrm>
          <a:prstGeom prst="rect">
            <a:avLst/>
          </a:prstGeom>
          <a:noFill/>
        </p:spPr>
        <p:txBody>
          <a:bodyPr wrap="square" lIns="0" tIns="0" rIns="0" bIns="0">
            <a:spAutoFit/>
          </a:bodyPr>
          <a:lstStyle/>
          <a:p>
            <a:pPr>
              <a:lnSpc>
                <a:spcPts val="2242"/>
              </a:lnSpc>
              <a:defRPr sz="1900" b="1">
                <a:solidFill>
                  <a:srgbClr val="0E2841"/>
                </a:solidFill>
                <a:latin typeface="Aptos"/>
              </a:defRPr>
            </a:pPr>
            <a:r>
              <a:t>Limits to policy transfer</a:t>
            </a:r>
          </a:p>
        </p:txBody>
      </p:sp>
      <p:sp>
        <p:nvSpPr>
          <p:cNvPr id="13" name="TextBox 12"/>
          <p:cNvSpPr txBox="1"/>
          <p:nvPr/>
        </p:nvSpPr>
        <p:spPr>
          <a:xfrm>
            <a:off x="502920" y="5285232"/>
            <a:ext cx="6583680" cy="566928"/>
          </a:xfrm>
          <a:prstGeom prst="rect">
            <a:avLst/>
          </a:prstGeom>
          <a:noFill/>
        </p:spPr>
        <p:txBody>
          <a:bodyPr wrap="square" lIns="0" tIns="0" rIns="0" bIns="0">
            <a:spAutoFit/>
          </a:bodyPr>
          <a:lstStyle/>
          <a:p>
            <a:pPr>
              <a:lnSpc>
                <a:spcPts val="2005"/>
              </a:lnSpc>
              <a:defRPr sz="1700" b="0">
                <a:solidFill>
                  <a:srgbClr val="0E2841"/>
                </a:solidFill>
                <a:latin typeface="Aptos"/>
              </a:defRPr>
            </a:pPr>
            <a:r>
              <a:t>Resources and cultural fit shape implementation.</a:t>
            </a:r>
          </a:p>
        </p:txBody>
      </p:sp>
      <p:sp>
        <p:nvSpPr>
          <p:cNvPr id="14" name="TextBox 13"/>
          <p:cNvSpPr txBox="1"/>
          <p:nvPr/>
        </p:nvSpPr>
        <p:spPr>
          <a:xfrm>
            <a:off x="502920" y="5614416"/>
            <a:ext cx="6583680" cy="274320"/>
          </a:xfrm>
          <a:prstGeom prst="rect">
            <a:avLst/>
          </a:prstGeom>
          <a:noFill/>
        </p:spPr>
        <p:txBody>
          <a:bodyPr wrap="square" lIns="0" tIns="0" rIns="0" bIns="0">
            <a:spAutoFit/>
          </a:bodyPr>
          <a:lstStyle/>
          <a:p>
            <a:pPr>
              <a:lnSpc>
                <a:spcPts val="2242"/>
              </a:lnSpc>
              <a:defRPr sz="1900" b="1">
                <a:solidFill>
                  <a:srgbClr val="0E2841"/>
                </a:solidFill>
                <a:latin typeface="Aptos"/>
              </a:defRPr>
            </a:pPr>
            <a:r>
              <a:t>Media and global learning</a:t>
            </a:r>
          </a:p>
        </p:txBody>
      </p:sp>
      <p:sp>
        <p:nvSpPr>
          <p:cNvPr id="15" name="TextBox 14"/>
          <p:cNvSpPr txBox="1"/>
          <p:nvPr/>
        </p:nvSpPr>
        <p:spPr>
          <a:xfrm>
            <a:off x="502920" y="5916168"/>
            <a:ext cx="6583680" cy="566928"/>
          </a:xfrm>
          <a:prstGeom prst="rect">
            <a:avLst/>
          </a:prstGeom>
          <a:noFill/>
        </p:spPr>
        <p:txBody>
          <a:bodyPr wrap="square" lIns="0" tIns="0" rIns="0" bIns="0">
            <a:spAutoFit/>
          </a:bodyPr>
          <a:lstStyle/>
          <a:p>
            <a:pPr>
              <a:lnSpc>
                <a:spcPts val="2005"/>
              </a:lnSpc>
              <a:defRPr sz="1700" b="0">
                <a:solidFill>
                  <a:srgbClr val="0E2841"/>
                </a:solidFill>
                <a:latin typeface="Aptos"/>
              </a:defRPr>
            </a:pPr>
            <a:r>
              <a:t>Coverage can raise awareness and oversimplify context.</a:t>
            </a:r>
          </a:p>
        </p:txBody>
      </p:sp>
      <p:pic>
        <p:nvPicPr>
          <p:cNvPr id="16" name="Picture 15" descr="image-53ec0da12e30aa78585ca53d4b1a0b93.jpg"/>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rcRect/>
          <a:stretch>
            <a:fillRect/>
          </a:stretch>
        </p:blipFill>
        <p:spPr>
          <a:xfrm>
            <a:off x="8319515" y="2374392"/>
            <a:ext cx="2743200" cy="2743200"/>
          </a:xfrm>
          <a:prstGeom prst="rect">
            <a:avLst/>
          </a:prstGeom>
          <a:effectLst>
            <a:outerShdw blurRad="50800" dist="50800" dir="5400000" algn="ctr" rotWithShape="0">
              <a:schemeClr val="bg1"/>
            </a:outerShdw>
          </a:effectLst>
        </p:spPr>
      </p:pic>
      <p:sp>
        <p:nvSpPr>
          <p:cNvPr id="17" name="TextBox 16"/>
          <p:cNvSpPr txBox="1"/>
          <p:nvPr/>
        </p:nvSpPr>
        <p:spPr>
          <a:xfrm>
            <a:off x="7333488" y="6400800"/>
            <a:ext cx="4389120" cy="210312"/>
          </a:xfrm>
          <a:prstGeom prst="rect">
            <a:avLst/>
          </a:prstGeom>
          <a:noFill/>
        </p:spPr>
        <p:txBody>
          <a:bodyPr wrap="square" lIns="0" tIns="0" rIns="0" bIns="0">
            <a:spAutoFit/>
          </a:bodyPr>
          <a:lstStyle/>
          <a:p>
            <a:pPr>
              <a:lnSpc>
                <a:spcPts val="1180"/>
              </a:lnSpc>
              <a:defRPr sz="1000" b="0">
                <a:solidFill>
                  <a:srgbClr val="4E6373"/>
                </a:solidFill>
                <a:latin typeface="Aptos"/>
              </a:defRPr>
            </a:pPr>
            <a:r>
              <a:t>Illustration of shared responsibility, not official UN artwork</a:t>
            </a:r>
          </a:p>
        </p:txBody>
      </p:sp>
      <p:sp>
        <p:nvSpPr>
          <p:cNvPr id="19" name="TextBox 18"/>
          <p:cNvSpPr txBox="1"/>
          <p:nvPr/>
        </p:nvSpPr>
        <p:spPr>
          <a:xfrm>
            <a:off x="7333488" y="5495544"/>
            <a:ext cx="4361688" cy="804672"/>
          </a:xfrm>
          <a:prstGeom prst="rect">
            <a:avLst/>
          </a:prstGeom>
          <a:noFill/>
        </p:spPr>
        <p:txBody>
          <a:bodyPr wrap="square" lIns="0" tIns="0" rIns="0" bIns="0">
            <a:spAutoFit/>
          </a:bodyPr>
          <a:lstStyle/>
          <a:p>
            <a:pPr>
              <a:lnSpc>
                <a:spcPts val="2124"/>
              </a:lnSpc>
              <a:defRPr sz="1800" b="1">
                <a:solidFill>
                  <a:srgbClr val="156082"/>
                </a:solidFill>
                <a:latin typeface="Aptos"/>
              </a:defRPr>
            </a:pPr>
            <a:r>
              <a:t>Global progress needs shared standards,</a:t>
            </a:r>
          </a:p>
          <a:p>
            <a:pPr>
              <a:lnSpc>
                <a:spcPts val="2124"/>
              </a:lnSpc>
              <a:defRPr sz="1800" b="1">
                <a:solidFill>
                  <a:srgbClr val="156082"/>
                </a:solidFill>
                <a:latin typeface="Aptos"/>
              </a:defRPr>
            </a:pPr>
            <a:r>
              <a:t>local adaptation and resources,</a:t>
            </a:r>
          </a:p>
          <a:p>
            <a:pPr>
              <a:lnSpc>
                <a:spcPts val="2124"/>
              </a:lnSpc>
              <a:defRPr sz="1800" b="1">
                <a:solidFill>
                  <a:srgbClr val="156082"/>
                </a:solidFill>
                <a:latin typeface="Aptos"/>
              </a:defRPr>
            </a:pPr>
            <a:r>
              <a:t>with children’s voices at its centre.</a:t>
            </a:r>
          </a:p>
        </p:txBody>
      </p:sp>
    </p:spTree>
    <p:extLst>
      <p:ext uri="{BB962C8B-B14F-4D97-AF65-F5344CB8AC3E}">
        <p14:creationId xmlns:p14="http://schemas.microsoft.com/office/powerpoint/2010/main" val="3590124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0A4D8D-667A-DB95-033D-2039DE0C949D}"/>
            </a:ext>
          </a:extLst>
        </p:cNvPr>
        <p:cNvGrpSpPr/>
        <p:nvPr/>
      </p:nvGrpSpPr>
      <p:grpSpPr>
        <a:xfrm>
          <a:off x="0" y="0"/>
          <a:ext cx="0" cy="0"/>
          <a:chOff x="0" y="0"/>
          <a:chExt cx="0" cy="0"/>
        </a:xfrm>
      </p:grpSpPr>
      <p:sp>
        <p:nvSpPr>
          <p:cNvPr id="2" name="Rectangle 1"/>
          <p:cNvSpPr/>
          <p:nvPr/>
        </p:nvSpPr>
        <p:spPr>
          <a:xfrm>
            <a:off x="0" y="210312"/>
            <a:ext cx="12192000" cy="1307592"/>
          </a:xfrm>
          <a:prstGeom prst="rect">
            <a:avLst/>
          </a:prstGeom>
          <a:solidFill>
            <a:srgbClr val="25629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594360"/>
            <a:ext cx="11338560" cy="594360"/>
          </a:xfrm>
          <a:prstGeom prst="rect">
            <a:avLst/>
          </a:prstGeom>
          <a:noFill/>
        </p:spPr>
        <p:txBody>
          <a:bodyPr wrap="square" lIns="0" tIns="0" rIns="0" bIns="0">
            <a:spAutoFit/>
          </a:bodyPr>
          <a:lstStyle/>
          <a:p>
            <a:pPr>
              <a:lnSpc>
                <a:spcPts val="3776"/>
              </a:lnSpc>
              <a:defRPr sz="3200" b="0" i="0">
                <a:solidFill>
                  <a:srgbClr val="FFFFFF"/>
                </a:solidFill>
                <a:latin typeface="Aptos"/>
              </a:defRPr>
            </a:pPr>
            <a:r>
              <a:t>References</a:t>
            </a:r>
          </a:p>
        </p:txBody>
      </p:sp>
      <p:sp>
        <p:nvSpPr>
          <p:cNvPr id="5" name="TextBox 4"/>
          <p:cNvSpPr txBox="1"/>
          <p:nvPr/>
        </p:nvSpPr>
        <p:spPr>
          <a:xfrm>
            <a:off x="0" y="1500938"/>
            <a:ext cx="5394960" cy="512961"/>
          </a:xfrm>
          <a:prstGeom prst="rect">
            <a:avLst/>
          </a:prstGeom>
          <a:noFill/>
        </p:spPr>
        <p:txBody>
          <a:bodyPr wrap="square" lIns="0" tIns="0" rIns="0" bIns="0">
            <a:spAutoFit/>
          </a:bodyPr>
          <a:lstStyle/>
          <a:p>
            <a:pPr>
              <a:lnSpc>
                <a:spcPts val="2005"/>
              </a:lnSpc>
              <a:defRPr sz="1700" b="0" i="0">
                <a:solidFill>
                  <a:srgbClr val="0E2841"/>
                </a:solidFill>
                <a:latin typeface="Aptos"/>
              </a:defRPr>
            </a:pPr>
            <a:r>
              <a:rPr i="0" dirty="0"/>
              <a:t>Brazil (2024) </a:t>
            </a:r>
            <a:r>
              <a:rPr i="1" dirty="0"/>
              <a:t>Lei nº 14.811, de 12 de </a:t>
            </a:r>
            <a:r>
              <a:rPr i="1" dirty="0" err="1"/>
              <a:t>janeiro</a:t>
            </a:r>
            <a:r>
              <a:rPr i="1" dirty="0"/>
              <a:t> de 2024.</a:t>
            </a:r>
            <a:r>
              <a:rPr i="0" dirty="0"/>
              <a:t> Brasília: </a:t>
            </a:r>
            <a:r>
              <a:rPr sz="1200" i="0" dirty="0" err="1">
                <a:latin typeface="Arial" panose="020B0604020202020204" pitchFamily="34" charset="0"/>
                <a:cs typeface="Arial" panose="020B0604020202020204" pitchFamily="34" charset="0"/>
              </a:rPr>
              <a:t>Presidência</a:t>
            </a:r>
            <a:r>
              <a:rPr i="0" dirty="0"/>
              <a:t> da República.</a:t>
            </a:r>
          </a:p>
        </p:txBody>
      </p:sp>
      <p:sp>
        <p:nvSpPr>
          <p:cNvPr id="6" name="TextBox 5"/>
          <p:cNvSpPr txBox="1"/>
          <p:nvPr/>
        </p:nvSpPr>
        <p:spPr>
          <a:xfrm>
            <a:off x="0" y="2105444"/>
            <a:ext cx="5394960" cy="384048"/>
          </a:xfrm>
          <a:prstGeom prst="rect">
            <a:avLst/>
          </a:prstGeom>
          <a:noFill/>
        </p:spPr>
        <p:txBody>
          <a:bodyPr wrap="square" lIns="0" tIns="0" rIns="0" bIns="0">
            <a:spAutoFit/>
          </a:bodyPr>
          <a:lstStyle/>
          <a:p>
            <a:pPr>
              <a:lnSpc>
                <a:spcPts val="1416"/>
              </a:lnSpc>
              <a:defRPr sz="1200" b="0" i="0">
                <a:solidFill>
                  <a:srgbClr val="4E6373"/>
                </a:solidFill>
                <a:latin typeface="Aptos"/>
              </a:defRPr>
            </a:pPr>
            <a:r>
              <a:rPr dirty="0">
                <a:hlinkClick r:id="rId3"/>
              </a:rPr>
              <a:t>Available at: Planalto, Law 14.811/2024</a:t>
            </a:r>
          </a:p>
          <a:p>
            <a:pPr>
              <a:lnSpc>
                <a:spcPts val="1416"/>
              </a:lnSpc>
              <a:defRPr sz="1200" b="0" i="0">
                <a:solidFill>
                  <a:srgbClr val="4E6373"/>
                </a:solidFill>
                <a:latin typeface="Aptos"/>
              </a:defRPr>
            </a:pPr>
            <a:r>
              <a:rPr dirty="0">
                <a:hlinkClick r:id="rId3"/>
              </a:rPr>
              <a:t>(Accessed: 9 October 2026).</a:t>
            </a:r>
          </a:p>
        </p:txBody>
      </p:sp>
      <p:sp>
        <p:nvSpPr>
          <p:cNvPr id="7" name="TextBox 6"/>
          <p:cNvSpPr txBox="1"/>
          <p:nvPr/>
        </p:nvSpPr>
        <p:spPr>
          <a:xfrm>
            <a:off x="18751" y="3577332"/>
            <a:ext cx="5394960" cy="512961"/>
          </a:xfrm>
          <a:prstGeom prst="rect">
            <a:avLst/>
          </a:prstGeom>
          <a:noFill/>
        </p:spPr>
        <p:txBody>
          <a:bodyPr wrap="square" lIns="0" tIns="0" rIns="0" bIns="0">
            <a:spAutoFit/>
          </a:bodyPr>
          <a:lstStyle/>
          <a:p>
            <a:pPr>
              <a:lnSpc>
                <a:spcPts val="2005"/>
              </a:lnSpc>
              <a:defRPr sz="1700" b="0" i="0">
                <a:solidFill>
                  <a:srgbClr val="0E2841"/>
                </a:solidFill>
                <a:latin typeface="Aptos"/>
              </a:defRPr>
            </a:pPr>
            <a:r>
              <a:rPr i="0" dirty="0"/>
              <a:t>UNESCO (2024) </a:t>
            </a:r>
            <a:r>
              <a:rPr i="1" dirty="0"/>
              <a:t>Safe to learn and thrive: ending violence in </a:t>
            </a:r>
            <a:r>
              <a:rPr sz="1200" i="1" dirty="0">
                <a:latin typeface="Arial" panose="020B0604020202020204" pitchFamily="34" charset="0"/>
                <a:cs typeface="Arial" panose="020B0604020202020204" pitchFamily="34" charset="0"/>
              </a:rPr>
              <a:t>and</a:t>
            </a:r>
            <a:r>
              <a:rPr i="1" dirty="0"/>
              <a:t> through education.</a:t>
            </a:r>
            <a:r>
              <a:rPr i="0" dirty="0"/>
              <a:t> Paris: UNESCO.</a:t>
            </a:r>
          </a:p>
        </p:txBody>
      </p:sp>
      <p:sp>
        <p:nvSpPr>
          <p:cNvPr id="8" name="TextBox 7"/>
          <p:cNvSpPr txBox="1"/>
          <p:nvPr/>
        </p:nvSpPr>
        <p:spPr>
          <a:xfrm>
            <a:off x="54864" y="4131313"/>
            <a:ext cx="5394960" cy="429768"/>
          </a:xfrm>
          <a:prstGeom prst="rect">
            <a:avLst/>
          </a:prstGeom>
          <a:noFill/>
        </p:spPr>
        <p:txBody>
          <a:bodyPr wrap="square" lIns="0" tIns="0" rIns="0" bIns="0">
            <a:spAutoFit/>
          </a:bodyPr>
          <a:lstStyle/>
          <a:p>
            <a:pPr>
              <a:lnSpc>
                <a:spcPts val="1416"/>
              </a:lnSpc>
              <a:defRPr sz="1200" b="0" i="0">
                <a:solidFill>
                  <a:srgbClr val="4E6373"/>
                </a:solidFill>
                <a:latin typeface="Aptos"/>
              </a:defRPr>
            </a:pPr>
            <a:r>
              <a:rPr dirty="0"/>
              <a:t>Available at: https://doi.org/10.54675/LUPY3293</a:t>
            </a:r>
          </a:p>
          <a:p>
            <a:pPr>
              <a:lnSpc>
                <a:spcPts val="1416"/>
              </a:lnSpc>
              <a:defRPr sz="1200" b="0" i="0">
                <a:solidFill>
                  <a:srgbClr val="4E6373"/>
                </a:solidFill>
                <a:latin typeface="Aptos"/>
              </a:defRPr>
            </a:pPr>
            <a:r>
              <a:rPr dirty="0"/>
              <a:t>(Accessed: 9 October 2026).</a:t>
            </a:r>
          </a:p>
        </p:txBody>
      </p:sp>
      <p:sp>
        <p:nvSpPr>
          <p:cNvPr id="11" name="TextBox 10"/>
          <p:cNvSpPr txBox="1"/>
          <p:nvPr/>
        </p:nvSpPr>
        <p:spPr>
          <a:xfrm>
            <a:off x="27548" y="2581037"/>
            <a:ext cx="5285232" cy="256480"/>
          </a:xfrm>
          <a:prstGeom prst="rect">
            <a:avLst/>
          </a:prstGeom>
          <a:noFill/>
        </p:spPr>
        <p:txBody>
          <a:bodyPr wrap="square" lIns="0" tIns="0" rIns="0" bIns="0">
            <a:spAutoFit/>
          </a:bodyPr>
          <a:lstStyle/>
          <a:p>
            <a:pPr>
              <a:lnSpc>
                <a:spcPts val="2005"/>
              </a:lnSpc>
              <a:defRPr sz="1700" b="0" i="0">
                <a:solidFill>
                  <a:srgbClr val="0E2841"/>
                </a:solidFill>
                <a:latin typeface="Aptos"/>
              </a:defRPr>
            </a:pPr>
            <a:r>
              <a:rPr i="0" dirty="0"/>
              <a:t>OECD (2025) </a:t>
            </a:r>
            <a:r>
              <a:rPr sz="1200" i="1" dirty="0">
                <a:latin typeface="Arial" panose="020B0604020202020204" pitchFamily="34" charset="0"/>
                <a:cs typeface="Arial" panose="020B0604020202020204" pitchFamily="34" charset="0"/>
              </a:rPr>
              <a:t>PISA</a:t>
            </a:r>
            <a:r>
              <a:rPr i="1" dirty="0"/>
              <a:t> and school wellbeing.</a:t>
            </a:r>
            <a:r>
              <a:rPr i="0" dirty="0"/>
              <a:t> Paris: OECD.</a:t>
            </a:r>
          </a:p>
        </p:txBody>
      </p:sp>
      <p:sp>
        <p:nvSpPr>
          <p:cNvPr id="12" name="TextBox 11"/>
          <p:cNvSpPr txBox="1"/>
          <p:nvPr/>
        </p:nvSpPr>
        <p:spPr>
          <a:xfrm>
            <a:off x="0" y="2906591"/>
            <a:ext cx="5285232" cy="491417"/>
          </a:xfrm>
          <a:prstGeom prst="rect">
            <a:avLst/>
          </a:prstGeom>
          <a:noFill/>
        </p:spPr>
        <p:txBody>
          <a:bodyPr wrap="square" lIns="0" tIns="0" rIns="0" bIns="0">
            <a:spAutoFit/>
          </a:bodyPr>
          <a:lstStyle/>
          <a:p>
            <a:pPr>
              <a:lnSpc>
                <a:spcPts val="2005"/>
              </a:lnSpc>
              <a:defRPr sz="1700" b="0" i="0">
                <a:solidFill>
                  <a:srgbClr val="0E2841"/>
                </a:solidFill>
                <a:latin typeface="Aptos"/>
              </a:defRPr>
            </a:pPr>
            <a:r>
              <a:rPr sz="1200" i="0" dirty="0">
                <a:latin typeface="Arial" panose="020B0604020202020204" pitchFamily="34" charset="0"/>
                <a:cs typeface="Arial" panose="020B0604020202020204" pitchFamily="34" charset="0"/>
              </a:rPr>
              <a:t>Ozga, J. (2021) ‘Critical policy analysis in education’, in </a:t>
            </a:r>
            <a:r>
              <a:rPr sz="1200" i="1" dirty="0">
                <a:latin typeface="Arial" panose="020B0604020202020204" pitchFamily="34" charset="0"/>
                <a:cs typeface="Arial" panose="020B0604020202020204" pitchFamily="34" charset="0"/>
              </a:rPr>
              <a:t>Sage Handbook of Education Policy.</a:t>
            </a:r>
            <a:r>
              <a:rPr sz="1200" i="0" dirty="0">
                <a:latin typeface="Arial" panose="020B0604020202020204" pitchFamily="34" charset="0"/>
                <a:cs typeface="Arial" panose="020B0604020202020204" pitchFamily="34" charset="0"/>
              </a:rPr>
              <a:t> London: Sage. [Editors and pages needed.]</a:t>
            </a:r>
          </a:p>
        </p:txBody>
      </p:sp>
      <p:sp>
        <p:nvSpPr>
          <p:cNvPr id="13" name="TextBox 12"/>
          <p:cNvSpPr txBox="1"/>
          <p:nvPr/>
        </p:nvSpPr>
        <p:spPr>
          <a:xfrm>
            <a:off x="54864" y="4727750"/>
            <a:ext cx="5285232" cy="1188720"/>
          </a:xfrm>
          <a:prstGeom prst="rect">
            <a:avLst/>
          </a:prstGeom>
          <a:noFill/>
        </p:spPr>
        <p:txBody>
          <a:bodyPr wrap="square" lIns="0" tIns="0" rIns="0" bIns="0">
            <a:spAutoFit/>
          </a:bodyPr>
          <a:lstStyle/>
          <a:p>
            <a:pPr>
              <a:lnSpc>
                <a:spcPts val="2005"/>
              </a:lnSpc>
              <a:defRPr sz="1700" b="0" i="0">
                <a:solidFill>
                  <a:srgbClr val="0E2841"/>
                </a:solidFill>
                <a:latin typeface="Aptos"/>
              </a:defRPr>
            </a:pPr>
            <a:r>
              <a:rPr i="0" dirty="0"/>
              <a:t>United Nations (2023) </a:t>
            </a:r>
            <a:r>
              <a:rPr i="1" dirty="0"/>
              <a:t>Protecting children from bullying: Report of the Secretary-General.</a:t>
            </a:r>
            <a:r>
              <a:rPr i="0" dirty="0"/>
              <a:t> New York: UN. [Report number needed.]</a:t>
            </a:r>
          </a:p>
        </p:txBody>
      </p:sp>
      <p:sp>
        <p:nvSpPr>
          <p:cNvPr id="16" name="TextBox 15"/>
          <p:cNvSpPr txBox="1"/>
          <p:nvPr/>
        </p:nvSpPr>
        <p:spPr>
          <a:xfrm>
            <a:off x="6464808" y="3516228"/>
            <a:ext cx="5285232" cy="346249"/>
          </a:xfrm>
          <a:prstGeom prst="rect">
            <a:avLst/>
          </a:prstGeom>
          <a:noFill/>
        </p:spPr>
        <p:txBody>
          <a:bodyPr wrap="square" lIns="0" tIns="0" rIns="0" bIns="0">
            <a:spAutoFit/>
          </a:bodyPr>
          <a:lstStyle/>
          <a:p>
            <a:pPr>
              <a:lnSpc>
                <a:spcPts val="2713"/>
              </a:lnSpc>
              <a:defRPr sz="2300" b="1" i="0">
                <a:solidFill>
                  <a:srgbClr val="156082"/>
                </a:solidFill>
                <a:latin typeface="Aptos"/>
              </a:defRPr>
            </a:pPr>
            <a:r>
              <a:rPr dirty="0"/>
              <a:t>Thank you for listening.</a:t>
            </a:r>
          </a:p>
        </p:txBody>
      </p:sp>
      <p:sp>
        <p:nvSpPr>
          <p:cNvPr id="20" name="TextBox 19">
            <a:extLst>
              <a:ext uri="{FF2B5EF4-FFF2-40B4-BE49-F238E27FC236}">
                <a16:creationId xmlns:a16="http://schemas.microsoft.com/office/drawing/2014/main" id="{378124D0-745A-CA25-4730-9EDE1D8D8170}"/>
              </a:ext>
            </a:extLst>
          </p:cNvPr>
          <p:cNvSpPr txBox="1"/>
          <p:nvPr/>
        </p:nvSpPr>
        <p:spPr>
          <a:xfrm>
            <a:off x="0" y="5569457"/>
            <a:ext cx="6591245" cy="553998"/>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UNESCO (2019, 2024), UNESCO Scientific Committee (2020), Gaffney et al. (2021). Synthesis of slides 3–8</a:t>
            </a:r>
            <a:r>
              <a:rPr lang="en-GB" dirty="0"/>
              <a:t>.</a:t>
            </a:r>
          </a:p>
        </p:txBody>
      </p:sp>
      <p:sp>
        <p:nvSpPr>
          <p:cNvPr id="24" name="TextBox 23">
            <a:extLst>
              <a:ext uri="{FF2B5EF4-FFF2-40B4-BE49-F238E27FC236}">
                <a16:creationId xmlns:a16="http://schemas.microsoft.com/office/drawing/2014/main" id="{1DB797A0-8027-C1E4-2126-B1A465080844}"/>
              </a:ext>
            </a:extLst>
          </p:cNvPr>
          <p:cNvSpPr txBox="1"/>
          <p:nvPr/>
        </p:nvSpPr>
        <p:spPr>
          <a:xfrm>
            <a:off x="5741969" y="1517904"/>
            <a:ext cx="6094070" cy="46166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UNESCO (2019; disability review, 2021, updated 2023); Gaffney, </a:t>
            </a:r>
            <a:r>
              <a:rPr lang="en-GB" sz="1200" dirty="0" err="1">
                <a:latin typeface="Arial" panose="020B0604020202020204" pitchFamily="34" charset="0"/>
                <a:cs typeface="Arial" panose="020B0604020202020204" pitchFamily="34" charset="0"/>
              </a:rPr>
              <a:t>Ttofi</a:t>
            </a:r>
            <a:r>
              <a:rPr lang="en-GB" sz="1200" dirty="0">
                <a:latin typeface="Arial" panose="020B0604020202020204" pitchFamily="34" charset="0"/>
                <a:cs typeface="Arial" panose="020B0604020202020204" pitchFamily="34" charset="0"/>
              </a:rPr>
              <a:t> &amp; Farrington (2021). SEND: special educational needs and disabilities.</a:t>
            </a:r>
          </a:p>
        </p:txBody>
      </p:sp>
      <p:sp>
        <p:nvSpPr>
          <p:cNvPr id="26" name="TextBox 25">
            <a:extLst>
              <a:ext uri="{FF2B5EF4-FFF2-40B4-BE49-F238E27FC236}">
                <a16:creationId xmlns:a16="http://schemas.microsoft.com/office/drawing/2014/main" id="{88782747-3DE4-805C-F59C-24141EF31F41}"/>
              </a:ext>
            </a:extLst>
          </p:cNvPr>
          <p:cNvSpPr txBox="1"/>
          <p:nvPr/>
        </p:nvSpPr>
        <p:spPr>
          <a:xfrm>
            <a:off x="5741969" y="2119372"/>
            <a:ext cx="6094070" cy="461665"/>
          </a:xfrm>
          <a:prstGeom prst="rect">
            <a:avLst/>
          </a:prstGeom>
          <a:noFill/>
        </p:spPr>
        <p:txBody>
          <a:bodyPr wrap="square">
            <a:spAutoFit/>
          </a:bodyPr>
          <a:lstStyle/>
          <a:p>
            <a:r>
              <a:rPr lang="en-GB" sz="1200" dirty="0" err="1">
                <a:latin typeface="Arial" panose="020B0604020202020204" pitchFamily="34" charset="0"/>
                <a:cs typeface="Arial" panose="020B0604020202020204" pitchFamily="34" charset="0"/>
              </a:rPr>
              <a:t>Nation.Cymru</a:t>
            </a:r>
            <a:r>
              <a:rPr lang="en-GB" sz="1200" dirty="0">
                <a:latin typeface="Arial" panose="020B0604020202020204" pitchFamily="34" charset="0"/>
                <a:cs typeface="Arial" panose="020B0604020202020204" pitchFamily="34" charset="0"/>
              </a:rPr>
              <a:t> (9 Nov 2024); CNA (27 Aug 2025); UN News (6 Nov 2024). Media effects: critical analysis, not measured by this sample.</a:t>
            </a:r>
          </a:p>
        </p:txBody>
      </p:sp>
      <p:sp>
        <p:nvSpPr>
          <p:cNvPr id="28" name="TextBox 27">
            <a:extLst>
              <a:ext uri="{FF2B5EF4-FFF2-40B4-BE49-F238E27FC236}">
                <a16:creationId xmlns:a16="http://schemas.microsoft.com/office/drawing/2014/main" id="{4C0C3EC3-2D4D-F26A-9BC2-FD8BC415E24F}"/>
              </a:ext>
            </a:extLst>
          </p:cNvPr>
          <p:cNvSpPr txBox="1"/>
          <p:nvPr/>
        </p:nvSpPr>
        <p:spPr>
          <a:xfrm>
            <a:off x="-13310" y="6186023"/>
            <a:ext cx="6094070" cy="46166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UNESCO (2024); University of Turku / </a:t>
            </a:r>
            <a:r>
              <a:rPr lang="en-GB" sz="1200" dirty="0" err="1">
                <a:latin typeface="Arial" panose="020B0604020202020204" pitchFamily="34" charset="0"/>
                <a:cs typeface="Arial" panose="020B0604020202020204" pitchFamily="34" charset="0"/>
              </a:rPr>
              <a:t>KiVa</a:t>
            </a:r>
            <a:r>
              <a:rPr lang="en-GB" sz="1200" dirty="0">
                <a:latin typeface="Arial" panose="020B0604020202020204" pitchFamily="34" charset="0"/>
                <a:cs typeface="Arial" panose="020B0604020202020204" pitchFamily="34" charset="0"/>
              </a:rPr>
              <a:t>; Brazil Law 14.811/2024; DfE guidance (2017).  ¹Unless a more serious offence applies.</a:t>
            </a:r>
          </a:p>
        </p:txBody>
      </p:sp>
    </p:spTree>
    <p:extLst>
      <p:ext uri="{BB962C8B-B14F-4D97-AF65-F5344CB8AC3E}">
        <p14:creationId xmlns:p14="http://schemas.microsoft.com/office/powerpoint/2010/main" val="930933786"/>
      </p:ext>
    </p:extLst>
  </p:cSld>
  <p:clrMapOvr>
    <a:masterClrMapping/>
  </p:clrMapOvr>
</p:sld>
</file>

<file path=ppt/theme/theme1.xml><?xml version="1.0" encoding="utf-8"?>
<a:theme xmlns:a="http://schemas.openxmlformats.org/drawingml/2006/main" name="Bjorn">
  <a:themeElements>
    <a:clrScheme name="Bjorn">
      <a:dk1>
        <a:srgbClr val="000000"/>
      </a:dk1>
      <a:lt1>
        <a:srgbClr val="FFFFFF"/>
      </a:lt1>
      <a:dk2>
        <a:srgbClr val="003474"/>
      </a:dk2>
      <a:lt2>
        <a:srgbClr val="EFE6EB"/>
      </a:lt2>
      <a:accent1>
        <a:srgbClr val="28AE70"/>
      </a:accent1>
      <a:accent2>
        <a:srgbClr val="AC9E0C"/>
      </a:accent2>
      <a:accent3>
        <a:srgbClr val="EF3475"/>
      </a:accent3>
      <a:accent4>
        <a:srgbClr val="8961F3"/>
      </a:accent4>
      <a:accent5>
        <a:srgbClr val="11ADD3"/>
      </a:accent5>
      <a:accent6>
        <a:srgbClr val="E78813"/>
      </a:accent6>
      <a:hlink>
        <a:srgbClr val="CD45C3"/>
      </a:hlink>
      <a:folHlink>
        <a:srgbClr val="E34E4E"/>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 id="{121AC9A9-9DF1-410F-980B-228D05632962}" vid="{661A2AC3-DE07-4883-A618-4B52B678F5E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Bjorn</Template>
  <TotalTime>0</TotalTime>
  <Words>2950</Words>
  <Application>Microsoft Office PowerPoint</Application>
  <PresentationFormat>Widescreen</PresentationFormat>
  <Paragraphs>183</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Neue Haas Grotesk Text Pro</vt:lpstr>
      <vt:lpstr>Symbol</vt:lpstr>
      <vt:lpstr>System Font Regular</vt:lpstr>
      <vt:lpstr>Bjorn</vt:lpstr>
      <vt:lpstr>PowerPoint Presentation</vt:lpstr>
      <vt:lpstr>What Is the Issue? Global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Mahmuda Akter Sonia (2602850)</dc:creator>
  <cp:lastModifiedBy>Mahmuda Akter Sonia</cp:lastModifiedBy>
  <cp:revision>2</cp:revision>
  <dcterms:created xsi:type="dcterms:W3CDTF">2026-10-08T19:37:45Z</dcterms:created>
  <dcterms:modified xsi:type="dcterms:W3CDTF">2026-10-12T11:54:47Z</dcterms:modified>
</cp:coreProperties>
</file>