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3203" autoAdjust="0"/>
  </p:normalViewPr>
  <p:slideViewPr>
    <p:cSldViewPr>
      <p:cViewPr varScale="1">
        <p:scale>
          <a:sx n="77" d="100"/>
          <a:sy n="77" d="100"/>
        </p:scale>
        <p:origin x="1277"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15AAB6-342D-439C-88FC-6459568E8893}" type="datetimeFigureOut">
              <a:rPr lang="en-US" smtClean="0"/>
              <a:pPr/>
              <a:t>11/11/2023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D66399-6EA5-4A4D-81F2-16F81F83EE2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Renewable energy source has been the process of companies using sustainability sources that have been renewed over time. The presentation is going to critically evaluate the concept of enterprise and entrepreneurship and also the analysis of entrepreneurial and enterprise opportunities. The renewable energy business plan will be included in the study based on the solar panels in </a:t>
            </a:r>
            <a:r>
              <a:rPr lang="en-US" sz="1200" kern="1200" dirty="0" err="1">
                <a:solidFill>
                  <a:schemeClr val="tx1"/>
                </a:solidFill>
                <a:latin typeface="+mn-lt"/>
                <a:ea typeface="+mn-ea"/>
                <a:cs typeface="+mn-cs"/>
              </a:rPr>
              <a:t>Tokamark</a:t>
            </a:r>
            <a:r>
              <a:rPr lang="en-US" sz="1200" kern="1200" dirty="0">
                <a:solidFill>
                  <a:schemeClr val="tx1"/>
                </a:solidFill>
                <a:latin typeface="+mn-lt"/>
                <a:ea typeface="+mn-ea"/>
                <a:cs typeface="+mn-cs"/>
              </a:rPr>
              <a:t> Energy.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kern="1200" dirty="0">
                <a:solidFill>
                  <a:schemeClr val="tx1"/>
                </a:solidFill>
                <a:latin typeface="+mn-lt"/>
                <a:ea typeface="+mn-ea"/>
                <a:cs typeface="+mn-cs"/>
              </a:rPr>
              <a:t>Enterprise and entrepreneurship has been the concept of taking risks, identifying opportunities and creating values that have been different in scope and focus. As stated by </a:t>
            </a:r>
            <a:r>
              <a:rPr lang="en-US" sz="1200" kern="1200" dirty="0" err="1">
                <a:solidFill>
                  <a:schemeClr val="tx1"/>
                </a:solidFill>
                <a:latin typeface="+mn-lt"/>
                <a:ea typeface="+mn-ea"/>
                <a:cs typeface="+mn-cs"/>
              </a:rPr>
              <a:t>Pererva</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(2021), an enterprise has been a group of people with a common goal that has certain resources to achieve the business objectives. Enterprise has involved the willingness to take calculated risks, be innovative and be proactive in seeking various new opportunities. It has been formed from small business to large corporation and operates in various industries and sectors. For Example, The enterprise of Shell Company has been using AI to help the company advance infrastructure and provide cloud technology for accurate digitalisation (Shell.com, 2022). On the other hand, entrepreneurship has been the individual willing to take financial and personal risks for starting or running a new business. They have been driving the passion for innovative ideas and the drive to make a positive impact on the world. Both enterprise and entrepreneurship have been playing a crucial role in driving economic growth, job creation and innovation. They have been essential for creating new products and services, improving efficiency and productivity and also fostering competition in the marketplace. </a:t>
            </a:r>
          </a:p>
          <a:p>
            <a:r>
              <a:rPr lang="en-US" sz="1200" kern="1200" dirty="0">
                <a:solidFill>
                  <a:schemeClr val="tx1"/>
                </a:solidFill>
                <a:latin typeface="+mn-lt"/>
                <a:ea typeface="+mn-ea"/>
                <a:cs typeface="+mn-cs"/>
              </a:rPr>
              <a:t>Moreover, they have been contributing to the overall development and prosperity of societies. The key ability of enterprise and entrepreneurship has been identifying opportunities and taking calculated risks for development and improvement. For Example, entrepreneurship has been helping BP to achieve sustainable success and act in the long-term interests of the shareholders, partners or society (Bp.com, 2023). This involves having an effective understanding of market trends, customer needs and technological advancement. Also, they have an effective knowledge of supporting gaps in the market areas of the existing products and services for improvement and development. As opined by Jones (2019), they have the willingness to take risks for pursuing effective opportunities in the investment capital in new ventures or devoting time and resources to developing new products and services within the organisations. In addition, enterprise and entrepreneurship also require effective planning and execution for developing a clear vision and strategy to </a:t>
            </a:r>
            <a:r>
              <a:rPr lang="en-US" sz="1200" kern="1200" dirty="0" err="1">
                <a:solidFill>
                  <a:schemeClr val="tx1"/>
                </a:solidFill>
                <a:latin typeface="+mn-lt"/>
                <a:ea typeface="+mn-ea"/>
                <a:cs typeface="+mn-cs"/>
              </a:rPr>
              <a:t>capitalise</a:t>
            </a:r>
            <a:r>
              <a:rPr lang="en-US" sz="1200" kern="1200" dirty="0">
                <a:solidFill>
                  <a:schemeClr val="tx1"/>
                </a:solidFill>
                <a:latin typeface="+mn-lt"/>
                <a:ea typeface="+mn-ea"/>
                <a:cs typeface="+mn-cs"/>
              </a:rPr>
              <a:t> on identified opportunities and the ability to change the market condition. </a:t>
            </a:r>
          </a:p>
        </p:txBody>
      </p:sp>
      <p:sp>
        <p:nvSpPr>
          <p:cNvPr id="4" name="Slide Number Placeholder 3"/>
          <p:cNvSpPr>
            <a:spLocks noGrp="1"/>
          </p:cNvSpPr>
          <p:nvPr>
            <p:ph type="sldNum" sz="quarter" idx="10"/>
          </p:nvPr>
        </p:nvSpPr>
        <p:spPr/>
        <p:txBody>
          <a:bodyPr/>
          <a:lstStyle/>
          <a:p>
            <a:fld id="{3BD66399-6EA5-4A4D-81F2-16F81F83EE23}"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kern="1200" dirty="0">
                <a:solidFill>
                  <a:schemeClr val="tx1"/>
                </a:solidFill>
                <a:latin typeface="+mn-lt"/>
                <a:ea typeface="+mn-ea"/>
                <a:cs typeface="+mn-cs"/>
              </a:rPr>
              <a:t>Enterprise and entrepreneurship have been leading to the creation of products and services that have the potential to disrupt industries and create value for both customers and businesses. Another opportunity for entrepreneurship and enterprise has been job creation. Furthermore, entrepreneurship and enterprise have been offered the opportunity to drive technological advancement and innovation. It helps in developing new technologies and solutions that have the potential for improving efficiency, productivity and quality of the business. It has been identified that there have been approximately 5.55 million business enterprises operating in the UK (Statista.com, 2023). Additionally, entrepreneurs and enterprises have been providing opportunities to foster competition and improve the choice of consumers. As stated by </a:t>
            </a:r>
            <a:r>
              <a:rPr lang="en-US" sz="1200" kern="1200" dirty="0" err="1">
                <a:solidFill>
                  <a:schemeClr val="tx1"/>
                </a:solidFill>
                <a:latin typeface="+mn-lt"/>
                <a:ea typeface="+mn-ea"/>
                <a:cs typeface="+mn-cs"/>
              </a:rPr>
              <a:t>Anh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(2022), they have been helping to improve the existing products by creating more competitive advantage in the marketplace. This has been leading to better quality products, lower prices and improved customer experience. They help in starting new businesses or expanding the existing ones to reduce the unemployment rates, stimulating economics and fostering economic development in the global market. </a:t>
            </a:r>
          </a:p>
          <a:p>
            <a:r>
              <a:rPr lang="en-US" sz="1200" kern="1200" dirty="0">
                <a:solidFill>
                  <a:schemeClr val="tx1"/>
                </a:solidFill>
                <a:latin typeface="+mn-lt"/>
                <a:ea typeface="+mn-ea"/>
                <a:cs typeface="+mn-cs"/>
              </a:rPr>
              <a:t>Moreover, entrepreneurs and enterprises have been creating effective opportunities to generate financial returns for investors and stakeholders. They have been helping in attracting investment capital to support the new ideas and ventures that have been driving future economic growth and innovation. Entrepreneurship and enterprise opportunities have been the ability to make a positive impact on society. For Example, Scottish Power has been creating effective opportunities for offering a wide range of careers for people with diverse skills, expertise and ambition (Scottishpower.com</a:t>
            </a:r>
            <a:r>
              <a:rPr lang="en-US" sz="1200" i="1" kern="1200" dirty="0">
                <a:solidFill>
                  <a:schemeClr val="tx1"/>
                </a:solidFill>
                <a:latin typeface="+mn-lt"/>
                <a:ea typeface="+mn-ea"/>
                <a:cs typeface="+mn-cs"/>
              </a:rPr>
              <a:t>,</a:t>
            </a:r>
            <a:r>
              <a:rPr lang="en-US" sz="1200" kern="1200" dirty="0">
                <a:solidFill>
                  <a:schemeClr val="tx1"/>
                </a:solidFill>
                <a:latin typeface="+mn-lt"/>
                <a:ea typeface="+mn-ea"/>
                <a:cs typeface="+mn-cs"/>
              </a:rPr>
              <a:t> 2023).Entrepreneurial enterprises have been pursuing effective ideas with a passion for creating positive change in the world. They have been helping in the development of sustainable products providing access to essential services and addressing social issues that bring effective opportunities for building a better future. Furthermore, they have been offering opportunities for personal and professional growth within the organisations. Starting and running new business or pursuing innovative ideas has been a challenging yet rewarding experience. They have been offering opportunities for developing new skills, expanding their networks and gaining valuable experience that can benefit them in future development.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kern="1200" dirty="0">
                <a:solidFill>
                  <a:schemeClr val="tx1"/>
                </a:solidFill>
                <a:latin typeface="+mn-lt"/>
                <a:ea typeface="+mn-ea"/>
                <a:cs typeface="+mn-cs"/>
              </a:rPr>
              <a:t>The renewable energy source has been an important business idea for the energy industry as it helps in shifting towards a sustainable future. As stated by </a:t>
            </a:r>
            <a:r>
              <a:rPr lang="en-US" sz="1200" kern="1200" dirty="0" err="1">
                <a:solidFill>
                  <a:schemeClr val="tx1"/>
                </a:solidFill>
                <a:latin typeface="+mn-lt"/>
                <a:ea typeface="+mn-ea"/>
                <a:cs typeface="+mn-cs"/>
              </a:rPr>
              <a:t>Ajah</a:t>
            </a:r>
            <a:r>
              <a:rPr lang="en-US" sz="1200" kern="1200" dirty="0">
                <a:solidFill>
                  <a:schemeClr val="tx1"/>
                </a:solidFill>
                <a:latin typeface="+mn-lt"/>
                <a:ea typeface="+mn-ea"/>
                <a:cs typeface="+mn-cs"/>
              </a:rPr>
              <a:t> (2019), the demand for solar panels has been inspected to increase significantly. This presents great opportunities for entrepreneurs and enterprises to </a:t>
            </a:r>
            <a:r>
              <a:rPr lang="en-US" sz="1200" kern="1200" dirty="0" err="1">
                <a:solidFill>
                  <a:schemeClr val="tx1"/>
                </a:solidFill>
                <a:latin typeface="+mn-lt"/>
                <a:ea typeface="+mn-ea"/>
                <a:cs typeface="+mn-cs"/>
              </a:rPr>
              <a:t>capitalise</a:t>
            </a:r>
            <a:r>
              <a:rPr lang="en-US" sz="1200" kern="1200" dirty="0">
                <a:solidFill>
                  <a:schemeClr val="tx1"/>
                </a:solidFill>
                <a:latin typeface="+mn-lt"/>
                <a:ea typeface="+mn-ea"/>
                <a:cs typeface="+mn-cs"/>
              </a:rPr>
              <a:t> on this growing market by offering innovative and cost-effective solar panel installation. The focus on installing solar panels in Tokamak Energy, entrepreneurs will tap into a large and diverse market that has been increasingly seeking to reduce their carbon footprint and lower energy costs. The</a:t>
            </a:r>
            <a:r>
              <a:rPr lang="en-US" sz="1200" b="1" i="1" kern="1200" dirty="0">
                <a:solidFill>
                  <a:schemeClr val="tx1"/>
                </a:solidFill>
                <a:latin typeface="+mn-lt"/>
                <a:ea typeface="+mn-ea"/>
                <a:cs typeface="+mn-cs"/>
              </a:rPr>
              <a:t> key to success </a:t>
            </a:r>
            <a:r>
              <a:rPr lang="en-US" sz="1200" kern="1200" dirty="0">
                <a:solidFill>
                  <a:schemeClr val="tx1"/>
                </a:solidFill>
                <a:latin typeface="+mn-lt"/>
                <a:ea typeface="+mn-ea"/>
                <a:cs typeface="+mn-cs"/>
              </a:rPr>
              <a:t>in their business ideas will be in offering a comprehensive and tailored approach for installing solar panels in Tokamak Energy (Tokamakenergy.co.uk, 2023). This will be including the conduction through energy audits and assessments for determining the specific needs and requirements of the organisation. The understanding of energy consumption patterns, available space for solar panel installation and the financial objectives of the organisation, enterprises can develop customized solar energy solutions. This will help in optimising for maximum efficiency and cost-effectiveness within the company. </a:t>
            </a:r>
          </a:p>
          <a:p>
            <a:r>
              <a:rPr lang="en-US" sz="1200" kern="1200" dirty="0">
                <a:solidFill>
                  <a:schemeClr val="tx1"/>
                </a:solidFill>
                <a:latin typeface="+mn-lt"/>
                <a:ea typeface="+mn-ea"/>
                <a:cs typeface="+mn-cs"/>
              </a:rPr>
              <a:t>Additionally, In Tokamak Energy Company the installation of solar panels, entrepreneurs can also offer a range of complementary services to the company. This will include providing ongoing maintenance and monitoring of the solar panels as well as offering energy management solutions for helping organisations </a:t>
            </a:r>
            <a:r>
              <a:rPr lang="en-US" sz="1200" kern="1200" dirty="0" err="1">
                <a:solidFill>
                  <a:schemeClr val="tx1"/>
                </a:solidFill>
                <a:latin typeface="+mn-lt"/>
                <a:ea typeface="+mn-ea"/>
                <a:cs typeface="+mn-cs"/>
              </a:rPr>
              <a:t>optimises</a:t>
            </a:r>
            <a:r>
              <a:rPr lang="en-US" sz="1200" kern="1200" dirty="0">
                <a:solidFill>
                  <a:schemeClr val="tx1"/>
                </a:solidFill>
                <a:latin typeface="+mn-lt"/>
                <a:ea typeface="+mn-ea"/>
                <a:cs typeface="+mn-cs"/>
              </a:rPr>
              <a:t> their energy usage. Energy management will maximise the benefit of the company for meeting the </a:t>
            </a:r>
            <a:r>
              <a:rPr lang="en-US" sz="1200" b="1" i="1" kern="1200" dirty="0">
                <a:solidFill>
                  <a:schemeClr val="tx1"/>
                </a:solidFill>
                <a:latin typeface="+mn-lt"/>
                <a:ea typeface="+mn-ea"/>
                <a:cs typeface="+mn-cs"/>
              </a:rPr>
              <a:t>missions and goals </a:t>
            </a:r>
            <a:r>
              <a:rPr lang="en-US" sz="1200" kern="1200" dirty="0">
                <a:solidFill>
                  <a:schemeClr val="tx1"/>
                </a:solidFill>
                <a:latin typeface="+mn-lt"/>
                <a:ea typeface="+mn-ea"/>
                <a:cs typeface="+mn-cs"/>
              </a:rPr>
              <a:t>of installing solar panels. The competition package of service, enterprises can position themselves as trusted partners for the company seeking to transition to solar energy (Tokamakenergy.co.uk, 2023). Furthermore, the entrepreneurs will be differentiating their business by focusing on sustainability and environmental impact. The high-quality solar panels from reputable manufacturers and the use of eco-friendly installation practices will help the business to lead sustainable energy solutions. The installation of solar panels can make them more financially viable and attractive to investors by providing a steady revenue stream from the sales of the products. For the successful launch of the business idea, Tokamak will invest in building effective </a:t>
            </a:r>
            <a:r>
              <a:rPr lang="en-US" sz="1200" b="1" i="1" kern="1200" dirty="0">
                <a:solidFill>
                  <a:schemeClr val="tx1"/>
                </a:solidFill>
                <a:latin typeface="+mn-lt"/>
                <a:ea typeface="+mn-ea"/>
                <a:cs typeface="+mn-cs"/>
              </a:rPr>
              <a:t>human resource</a:t>
            </a:r>
            <a:r>
              <a:rPr lang="en-US" sz="1200" kern="1200" dirty="0">
                <a:solidFill>
                  <a:schemeClr val="tx1"/>
                </a:solidFill>
                <a:latin typeface="+mn-lt"/>
                <a:ea typeface="+mn-ea"/>
                <a:cs typeface="+mn-cs"/>
              </a:rPr>
              <a:t> management by building a strong team of professionals with expertise in solar panel installation.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b="1" i="1" dirty="0"/>
              <a:t>Segmentation</a:t>
            </a:r>
          </a:p>
          <a:p>
            <a:r>
              <a:rPr lang="en-US" sz="1200" kern="1200" dirty="0">
                <a:solidFill>
                  <a:schemeClr val="tx1"/>
                </a:solidFill>
                <a:latin typeface="+mn-lt"/>
                <a:ea typeface="+mn-ea"/>
                <a:cs typeface="+mn-cs"/>
              </a:rPr>
              <a:t>Tokamak can target demographic, psychographic, geographic and behavioural segmentation for the achievement of their business idea. The above table has identified the different segments that can be targeted by the company for the achievement of their company's business idea of installing solar panels.</a:t>
            </a:r>
          </a:p>
          <a:p>
            <a:r>
              <a:rPr lang="en-US" sz="1200" b="1" i="1" kern="1200" dirty="0">
                <a:solidFill>
                  <a:schemeClr val="tx1"/>
                </a:solidFill>
                <a:latin typeface="+mn-lt"/>
                <a:ea typeface="+mn-ea"/>
                <a:cs typeface="+mn-cs"/>
              </a:rPr>
              <a:t>Targeting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company can mainly focus on the demographic and psychographic segments for their business idea success. Tokamak Energy can target large and middle business companies in urban and rural areas. They can target both the private and public sectors for their business idea achievement that has been tending to reduce their carbon footprint. The company can focus on the high-level investors in fusion energy and also that can help with solar panel installation. They can target customers that have a high-profile reputation in the market and live a luxurious lifestyle for more profit.</a:t>
            </a:r>
          </a:p>
          <a:p>
            <a:r>
              <a:rPr lang="en-US" sz="1200" b="1" i="1" kern="1200" dirty="0">
                <a:solidFill>
                  <a:schemeClr val="tx1"/>
                </a:solidFill>
                <a:latin typeface="+mn-lt"/>
                <a:ea typeface="+mn-ea"/>
                <a:cs typeface="+mn-cs"/>
              </a:rPr>
              <a:t>Positioning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Tokamak has been facing intense competition from Helion, CFS, and BP as they have high quality and high prices and attract customers effectively. The company has been facing substitution competition from Shell as the company also has the high quality and low prices as Tokamak Energy (Tokamakenergy.co.uk, 2023). TAE technologies have not been a tough competition for tokamak energy due to their lower quality and high price. General Fusion has not been a competition for the company at all due to its lower price and lower quality. The company can mitigate their competitors by installing effective solar panels that can help the company to lower their cost prices more and provide effective quality products.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Porter's five forces have been the framework for analyzing the competitive forces that shape the Tokamak energy company. Tokamak Energy has been facing intense competition from various companies including BP, Shell, Helion, CFS, and so on (Tokamakenergy.co.uk, 2023). The companies have high quality and high prices that can affect the development and growth of the company. The competitive rivalry of the company has been high due to the mentioned competitors in the UK market. The power of the suppliers has been low due to the presence of a wide range of suppliers in the UK market. Tokamak can manage the supplier relationship more carefully and potentially consider vertical integration to reduce dependence on external suppliers for the success of business ideas. </a:t>
            </a:r>
          </a:p>
          <a:p>
            <a:r>
              <a:rPr lang="en-US" sz="1200" kern="1200" dirty="0">
                <a:solidFill>
                  <a:schemeClr val="tx1"/>
                </a:solidFill>
                <a:latin typeface="+mn-lt"/>
                <a:ea typeface="+mn-ea"/>
                <a:cs typeface="+mn-cs"/>
              </a:rPr>
              <a:t>The bargaining power of the buyers including other companies has been high in the UK market due to the presence of effective competitors. This can impact the company's business idea of installing solar panels as these buyers seek the most cost-effective renewable energy solutions. Tokamak can ensure that its technology and pricing have been competitive while building strong relationships with key buyers to maintain a strong position of its production in the market. The threat of substitute products or services has been moderate for the company in the UK market however it can also impact Tokamak Energy's market position. The company can continue to demonstrate the benefits and advancement of their technology compared to other alternatives and invests in marketing to differentiate themselves in the market. The threat of new entrants for the company has been low due to a lack of economic development and effective market position.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Entrepreneurship Theory has several definitions relating to different viewpoints and assumptions based on particular factors. However, the assumptions of the theory of entrepreneurship mainly focus on the most effective factors one of the main factors is innovation theory, Innovation theory refers to innovative ideas that can improve the organisation's product or services and enhance future success. Following this theory the company will develop a system of the project that will help the company to produce solar energy widely through different technologies and use it on a large scale in amounts. This theory can also influence the consumer's interest in solar usefulness which will help the company for expansion of their solar unique technologies intervention. Innovative ideas can gather public attention by advertising in a valid manner that will describe both the usefulness of solar energy and also the company technologies towards the solar system. Innovation adds value and creates a new process for the particular segments which make every company unique and innovative from other. This way company would get help from innovation theories and see the growth of their company enlarging their company scale.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economic theory of entrepreneurship refers to the economic circumstances of a company and how to deal with them and solve them through various economic solutions. This theory mainly focuses on the economic factors related to the company such as production or service rates, government affairs, government rules and policies, interest rates, tax rates, labour and wages and many more. The company will get an idea of how the economies function through the definitions and analysis of the economic factors from the economic theory. The economic theory will be used for the better economic situation of the company by developing the circumstances and making future predictions about the company's future position. The concept of the theory also explains the market mechanism which will enhance the market strategies of the company. Economic factors affect both the economy and the individual business, so the economic theory of entrepreneurship plays a major part in any business enterprise. </a:t>
            </a:r>
          </a:p>
          <a:p>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will be able to reach its goals by availing affordable solar technologies to the business market by learning several tactics from entrepreneurship theories and mechanisms, which will also develop the market. This business plan is a good example of the need of sustainable solar energy for the economy as well as individual businesses. We have analysed how the company will benefit from the solar technology in the best way which will also lead to future economic benefit.</a:t>
            </a:r>
            <a:endParaRPr lang="en-US" dirty="0"/>
          </a:p>
        </p:txBody>
      </p:sp>
      <p:sp>
        <p:nvSpPr>
          <p:cNvPr id="4" name="Slide Number Placeholder 3"/>
          <p:cNvSpPr>
            <a:spLocks noGrp="1"/>
          </p:cNvSpPr>
          <p:nvPr>
            <p:ph type="sldNum" sz="quarter" idx="10"/>
          </p:nvPr>
        </p:nvSpPr>
        <p:spPr/>
        <p:txBody>
          <a:bodyPr/>
          <a:lstStyle/>
          <a:p>
            <a:fld id="{3BD66399-6EA5-4A4D-81F2-16F81F83EE23}"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606C548-136C-457D-8CDC-8B5205652667}" type="datetimeFigureOut">
              <a:rPr lang="en-US" smtClean="0"/>
              <a:pPr/>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343F3-5AB6-43FA-B1A4-E67AE872436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
            <a:lum/>
          </a:blip>
          <a:srcRect/>
          <a:stretch>
            <a:fillRect l="-14000" r="-1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06C548-136C-457D-8CDC-8B5205652667}" type="datetimeFigureOut">
              <a:rPr lang="en-US" smtClean="0"/>
              <a:pPr/>
              <a:t>11/11/2023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A343F3-5AB6-43FA-B1A4-E67AE872436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3000"/>
            <a:lum/>
          </a:blip>
          <a:srcRect/>
          <a:stretch>
            <a:fillRect l="-14000" r="-1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590800"/>
            <a:ext cx="7772400" cy="1470025"/>
          </a:xfrm>
        </p:spPr>
        <p:txBody>
          <a:bodyPr>
            <a:normAutofit/>
          </a:bodyPr>
          <a:lstStyle/>
          <a:p>
            <a:r>
              <a:rPr lang="en-US" sz="4000" b="1" dirty="0">
                <a:latin typeface="Times New Roman" pitchFamily="18" charset="0"/>
                <a:cs typeface="Times New Roman" pitchFamily="18" charset="0"/>
              </a:rPr>
              <a:t>COMPONENT 2- PRESENTATION</a:t>
            </a:r>
            <a:endParaRPr lang="en-US" sz="40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Introduction </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19200"/>
            <a:ext cx="5181600" cy="5410200"/>
          </a:xfrm>
        </p:spPr>
        <p:txBody>
          <a:bodyPr>
            <a:normAutofit/>
          </a:bodyPr>
          <a:lstStyle/>
          <a:p>
            <a:pPr lvl="0" algn="just">
              <a:lnSpc>
                <a:spcPct val="150000"/>
              </a:lnSpc>
            </a:pPr>
            <a:r>
              <a:rPr lang="en-US" sz="2000" dirty="0">
                <a:latin typeface="Times New Roman" pitchFamily="18" charset="0"/>
                <a:cs typeface="Times New Roman" pitchFamily="18" charset="0"/>
              </a:rPr>
              <a:t>Renewable energy source has been derived from natural sources that have been replenished and renewed over time </a:t>
            </a:r>
          </a:p>
          <a:p>
            <a:pPr lvl="0" algn="just">
              <a:lnSpc>
                <a:spcPct val="150000"/>
              </a:lnSpc>
            </a:pPr>
            <a:r>
              <a:rPr lang="en-US" sz="2000" dirty="0">
                <a:latin typeface="Times New Roman" pitchFamily="18" charset="0"/>
                <a:cs typeface="Times New Roman" pitchFamily="18" charset="0"/>
              </a:rPr>
              <a:t>The presentation is going to analyse the concept of enterprise and entrepreneurship and the opportunities for entrepreneurial and enterprise</a:t>
            </a:r>
          </a:p>
          <a:p>
            <a:pPr lvl="0" algn="just">
              <a:lnSpc>
                <a:spcPct val="150000"/>
              </a:lnSpc>
            </a:pPr>
            <a:r>
              <a:rPr lang="en-US" sz="2000" dirty="0">
                <a:latin typeface="Times New Roman" pitchFamily="18" charset="0"/>
                <a:cs typeface="Times New Roman" pitchFamily="18" charset="0"/>
              </a:rPr>
              <a:t>It will also develop the renewable energy business plan based on the solar panels in Tokamak Energy company of the UK</a:t>
            </a:r>
          </a:p>
          <a:p>
            <a:pPr algn="just">
              <a:lnSpc>
                <a:spcPct val="150000"/>
              </a:lnSpc>
            </a:pPr>
            <a:endParaRPr lang="en-US" sz="2000" dirty="0">
              <a:latin typeface="Times New Roman" pitchFamily="18" charset="0"/>
              <a:cs typeface="Times New Roman" pitchFamily="18" charset="0"/>
            </a:endParaRPr>
          </a:p>
        </p:txBody>
      </p:sp>
      <p:pic>
        <p:nvPicPr>
          <p:cNvPr id="8194" name="Picture 2" descr="https://lh7-us.googleusercontent.com/OtHtWL58ECE9L4aVh3Y8Xn4I6-AoKiPcvf_bSs6MoETZ58TnE-mUCCzBV8c0J9zTVN7MWwHCwTA9qLNfaTUgDtDTl2Fie8LrmhKs6A1sofDPVK6FIDVUoLEJNVfZvHHix-wv3ftQsxBlf5ffRtz7KgHLlxnwCvak-28jiZLL0cjXPVA4FUREstahU-rbng"/>
          <p:cNvPicPr>
            <a:picLocks noChangeAspect="1" noChangeArrowheads="1"/>
          </p:cNvPicPr>
          <p:nvPr/>
        </p:nvPicPr>
        <p:blipFill>
          <a:blip r:embed="rId3"/>
          <a:srcRect/>
          <a:stretch>
            <a:fillRect/>
          </a:stretch>
        </p:blipFill>
        <p:spPr bwMode="auto">
          <a:xfrm>
            <a:off x="6019800" y="2514600"/>
            <a:ext cx="3124200" cy="25146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Critically evaluate the concept of enterprise and entrepreneurship </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2819400" y="1600200"/>
            <a:ext cx="5867400" cy="5029200"/>
          </a:xfrm>
        </p:spPr>
        <p:txBody>
          <a:bodyPr>
            <a:noAutofit/>
          </a:bodyPr>
          <a:lstStyle/>
          <a:p>
            <a:pPr lvl="0" algn="just">
              <a:lnSpc>
                <a:spcPct val="150000"/>
              </a:lnSpc>
            </a:pPr>
            <a:r>
              <a:rPr lang="en-US" sz="2000" dirty="0">
                <a:latin typeface="Times New Roman" pitchFamily="18" charset="0"/>
                <a:cs typeface="Times New Roman" pitchFamily="18" charset="0"/>
              </a:rPr>
              <a:t>Enterprise has been the concept of the ability to identify and pursue opportunities for creating value in an existing organisation or as an individual </a:t>
            </a:r>
          </a:p>
          <a:p>
            <a:pPr lvl="0" algn="just">
              <a:lnSpc>
                <a:spcPct val="150000"/>
              </a:lnSpc>
            </a:pPr>
            <a:r>
              <a:rPr lang="en-US" sz="2000" dirty="0">
                <a:latin typeface="Times New Roman" pitchFamily="18" charset="0"/>
                <a:cs typeface="Times New Roman" pitchFamily="18" charset="0"/>
              </a:rPr>
              <a:t>Entrepreneurship has been the specific form of enterprise that involves the creation of new ventures or the pursuit of innovative ideas (</a:t>
            </a:r>
            <a:r>
              <a:rPr lang="en-US" sz="2000" dirty="0" err="1">
                <a:latin typeface="Times New Roman" pitchFamily="18" charset="0"/>
                <a:cs typeface="Times New Roman" pitchFamily="18" charset="0"/>
              </a:rPr>
              <a:t>Pererva</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20221)</a:t>
            </a:r>
          </a:p>
          <a:p>
            <a:pPr lvl="0" algn="just">
              <a:lnSpc>
                <a:spcPct val="150000"/>
              </a:lnSpc>
            </a:pPr>
            <a:r>
              <a:rPr lang="en-US" sz="2000" dirty="0">
                <a:latin typeface="Times New Roman" pitchFamily="18" charset="0"/>
                <a:cs typeface="Times New Roman" pitchFamily="18" charset="0"/>
              </a:rPr>
              <a:t>Enterprise and entrepreneur has been the concept related to the essential of driving economic growth and innovation</a:t>
            </a:r>
          </a:p>
          <a:p>
            <a:pPr algn="just">
              <a:lnSpc>
                <a:spcPct val="150000"/>
              </a:lnSpc>
            </a:pPr>
            <a:endParaRPr lang="en-US" sz="2000" dirty="0">
              <a:latin typeface="Times New Roman" pitchFamily="18" charset="0"/>
              <a:cs typeface="Times New Roman" pitchFamily="18" charset="0"/>
            </a:endParaRPr>
          </a:p>
        </p:txBody>
      </p:sp>
      <p:pic>
        <p:nvPicPr>
          <p:cNvPr id="4" name="image3.png"/>
          <p:cNvPicPr/>
          <p:nvPr/>
        </p:nvPicPr>
        <p:blipFill>
          <a:blip r:embed="rId3"/>
          <a:srcRect/>
          <a:stretch>
            <a:fillRect/>
          </a:stretch>
        </p:blipFill>
        <p:spPr>
          <a:xfrm>
            <a:off x="228600" y="2286000"/>
            <a:ext cx="2428875" cy="2514600"/>
          </a:xfrm>
          <a:prstGeom prst="rect">
            <a:avLst/>
          </a:prstGeo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Opportunities of entrepreneurial and enterprise </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638800" cy="4876800"/>
          </a:xfrm>
        </p:spPr>
        <p:txBody>
          <a:bodyPr>
            <a:normAutofit/>
          </a:bodyPr>
          <a:lstStyle/>
          <a:p>
            <a:pPr lvl="0" algn="just">
              <a:lnSpc>
                <a:spcPct val="150000"/>
              </a:lnSpc>
            </a:pPr>
            <a:r>
              <a:rPr lang="en-GB" sz="2000" dirty="0">
                <a:latin typeface="Times New Roman" pitchFamily="18" charset="0"/>
                <a:cs typeface="Times New Roman" pitchFamily="18" charset="0"/>
              </a:rPr>
              <a:t>Entrepreneurial opportunities have been favourable conditions that have been creating the need for goods or services or businesses (Anh </a:t>
            </a:r>
            <a:r>
              <a:rPr lang="en-GB" sz="2000" i="1" dirty="0">
                <a:latin typeface="Times New Roman" pitchFamily="18" charset="0"/>
                <a:cs typeface="Times New Roman" pitchFamily="18" charset="0"/>
              </a:rPr>
              <a:t>et al. </a:t>
            </a:r>
            <a:r>
              <a:rPr lang="en-GB" sz="2000" dirty="0">
                <a:latin typeface="Times New Roman" pitchFamily="18" charset="0"/>
                <a:cs typeface="Times New Roman" pitchFamily="18" charset="0"/>
              </a:rPr>
              <a:t>2020)</a:t>
            </a:r>
          </a:p>
          <a:p>
            <a:pPr lvl="0" algn="just">
              <a:lnSpc>
                <a:spcPct val="150000"/>
              </a:lnSpc>
            </a:pPr>
            <a:r>
              <a:rPr lang="en-GB" sz="2000" dirty="0">
                <a:latin typeface="Times New Roman" pitchFamily="18" charset="0"/>
                <a:cs typeface="Times New Roman" pitchFamily="18" charset="0"/>
              </a:rPr>
              <a:t>Opportunities of enterprise and entrepreneurial has been the ability to address unmet needs and solve critical problems </a:t>
            </a:r>
          </a:p>
          <a:p>
            <a:pPr lvl="0" algn="just">
              <a:lnSpc>
                <a:spcPct val="150000"/>
              </a:lnSpc>
            </a:pPr>
            <a:r>
              <a:rPr lang="en-GB" sz="2000" dirty="0">
                <a:latin typeface="Times New Roman" pitchFamily="18" charset="0"/>
                <a:cs typeface="Times New Roman" pitchFamily="18" charset="0"/>
              </a:rPr>
              <a:t>They have the opportunity to identify gaps in the market to meet the needs of customers and develop innovative ideas for addressing the gap</a:t>
            </a:r>
          </a:p>
          <a:p>
            <a:pPr algn="just">
              <a:lnSpc>
                <a:spcPct val="150000"/>
              </a:lnSpc>
            </a:pPr>
            <a:endParaRPr lang="en-GB" sz="2000" b="1" dirty="0">
              <a:latin typeface="Times New Roman" pitchFamily="18" charset="0"/>
              <a:cs typeface="Times New Roman" pitchFamily="18" charset="0"/>
            </a:endParaRPr>
          </a:p>
        </p:txBody>
      </p:sp>
      <p:pic>
        <p:nvPicPr>
          <p:cNvPr id="4" name="image4.png"/>
          <p:cNvPicPr/>
          <p:nvPr/>
        </p:nvPicPr>
        <p:blipFill>
          <a:blip r:embed="rId3"/>
          <a:srcRect/>
          <a:stretch>
            <a:fillRect/>
          </a:stretch>
        </p:blipFill>
        <p:spPr>
          <a:xfrm>
            <a:off x="6553200" y="2286000"/>
            <a:ext cx="2295525" cy="2371725"/>
          </a:xfrm>
          <a:prstGeom prst="rect">
            <a:avLst/>
          </a:prstGeo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Renewable energy business plan </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2590800" y="1219200"/>
            <a:ext cx="6172200" cy="5638800"/>
          </a:xfrm>
        </p:spPr>
        <p:txBody>
          <a:bodyPr>
            <a:noAutofit/>
          </a:bodyPr>
          <a:lstStyle/>
          <a:p>
            <a:pPr lvl="0" algn="just">
              <a:lnSpc>
                <a:spcPct val="200000"/>
              </a:lnSpc>
            </a:pPr>
            <a:r>
              <a:rPr lang="en-US" sz="2000" dirty="0">
                <a:latin typeface="Times New Roman" pitchFamily="18" charset="0"/>
                <a:cs typeface="Times New Roman" pitchFamily="18" charset="0"/>
              </a:rPr>
              <a:t>The </a:t>
            </a:r>
            <a:r>
              <a:rPr lang="en-US" sz="2000" b="1" i="1" dirty="0">
                <a:latin typeface="Times New Roman" pitchFamily="18" charset="0"/>
                <a:cs typeface="Times New Roman" pitchFamily="18" charset="0"/>
              </a:rPr>
              <a:t>business ideas</a:t>
            </a:r>
            <a:r>
              <a:rPr lang="en-US" sz="2000" dirty="0">
                <a:latin typeface="Times New Roman" pitchFamily="18" charset="0"/>
                <a:cs typeface="Times New Roman" pitchFamily="18" charset="0"/>
              </a:rPr>
              <a:t> in the renewable energy </a:t>
            </a:r>
            <a:r>
              <a:rPr lang="en-US" sz="2000" b="1" i="1" dirty="0">
                <a:latin typeface="Times New Roman" pitchFamily="18" charset="0"/>
                <a:cs typeface="Times New Roman" pitchFamily="18" charset="0"/>
              </a:rPr>
              <a:t>space </a:t>
            </a:r>
            <a:r>
              <a:rPr lang="en-US" sz="2000" dirty="0">
                <a:latin typeface="Times New Roman" pitchFamily="18" charset="0"/>
                <a:cs typeface="Times New Roman" pitchFamily="18" charset="0"/>
              </a:rPr>
              <a:t>will be the development and operation of community solar panels</a:t>
            </a:r>
          </a:p>
          <a:p>
            <a:pPr lvl="0" algn="just">
              <a:lnSpc>
                <a:spcPct val="200000"/>
              </a:lnSpc>
            </a:pPr>
            <a:r>
              <a:rPr lang="en-US" sz="2000" dirty="0">
                <a:latin typeface="Times New Roman" pitchFamily="18" charset="0"/>
                <a:cs typeface="Times New Roman" pitchFamily="18" charset="0"/>
              </a:rPr>
              <a:t>The </a:t>
            </a:r>
            <a:r>
              <a:rPr lang="en-US" sz="2000" b="1" i="1" dirty="0">
                <a:latin typeface="Times New Roman" pitchFamily="18" charset="0"/>
                <a:cs typeface="Times New Roman" pitchFamily="18" charset="0"/>
              </a:rPr>
              <a:t>potential </a:t>
            </a:r>
            <a:r>
              <a:rPr lang="en-US" sz="2000" dirty="0">
                <a:latin typeface="Times New Roman" pitchFamily="18" charset="0"/>
                <a:cs typeface="Times New Roman" pitchFamily="18" charset="0"/>
              </a:rPr>
              <a:t>of solar panels will be large-scale solar installation that has been shared by the business or organisation within a community (</a:t>
            </a:r>
            <a:r>
              <a:rPr lang="en-US" sz="2000" dirty="0" err="1">
                <a:latin typeface="Times New Roman" pitchFamily="18" charset="0"/>
                <a:cs typeface="Times New Roman" pitchFamily="18" charset="0"/>
              </a:rPr>
              <a:t>Ajah</a:t>
            </a:r>
            <a:r>
              <a:rPr lang="en-US" sz="2000" dirty="0">
                <a:latin typeface="Times New Roman" pitchFamily="18" charset="0"/>
                <a:cs typeface="Times New Roman" pitchFamily="18" charset="0"/>
              </a:rPr>
              <a:t>, 2019)</a:t>
            </a:r>
          </a:p>
          <a:p>
            <a:pPr lvl="0" algn="just">
              <a:lnSpc>
                <a:spcPct val="200000"/>
              </a:lnSpc>
            </a:pPr>
            <a:r>
              <a:rPr lang="en-US" sz="2000" dirty="0">
                <a:latin typeface="Times New Roman" pitchFamily="18" charset="0"/>
                <a:cs typeface="Times New Roman" pitchFamily="18" charset="0"/>
              </a:rPr>
              <a:t>It will help in seeking the success of reducing the carbon footprint and low the energy costs in Tokamak energy company </a:t>
            </a:r>
          </a:p>
          <a:p>
            <a:pPr algn="just">
              <a:lnSpc>
                <a:spcPct val="200000"/>
              </a:lnSpc>
            </a:pPr>
            <a:endParaRPr lang="en-US" sz="2000" dirty="0">
              <a:latin typeface="Times New Roman" pitchFamily="18" charset="0"/>
              <a:cs typeface="Times New Roman" pitchFamily="18" charset="0"/>
            </a:endParaRPr>
          </a:p>
        </p:txBody>
      </p:sp>
      <p:pic>
        <p:nvPicPr>
          <p:cNvPr id="4" name="image7.png"/>
          <p:cNvPicPr/>
          <p:nvPr/>
        </p:nvPicPr>
        <p:blipFill>
          <a:blip r:embed="rId3"/>
          <a:srcRect/>
          <a:stretch>
            <a:fillRect/>
          </a:stretch>
        </p:blipFill>
        <p:spPr>
          <a:xfrm>
            <a:off x="0" y="2362200"/>
            <a:ext cx="2484600" cy="2527300"/>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Continued…</a:t>
            </a:r>
            <a:endParaRPr lang="en-US" sz="3400"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nvPr>
        </p:nvGraphicFramePr>
        <p:xfrm>
          <a:off x="457200" y="1600200"/>
          <a:ext cx="7772400" cy="4724400"/>
        </p:xfrm>
        <a:graphic>
          <a:graphicData uri="http://schemas.openxmlformats.org/drawingml/2006/table">
            <a:tbl>
              <a:tblPr firstRow="1" bandRow="1">
                <a:tableStyleId>{5C22544A-7EE6-4342-B048-85BDC9FD1C3A}</a:tableStyleId>
              </a:tblPr>
              <a:tblGrid>
                <a:gridCol w="38862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tblGrid>
              <a:tr h="1181100">
                <a:tc>
                  <a:txBody>
                    <a:bodyPr/>
                    <a:lstStyle/>
                    <a:p>
                      <a:pPr marL="0" marR="0" algn="just">
                        <a:lnSpc>
                          <a:spcPct val="150000"/>
                        </a:lnSpc>
                        <a:spcBef>
                          <a:spcPts val="0"/>
                        </a:spcBef>
                        <a:spcAft>
                          <a:spcPts val="0"/>
                        </a:spcAft>
                      </a:pPr>
                      <a:r>
                        <a:rPr lang="en-US" sz="1200" b="1" dirty="0">
                          <a:solidFill>
                            <a:schemeClr val="tx1"/>
                          </a:solidFill>
                          <a:latin typeface="Times New Roman" pitchFamily="18" charset="0"/>
                          <a:ea typeface="Times New Roman"/>
                          <a:cs typeface="Times New Roman" pitchFamily="18" charset="0"/>
                        </a:rPr>
                        <a:t>Demographic </a:t>
                      </a:r>
                      <a:endParaRPr lang="en-US" sz="1200" b="1" dirty="0">
                        <a:solidFill>
                          <a:schemeClr val="tx1"/>
                        </a:solidFill>
                        <a:latin typeface="Times New Roman" pitchFamily="18" charset="0"/>
                        <a:ea typeface="Arial"/>
                        <a:cs typeface="Times New Roman" pitchFamily="18" charset="0"/>
                      </a:endParaRPr>
                    </a:p>
                  </a:txBody>
                  <a:tcPr marL="63500" marR="63500" marT="63500" marB="63500"/>
                </a:tc>
                <a:tc>
                  <a:txBody>
                    <a:bodyPr/>
                    <a:lstStyle/>
                    <a:p>
                      <a:pPr marL="342900" marR="0" lvl="0" indent="-342900" algn="just">
                        <a:lnSpc>
                          <a:spcPct val="150000"/>
                        </a:lnSpc>
                        <a:spcBef>
                          <a:spcPts val="0"/>
                        </a:spcBef>
                        <a:spcAft>
                          <a:spcPts val="0"/>
                        </a:spcAft>
                        <a:buFont typeface="Arial"/>
                        <a:buChar char="●"/>
                      </a:pPr>
                      <a:r>
                        <a:rPr lang="en-US" sz="1200" b="0" u="none" strike="noStrike" dirty="0">
                          <a:solidFill>
                            <a:schemeClr val="tx1"/>
                          </a:solidFill>
                          <a:latin typeface="Times New Roman" pitchFamily="18" charset="0"/>
                          <a:ea typeface="Times New Roman"/>
                          <a:cs typeface="Times New Roman" pitchFamily="18" charset="0"/>
                        </a:rPr>
                        <a:t>Tokamak can target large business companies </a:t>
                      </a:r>
                      <a:endParaRPr lang="en-US" sz="1200" b="0" u="none" strike="noStrike" dirty="0">
                        <a:solidFill>
                          <a:schemeClr val="tx1"/>
                        </a:solidFill>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200" b="0" u="none" strike="noStrike" dirty="0">
                          <a:solidFill>
                            <a:schemeClr val="tx1"/>
                          </a:solidFill>
                          <a:latin typeface="Times New Roman" pitchFamily="18" charset="0"/>
                          <a:ea typeface="Times New Roman"/>
                          <a:cs typeface="Times New Roman" pitchFamily="18" charset="0"/>
                        </a:rPr>
                        <a:t>Commercial buildings, industrial facilities and non-profit organizations </a:t>
                      </a:r>
                      <a:endParaRPr lang="en-US" sz="1200" b="0" u="none" strike="noStrike" dirty="0">
                        <a:solidFill>
                          <a:schemeClr val="tx1"/>
                        </a:solidFill>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0"/>
                  </a:ext>
                </a:extLst>
              </a:tr>
              <a:tr h="1522166">
                <a:tc>
                  <a:txBody>
                    <a:bodyPr/>
                    <a:lstStyle/>
                    <a:p>
                      <a:pPr marL="0" marR="0" algn="just">
                        <a:lnSpc>
                          <a:spcPct val="150000"/>
                        </a:lnSpc>
                        <a:spcBef>
                          <a:spcPts val="0"/>
                        </a:spcBef>
                        <a:spcAft>
                          <a:spcPts val="0"/>
                        </a:spcAft>
                      </a:pPr>
                      <a:r>
                        <a:rPr lang="en-US" sz="1200" b="1">
                          <a:latin typeface="Times New Roman" pitchFamily="18" charset="0"/>
                          <a:ea typeface="Times New Roman"/>
                          <a:cs typeface="Times New Roman" pitchFamily="18" charset="0"/>
                        </a:rPr>
                        <a:t>Psychographic </a:t>
                      </a:r>
                      <a:endParaRPr lang="en-US" sz="1200" b="1">
                        <a:latin typeface="Times New Roman" pitchFamily="18" charset="0"/>
                        <a:ea typeface="Arial"/>
                        <a:cs typeface="Times New Roman" pitchFamily="18" charset="0"/>
                      </a:endParaRPr>
                    </a:p>
                  </a:txBody>
                  <a:tcPr marL="63500" marR="63500" marT="63500" marB="63500"/>
                </a:tc>
                <a:tc>
                  <a:txBody>
                    <a:bodyPr/>
                    <a:lstStyle/>
                    <a:p>
                      <a:pPr marL="342900" marR="0" lvl="0" indent="-342900" algn="just">
                        <a:lnSpc>
                          <a:spcPct val="150000"/>
                        </a:lnSpc>
                        <a:spcBef>
                          <a:spcPts val="0"/>
                        </a:spcBef>
                        <a:spcAft>
                          <a:spcPts val="0"/>
                        </a:spcAft>
                        <a:buFont typeface="Arial"/>
                        <a:buChar char="●"/>
                      </a:pPr>
                      <a:r>
                        <a:rPr lang="en-US" sz="1200" u="none" strike="noStrike" dirty="0">
                          <a:latin typeface="Times New Roman" pitchFamily="18" charset="0"/>
                          <a:ea typeface="Times New Roman"/>
                          <a:cs typeface="Times New Roman" pitchFamily="18" charset="0"/>
                        </a:rPr>
                        <a:t>Unique energy consumption patterns and space availability </a:t>
                      </a:r>
                      <a:endParaRPr lang="en-US" sz="1200" u="none" strike="noStrike" dirty="0">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200" u="none" strike="noStrike" dirty="0">
                          <a:latin typeface="Times New Roman" pitchFamily="18" charset="0"/>
                          <a:ea typeface="Times New Roman"/>
                          <a:cs typeface="Times New Roman" pitchFamily="18" charset="0"/>
                        </a:rPr>
                        <a:t>The company can target customers who have a luxury lifestyle </a:t>
                      </a:r>
                      <a:endParaRPr lang="en-US" sz="1200" u="none" strike="noStrike" dirty="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1"/>
                  </a:ext>
                </a:extLst>
              </a:tr>
              <a:tr h="1181100">
                <a:tc>
                  <a:txBody>
                    <a:bodyPr/>
                    <a:lstStyle/>
                    <a:p>
                      <a:pPr marL="0" marR="0" algn="just">
                        <a:lnSpc>
                          <a:spcPct val="150000"/>
                        </a:lnSpc>
                        <a:spcBef>
                          <a:spcPts val="0"/>
                        </a:spcBef>
                        <a:spcAft>
                          <a:spcPts val="0"/>
                        </a:spcAft>
                      </a:pPr>
                      <a:r>
                        <a:rPr lang="en-US" sz="1200" b="1">
                          <a:latin typeface="Times New Roman" pitchFamily="18" charset="0"/>
                          <a:ea typeface="Times New Roman"/>
                          <a:cs typeface="Times New Roman" pitchFamily="18" charset="0"/>
                        </a:rPr>
                        <a:t>Geographic </a:t>
                      </a:r>
                      <a:endParaRPr lang="en-US" sz="1200" b="1">
                        <a:latin typeface="Times New Roman" pitchFamily="18" charset="0"/>
                        <a:ea typeface="Arial"/>
                        <a:cs typeface="Times New Roman" pitchFamily="18" charset="0"/>
                      </a:endParaRPr>
                    </a:p>
                  </a:txBody>
                  <a:tcPr marL="63500" marR="63500" marT="63500" marB="63500"/>
                </a:tc>
                <a:tc>
                  <a:txBody>
                    <a:bodyPr/>
                    <a:lstStyle/>
                    <a:p>
                      <a:pPr marL="342900" marR="0" lvl="0" indent="-342900" algn="just">
                        <a:lnSpc>
                          <a:spcPct val="150000"/>
                        </a:lnSpc>
                        <a:spcBef>
                          <a:spcPts val="0"/>
                        </a:spcBef>
                        <a:spcAft>
                          <a:spcPts val="0"/>
                        </a:spcAft>
                        <a:buFont typeface="Arial"/>
                        <a:buChar char="●"/>
                      </a:pPr>
                      <a:r>
                        <a:rPr lang="en-US" sz="1200" u="none" strike="noStrike">
                          <a:latin typeface="Times New Roman" pitchFamily="18" charset="0"/>
                          <a:ea typeface="Times New Roman"/>
                          <a:cs typeface="Times New Roman" pitchFamily="18" charset="0"/>
                        </a:rPr>
                        <a:t>In rural and urban areas</a:t>
                      </a:r>
                      <a:endParaRPr lang="en-US" sz="1200" u="none" strike="noStrike">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200" u="none" strike="noStrike">
                          <a:latin typeface="Times New Roman" pitchFamily="18" charset="0"/>
                          <a:ea typeface="Times New Roman"/>
                          <a:cs typeface="Times New Roman" pitchFamily="18" charset="0"/>
                        </a:rPr>
                        <a:t>In the local markets of the UK including Camden market and Portobello market </a:t>
                      </a:r>
                      <a:endParaRPr lang="en-US" sz="1200" u="none" strike="noStrike">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2"/>
                  </a:ext>
                </a:extLst>
              </a:tr>
              <a:tr h="840034">
                <a:tc>
                  <a:txBody>
                    <a:bodyPr/>
                    <a:lstStyle/>
                    <a:p>
                      <a:pPr marL="0" marR="0" algn="just">
                        <a:lnSpc>
                          <a:spcPct val="150000"/>
                        </a:lnSpc>
                        <a:spcBef>
                          <a:spcPts val="0"/>
                        </a:spcBef>
                        <a:spcAft>
                          <a:spcPts val="0"/>
                        </a:spcAft>
                      </a:pPr>
                      <a:r>
                        <a:rPr lang="en-US" sz="1200" b="1" dirty="0">
                          <a:latin typeface="Times New Roman" pitchFamily="18" charset="0"/>
                          <a:ea typeface="Times New Roman"/>
                          <a:cs typeface="Times New Roman" pitchFamily="18" charset="0"/>
                        </a:rPr>
                        <a:t>Behavioural </a:t>
                      </a:r>
                      <a:endParaRPr lang="en-US" sz="1200" b="1" dirty="0">
                        <a:latin typeface="Times New Roman" pitchFamily="18" charset="0"/>
                        <a:ea typeface="Arial"/>
                        <a:cs typeface="Times New Roman" pitchFamily="18" charset="0"/>
                      </a:endParaRPr>
                    </a:p>
                  </a:txBody>
                  <a:tcPr marL="63500" marR="63500" marT="63500" marB="63500"/>
                </a:tc>
                <a:tc>
                  <a:txBody>
                    <a:bodyPr/>
                    <a:lstStyle/>
                    <a:p>
                      <a:pPr marL="342900" marR="0" lvl="0" indent="-342900" algn="just">
                        <a:lnSpc>
                          <a:spcPct val="150000"/>
                        </a:lnSpc>
                        <a:spcBef>
                          <a:spcPts val="0"/>
                        </a:spcBef>
                        <a:spcAft>
                          <a:spcPts val="0"/>
                        </a:spcAft>
                        <a:buFont typeface="Arial"/>
                        <a:buChar char="●"/>
                      </a:pPr>
                      <a:r>
                        <a:rPr lang="en-US" sz="1200" u="none" strike="noStrike" dirty="0">
                          <a:latin typeface="Times New Roman" pitchFamily="18" charset="0"/>
                          <a:ea typeface="Times New Roman"/>
                          <a:cs typeface="Times New Roman" pitchFamily="18" charset="0"/>
                        </a:rPr>
                        <a:t>Loyal customers </a:t>
                      </a:r>
                      <a:endParaRPr lang="en-US" sz="1200" u="none" strike="noStrike" dirty="0">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200" u="none" strike="noStrike" dirty="0">
                          <a:latin typeface="Times New Roman" pitchFamily="18" charset="0"/>
                          <a:ea typeface="Times New Roman"/>
                          <a:cs typeface="Times New Roman" pitchFamily="18" charset="0"/>
                        </a:rPr>
                        <a:t>Older investors </a:t>
                      </a:r>
                      <a:endParaRPr lang="en-US" sz="1200" u="none" strike="noStrike" dirty="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Porter’s five forces </a:t>
            </a:r>
            <a:endParaRPr lang="en-US" sz="34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nvPr>
        </p:nvGraphicFramePr>
        <p:xfrm>
          <a:off x="457200" y="1600200"/>
          <a:ext cx="8229600" cy="47244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944880">
                <a:tc>
                  <a:txBody>
                    <a:bodyPr/>
                    <a:lstStyle/>
                    <a:p>
                      <a:pPr marL="0" marR="0" algn="just">
                        <a:lnSpc>
                          <a:spcPct val="150000"/>
                        </a:lnSpc>
                        <a:spcBef>
                          <a:spcPts val="0"/>
                        </a:spcBef>
                        <a:spcAft>
                          <a:spcPts val="0"/>
                        </a:spcAft>
                      </a:pPr>
                      <a:r>
                        <a:rPr lang="en-US" sz="1200" b="1" dirty="0">
                          <a:solidFill>
                            <a:schemeClr val="tx1"/>
                          </a:solidFill>
                          <a:latin typeface="Times New Roman"/>
                          <a:ea typeface="Times New Roman"/>
                        </a:rPr>
                        <a:t>Competitive Rivalry (High)</a:t>
                      </a:r>
                      <a:endParaRPr lang="en-US" sz="1100" b="1" dirty="0">
                        <a:solidFill>
                          <a:schemeClr val="tx1"/>
                        </a:solidFill>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b="0" dirty="0">
                          <a:solidFill>
                            <a:schemeClr val="tx1"/>
                          </a:solidFill>
                          <a:latin typeface="Times New Roman"/>
                          <a:ea typeface="Times New Roman"/>
                        </a:rPr>
                        <a:t>High, as Tokamak can face competition from BP, Shell, Helion, CFS, and so on </a:t>
                      </a:r>
                      <a:endParaRPr lang="en-US" sz="1100" b="0" dirty="0">
                        <a:solidFill>
                          <a:schemeClr val="tx1"/>
                        </a:solidFill>
                        <a:latin typeface="Arial"/>
                        <a:ea typeface="Arial"/>
                      </a:endParaRPr>
                    </a:p>
                  </a:txBody>
                  <a:tcPr marL="63500" marR="63500" marT="63500" marB="63500"/>
                </a:tc>
                <a:extLst>
                  <a:ext uri="{0D108BD9-81ED-4DB2-BD59-A6C34878D82A}">
                    <a16:rowId xmlns:a16="http://schemas.microsoft.com/office/drawing/2014/main" val="10000"/>
                  </a:ext>
                </a:extLst>
              </a:tr>
              <a:tr h="944880">
                <a:tc>
                  <a:txBody>
                    <a:bodyPr/>
                    <a:lstStyle/>
                    <a:p>
                      <a:pPr marL="0" marR="0" algn="just">
                        <a:lnSpc>
                          <a:spcPct val="150000"/>
                        </a:lnSpc>
                        <a:spcBef>
                          <a:spcPts val="0"/>
                        </a:spcBef>
                        <a:spcAft>
                          <a:spcPts val="0"/>
                        </a:spcAft>
                      </a:pPr>
                      <a:r>
                        <a:rPr lang="en-US" sz="1200" b="1">
                          <a:latin typeface="Times New Roman"/>
                          <a:ea typeface="Times New Roman"/>
                        </a:rPr>
                        <a:t>Bargaining power of suppliers (Low)</a:t>
                      </a:r>
                      <a:endParaRPr lang="en-US" sz="110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a:latin typeface="Times New Roman"/>
                          <a:ea typeface="Times New Roman"/>
                        </a:rPr>
                        <a:t>Low, due to the presence of a wide range of suppliers in the UK market </a:t>
                      </a:r>
                      <a:endParaRPr lang="en-US" sz="1100">
                        <a:latin typeface="Arial"/>
                        <a:ea typeface="Arial"/>
                      </a:endParaRPr>
                    </a:p>
                  </a:txBody>
                  <a:tcPr marL="63500" marR="63500" marT="63500" marB="63500"/>
                </a:tc>
                <a:extLst>
                  <a:ext uri="{0D108BD9-81ED-4DB2-BD59-A6C34878D82A}">
                    <a16:rowId xmlns:a16="http://schemas.microsoft.com/office/drawing/2014/main" val="10001"/>
                  </a:ext>
                </a:extLst>
              </a:tr>
              <a:tr h="944880">
                <a:tc>
                  <a:txBody>
                    <a:bodyPr/>
                    <a:lstStyle/>
                    <a:p>
                      <a:pPr marL="0" marR="0" algn="just">
                        <a:lnSpc>
                          <a:spcPct val="150000"/>
                        </a:lnSpc>
                        <a:spcBef>
                          <a:spcPts val="0"/>
                        </a:spcBef>
                        <a:spcAft>
                          <a:spcPts val="0"/>
                        </a:spcAft>
                      </a:pPr>
                      <a:r>
                        <a:rPr lang="en-US" sz="1200" b="1" dirty="0">
                          <a:latin typeface="Times New Roman"/>
                          <a:ea typeface="Times New Roman"/>
                        </a:rPr>
                        <a:t>Bargaining power of buyers (High)</a:t>
                      </a:r>
                      <a:endParaRPr lang="en-US" sz="1100" dirty="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dirty="0">
                          <a:latin typeface="Times New Roman"/>
                          <a:ea typeface="Times New Roman"/>
                        </a:rPr>
                        <a:t>High, as various competitors have been present in the UK market with effective offers and low-price </a:t>
                      </a:r>
                      <a:endParaRPr lang="en-US" sz="1100" dirty="0">
                        <a:latin typeface="Arial"/>
                        <a:ea typeface="Arial"/>
                      </a:endParaRPr>
                    </a:p>
                  </a:txBody>
                  <a:tcPr marL="63500" marR="63500" marT="63500" marB="63500"/>
                </a:tc>
                <a:extLst>
                  <a:ext uri="{0D108BD9-81ED-4DB2-BD59-A6C34878D82A}">
                    <a16:rowId xmlns:a16="http://schemas.microsoft.com/office/drawing/2014/main" val="10002"/>
                  </a:ext>
                </a:extLst>
              </a:tr>
              <a:tr h="944880">
                <a:tc>
                  <a:txBody>
                    <a:bodyPr/>
                    <a:lstStyle/>
                    <a:p>
                      <a:pPr marL="0" marR="0" algn="just">
                        <a:lnSpc>
                          <a:spcPct val="150000"/>
                        </a:lnSpc>
                        <a:spcBef>
                          <a:spcPts val="0"/>
                        </a:spcBef>
                        <a:spcAft>
                          <a:spcPts val="0"/>
                        </a:spcAft>
                      </a:pPr>
                      <a:r>
                        <a:rPr lang="en-US" sz="1200" b="1">
                          <a:latin typeface="Times New Roman"/>
                          <a:ea typeface="Times New Roman"/>
                        </a:rPr>
                        <a:t>Threats of substitution (Moderate)</a:t>
                      </a:r>
                      <a:endParaRPr lang="en-US" sz="110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a:latin typeface="Times New Roman"/>
                          <a:ea typeface="Times New Roman"/>
                        </a:rPr>
                        <a:t>Moderate, due to the presence of effective economic growth in the marketplace </a:t>
                      </a:r>
                      <a:endParaRPr lang="en-US" sz="1100">
                        <a:latin typeface="Arial"/>
                        <a:ea typeface="Arial"/>
                      </a:endParaRPr>
                    </a:p>
                  </a:txBody>
                  <a:tcPr marL="63500" marR="63500" marT="63500" marB="63500"/>
                </a:tc>
                <a:extLst>
                  <a:ext uri="{0D108BD9-81ED-4DB2-BD59-A6C34878D82A}">
                    <a16:rowId xmlns:a16="http://schemas.microsoft.com/office/drawing/2014/main" val="10003"/>
                  </a:ext>
                </a:extLst>
              </a:tr>
              <a:tr h="944880">
                <a:tc>
                  <a:txBody>
                    <a:bodyPr/>
                    <a:lstStyle/>
                    <a:p>
                      <a:pPr marL="0" marR="0" algn="just">
                        <a:lnSpc>
                          <a:spcPct val="150000"/>
                        </a:lnSpc>
                        <a:spcBef>
                          <a:spcPts val="0"/>
                        </a:spcBef>
                        <a:spcAft>
                          <a:spcPts val="0"/>
                        </a:spcAft>
                      </a:pPr>
                      <a:r>
                        <a:rPr lang="en-US" sz="1200" b="1">
                          <a:latin typeface="Times New Roman"/>
                          <a:ea typeface="Times New Roman"/>
                        </a:rPr>
                        <a:t>Threats of new entrants (Low)</a:t>
                      </a:r>
                      <a:endParaRPr lang="en-US" sz="110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dirty="0">
                          <a:latin typeface="Times New Roman"/>
                          <a:ea typeface="Times New Roman"/>
                        </a:rPr>
                        <a:t>Low, as the company exists and has a more wider range of customers than the new companies </a:t>
                      </a:r>
                      <a:endParaRPr lang="en-US" sz="1100" dirty="0">
                        <a:latin typeface="Arial"/>
                        <a:ea typeface="Arial"/>
                      </a:endParaRPr>
                    </a:p>
                  </a:txBody>
                  <a:tcPr marL="63500" marR="63500" marT="63500" marB="63500"/>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Innovation theory of entrepreneurship </a:t>
            </a:r>
          </a:p>
        </p:txBody>
      </p:sp>
      <p:sp>
        <p:nvSpPr>
          <p:cNvPr id="3" name="Content Placeholder 2"/>
          <p:cNvSpPr>
            <a:spLocks noGrp="1"/>
          </p:cNvSpPr>
          <p:nvPr>
            <p:ph idx="1"/>
          </p:nvPr>
        </p:nvSpPr>
        <p:spPr>
          <a:xfrm>
            <a:off x="457200" y="1600200"/>
            <a:ext cx="5105400" cy="4525963"/>
          </a:xfrm>
        </p:spPr>
        <p:txBody>
          <a:bodyPr>
            <a:normAutofit/>
          </a:bodyPr>
          <a:lstStyle/>
          <a:p>
            <a:pPr lvl="0" algn="just">
              <a:lnSpc>
                <a:spcPct val="150000"/>
              </a:lnSpc>
            </a:pPr>
            <a:r>
              <a:rPr lang="en-US" sz="2000" dirty="0">
                <a:latin typeface="Times New Roman" pitchFamily="18" charset="0"/>
                <a:cs typeface="Times New Roman" pitchFamily="18" charset="0"/>
              </a:rPr>
              <a:t>Innovation theory of entrepreneurship modifies and adds value to existing products and services</a:t>
            </a:r>
          </a:p>
          <a:p>
            <a:pPr lvl="0" algn="just">
              <a:lnSpc>
                <a:spcPct val="150000"/>
              </a:lnSpc>
            </a:pPr>
            <a:r>
              <a:rPr lang="en-US" sz="2000" dirty="0">
                <a:latin typeface="Times New Roman" pitchFamily="18" charset="0"/>
                <a:cs typeface="Times New Roman" pitchFamily="18" charset="0"/>
              </a:rPr>
              <a:t>It refers to the development of the frameworks, experimentation, generating ideas, and implications are the main processes</a:t>
            </a:r>
          </a:p>
          <a:p>
            <a:pPr lvl="0" algn="just">
              <a:lnSpc>
                <a:spcPct val="150000"/>
              </a:lnSpc>
            </a:pPr>
            <a:r>
              <a:rPr lang="en-US" sz="2000" dirty="0">
                <a:latin typeface="Times New Roman" pitchFamily="18" charset="0"/>
                <a:cs typeface="Times New Roman" pitchFamily="18" charset="0"/>
              </a:rPr>
              <a:t>Effective innovations can earn economic profits (</a:t>
            </a:r>
            <a:r>
              <a:rPr lang="en-US" sz="2000" dirty="0" err="1">
                <a:latin typeface="Times New Roman" pitchFamily="18" charset="0"/>
                <a:cs typeface="Times New Roman" pitchFamily="18" charset="0"/>
              </a:rPr>
              <a:t>Sartipi</a:t>
            </a:r>
            <a:r>
              <a:rPr lang="en-US" sz="2000" dirty="0">
                <a:latin typeface="Times New Roman" pitchFamily="18" charset="0"/>
                <a:cs typeface="Times New Roman" pitchFamily="18" charset="0"/>
              </a:rPr>
              <a:t>, 2020)</a:t>
            </a:r>
          </a:p>
          <a:p>
            <a:pPr algn="just">
              <a:lnSpc>
                <a:spcPct val="150000"/>
              </a:lnSpc>
            </a:pPr>
            <a:endParaRPr lang="en-US" sz="2000" dirty="0">
              <a:latin typeface="Times New Roman" pitchFamily="18" charset="0"/>
              <a:cs typeface="Times New Roman" pitchFamily="18" charset="0"/>
            </a:endParaRPr>
          </a:p>
        </p:txBody>
      </p:sp>
      <p:sp>
        <p:nvSpPr>
          <p:cNvPr id="2050" name="AutoShape 2" descr="Innovation Theory of Entrepreneurship Source: (Schumpeter, 1949)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3" name="Picture 5" descr="C:\November\11 nov\Innovation-Theory-of-Entrepreneurship-Source-Schumpeter-1949.png"/>
          <p:cNvPicPr>
            <a:picLocks noChangeAspect="1" noChangeArrowheads="1"/>
          </p:cNvPicPr>
          <p:nvPr/>
        </p:nvPicPr>
        <p:blipFill>
          <a:blip r:embed="rId3"/>
          <a:srcRect/>
          <a:stretch>
            <a:fillRect/>
          </a:stretch>
        </p:blipFill>
        <p:spPr bwMode="auto">
          <a:xfrm>
            <a:off x="5867400" y="2590800"/>
            <a:ext cx="2667000" cy="209971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The economic theory of entrepreneurship </a:t>
            </a:r>
          </a:p>
        </p:txBody>
      </p:sp>
      <p:sp>
        <p:nvSpPr>
          <p:cNvPr id="3" name="Content Placeholder 2"/>
          <p:cNvSpPr>
            <a:spLocks noGrp="1"/>
          </p:cNvSpPr>
          <p:nvPr>
            <p:ph idx="1"/>
          </p:nvPr>
        </p:nvSpPr>
        <p:spPr>
          <a:xfrm>
            <a:off x="3733800" y="1600200"/>
            <a:ext cx="4953000" cy="4525963"/>
          </a:xfrm>
        </p:spPr>
        <p:txBody>
          <a:bodyPr>
            <a:normAutofit/>
          </a:bodyPr>
          <a:lstStyle/>
          <a:p>
            <a:pPr lvl="0" algn="just">
              <a:lnSpc>
                <a:spcPct val="150000"/>
              </a:lnSpc>
            </a:pPr>
            <a:r>
              <a:rPr lang="en-US" sz="2000" dirty="0">
                <a:latin typeface="Times New Roman" pitchFamily="18" charset="0"/>
                <a:cs typeface="Times New Roman" pitchFamily="18" charset="0"/>
              </a:rPr>
              <a:t>Economic entrepreneurship represents the economic factors of a company</a:t>
            </a:r>
          </a:p>
          <a:p>
            <a:pPr lvl="0" algn="just">
              <a:lnSpc>
                <a:spcPct val="150000"/>
              </a:lnSpc>
            </a:pPr>
            <a:r>
              <a:rPr lang="en-US" sz="2000" dirty="0">
                <a:latin typeface="Times New Roman" pitchFamily="18" charset="0"/>
                <a:cs typeface="Times New Roman" pitchFamily="18" charset="0"/>
              </a:rPr>
              <a:t>This theory deals with the economic situation of the company and suggests and solves the requirements in terms of uplifting the growth of the company</a:t>
            </a:r>
          </a:p>
          <a:p>
            <a:pPr lvl="0" algn="just">
              <a:lnSpc>
                <a:spcPct val="150000"/>
              </a:lnSpc>
            </a:pPr>
            <a:r>
              <a:rPr lang="en-US" sz="2000" dirty="0">
                <a:latin typeface="Times New Roman" pitchFamily="18" charset="0"/>
                <a:cs typeface="Times New Roman" pitchFamily="18" charset="0"/>
              </a:rPr>
              <a:t>Economic theory provides several economic solutions in terms of company development (Bandara,2020)</a:t>
            </a:r>
          </a:p>
          <a:p>
            <a:pPr algn="just">
              <a:lnSpc>
                <a:spcPct val="150000"/>
              </a:lnSpc>
            </a:pPr>
            <a:endParaRPr lang="en-US" sz="2000" dirty="0">
              <a:latin typeface="Times New Roman" pitchFamily="18" charset="0"/>
              <a:cs typeface="Times New Roman" pitchFamily="18" charset="0"/>
            </a:endParaRPr>
          </a:p>
        </p:txBody>
      </p:sp>
      <p:pic>
        <p:nvPicPr>
          <p:cNvPr id="1025" name="Picture 1" descr="C:\November\11 nov\download.jpg"/>
          <p:cNvPicPr>
            <a:picLocks noChangeAspect="1" noChangeArrowheads="1"/>
          </p:cNvPicPr>
          <p:nvPr/>
        </p:nvPicPr>
        <p:blipFill>
          <a:blip r:embed="rId3"/>
          <a:srcRect/>
          <a:stretch>
            <a:fillRect/>
          </a:stretch>
        </p:blipFill>
        <p:spPr bwMode="auto">
          <a:xfrm>
            <a:off x="381000" y="2971800"/>
            <a:ext cx="3245145" cy="1905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blip>
          <a:srcRect/>
          <a:stretch>
            <a:fillRect l="-14000" r="-1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Conclusion </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257800" cy="4525963"/>
          </a:xfrm>
        </p:spPr>
        <p:txBody>
          <a:bodyPr>
            <a:normAutofit/>
          </a:bodyPr>
          <a:lstStyle/>
          <a:p>
            <a:pPr lvl="0" algn="just">
              <a:lnSpc>
                <a:spcPct val="150000"/>
              </a:lnSpc>
            </a:pPr>
            <a:r>
              <a:rPr lang="en-US" sz="2000" dirty="0">
                <a:latin typeface="Times New Roman" pitchFamily="18" charset="0"/>
                <a:cs typeface="Times New Roman" pitchFamily="18" charset="0"/>
              </a:rPr>
              <a:t>From the above study, it has been clear that providing access to solar panels to the citizens will not only enhance the company's growth </a:t>
            </a:r>
          </a:p>
          <a:p>
            <a:pPr lvl="0" algn="just">
              <a:lnSpc>
                <a:spcPct val="150000"/>
              </a:lnSpc>
            </a:pPr>
            <a:r>
              <a:rPr lang="en-US" sz="2000" dirty="0">
                <a:latin typeface="Times New Roman" pitchFamily="18" charset="0"/>
                <a:cs typeface="Times New Roman" pitchFamily="18" charset="0"/>
              </a:rPr>
              <a:t>The growth followed by the business will affect the economic side of the country in a positive way</a:t>
            </a:r>
          </a:p>
          <a:p>
            <a:pPr lvl="0" algn="just">
              <a:lnSpc>
                <a:spcPct val="150000"/>
              </a:lnSpc>
            </a:pPr>
            <a:r>
              <a:rPr lang="en-US" sz="2000" dirty="0">
                <a:latin typeface="Times New Roman" pitchFamily="18" charset="0"/>
                <a:cs typeface="Times New Roman" pitchFamily="18" charset="0"/>
              </a:rPr>
              <a:t>Sustainable growth of any country depends on how many renewable energy technologies they are using in their economy </a:t>
            </a:r>
          </a:p>
          <a:p>
            <a:pPr algn="just">
              <a:lnSpc>
                <a:spcPct val="150000"/>
              </a:lnSpc>
            </a:pPr>
            <a:endParaRPr lang="en-US" sz="2000" dirty="0">
              <a:latin typeface="Times New Roman" pitchFamily="18" charset="0"/>
              <a:cs typeface="Times New Roman" pitchFamily="18" charset="0"/>
            </a:endParaRPr>
          </a:p>
        </p:txBody>
      </p:sp>
      <p:pic>
        <p:nvPicPr>
          <p:cNvPr id="34817" name="Picture 1" descr="C:\November\11 nov\download.png"/>
          <p:cNvPicPr>
            <a:picLocks noChangeAspect="1" noChangeArrowheads="1"/>
          </p:cNvPicPr>
          <p:nvPr/>
        </p:nvPicPr>
        <p:blipFill>
          <a:blip r:embed="rId4"/>
          <a:srcRect/>
          <a:stretch>
            <a:fillRect/>
          </a:stretch>
        </p:blipFill>
        <p:spPr bwMode="auto">
          <a:xfrm>
            <a:off x="6400800" y="2438400"/>
            <a:ext cx="2205037" cy="2543175"/>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Reference list </a:t>
            </a:r>
          </a:p>
        </p:txBody>
      </p:sp>
      <p:sp>
        <p:nvSpPr>
          <p:cNvPr id="3" name="Content Placeholder 2"/>
          <p:cNvSpPr>
            <a:spLocks noGrp="1"/>
          </p:cNvSpPr>
          <p:nvPr>
            <p:ph idx="1"/>
          </p:nvPr>
        </p:nvSpPr>
        <p:spPr/>
        <p:txBody>
          <a:bodyPr>
            <a:normAutofit fontScale="25000" lnSpcReduction="20000"/>
          </a:bodyPr>
          <a:lstStyle/>
          <a:p>
            <a:pPr algn="just">
              <a:lnSpc>
                <a:spcPct val="170000"/>
              </a:lnSpc>
            </a:pPr>
            <a:r>
              <a:rPr lang="en-US" dirty="0" err="1">
                <a:latin typeface="Times New Roman" pitchFamily="18" charset="0"/>
                <a:cs typeface="Times New Roman" pitchFamily="18" charset="0"/>
              </a:rPr>
              <a:t>Ajah</a:t>
            </a:r>
            <a:r>
              <a:rPr lang="en-US" dirty="0">
                <a:latin typeface="Times New Roman" pitchFamily="18" charset="0"/>
                <a:cs typeface="Times New Roman" pitchFamily="18" charset="0"/>
              </a:rPr>
              <a:t>, S.N., 2019. Solar Energy: A Source of Renewable Energy and a Disruptive Innovation Creating Business Opportunities in Nigeria. </a:t>
            </a:r>
            <a:r>
              <a:rPr lang="en-US" i="1" dirty="0">
                <a:latin typeface="Times New Roman" pitchFamily="18" charset="0"/>
                <a:cs typeface="Times New Roman" pitchFamily="18" charset="0"/>
              </a:rPr>
              <a:t>Human Behavior, Development &amp; Society</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20</a:t>
            </a:r>
            <a:r>
              <a:rPr lang="en-US" dirty="0">
                <a:latin typeface="Times New Roman" pitchFamily="18" charset="0"/>
                <a:cs typeface="Times New Roman" pitchFamily="18" charset="0"/>
              </a:rPr>
              <a:t>(3).</a:t>
            </a:r>
          </a:p>
          <a:p>
            <a:pPr algn="just">
              <a:lnSpc>
                <a:spcPct val="170000"/>
              </a:lnSpc>
            </a:pPr>
            <a:r>
              <a:rPr lang="en-US" dirty="0" err="1">
                <a:latin typeface="Times New Roman" pitchFamily="18" charset="0"/>
                <a:cs typeface="Times New Roman" pitchFamily="18" charset="0"/>
              </a:rPr>
              <a:t>Anh</a:t>
            </a:r>
            <a:r>
              <a:rPr lang="en-US" dirty="0">
                <a:latin typeface="Times New Roman" pitchFamily="18" charset="0"/>
                <a:cs typeface="Times New Roman" pitchFamily="18" charset="0"/>
              </a:rPr>
              <a:t>, D.B.H., </a:t>
            </a:r>
            <a:r>
              <a:rPr lang="en-US" dirty="0" err="1">
                <a:latin typeface="Times New Roman" pitchFamily="18" charset="0"/>
                <a:cs typeface="Times New Roman" pitchFamily="18" charset="0"/>
              </a:rPr>
              <a:t>Duc</a:t>
            </a:r>
            <a:r>
              <a:rPr lang="en-US" dirty="0">
                <a:latin typeface="Times New Roman" pitchFamily="18" charset="0"/>
                <a:cs typeface="Times New Roman" pitchFamily="18" charset="0"/>
              </a:rPr>
              <a:t>, L.D.M., Yen, N.T.H., Hung, N.T. and Tien, N.H., 2022. Sustainable development of social entrepreneurship: evidence from Vietnam. </a:t>
            </a:r>
            <a:r>
              <a:rPr lang="en-US" i="1" dirty="0">
                <a:latin typeface="Times New Roman" pitchFamily="18" charset="0"/>
                <a:cs typeface="Times New Roman" pitchFamily="18" charset="0"/>
              </a:rPr>
              <a:t>International journal of entrepreneurship and small business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45</a:t>
            </a:r>
            <a:r>
              <a:rPr lang="en-US" dirty="0">
                <a:latin typeface="Times New Roman" pitchFamily="18" charset="0"/>
                <a:cs typeface="Times New Roman" pitchFamily="18" charset="0"/>
              </a:rPr>
              <a:t>(1), pp.62-76.</a:t>
            </a:r>
          </a:p>
          <a:p>
            <a:pPr algn="just">
              <a:lnSpc>
                <a:spcPct val="170000"/>
              </a:lnSpc>
            </a:pPr>
            <a:r>
              <a:rPr lang="en-US" dirty="0" err="1">
                <a:latin typeface="Times New Roman" pitchFamily="18" charset="0"/>
                <a:cs typeface="Times New Roman" pitchFamily="18" charset="0"/>
              </a:rPr>
              <a:t>Bandara</a:t>
            </a:r>
            <a:r>
              <a:rPr lang="en-US" dirty="0">
                <a:latin typeface="Times New Roman" pitchFamily="18" charset="0"/>
                <a:cs typeface="Times New Roman" pitchFamily="18" charset="0"/>
              </a:rPr>
              <a:t>, U.C. and </a:t>
            </a:r>
            <a:r>
              <a:rPr lang="en-US" dirty="0" err="1">
                <a:latin typeface="Times New Roman" pitchFamily="18" charset="0"/>
                <a:cs typeface="Times New Roman" pitchFamily="18" charset="0"/>
              </a:rPr>
              <a:t>Amarasena</a:t>
            </a:r>
            <a:r>
              <a:rPr lang="en-US" dirty="0">
                <a:latin typeface="Times New Roman" pitchFamily="18" charset="0"/>
                <a:cs typeface="Times New Roman" pitchFamily="18" charset="0"/>
              </a:rPr>
              <a:t>, T.S.M., 2020. Impact of perceived ease of use, awareness and perceived cost on intention to use solar energy technology in Sri Lanka.</a:t>
            </a:r>
          </a:p>
          <a:p>
            <a:pPr algn="just">
              <a:lnSpc>
                <a:spcPct val="170000"/>
              </a:lnSpc>
            </a:pPr>
            <a:r>
              <a:rPr lang="en-GB" dirty="0">
                <a:latin typeface="Times New Roman" pitchFamily="18" charset="0"/>
                <a:cs typeface="Times New Roman" pitchFamily="18" charset="0"/>
              </a:rPr>
              <a:t>Bp.com, 2023. </a:t>
            </a:r>
            <a:r>
              <a:rPr lang="en-GB" i="1" dirty="0">
                <a:latin typeface="Times New Roman" pitchFamily="18" charset="0"/>
                <a:cs typeface="Times New Roman" pitchFamily="18" charset="0"/>
              </a:rPr>
              <a:t>Our business model</a:t>
            </a:r>
            <a:r>
              <a:rPr lang="en-GB" dirty="0">
                <a:latin typeface="Times New Roman" pitchFamily="18" charset="0"/>
                <a:cs typeface="Times New Roman" pitchFamily="18" charset="0"/>
              </a:rPr>
              <a:t>. Available at: https://www.bp.com/en/global/corporate/what-we-do/our-business-model.html [Accessed on: 30.10.2023]</a:t>
            </a:r>
            <a:endParaRPr lang="en-US" dirty="0">
              <a:latin typeface="Times New Roman" pitchFamily="18" charset="0"/>
              <a:cs typeface="Times New Roman" pitchFamily="18" charset="0"/>
            </a:endParaRPr>
          </a:p>
          <a:p>
            <a:pPr algn="just">
              <a:lnSpc>
                <a:spcPct val="170000"/>
              </a:lnSpc>
            </a:pPr>
            <a:r>
              <a:rPr lang="en-US" dirty="0">
                <a:latin typeface="Times New Roman" pitchFamily="18" charset="0"/>
                <a:cs typeface="Times New Roman" pitchFamily="18" charset="0"/>
              </a:rPr>
              <a:t>Jones, C., </a:t>
            </a:r>
            <a:r>
              <a:rPr lang="en-US" dirty="0" err="1">
                <a:latin typeface="Times New Roman" pitchFamily="18" charset="0"/>
                <a:cs typeface="Times New Roman" pitchFamily="18" charset="0"/>
              </a:rPr>
              <a:t>Penaluna</a:t>
            </a:r>
            <a:r>
              <a:rPr lang="en-US" dirty="0">
                <a:latin typeface="Times New Roman" pitchFamily="18" charset="0"/>
                <a:cs typeface="Times New Roman" pitchFamily="18" charset="0"/>
              </a:rPr>
              <a:t>, K. and </a:t>
            </a:r>
            <a:r>
              <a:rPr lang="en-US" dirty="0" err="1">
                <a:latin typeface="Times New Roman" pitchFamily="18" charset="0"/>
                <a:cs typeface="Times New Roman" pitchFamily="18" charset="0"/>
              </a:rPr>
              <a:t>Penaluna</a:t>
            </a:r>
            <a:r>
              <a:rPr lang="en-US" dirty="0">
                <a:latin typeface="Times New Roman" pitchFamily="18" charset="0"/>
                <a:cs typeface="Times New Roman" pitchFamily="18" charset="0"/>
              </a:rPr>
              <a:t>, A., 2019. The promise of </a:t>
            </a:r>
            <a:r>
              <a:rPr lang="en-US" dirty="0" err="1">
                <a:latin typeface="Times New Roman" pitchFamily="18" charset="0"/>
                <a:cs typeface="Times New Roman" pitchFamily="18" charset="0"/>
              </a:rPr>
              <a:t>andragogy</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heutagogy</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academagogy</a:t>
            </a:r>
            <a:r>
              <a:rPr lang="en-US" dirty="0">
                <a:latin typeface="Times New Roman" pitchFamily="18" charset="0"/>
                <a:cs typeface="Times New Roman" pitchFamily="18" charset="0"/>
              </a:rPr>
              <a:t> to enterprise and entrepreneurship education pedagogy. </a:t>
            </a:r>
            <a:r>
              <a:rPr lang="en-US" i="1" dirty="0">
                <a:latin typeface="Times New Roman" pitchFamily="18" charset="0"/>
                <a:cs typeface="Times New Roman" pitchFamily="18" charset="0"/>
              </a:rPr>
              <a:t>Education+ Training</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61</a:t>
            </a:r>
            <a:r>
              <a:rPr lang="en-US" dirty="0">
                <a:latin typeface="Times New Roman" pitchFamily="18" charset="0"/>
                <a:cs typeface="Times New Roman" pitchFamily="18" charset="0"/>
              </a:rPr>
              <a:t>(9), pp.1170-1186.</a:t>
            </a:r>
          </a:p>
          <a:p>
            <a:pPr algn="just">
              <a:lnSpc>
                <a:spcPct val="170000"/>
              </a:lnSpc>
            </a:pPr>
            <a:r>
              <a:rPr lang="en-US" dirty="0" err="1">
                <a:latin typeface="Times New Roman" pitchFamily="18" charset="0"/>
                <a:cs typeface="Times New Roman" pitchFamily="18" charset="0"/>
              </a:rPr>
              <a:t>Pererva</a:t>
            </a:r>
            <a:r>
              <a:rPr lang="en-US" dirty="0">
                <a:latin typeface="Times New Roman" pitchFamily="18" charset="0"/>
                <a:cs typeface="Times New Roman" pitchFamily="18" charset="0"/>
              </a:rPr>
              <a:t>, P., </a:t>
            </a:r>
            <a:r>
              <a:rPr lang="en-US" dirty="0" err="1">
                <a:latin typeface="Times New Roman" pitchFamily="18" charset="0"/>
                <a:cs typeface="Times New Roman" pitchFamily="18" charset="0"/>
              </a:rPr>
              <a:t>Kobielieva</a:t>
            </a:r>
            <a:r>
              <a:rPr lang="en-US" dirty="0">
                <a:latin typeface="Times New Roman" pitchFamily="18" charset="0"/>
                <a:cs typeface="Times New Roman" pitchFamily="18" charset="0"/>
              </a:rPr>
              <a:t>, T., </a:t>
            </a:r>
            <a:r>
              <a:rPr lang="en-US" dirty="0" err="1">
                <a:latin typeface="Times New Roman" pitchFamily="18" charset="0"/>
                <a:cs typeface="Times New Roman" pitchFamily="18" charset="0"/>
              </a:rPr>
              <a:t>Kuchinskyi</a:t>
            </a:r>
            <a:r>
              <a:rPr lang="en-US" dirty="0">
                <a:latin typeface="Times New Roman" pitchFamily="18" charset="0"/>
                <a:cs typeface="Times New Roman" pitchFamily="18" charset="0"/>
              </a:rPr>
              <a:t>, V., </a:t>
            </a:r>
            <a:r>
              <a:rPr lang="en-US" dirty="0" err="1">
                <a:latin typeface="Times New Roman" pitchFamily="18" charset="0"/>
                <a:cs typeface="Times New Roman" pitchFamily="18" charset="0"/>
              </a:rPr>
              <a:t>Garmash</a:t>
            </a:r>
            <a:r>
              <a:rPr lang="en-US" dirty="0">
                <a:latin typeface="Times New Roman" pitchFamily="18" charset="0"/>
                <a:cs typeface="Times New Roman" pitchFamily="18" charset="0"/>
              </a:rPr>
              <a:t>, S. and </a:t>
            </a:r>
            <a:r>
              <a:rPr lang="en-US" dirty="0" err="1">
                <a:latin typeface="Times New Roman" pitchFamily="18" charset="0"/>
                <a:cs typeface="Times New Roman" pitchFamily="18" charset="0"/>
              </a:rPr>
              <a:t>Danko</a:t>
            </a:r>
            <a:r>
              <a:rPr lang="en-US" dirty="0">
                <a:latin typeface="Times New Roman" pitchFamily="18" charset="0"/>
                <a:cs typeface="Times New Roman" pitchFamily="18" charset="0"/>
              </a:rPr>
              <a:t>, T., 2021. Ensuring the Sustainable Development of an Industrial Enterprise on the Principle of Compliance-Safety. </a:t>
            </a:r>
            <a:r>
              <a:rPr lang="en-US" i="1" dirty="0">
                <a:latin typeface="Times New Roman" pitchFamily="18" charset="0"/>
                <a:cs typeface="Times New Roman" pitchFamily="18" charset="0"/>
              </a:rPr>
              <a:t>Studies of Applied Economics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39</a:t>
            </a:r>
            <a:r>
              <a:rPr lang="en-US" dirty="0">
                <a:latin typeface="Times New Roman" pitchFamily="18" charset="0"/>
                <a:cs typeface="Times New Roman" pitchFamily="18" charset="0"/>
              </a:rPr>
              <a:t>(5).</a:t>
            </a:r>
          </a:p>
          <a:p>
            <a:pPr algn="just">
              <a:lnSpc>
                <a:spcPct val="170000"/>
              </a:lnSpc>
            </a:pPr>
            <a:r>
              <a:rPr lang="en-US" dirty="0" err="1">
                <a:latin typeface="Times New Roman" pitchFamily="18" charset="0"/>
                <a:cs typeface="Times New Roman" pitchFamily="18" charset="0"/>
              </a:rPr>
              <a:t>Sartipi</a:t>
            </a:r>
            <a:r>
              <a:rPr lang="en-US" dirty="0">
                <a:latin typeface="Times New Roman" pitchFamily="18" charset="0"/>
                <a:cs typeface="Times New Roman" pitchFamily="18" charset="0"/>
              </a:rPr>
              <a:t>, F., 2020. Diffusion of innovation theory in the realm of environmental construction. </a:t>
            </a:r>
            <a:r>
              <a:rPr lang="en-US" i="1" dirty="0">
                <a:latin typeface="Times New Roman" pitchFamily="18" charset="0"/>
                <a:cs typeface="Times New Roman" pitchFamily="18" charset="0"/>
              </a:rPr>
              <a:t>Journal of Construction Materials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a:t>
            </a:r>
            <a:r>
              <a:rPr lang="en-US" dirty="0">
                <a:latin typeface="Times New Roman" pitchFamily="18" charset="0"/>
                <a:cs typeface="Times New Roman" pitchFamily="18" charset="0"/>
              </a:rPr>
              <a:t>(4), pp.2-4.</a:t>
            </a:r>
          </a:p>
          <a:p>
            <a:pPr algn="just">
              <a:lnSpc>
                <a:spcPct val="170000"/>
              </a:lnSpc>
            </a:pPr>
            <a:r>
              <a:rPr lang="en-GB" dirty="0">
                <a:latin typeface="Times New Roman" pitchFamily="18" charset="0"/>
                <a:cs typeface="Times New Roman" pitchFamily="18" charset="0"/>
              </a:rPr>
              <a:t>Scottishpower.com</a:t>
            </a:r>
            <a:r>
              <a:rPr lang="en-GB" i="1" dirty="0">
                <a:latin typeface="Times New Roman" pitchFamily="18" charset="0"/>
                <a:cs typeface="Times New Roman" pitchFamily="18" charset="0"/>
              </a:rPr>
              <a:t>, </a:t>
            </a:r>
            <a:r>
              <a:rPr lang="en-GB" dirty="0">
                <a:latin typeface="Times New Roman" pitchFamily="18" charset="0"/>
                <a:cs typeface="Times New Roman" pitchFamily="18" charset="0"/>
              </a:rPr>
              <a:t>2023.</a:t>
            </a:r>
            <a:r>
              <a:rPr lang="en-GB" i="1" dirty="0">
                <a:latin typeface="Times New Roman" pitchFamily="18" charset="0"/>
                <a:cs typeface="Times New Roman" pitchFamily="18" charset="0"/>
              </a:rPr>
              <a:t> Careers. </a:t>
            </a:r>
            <a:r>
              <a:rPr lang="en-GB" dirty="0">
                <a:latin typeface="Times New Roman" pitchFamily="18" charset="0"/>
                <a:cs typeface="Times New Roman" pitchFamily="18" charset="0"/>
              </a:rPr>
              <a:t>Available at: https://www.scottishpower.com/pages/business_corporate_opportunities.aspx [Accessed on: 30.10.2023]</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Shell.com, 2022. </a:t>
            </a:r>
            <a:r>
              <a:rPr lang="en-GB" i="1" dirty="0">
                <a:latin typeface="Times New Roman" pitchFamily="18" charset="0"/>
                <a:cs typeface="Times New Roman" pitchFamily="18" charset="0"/>
              </a:rPr>
              <a:t>Enterprise AI. </a:t>
            </a:r>
            <a:r>
              <a:rPr lang="en-GB" dirty="0">
                <a:latin typeface="Times New Roman" pitchFamily="18" charset="0"/>
                <a:cs typeface="Times New Roman" pitchFamily="18" charset="0"/>
              </a:rPr>
              <a:t>Available at: https://www.shell.com/energy-and-innovation/digitalisation/digital-transformation/enterprise-ai.html [Accessed on: 30.10.2023]</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Statista.com, 2023. </a:t>
            </a:r>
            <a:r>
              <a:rPr lang="en-GB" i="1" dirty="0">
                <a:latin typeface="Times New Roman" pitchFamily="18" charset="0"/>
                <a:cs typeface="Times New Roman" pitchFamily="18" charset="0"/>
              </a:rPr>
              <a:t>Business enterprises in the UK - Statistics &amp; Facts</a:t>
            </a:r>
            <a:r>
              <a:rPr lang="en-GB" dirty="0">
                <a:latin typeface="Times New Roman" pitchFamily="18" charset="0"/>
                <a:cs typeface="Times New Roman" pitchFamily="18" charset="0"/>
              </a:rPr>
              <a:t>. Available at: https://www.statista.com/topics/6848/businesses-in-the-uk/#topicOverview [Accessed on: 06.11.2023]</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Tokamakenergy.co.uk, 2023. </a:t>
            </a:r>
            <a:r>
              <a:rPr lang="en-GB" i="1" dirty="0">
                <a:latin typeface="Times New Roman" pitchFamily="18" charset="0"/>
                <a:cs typeface="Times New Roman" pitchFamily="18" charset="0"/>
              </a:rPr>
              <a:t>Tokamak Energy.</a:t>
            </a:r>
            <a:r>
              <a:rPr lang="en-GB" dirty="0">
                <a:latin typeface="Times New Roman" pitchFamily="18" charset="0"/>
                <a:cs typeface="Times New Roman" pitchFamily="18" charset="0"/>
              </a:rPr>
              <a:t>  Available at: https://www.tokamakenergy.co.uk/ [Accessed on: 25.10.2023]</a:t>
            </a:r>
            <a:endParaRPr lang="en-US"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103</TotalTime>
  <Words>3322</Words>
  <Application>Microsoft Office PowerPoint</Application>
  <PresentationFormat>On-screen Show (4:3)</PresentationFormat>
  <Paragraphs>92</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COMPONENT 2- PRESENTATION</vt:lpstr>
      <vt:lpstr>Introduction </vt:lpstr>
      <vt:lpstr>Critically evaluate the concept of enterprise and entrepreneurship </vt:lpstr>
      <vt:lpstr>Opportunities of entrepreneurial and enterprise </vt:lpstr>
      <vt:lpstr>Renewable energy business plan </vt:lpstr>
      <vt:lpstr>Continued…</vt:lpstr>
      <vt:lpstr>Porter’s five forces </vt:lpstr>
      <vt:lpstr>Innovation theory of entrepreneurship </vt:lpstr>
      <vt:lpstr>The economic theory of entrepreneurship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PRESENTATION</dc:title>
  <dcterms:created xsi:type="dcterms:W3CDTF">2023-11-11T08:18:06Z</dcterms:created>
  <dcterms:modified xsi:type="dcterms:W3CDTF">2023-11-11T10:19:30Z</dcterms:modified>
</cp:coreProperties>
</file>