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notesMasterIdLst>
    <p:notesMasterId r:id="rId24"/>
  </p:notesMasterIdLst>
  <p:sldIdLst>
    <p:sldId id="263" r:id="rId8"/>
    <p:sldId id="343" r:id="rId9"/>
    <p:sldId id="344" r:id="rId10"/>
    <p:sldId id="345" r:id="rId11"/>
    <p:sldId id="334" r:id="rId12"/>
    <p:sldId id="346" r:id="rId13"/>
    <p:sldId id="335" r:id="rId14"/>
    <p:sldId id="337" r:id="rId15"/>
    <p:sldId id="338" r:id="rId16"/>
    <p:sldId id="340" r:id="rId17"/>
    <p:sldId id="341" r:id="rId18"/>
    <p:sldId id="347" r:id="rId19"/>
    <p:sldId id="348" r:id="rId20"/>
    <p:sldId id="349" r:id="rId21"/>
    <p:sldId id="342" r:id="rId22"/>
    <p:sldId id="350" r:id="rId23"/>
  </p:sldIdLst>
  <p:sldSz cx="9144000" cy="6858000" type="screen4x3"/>
  <p:notesSz cx="6810375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DB1D52"/>
    <a:srgbClr val="520D5D"/>
    <a:srgbClr val="58595B"/>
    <a:srgbClr val="DBD3E5"/>
    <a:srgbClr val="B8BABC"/>
    <a:srgbClr val="DADBDC"/>
    <a:srgbClr val="97999C"/>
    <a:srgbClr val="A991BC"/>
    <a:srgbClr val="8B6A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5" autoAdjust="0"/>
    <p:restoredTop sz="94660" autoAdjust="0"/>
  </p:normalViewPr>
  <p:slideViewPr>
    <p:cSldViewPr snapToGrid="0">
      <p:cViewPr varScale="1">
        <p:scale>
          <a:sx n="114" d="100"/>
          <a:sy n="114" d="100"/>
        </p:scale>
        <p:origin x="69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7625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70449-BA03-46E9-A50A-24E73E92BF52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68875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22813"/>
            <a:ext cx="5448300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7625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9E6EF-8E04-43AF-B087-9D16E2B89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28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57092" y="9443480"/>
            <a:ext cx="2951693" cy="497444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4139" indent="-286207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4829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2760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60692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8623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6555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34486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92418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BF068F0-6610-4259-A3FA-0F47C15DC9F1}" type="slidenum">
              <a:rPr lang="en-GB" sz="1200"/>
              <a:pPr eaLnBrk="1" hangingPunct="1"/>
              <a:t>5</a:t>
            </a:fld>
            <a:endParaRPr lang="en-GB" sz="1200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777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858293" y="9443709"/>
            <a:ext cx="2950460" cy="49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603" tIns="46301" rIns="92603" bIns="46301"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52399" indent="-289384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57536" indent="-231507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20551" indent="-231507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83565" indent="-231507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46580" indent="-231507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3009595" indent="-231507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72609" indent="-231507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935624" indent="-231507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4758B5B8-6B2D-421C-9D60-5DC3331A7DA4}" type="slidenum">
              <a:rPr lang="en-GB" altLang="en-US" smtClean="0"/>
              <a:pPr eaLnBrk="1" hangingPunct="1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806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57092" y="9443480"/>
            <a:ext cx="2951693" cy="497444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4139" indent="-286207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4829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2760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60692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8623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6555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34486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92418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3B506B4-4044-48C3-B641-37D370202CFA}" type="slidenum">
              <a:rPr lang="en-GB" sz="1200"/>
              <a:pPr eaLnBrk="1" hangingPunct="1"/>
              <a:t>15</a:t>
            </a:fld>
            <a:endParaRPr lang="en-GB" sz="120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6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57092" y="9443480"/>
            <a:ext cx="2951693" cy="497444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4139" indent="-286207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4829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2760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60692" indent="-228966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8623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6555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34486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92418" indent="-22896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3B506B4-4044-48C3-B641-37D370202CFA}" type="slidenum">
              <a:rPr lang="en-GB" sz="1200"/>
              <a:pPr eaLnBrk="1" hangingPunct="1"/>
              <a:t>16</a:t>
            </a:fld>
            <a:endParaRPr lang="en-GB" sz="120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407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1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9971" y="1783959"/>
            <a:ext cx="3483937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2400" b="1">
                <a:solidFill>
                  <a:schemeClr val="bg1"/>
                </a:solidFill>
              </a:rPr>
              <a:t>Managing Employment Relations, 7e</a:t>
            </a:r>
            <a:br>
              <a:rPr lang="en-GB" sz="2400" b="1">
                <a:solidFill>
                  <a:schemeClr val="bg1"/>
                </a:solidFill>
              </a:rPr>
            </a:br>
            <a:br>
              <a:rPr lang="en-GB" sz="2400" b="1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Chapter 11</a:t>
            </a:r>
            <a:br>
              <a:rPr lang="en-GB" sz="2400">
                <a:solidFill>
                  <a:schemeClr val="bg1"/>
                </a:solidFill>
              </a:rPr>
            </a:br>
            <a:br>
              <a:rPr lang="en-GB" sz="2400" b="1">
                <a:solidFill>
                  <a:schemeClr val="bg1"/>
                </a:solidFill>
              </a:rPr>
            </a:br>
            <a:r>
              <a:rPr lang="en-GB" sz="2400" b="1">
                <a:solidFill>
                  <a:schemeClr val="bg1"/>
                </a:solidFill>
              </a:rPr>
              <a:t>Managing Employee Grievances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629586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8115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36F89444-0652-480D-821C-8D594AD065E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36" y="767140"/>
            <a:ext cx="3035882" cy="395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503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Conceptions and </a:t>
            </a:r>
            <a:r>
              <a:rPr lang="en-US" dirty="0" err="1"/>
              <a:t>characterisations</a:t>
            </a:r>
            <a:r>
              <a:rPr lang="en-US" dirty="0"/>
              <a:t> of mistreatment</a:t>
            </a:r>
          </a:p>
          <a:p>
            <a:r>
              <a:rPr lang="en-US" dirty="0"/>
              <a:t>T</a:t>
            </a:r>
            <a:r>
              <a:rPr lang="en-GB" dirty="0"/>
              <a:t>he incidence of individual employee grievances</a:t>
            </a:r>
          </a:p>
          <a:p>
            <a:r>
              <a:rPr lang="en-GB" dirty="0"/>
              <a:t>Policy and procedure in British workplaces</a:t>
            </a:r>
          </a:p>
          <a:p>
            <a:r>
              <a:rPr lang="en-GB" dirty="0"/>
              <a:t>Pro-active grievance management</a:t>
            </a:r>
          </a:p>
          <a:p>
            <a:r>
              <a:rPr lang="en-GB" dirty="0"/>
              <a:t>Handling employee grievances</a:t>
            </a:r>
          </a:p>
          <a:p>
            <a:r>
              <a:rPr lang="en-GB" dirty="0"/>
              <a:t>Bullying and harassment and dignity at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564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60585"/>
            <a:ext cx="7886700" cy="5060215"/>
          </a:xfrm>
        </p:spPr>
        <p:txBody>
          <a:bodyPr/>
          <a:lstStyle/>
          <a:p>
            <a:r>
              <a:rPr lang="en-US" dirty="0"/>
              <a:t>When you have completed this session, you should be able to: </a:t>
            </a:r>
            <a:endParaRPr lang="en-GB" dirty="0"/>
          </a:p>
          <a:p>
            <a:pPr lvl="1"/>
            <a:r>
              <a:rPr lang="en-US" i="1" dirty="0"/>
              <a:t>Explain and critically </a:t>
            </a:r>
            <a:r>
              <a:rPr lang="en-US" i="1" dirty="0" err="1"/>
              <a:t>analyse</a:t>
            </a:r>
            <a:r>
              <a:rPr lang="en-US" i="1" dirty="0"/>
              <a:t> the processes through which employee grievances escalate</a:t>
            </a:r>
            <a:endParaRPr lang="en-GB" dirty="0"/>
          </a:p>
          <a:p>
            <a:pPr lvl="1"/>
            <a:r>
              <a:rPr lang="en-US" i="1" dirty="0"/>
              <a:t>Describe the nature and pattern of employee grievances in British workplaces and critically evaluate the development of workplace procedures    </a:t>
            </a:r>
            <a:endParaRPr lang="en-GB" dirty="0"/>
          </a:p>
          <a:p>
            <a:pPr lvl="1"/>
            <a:r>
              <a:rPr lang="en-US" i="1" dirty="0"/>
              <a:t>Understand and critically assess the business case for resolving grievances</a:t>
            </a:r>
            <a:endParaRPr lang="en-GB" dirty="0"/>
          </a:p>
          <a:p>
            <a:pPr lvl="1"/>
            <a:r>
              <a:rPr lang="en-US" i="1" dirty="0"/>
              <a:t>Describe the key stages of informal and formal processes to manage and resolve grievances</a:t>
            </a:r>
            <a:endParaRPr lang="en-GB" dirty="0"/>
          </a:p>
          <a:p>
            <a:pPr lvl="1"/>
            <a:r>
              <a:rPr lang="en-US" i="1" dirty="0"/>
              <a:t>Discuss and evaluate the main strategies and skills needed to implement a grievance procedure and negotiate fair and acceptable outcomes</a:t>
            </a:r>
            <a:endParaRPr lang="en-GB" dirty="0"/>
          </a:p>
          <a:p>
            <a:pPr lvl="1"/>
            <a:r>
              <a:rPr lang="en-US" i="1" dirty="0"/>
              <a:t>Identify and critically assess the limitations of conventional grievance procedures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455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Conceptualising Mistreatment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character of the mistreatment as perceived by the individual, affects how that individual may react (Olson-Buchanan and Boswell, 2008)  </a:t>
            </a:r>
          </a:p>
          <a:p>
            <a:r>
              <a:rPr lang="en-GB" dirty="0"/>
              <a:t>Mistreatment related to enactment of organisational policy is less likely to be “internalised”</a:t>
            </a:r>
          </a:p>
          <a:p>
            <a:r>
              <a:rPr lang="en-GB" dirty="0"/>
              <a:t>“Personalised mistreatment” can have a far more negative impact </a:t>
            </a:r>
          </a:p>
          <a:p>
            <a:r>
              <a:rPr lang="en-GB" dirty="0"/>
              <a:t>Response will be more negative where treatment is perceived as harsh, intentional or “socially unacceptable” i.e. discriminatory</a:t>
            </a:r>
          </a:p>
          <a:p>
            <a:r>
              <a:rPr lang="en-GB" dirty="0"/>
              <a:t>Positive response and resolution may strengthen organisational allegiance</a:t>
            </a:r>
          </a:p>
        </p:txBody>
      </p:sp>
    </p:spTree>
    <p:extLst>
      <p:ext uri="{BB962C8B-B14F-4D97-AF65-F5344CB8AC3E}">
        <p14:creationId xmlns:p14="http://schemas.microsoft.com/office/powerpoint/2010/main" val="3244499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0"/>
            <a:ext cx="7886700" cy="1547445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660066"/>
                </a:solidFill>
              </a:rPr>
              <a:t>What Causes Employee Grievances?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0523"/>
            <a:ext cx="8229600" cy="428564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Main causes of employee grievances according to WERS2011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Unfair treatment – 39%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Pay, terms and conditions – 28%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Bullying and harassment – 23%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Promotion and grading – 18%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More likely in public sector and unionised workplaces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Linked to increased work intensification and austerity in the public sector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Grievances more likely where there is support and access to representation 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May mask underlying discontent and disengagement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GB" dirty="0"/>
          </a:p>
          <a:p>
            <a:pPr eaLnBrk="1" hangingPunct="1">
              <a:spcBef>
                <a:spcPts val="0"/>
              </a:spcBef>
              <a:defRPr/>
            </a:pPr>
            <a:endParaRPr lang="en-GB" sz="2800" dirty="0"/>
          </a:p>
          <a:p>
            <a:pPr marL="0" indent="0" eaLnBrk="1" hangingPunct="1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82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Development of Grievance Procedures in British Workplaces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Spread of written grievance procedures in British workplaces increased between 2004 and 2011</a:t>
            </a:r>
          </a:p>
          <a:p>
            <a:r>
              <a:rPr lang="en-US" dirty="0"/>
              <a:t>Workplace and organisational size is an important predictor of procedural formality</a:t>
            </a:r>
          </a:p>
          <a:p>
            <a:pPr lvl="1"/>
            <a:r>
              <a:rPr lang="en-US" dirty="0"/>
              <a:t>By 2011, all workplaces with 50 or more employees had a formal grievance procedure in place</a:t>
            </a:r>
          </a:p>
          <a:p>
            <a:pPr lvl="1"/>
            <a:r>
              <a:rPr lang="en-US" dirty="0"/>
              <a:t>Greatest rate of increase was in the smallest workplaces and those without union recognition</a:t>
            </a:r>
          </a:p>
          <a:p>
            <a:pPr lvl="1"/>
            <a:r>
              <a:rPr lang="en-US" dirty="0"/>
              <a:t>filling in of ‘procedural gaps’ in UK employing organisations. At the same time Wood et al., (2014) f</a:t>
            </a:r>
          </a:p>
          <a:p>
            <a:r>
              <a:rPr lang="en-US" dirty="0"/>
              <a:t>Procedural adherence in relation to grievances lagged substantially behind that for disciplinary issues (Wood et al., 2014)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478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46538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660066"/>
                </a:solidFill>
              </a:rPr>
              <a:t>Handling Potential Grievances – Key Issues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57200" y="1582615"/>
            <a:ext cx="8229600" cy="4543548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Act early – address problems with attendance, lateness and conduct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Assess objectives and risk – look at alternative options and strategies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The law is </a:t>
            </a:r>
            <a:r>
              <a:rPr lang="en-GB" b="1" u="sng" dirty="0"/>
              <a:t>one</a:t>
            </a:r>
            <a:r>
              <a:rPr lang="en-GB" dirty="0"/>
              <a:t> (important) consideration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Take into account the broader impact of conflict handling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Potential management and legal costs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Fairness and consistency underpins commitment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Failing to address performance issues can have negative impact on morale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700" dirty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en-GB" sz="2700" dirty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en-GB" sz="2700" dirty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906990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53662"/>
          </a:xfrm>
        </p:spPr>
        <p:txBody>
          <a:bodyPr/>
          <a:lstStyle/>
          <a:p>
            <a:r>
              <a:rPr lang="en-GB" b="1" dirty="0">
                <a:solidFill>
                  <a:srgbClr val="660066"/>
                </a:solidFill>
              </a:rPr>
              <a:t>Key Aspects of Grievance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6092"/>
            <a:ext cx="8229600" cy="486007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Set out aims, objectives and scope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Emphasise informal resolution – flag up mediation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First referral to line manager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Alternative routes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Specialist procedures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Complaint in writing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Acknowledgement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Grievance hearing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Right to accompaniment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Decision in writing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Right to appeal – to a manager with greater seniority</a:t>
            </a:r>
          </a:p>
        </p:txBody>
      </p:sp>
    </p:spTree>
    <p:extLst>
      <p:ext uri="{BB962C8B-B14F-4D97-AF65-F5344CB8AC3E}">
        <p14:creationId xmlns:p14="http://schemas.microsoft.com/office/powerpoint/2010/main" val="33148903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"/>
            <a:ext cx="7886700" cy="1383322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660066"/>
                </a:solidFill>
              </a:rPr>
              <a:t>Initial Responses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8154"/>
            <a:ext cx="8229600" cy="4778009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Talk to the individual making the complaint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Investigate the root cause of the problem – important to recognise concerns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If the individual has a union or employee representative, seek their view of the situation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Ascertain what outcome the employee wants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Assess the situation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Serious accusations – consider the need for formal action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Explore alternatives – informal discussion, facilitation, mediation</a:t>
            </a:r>
          </a:p>
          <a:p>
            <a:pPr lvl="2"/>
            <a:r>
              <a:rPr lang="en-GB" sz="1900" i="1" dirty="0"/>
              <a:t>Rephrase, reinterpret and reframe</a:t>
            </a:r>
          </a:p>
          <a:p>
            <a:pPr lvl="2"/>
            <a:r>
              <a:rPr lang="en-GB" sz="1900" i="1" dirty="0"/>
              <a:t>Emphasise interests as opposed to rights, positions and personalities</a:t>
            </a:r>
          </a:p>
          <a:p>
            <a:pPr lvl="2"/>
            <a:r>
              <a:rPr lang="en-GB" sz="1900" i="1" dirty="0"/>
              <a:t>Future focus</a:t>
            </a:r>
          </a:p>
        </p:txBody>
      </p:sp>
    </p:spTree>
    <p:extLst>
      <p:ext uri="{BB962C8B-B14F-4D97-AF65-F5344CB8AC3E}">
        <p14:creationId xmlns:p14="http://schemas.microsoft.com/office/powerpoint/2010/main" val="875450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"/>
            <a:ext cx="7886700" cy="1488830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660066"/>
                </a:solidFill>
              </a:rPr>
              <a:t>Hearing a Grievance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77108"/>
            <a:ext cx="8229600" cy="464905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Invitation in writing – date, time, venue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Right to accompaniment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Listen to the complaint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Clarify issues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Challenge where necessary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Key issue is the outcome desired by complainant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Outcomes of grievances are relatively flexible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Grievance process can involve a degree of negotiation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Consider strategy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Set objectives and identify potential tradeable issues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Set ideal, realistic and fall-back positions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Aspiration grid</a:t>
            </a:r>
          </a:p>
          <a:p>
            <a:pPr eaLnBrk="1" hangingPunct="1">
              <a:spcBef>
                <a:spcPts val="0"/>
              </a:spcBef>
            </a:pPr>
            <a:endParaRPr lang="en-GB" i="1" dirty="0"/>
          </a:p>
          <a:p>
            <a:pPr eaLnBrk="1" hangingPunct="1">
              <a:spcBef>
                <a:spcPts val="0"/>
              </a:spcBef>
            </a:pPr>
            <a:endParaRPr lang="en-GB" i="1" dirty="0"/>
          </a:p>
          <a:p>
            <a:pPr marL="0" indent="0" eaLnBrk="1" hangingPunct="1">
              <a:spcBef>
                <a:spcPts val="0"/>
              </a:spcBef>
              <a:buNone/>
            </a:pPr>
            <a:endParaRPr lang="en-GB" i="1" dirty="0"/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21748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0"/>
            <a:ext cx="7886700" cy="1523999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660066"/>
                </a:solidFill>
              </a:rPr>
              <a:t>Grievance Outcomes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441938"/>
            <a:ext cx="7886700" cy="4778862"/>
          </a:xfrm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Adjourn to consider ‘decision’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Confirm decision in writing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Offer right to appeal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Consider consequent actions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Mediation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Training and development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Disciplinary action</a:t>
            </a:r>
          </a:p>
          <a:p>
            <a:pPr marL="0" indent="0" eaLnBrk="1" hangingPunct="1">
              <a:spcBef>
                <a:spcPts val="0"/>
              </a:spcBef>
              <a:buNone/>
            </a:pPr>
            <a:endParaRPr lang="en-GB" dirty="0"/>
          </a:p>
          <a:p>
            <a:pPr eaLnBrk="1" hangingPunct="1">
              <a:spcBef>
                <a:spcPts val="0"/>
              </a:spcBef>
            </a:pPr>
            <a:endParaRPr lang="en-GB" i="1" dirty="0"/>
          </a:p>
          <a:p>
            <a:pPr eaLnBrk="1" hangingPunct="1">
              <a:spcBef>
                <a:spcPts val="0"/>
              </a:spcBef>
            </a:pPr>
            <a:endParaRPr lang="en-GB" i="1" dirty="0"/>
          </a:p>
          <a:p>
            <a:pPr marL="0" indent="0" eaLnBrk="1" hangingPunct="1">
              <a:spcBef>
                <a:spcPts val="0"/>
              </a:spcBef>
              <a:buNone/>
            </a:pPr>
            <a:endParaRPr lang="en-GB" i="1" dirty="0"/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765402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Bullying – Dignity at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Bullying or harassment may be what one individual does to another individual (perhaps by someone in a position of authority, such as a manager or front-line manager) or involve groups of people. It can include:</a:t>
            </a:r>
          </a:p>
          <a:p>
            <a:pPr lvl="1"/>
            <a:r>
              <a:rPr lang="en-GB" dirty="0"/>
              <a:t>Spreading malicious rumours or insulting someone by word or behaviour</a:t>
            </a:r>
          </a:p>
          <a:p>
            <a:pPr lvl="1"/>
            <a:r>
              <a:rPr lang="en-GB" dirty="0"/>
              <a:t>Sending or copying e-mails that are critical about someone to others who do not need to know</a:t>
            </a:r>
          </a:p>
          <a:p>
            <a:pPr lvl="1"/>
            <a:r>
              <a:rPr lang="en-GB" dirty="0"/>
              <a:t>Ridiculing or demeaning someone – picking on him or her or setting him or her up to fail</a:t>
            </a:r>
          </a:p>
          <a:p>
            <a:pPr lvl="1"/>
            <a:r>
              <a:rPr lang="en-GB" dirty="0"/>
              <a:t>Unwelcome sexual advances – touching, standing too close, a display of offensive materials</a:t>
            </a:r>
          </a:p>
          <a:p>
            <a:pPr lvl="1"/>
            <a:r>
              <a:rPr lang="en-GB" dirty="0"/>
              <a:t>Deliberately undermining a competent worker by overloading and constant criticism</a:t>
            </a:r>
          </a:p>
        </p:txBody>
      </p:sp>
    </p:spTree>
    <p:extLst>
      <p:ext uri="{BB962C8B-B14F-4D97-AF65-F5344CB8AC3E}">
        <p14:creationId xmlns:p14="http://schemas.microsoft.com/office/powerpoint/2010/main" val="12764286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Need for Specialist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37138"/>
            <a:ext cx="7886700" cy="50836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Standard grievance procedures are problematic in dealing with dignity at work issues</a:t>
            </a:r>
          </a:p>
          <a:p>
            <a:pPr lvl="1"/>
            <a:r>
              <a:rPr lang="en-GB" dirty="0"/>
              <a:t>It may be difficult to raise the issue with the perpetrator</a:t>
            </a:r>
          </a:p>
          <a:p>
            <a:pPr lvl="1"/>
            <a:r>
              <a:rPr lang="en-GB" dirty="0"/>
              <a:t>The bullying often involves a power relationship</a:t>
            </a:r>
          </a:p>
          <a:p>
            <a:pPr lvl="1"/>
            <a:r>
              <a:rPr lang="en-GB" dirty="0"/>
              <a:t>Issues can be highly sensitive </a:t>
            </a:r>
          </a:p>
          <a:p>
            <a:r>
              <a:rPr lang="en-GB" dirty="0"/>
              <a:t>Specialist dignity at work procedures have a number of key features</a:t>
            </a:r>
          </a:p>
          <a:p>
            <a:pPr lvl="1"/>
            <a:r>
              <a:rPr lang="en-GB" dirty="0"/>
              <a:t>Sets out clearly the behaviours that are considered unacceptable</a:t>
            </a:r>
          </a:p>
          <a:p>
            <a:pPr lvl="1"/>
            <a:r>
              <a:rPr lang="en-GB" dirty="0"/>
              <a:t>Provides for complaint to be made outside normal lines of authority</a:t>
            </a:r>
          </a:p>
          <a:p>
            <a:pPr lvl="1"/>
            <a:r>
              <a:rPr lang="en-GB" dirty="0"/>
              <a:t>Provides for support for complainant – for example through HR or specially trained staff</a:t>
            </a:r>
          </a:p>
          <a:p>
            <a:pPr lvl="1"/>
            <a:r>
              <a:rPr lang="en-GB" dirty="0"/>
              <a:t>Has clearly defined links to other processes such as disciplinary procedures or workplace mediation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2039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07476"/>
            <a:ext cx="7886700" cy="5169877"/>
          </a:xfrm>
        </p:spPr>
        <p:txBody>
          <a:bodyPr/>
          <a:lstStyle/>
          <a:p>
            <a:r>
              <a:rPr lang="en-US" dirty="0"/>
              <a:t>Initial responses to grievance will shape both personal and organisational outcomes</a:t>
            </a:r>
          </a:p>
          <a:p>
            <a:pPr lvl="1"/>
            <a:r>
              <a:rPr lang="en-US" dirty="0"/>
              <a:t>Positive responses can rebuild trust and organisational commitment</a:t>
            </a:r>
          </a:p>
          <a:p>
            <a:r>
              <a:rPr lang="en-US" dirty="0"/>
              <a:t>Managers should ideally attempt to resolve grievances informally at an early stage</a:t>
            </a:r>
          </a:p>
          <a:p>
            <a:pPr lvl="1"/>
            <a:r>
              <a:rPr lang="en-US" dirty="0"/>
              <a:t>Managers often lack the confidence to do this and need skills and support from HR</a:t>
            </a:r>
            <a:endParaRPr lang="en-GB" dirty="0"/>
          </a:p>
          <a:p>
            <a:pPr lvl="1"/>
            <a:r>
              <a:rPr lang="en-US" dirty="0"/>
              <a:t>Good relationships with union and employee representatives can be valuable in facilitating resolution </a:t>
            </a:r>
            <a:endParaRPr lang="en-GB" dirty="0"/>
          </a:p>
          <a:p>
            <a:r>
              <a:rPr lang="en-US" dirty="0"/>
              <a:t>Effective procedures are vital in underpinning organisational justice and creating environments in which concerns can be expressed</a:t>
            </a:r>
          </a:p>
        </p:txBody>
      </p:sp>
    </p:spTree>
    <p:extLst>
      <p:ext uri="{BB962C8B-B14F-4D97-AF65-F5344CB8AC3E}">
        <p14:creationId xmlns:p14="http://schemas.microsoft.com/office/powerpoint/2010/main" val="29935788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0"/>
            <a:ext cx="7886700" cy="1547445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660066"/>
                </a:solidFill>
              </a:rPr>
              <a:t>References and Further Reading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383324"/>
            <a:ext cx="7886700" cy="4837476"/>
          </a:xfrm>
        </p:spPr>
        <p:txBody>
          <a:bodyPr/>
          <a:lstStyle/>
          <a:p>
            <a:r>
              <a:rPr lang="en-US" sz="2000" dirty="0" err="1"/>
              <a:t>Acas</a:t>
            </a:r>
            <a:r>
              <a:rPr lang="en-US" sz="2000" dirty="0"/>
              <a:t> (2009) </a:t>
            </a:r>
            <a:r>
              <a:rPr lang="en-US" sz="2000" i="1" dirty="0"/>
              <a:t>Code of Practice on Disciplinary and Grievance Procedures. </a:t>
            </a:r>
            <a:r>
              <a:rPr lang="en-US" sz="2000" dirty="0"/>
              <a:t>London: </a:t>
            </a:r>
            <a:r>
              <a:rPr lang="en-US" sz="2000" dirty="0" err="1"/>
              <a:t>Acas</a:t>
            </a:r>
            <a:r>
              <a:rPr lang="en-US" sz="2000" dirty="0"/>
              <a:t>. </a:t>
            </a:r>
            <a:endParaRPr lang="en-GB" sz="2000" dirty="0"/>
          </a:p>
          <a:p>
            <a:r>
              <a:rPr lang="en-US" sz="2000" dirty="0" err="1"/>
              <a:t>Acas</a:t>
            </a:r>
            <a:r>
              <a:rPr lang="en-US" sz="2000" dirty="0"/>
              <a:t> (2014) </a:t>
            </a:r>
            <a:r>
              <a:rPr lang="en-US" sz="2000" i="1" dirty="0"/>
              <a:t>Bullying and harassment at work</a:t>
            </a:r>
            <a:r>
              <a:rPr lang="en-US" sz="2000" dirty="0"/>
              <a:t>. </a:t>
            </a:r>
            <a:r>
              <a:rPr lang="en-US" sz="2000" dirty="0" err="1"/>
              <a:t>Acas</a:t>
            </a:r>
            <a:r>
              <a:rPr lang="en-US" sz="2000" dirty="0"/>
              <a:t> research paper 06/14, London: </a:t>
            </a:r>
            <a:r>
              <a:rPr lang="en-US" sz="2000" dirty="0" err="1"/>
              <a:t>Acas</a:t>
            </a:r>
            <a:r>
              <a:rPr lang="en-US" sz="2000" dirty="0"/>
              <a:t>.</a:t>
            </a:r>
            <a:endParaRPr lang="en-GB" sz="2000" dirty="0"/>
          </a:p>
          <a:p>
            <a:r>
              <a:rPr lang="en-US" sz="2000" dirty="0" err="1"/>
              <a:t>Acas</a:t>
            </a:r>
            <a:r>
              <a:rPr lang="en-US" sz="2000" dirty="0"/>
              <a:t> (2014) </a:t>
            </a:r>
            <a:r>
              <a:rPr lang="en-US" sz="2000" i="1" dirty="0"/>
              <a:t>Discipline and grievance at work: the </a:t>
            </a:r>
            <a:r>
              <a:rPr lang="en-US" sz="2000" i="1" dirty="0" err="1"/>
              <a:t>Acas</a:t>
            </a:r>
            <a:r>
              <a:rPr lang="en-US" sz="2000" i="1" dirty="0"/>
              <a:t> guide</a:t>
            </a:r>
            <a:r>
              <a:rPr lang="en-US" sz="2000" dirty="0"/>
              <a:t>. London: </a:t>
            </a:r>
            <a:r>
              <a:rPr lang="en-US" sz="2000" dirty="0" err="1"/>
              <a:t>Acas</a:t>
            </a:r>
            <a:r>
              <a:rPr lang="en-US" sz="2000" dirty="0"/>
              <a:t>.</a:t>
            </a:r>
            <a:endParaRPr lang="en-GB" sz="2000" dirty="0"/>
          </a:p>
          <a:p>
            <a:r>
              <a:rPr lang="en-GB" sz="2000" dirty="0"/>
              <a:t>Olson-Buchanan, J. and Boswell, W. (2008) ‘An Integrative model of experiencing and responding to mistreatment at work’,</a:t>
            </a:r>
            <a:r>
              <a:rPr lang="en-GB" sz="2000" b="1" dirty="0"/>
              <a:t> </a:t>
            </a:r>
            <a:r>
              <a:rPr lang="en-GB" sz="2000" i="1" dirty="0"/>
              <a:t>Academy of Management Review</a:t>
            </a:r>
            <a:r>
              <a:rPr lang="en-GB" sz="2000" dirty="0"/>
              <a:t>, Vol. 33, No. 1: 76–96.</a:t>
            </a:r>
          </a:p>
          <a:p>
            <a:r>
              <a:rPr lang="en-GB" sz="2000" dirty="0"/>
              <a:t>Van </a:t>
            </a:r>
            <a:r>
              <a:rPr lang="en-GB" sz="2000" dirty="0" err="1"/>
              <a:t>Wanrooy</a:t>
            </a:r>
            <a:r>
              <a:rPr lang="en-GB" sz="2000" dirty="0"/>
              <a:t>, B., </a:t>
            </a:r>
            <a:r>
              <a:rPr lang="en-GB" sz="2000" dirty="0" err="1"/>
              <a:t>Bewley</a:t>
            </a:r>
            <a:r>
              <a:rPr lang="en-GB" sz="2000" dirty="0"/>
              <a:t>, H., Bryson, A., Forth, J., </a:t>
            </a:r>
            <a:r>
              <a:rPr lang="en-GB" sz="2000" dirty="0" err="1"/>
              <a:t>Freeth</a:t>
            </a:r>
            <a:r>
              <a:rPr lang="en-GB" sz="2000" dirty="0"/>
              <a:t>, S., Stokes, L. and Wood, S. (2013) </a:t>
            </a:r>
            <a:r>
              <a:rPr lang="en-GB" sz="2000" i="1" dirty="0"/>
              <a:t>Employment Relations in the Shadow of Recession: Findings from the 2011 Workplace Employment Relations Study</a:t>
            </a:r>
            <a:r>
              <a:rPr lang="en-GB" sz="2000" dirty="0"/>
              <a:t>, Basingstoke: Palgrave Macmillan. </a:t>
            </a:r>
          </a:p>
        </p:txBody>
      </p:sp>
    </p:spTree>
    <p:extLst>
      <p:ext uri="{BB962C8B-B14F-4D97-AF65-F5344CB8AC3E}">
        <p14:creationId xmlns:p14="http://schemas.microsoft.com/office/powerpoint/2010/main" val="31869255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0"/>
            <a:ext cx="7886700" cy="1547445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660066"/>
                </a:solidFill>
              </a:rPr>
              <a:t>References and Further Reading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383324"/>
            <a:ext cx="7886700" cy="4837476"/>
          </a:xfrm>
        </p:spPr>
        <p:txBody>
          <a:bodyPr/>
          <a:lstStyle/>
          <a:p>
            <a:r>
              <a:rPr lang="en-US" sz="2000"/>
              <a:t>Wood</a:t>
            </a:r>
            <a:r>
              <a:rPr lang="en-US" sz="2000" dirty="0"/>
              <a:t>, S., </a:t>
            </a:r>
            <a:r>
              <a:rPr lang="en-US" sz="2000" dirty="0" err="1"/>
              <a:t>Latreille</a:t>
            </a:r>
            <a:r>
              <a:rPr lang="en-US" sz="2000" dirty="0"/>
              <a:t>, P. and Saundry, R. (2014) </a:t>
            </a:r>
            <a:r>
              <a:rPr lang="en-US" sz="2000" i="1" dirty="0"/>
              <a:t>Analysis of nature, extent and impact of grievance and discipline procedures  and workplace mediation using WERS2011</a:t>
            </a:r>
            <a:r>
              <a:rPr lang="en-US" sz="2000" dirty="0"/>
              <a:t>, </a:t>
            </a:r>
            <a:r>
              <a:rPr lang="en-US" sz="2000" dirty="0" err="1"/>
              <a:t>Acas</a:t>
            </a:r>
            <a:r>
              <a:rPr lang="en-US" sz="2000" dirty="0"/>
              <a:t> research paper 10/14. London: </a:t>
            </a:r>
            <a:r>
              <a:rPr lang="en-US" sz="2000" dirty="0" err="1"/>
              <a:t>Acas</a:t>
            </a:r>
            <a:r>
              <a:rPr lang="en-US" sz="2000" dirty="0"/>
              <a:t>.</a:t>
            </a:r>
            <a:endParaRPr lang="en-GB" sz="2000" dirty="0"/>
          </a:p>
          <a:p>
            <a:pPr marL="0" lv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698757"/>
      </p:ext>
    </p:extLst>
  </p:cSld>
  <p:clrMapOvr>
    <a:masterClrMapping/>
  </p:clrMapOvr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1A996E-8F35-4EE5-A18E-4DB6ABEAD384}">
  <ds:schemaRefs>
    <ds:schemaRef ds:uri="http://schemas.microsoft.com/sharepoint/v3"/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1194</Words>
  <Application>Microsoft Office PowerPoint</Application>
  <PresentationFormat>On-screen Show (4:3)</PresentationFormat>
  <Paragraphs>140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Times New Roman</vt:lpstr>
      <vt:lpstr>CIPD WhiteDottedPattern</vt:lpstr>
      <vt:lpstr>CIPD PurpleDottedPattern</vt:lpstr>
      <vt:lpstr>CIPD SlateDottedPattern</vt:lpstr>
      <vt:lpstr>CIPD WhitePlain</vt:lpstr>
      <vt:lpstr>Managing Employment Relations, 7e  Chapter 11  Managing Employee Grievances</vt:lpstr>
      <vt:lpstr>Session Outline</vt:lpstr>
      <vt:lpstr>Learning Outcomes</vt:lpstr>
      <vt:lpstr>Conceptualising Mistreatment</vt:lpstr>
      <vt:lpstr>What Causes Employee Grievances?</vt:lpstr>
      <vt:lpstr>Development of Grievance Procedures in British Workplaces</vt:lpstr>
      <vt:lpstr>Handling Potential Grievances – Key Issues</vt:lpstr>
      <vt:lpstr>Key Aspects of Grievance Procedures</vt:lpstr>
      <vt:lpstr>Initial Responses</vt:lpstr>
      <vt:lpstr>Hearing a Grievance</vt:lpstr>
      <vt:lpstr>Grievance Outcomes</vt:lpstr>
      <vt:lpstr>Bullying – Dignity at Work?</vt:lpstr>
      <vt:lpstr>The Need for Specialist Procedures</vt:lpstr>
      <vt:lpstr>Conclusion</vt:lpstr>
      <vt:lpstr>References and Further Reading</vt:lpstr>
      <vt:lpstr>References and 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Employment Relations, 7e  Chapter 11  Managing Employee Grievances</dc:title>
  <dc:creator>Authors</dc:creator>
  <cp:lastModifiedBy>Anne-Marie Heeney</cp:lastModifiedBy>
  <cp:revision>5</cp:revision>
  <dcterms:created xsi:type="dcterms:W3CDTF">2020-01-20T13:10:41Z</dcterms:created>
  <dcterms:modified xsi:type="dcterms:W3CDTF">2020-02-26T09:23:07Z</dcterms:modified>
</cp:coreProperties>
</file>