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2"/>
  </p:notesMasterIdLst>
  <p:sldIdLst>
    <p:sldId id="258" r:id="rId6"/>
    <p:sldId id="259" r:id="rId7"/>
    <p:sldId id="728" r:id="rId8"/>
    <p:sldId id="260" r:id="rId9"/>
    <p:sldId id="261" r:id="rId10"/>
    <p:sldId id="262" r:id="rId11"/>
    <p:sldId id="263" r:id="rId12"/>
    <p:sldId id="264" r:id="rId13"/>
    <p:sldId id="265" r:id="rId14"/>
    <p:sldId id="266" r:id="rId15"/>
    <p:sldId id="267" r:id="rId16"/>
    <p:sldId id="729" r:id="rId17"/>
    <p:sldId id="269" r:id="rId18"/>
    <p:sldId id="270" r:id="rId19"/>
    <p:sldId id="271" r:id="rId20"/>
    <p:sldId id="272" r:id="rId21"/>
    <p:sldId id="273" r:id="rId22"/>
    <p:sldId id="274" r:id="rId23"/>
    <p:sldId id="275" r:id="rId24"/>
    <p:sldId id="276" r:id="rId25"/>
    <p:sldId id="278" r:id="rId26"/>
    <p:sldId id="279" r:id="rId27"/>
    <p:sldId id="280" r:id="rId28"/>
    <p:sldId id="281" r:id="rId29"/>
    <p:sldId id="282" r:id="rId30"/>
    <p:sldId id="283" r:id="rId3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81" d="100"/>
          <a:sy n="81" d="100"/>
        </p:scale>
        <p:origin x="1325"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83335" y="2757170"/>
            <a:ext cx="8860665" cy="2420750"/>
          </a:xfrm>
        </p:spPr>
        <p:txBody>
          <a:bodyPr rtlCol="0" anchor="t">
            <a:normAutofit/>
          </a:bodyPr>
          <a:lstStyle/>
          <a:p>
            <a:pPr fontAlgn="auto">
              <a:lnSpc>
                <a:spcPct val="120000"/>
              </a:lnSpc>
              <a:spcAft>
                <a:spcPts val="0"/>
              </a:spcAft>
              <a:defRPr/>
            </a:pPr>
            <a:r>
              <a:rPr lang="en-US" altLang="en-US" sz="4000" b="1" dirty="0">
                <a:highlight>
                  <a:srgbClr val="FFFF00"/>
                </a:highlight>
              </a:rPr>
              <a:t>Week 7</a:t>
            </a:r>
            <a:br>
              <a:rPr lang="en-US" altLang="en-US" sz="4000" b="1" dirty="0">
                <a:highlight>
                  <a:srgbClr val="FFFF00"/>
                </a:highlight>
              </a:rPr>
            </a:br>
            <a:r>
              <a:rPr lang="en-US" altLang="en-US" sz="4000" b="1" dirty="0">
                <a:highlight>
                  <a:srgbClr val="FFFF00"/>
                </a:highlight>
              </a:rPr>
              <a:t>Project management roles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lnSpcReduction="10000"/>
          </a:bodyPr>
          <a:lstStyle/>
          <a:p>
            <a:r>
              <a:rPr lang="en-GB" b="1" dirty="0">
                <a:solidFill>
                  <a:srgbClr val="FF0000"/>
                </a:solidFill>
              </a:rPr>
              <a:t>Project Management</a:t>
            </a:r>
          </a:p>
          <a:p>
            <a:r>
              <a:rPr lang="en-GB" b="1" dirty="0">
                <a:solidFill>
                  <a:srgbClr val="FF0000"/>
                </a:solidFill>
              </a:rPr>
              <a:t>BALM 5003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r>
              <a:rPr lang="en-GB" dirty="0"/>
              <a:t>Introduction</a:t>
            </a:r>
          </a:p>
          <a:p>
            <a:r>
              <a:rPr lang="en-GB" dirty="0"/>
              <a:t>Teams in project environments</a:t>
            </a:r>
          </a:p>
          <a:p>
            <a:r>
              <a:rPr lang="en-GB" dirty="0"/>
              <a:t>A spectrum of roles</a:t>
            </a:r>
          </a:p>
          <a:p>
            <a:r>
              <a:rPr lang="en-GB" dirty="0"/>
              <a:t>Sector-specific project management roles</a:t>
            </a:r>
          </a:p>
          <a:p>
            <a:r>
              <a:rPr lang="en-GB" dirty="0"/>
              <a:t>Summary of topics</a:t>
            </a:r>
          </a:p>
        </p:txBody>
      </p:sp>
      <p:sp>
        <p:nvSpPr>
          <p:cNvPr id="4" name="Rectangle 3"/>
          <p:cNvSpPr/>
          <p:nvPr/>
        </p:nvSpPr>
        <p:spPr>
          <a:xfrm>
            <a:off x="7523004" y="5409447"/>
            <a:ext cx="1308371" cy="253916"/>
          </a:xfrm>
          <a:prstGeom prst="rect">
            <a:avLst/>
          </a:prstGeom>
        </p:spPr>
        <p:txBody>
          <a:bodyPr wrap="none">
            <a:spAutoFit/>
          </a:bodyPr>
          <a:lstStyle/>
          <a:p>
            <a:r>
              <a:rPr lang="en-GB" sz="1050" dirty="0">
                <a:solidFill>
                  <a:schemeClr val="bg1"/>
                </a:solidFill>
                <a:latin typeface="+mj-lt"/>
                <a:cs typeface="Arial" panose="020B0604020202020204" pitchFamily="34" charset="0"/>
              </a:rPr>
              <a:t>© 2015 Gary Straw</a:t>
            </a:r>
          </a:p>
        </p:txBody>
      </p:sp>
    </p:spTree>
    <p:extLst>
      <p:ext uri="{BB962C8B-B14F-4D97-AF65-F5344CB8AC3E}">
        <p14:creationId xmlns:p14="http://schemas.microsoft.com/office/powerpoint/2010/main" val="2951632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Introduction</a:t>
            </a:r>
          </a:p>
          <a:p>
            <a:endParaRPr lang="en-GB" sz="1050" dirty="0"/>
          </a:p>
          <a:p>
            <a:r>
              <a:rPr lang="en-GB" sz="1800" dirty="0"/>
              <a:t>Adopting the word spectrum to emphasis the variety of individual and team roles within project environments</a:t>
            </a:r>
          </a:p>
          <a:p>
            <a:r>
              <a:rPr lang="en-GB" sz="1800" dirty="0"/>
              <a:t>Consider the emergence and lifecycle of teams</a:t>
            </a:r>
          </a:p>
          <a:p>
            <a:r>
              <a:rPr lang="en-GB" sz="1800" dirty="0"/>
              <a:t>Focus on the person who comprises the element of the team</a:t>
            </a:r>
          </a:p>
          <a:p>
            <a:r>
              <a:rPr lang="en-GB" sz="1800" dirty="0"/>
              <a:t>Review the breadth of roles within the project environment and focus on the opportunities for generic learning from specific sectors</a:t>
            </a:r>
          </a:p>
        </p:txBody>
      </p:sp>
      <p:sp>
        <p:nvSpPr>
          <p:cNvPr id="4" name="Rectangle 3"/>
          <p:cNvSpPr/>
          <p:nvPr/>
        </p:nvSpPr>
        <p:spPr>
          <a:xfrm>
            <a:off x="7523004" y="5409447"/>
            <a:ext cx="1308371" cy="253916"/>
          </a:xfrm>
          <a:prstGeom prst="rect">
            <a:avLst/>
          </a:prstGeom>
        </p:spPr>
        <p:txBody>
          <a:bodyPr wrap="none">
            <a:spAutoFit/>
          </a:bodyPr>
          <a:lstStyle/>
          <a:p>
            <a:r>
              <a:rPr lang="en-GB" sz="1050" dirty="0">
                <a:solidFill>
                  <a:schemeClr val="bg1"/>
                </a:solidFill>
                <a:latin typeface="+mj-lt"/>
                <a:cs typeface="Arial" panose="020B0604020202020204" pitchFamily="34" charset="0"/>
              </a:rPr>
              <a:t>© 2015 Gary Straw</a:t>
            </a:r>
          </a:p>
        </p:txBody>
      </p:sp>
    </p:spTree>
    <p:extLst>
      <p:ext uri="{BB962C8B-B14F-4D97-AF65-F5344CB8AC3E}">
        <p14:creationId xmlns:p14="http://schemas.microsoft.com/office/powerpoint/2010/main" val="875826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Teams in project environments: context</a:t>
            </a:r>
          </a:p>
          <a:p>
            <a:endParaRPr lang="en-GB" sz="1050" dirty="0"/>
          </a:p>
          <a:p>
            <a:r>
              <a:rPr lang="en-GB" sz="1800" dirty="0"/>
              <a:t>In the project world we rarely work alone</a:t>
            </a:r>
          </a:p>
          <a:p>
            <a:r>
              <a:rPr lang="en-GB" sz="1800" dirty="0"/>
              <a:t>Share our time, energies, ideas, frustrations and activities</a:t>
            </a:r>
          </a:p>
          <a:p>
            <a:r>
              <a:rPr lang="en-GB" sz="1800" dirty="0"/>
              <a:t>It is likely we need to lead, manage and participate in a team activity</a:t>
            </a:r>
          </a:p>
          <a:p>
            <a:r>
              <a:rPr lang="en-GB" sz="1800" dirty="0"/>
              <a:t>Emphasise the word ‘we’… our project… we own it. Ideally</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897183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Autofit/>
          </a:bodyPr>
          <a:lstStyle/>
          <a:p>
            <a:pPr marL="0" indent="0">
              <a:buNone/>
            </a:pPr>
            <a:r>
              <a:rPr lang="en-GB" sz="1800" dirty="0"/>
              <a:t>Teams within the project lifecycle </a:t>
            </a:r>
            <a:r>
              <a:rPr lang="en-GB" sz="1200" dirty="0"/>
              <a:t>(I)</a:t>
            </a:r>
          </a:p>
          <a:p>
            <a:endParaRPr lang="en-GB" sz="1050" dirty="0"/>
          </a:p>
          <a:p>
            <a:r>
              <a:rPr lang="en-GB" sz="1650" dirty="0"/>
              <a:t>A team is required or emerges; recruitment is important; how does this take place?</a:t>
            </a:r>
          </a:p>
          <a:p>
            <a:r>
              <a:rPr lang="en-GB" sz="1650" dirty="0"/>
              <a:t>If </a:t>
            </a:r>
            <a:r>
              <a:rPr lang="en-GB" sz="1650" i="1" dirty="0"/>
              <a:t>task-based</a:t>
            </a:r>
            <a:r>
              <a:rPr lang="en-GB" sz="1650" dirty="0"/>
              <a:t>; the developed planning informs resource requirement and recruitment takes place in relatively systematic manner</a:t>
            </a:r>
          </a:p>
          <a:p>
            <a:r>
              <a:rPr lang="en-GB" sz="1650" dirty="0"/>
              <a:t>If </a:t>
            </a:r>
            <a:r>
              <a:rPr lang="en-GB" sz="1650" i="1" dirty="0"/>
              <a:t>innovation-based </a:t>
            </a:r>
            <a:r>
              <a:rPr lang="en-GB" sz="1650" dirty="0"/>
              <a:t>or </a:t>
            </a:r>
            <a:r>
              <a:rPr lang="en-GB" sz="1650" i="1" dirty="0"/>
              <a:t>emergent </a:t>
            </a:r>
            <a:r>
              <a:rPr lang="en-GB" sz="1650" dirty="0"/>
              <a:t>project; sufficient details often not known and there is ambiguity in relation to the requirement for people</a:t>
            </a:r>
          </a:p>
          <a:p>
            <a:r>
              <a:rPr lang="en-GB" sz="1650" dirty="0"/>
              <a:t>Both scenarios present challenges. We will encounter others too, for example where elements of project are sub-contracted</a:t>
            </a:r>
          </a:p>
          <a:p>
            <a:r>
              <a:rPr lang="en-GB" sz="1650" dirty="0"/>
              <a:t>In ideal scenario information is known, recruitment is perfect. In reality it is not like this.</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953532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Teams within the project lifecycle </a:t>
            </a:r>
            <a:r>
              <a:rPr lang="en-GB" sz="1425" dirty="0"/>
              <a:t>(II) </a:t>
            </a:r>
            <a:r>
              <a:rPr lang="en-GB" sz="1800" dirty="0"/>
              <a:t>- possible scenarios …</a:t>
            </a:r>
          </a:p>
          <a:p>
            <a:endParaRPr lang="en-GB" sz="1125" dirty="0"/>
          </a:p>
          <a:p>
            <a:r>
              <a:rPr lang="en-GB" sz="1800" dirty="0"/>
              <a:t>We could </a:t>
            </a:r>
            <a:r>
              <a:rPr lang="en-GB" sz="1800" i="1" dirty="0"/>
              <a:t>recruit</a:t>
            </a:r>
            <a:r>
              <a:rPr lang="en-GB" sz="1800" dirty="0"/>
              <a:t>, </a:t>
            </a:r>
            <a:r>
              <a:rPr lang="en-GB" sz="1800" i="1" dirty="0"/>
              <a:t>assemble</a:t>
            </a:r>
            <a:r>
              <a:rPr lang="en-GB" sz="1800" dirty="0"/>
              <a:t> or </a:t>
            </a:r>
            <a:r>
              <a:rPr lang="en-GB" sz="1800" i="1" dirty="0"/>
              <a:t>inherit</a:t>
            </a:r>
            <a:r>
              <a:rPr lang="en-GB" sz="1800" dirty="0"/>
              <a:t> the (ideal) team</a:t>
            </a:r>
          </a:p>
          <a:p>
            <a:r>
              <a:rPr lang="en-GB" sz="1800" dirty="0"/>
              <a:t>We might start from nothing; we might need to borrow people</a:t>
            </a:r>
          </a:p>
          <a:p>
            <a:pPr marL="0" indent="0">
              <a:buNone/>
            </a:pPr>
            <a:r>
              <a:rPr lang="en-GB" sz="1800" i="1" dirty="0"/>
              <a:t>Considerations</a:t>
            </a:r>
          </a:p>
          <a:p>
            <a:r>
              <a:rPr lang="en-GB" sz="1800" dirty="0"/>
              <a:t>We may not get the best people for the project; this presents a risk</a:t>
            </a:r>
          </a:p>
          <a:p>
            <a:r>
              <a:rPr lang="en-GB" sz="1800" dirty="0"/>
              <a:t>We could draw on external teams or use them in an ‘out-sourced’ style; risks associated with this too</a:t>
            </a:r>
          </a:p>
          <a:p>
            <a:r>
              <a:rPr lang="en-GB" sz="1800" dirty="0"/>
              <a:t>For a variety of different reasons the team might be dysfunctional; clearly this also present a risk</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987944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Teams within the project lifecycle </a:t>
            </a:r>
            <a:r>
              <a:rPr lang="en-GB" sz="1050" dirty="0"/>
              <a:t>(III)</a:t>
            </a:r>
          </a:p>
          <a:p>
            <a:endParaRPr lang="en-GB" sz="1050" dirty="0"/>
          </a:p>
          <a:p>
            <a:r>
              <a:rPr lang="en-GB" sz="1800" dirty="0"/>
              <a:t>Teams need to be appropriately organised</a:t>
            </a:r>
          </a:p>
          <a:p>
            <a:pPr marL="0" indent="0">
              <a:buNone/>
            </a:pPr>
            <a:r>
              <a:rPr lang="en-GB" sz="1800" dirty="0"/>
              <a:t>Some approaches include …</a:t>
            </a:r>
          </a:p>
          <a:p>
            <a:r>
              <a:rPr lang="en-GB" sz="1800" dirty="0"/>
              <a:t>Drawing up a project organisation chart with highly defined roles and responsibilities</a:t>
            </a:r>
          </a:p>
          <a:p>
            <a:r>
              <a:rPr lang="en-GB" sz="1800" dirty="0"/>
              <a:t>… or assembling the team and let them work it out for themselves</a:t>
            </a:r>
          </a:p>
          <a:p>
            <a:r>
              <a:rPr lang="en-GB" sz="1800" dirty="0"/>
              <a:t>There are of course other scenarios</a:t>
            </a:r>
          </a:p>
          <a:p>
            <a:pPr marL="0" indent="0" algn="ctr">
              <a:buNone/>
            </a:pPr>
            <a:r>
              <a:rPr lang="en-GB" sz="1800" i="1" dirty="0"/>
              <a:t>Different types of risks are associated with each of these scenarios</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1619389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A spectrum of project management roles</a:t>
            </a:r>
          </a:p>
        </p:txBody>
      </p:sp>
      <p:sp>
        <p:nvSpPr>
          <p:cNvPr id="3" name="Content Placeholder 2"/>
          <p:cNvSpPr>
            <a:spLocks noGrp="1"/>
          </p:cNvSpPr>
          <p:nvPr>
            <p:ph idx="1"/>
          </p:nvPr>
        </p:nvSpPr>
        <p:spPr/>
        <p:txBody>
          <a:bodyPr>
            <a:normAutofit fontScale="62500" lnSpcReduction="20000"/>
          </a:bodyPr>
          <a:lstStyle/>
          <a:p>
            <a:pPr marL="0" indent="0">
              <a:buNone/>
            </a:pPr>
            <a:r>
              <a:rPr lang="en-GB" dirty="0"/>
              <a:t>Teams within project lifecycle </a:t>
            </a:r>
            <a:r>
              <a:rPr lang="en-GB" sz="1425" dirty="0"/>
              <a:t>(IV) </a:t>
            </a:r>
            <a:r>
              <a:rPr lang="en-GB" dirty="0"/>
              <a:t>- as the team develops …</a:t>
            </a:r>
          </a:p>
          <a:p>
            <a:pPr marL="0" indent="0">
              <a:buNone/>
            </a:pPr>
            <a:endParaRPr lang="en-GB" sz="1200" dirty="0"/>
          </a:p>
          <a:p>
            <a:r>
              <a:rPr lang="en-GB" dirty="0"/>
              <a:t>Communication between members will (normally) increase</a:t>
            </a:r>
          </a:p>
          <a:p>
            <a:r>
              <a:rPr lang="en-GB" dirty="0"/>
              <a:t>Tasks will be undertaken</a:t>
            </a:r>
          </a:p>
          <a:p>
            <a:r>
              <a:rPr lang="en-GB" dirty="0"/>
              <a:t>Questions will be asked; problems will emerge; decisions will be made</a:t>
            </a:r>
          </a:p>
          <a:p>
            <a:r>
              <a:rPr lang="en-GB" dirty="0"/>
              <a:t>Trust will build (within and outside the team)</a:t>
            </a:r>
          </a:p>
          <a:p>
            <a:r>
              <a:rPr lang="en-GB" dirty="0"/>
              <a:t>A variety of unexpected issues will need to be dealt with</a:t>
            </a:r>
          </a:p>
          <a:p>
            <a:r>
              <a:rPr lang="en-GB" dirty="0"/>
              <a:t>There will be negotiation, conflict and often a need to improvise</a:t>
            </a:r>
          </a:p>
          <a:p>
            <a:r>
              <a:rPr lang="en-GB" dirty="0"/>
              <a:t>Personalities will provide key focus for management</a:t>
            </a:r>
          </a:p>
          <a:p>
            <a:r>
              <a:rPr lang="en-GB" dirty="0"/>
              <a:t>For virtual teams, a host of other factors will need to be considered</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875385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A spectrum of project management roles</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Teams within project lifecycle (V)</a:t>
            </a:r>
          </a:p>
          <a:p>
            <a:pPr marL="0" indent="0">
              <a:buNone/>
            </a:pPr>
            <a:endParaRPr lang="en-GB" sz="750" dirty="0"/>
          </a:p>
          <a:p>
            <a:r>
              <a:rPr lang="en-GB" dirty="0"/>
              <a:t>Speed of progress will vary, reflecting a variety of things such as; degree of autonomy and focus, type of project and objectives</a:t>
            </a:r>
          </a:p>
          <a:p>
            <a:pPr marL="0" indent="0">
              <a:buNone/>
            </a:pPr>
            <a:r>
              <a:rPr lang="en-GB" i="1" dirty="0"/>
              <a:t>The project will be delivered…</a:t>
            </a:r>
          </a:p>
          <a:p>
            <a:r>
              <a:rPr lang="en-GB" dirty="0"/>
              <a:t>Appropriate celebration</a:t>
            </a:r>
          </a:p>
          <a:p>
            <a:r>
              <a:rPr lang="en-US" altLang="zh-TW" dirty="0"/>
              <a:t>Knowledge will have been created and hindsight will us help understand how things should have been done differently</a:t>
            </a:r>
          </a:p>
          <a:p>
            <a:r>
              <a:rPr lang="en-US" dirty="0"/>
              <a:t>Many of the team will have enjoyed working with some; often others will not</a:t>
            </a:r>
          </a:p>
          <a:p>
            <a:pPr marL="0" indent="0">
              <a:buNone/>
            </a:pPr>
            <a:r>
              <a:rPr lang="en-US" sz="1950" i="1" dirty="0"/>
              <a:t>This reflects likely aspects of lifecycle of a team ; s</a:t>
            </a:r>
            <a:r>
              <a:rPr lang="en-US" sz="1950" dirty="0"/>
              <a:t>ometimes positive and motivating, sometimes awkward and difficult; </a:t>
            </a:r>
            <a:r>
              <a:rPr lang="en-US" sz="1950" i="1" dirty="0"/>
              <a:t>we learn from all scenarios</a:t>
            </a:r>
            <a:endParaRPr lang="en-GB" sz="1950" i="1"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552817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Types of teams</a:t>
            </a:r>
          </a:p>
          <a:p>
            <a:endParaRPr lang="en-GB" sz="1800" dirty="0"/>
          </a:p>
          <a:p>
            <a:r>
              <a:rPr lang="en-GB" sz="1800" dirty="0"/>
              <a:t>In some respects this team-assembling aspect is superficially simple</a:t>
            </a:r>
          </a:p>
          <a:p>
            <a:r>
              <a:rPr lang="en-GB" sz="1800" dirty="0"/>
              <a:t>In others it is an inherently complex part of the project process</a:t>
            </a:r>
          </a:p>
          <a:p>
            <a:r>
              <a:rPr lang="en-GB" sz="1800" dirty="0"/>
              <a:t>Can often sense when thing are going well; specific combinations of people; ‘high performing team’ is reality rather than an aspiration</a:t>
            </a:r>
          </a:p>
          <a:p>
            <a:r>
              <a:rPr lang="en-GB" sz="1800" dirty="0"/>
              <a:t>Delivering this is challenging</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3335900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Project teams: some specifics and variants </a:t>
            </a:r>
            <a:r>
              <a:rPr lang="en-GB" sz="1200" dirty="0"/>
              <a:t>(I)</a:t>
            </a:r>
          </a:p>
          <a:p>
            <a:endParaRPr lang="en-GB" sz="1050" dirty="0"/>
          </a:p>
          <a:p>
            <a:r>
              <a:rPr lang="en-GB" sz="1800" dirty="0"/>
              <a:t>Use the term ‘team’, when considering commonality of goals, ownership and collective dependency for success (</a:t>
            </a:r>
            <a:r>
              <a:rPr lang="en-GB" sz="1800" dirty="0" err="1"/>
              <a:t>Crainer</a:t>
            </a:r>
            <a:r>
              <a:rPr lang="en-GB" sz="1800" dirty="0"/>
              <a:t>, 1998)</a:t>
            </a:r>
          </a:p>
          <a:p>
            <a:r>
              <a:rPr lang="en-GB" sz="1800" dirty="0"/>
              <a:t>For other organisations, we can use the term ‘group’ (for example, stakeholders)</a:t>
            </a:r>
          </a:p>
          <a:p>
            <a:r>
              <a:rPr lang="en-GB" sz="1800" dirty="0"/>
              <a:t>Lifecycle dynamics hold for different types of teams; </a:t>
            </a:r>
            <a:r>
              <a:rPr lang="en-GB" sz="1800" i="1" dirty="0"/>
              <a:t>traditional, hybrid, virtual</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63049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Project teams: some specifics and variants </a:t>
            </a:r>
            <a:r>
              <a:rPr lang="en-GB" sz="1200" dirty="0"/>
              <a:t>(II)</a:t>
            </a:r>
          </a:p>
          <a:p>
            <a:pPr marL="0" indent="0">
              <a:buNone/>
            </a:pPr>
            <a:endParaRPr lang="en-GB" sz="1050" dirty="0"/>
          </a:p>
          <a:p>
            <a:pPr marL="0" indent="0">
              <a:buNone/>
            </a:pPr>
            <a:r>
              <a:rPr lang="en-GB" sz="1800" dirty="0"/>
              <a:t>For example, short-term assignment projects may present a context for team lifecycle based on;			</a:t>
            </a:r>
          </a:p>
          <a:p>
            <a:r>
              <a:rPr lang="en-GB" sz="1800" dirty="0"/>
              <a:t>Appointment (of people)</a:t>
            </a:r>
          </a:p>
          <a:p>
            <a:r>
              <a:rPr lang="en-GB" sz="1800" dirty="0"/>
              <a:t>Arrival (at site or in project office)</a:t>
            </a:r>
          </a:p>
          <a:p>
            <a:r>
              <a:rPr lang="en-GB" sz="1800" dirty="0"/>
              <a:t>Act (undertake the work)</a:t>
            </a:r>
          </a:p>
          <a:p>
            <a:r>
              <a:rPr lang="en-GB" sz="1800" dirty="0"/>
              <a:t>Account (develop and deliver the outcome) (</a:t>
            </a:r>
            <a:r>
              <a:rPr lang="en-GB" sz="1800" dirty="0" err="1"/>
              <a:t>Pilbeam</a:t>
            </a:r>
            <a:r>
              <a:rPr lang="en-GB" sz="1800" dirty="0"/>
              <a:t>, 2013)</a:t>
            </a:r>
          </a:p>
          <a:p>
            <a:pPr marL="0" indent="0">
              <a:buNone/>
            </a:pPr>
            <a:endParaRPr lang="en-GB" sz="1800" dirty="0"/>
          </a:p>
          <a:p>
            <a:pPr marL="0" indent="0">
              <a:buNone/>
            </a:pPr>
            <a:r>
              <a:rPr lang="en-GB" sz="1650" i="1" dirty="0"/>
              <a:t>Aspects of project definition/scope may be activities that take place at different stages within the team lifecycle</a:t>
            </a:r>
          </a:p>
          <a:p>
            <a:endParaRPr lang="en-GB"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783872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950" dirty="0"/>
              <a:t>Project teams: some specifics and variants </a:t>
            </a:r>
            <a:r>
              <a:rPr lang="en-GB" sz="1275" dirty="0"/>
              <a:t>(III)</a:t>
            </a:r>
          </a:p>
          <a:p>
            <a:pPr marL="0" indent="0">
              <a:buNone/>
            </a:pPr>
            <a:endParaRPr lang="en-GB" sz="1125" dirty="0"/>
          </a:p>
          <a:p>
            <a:pPr marL="0" indent="0">
              <a:buNone/>
            </a:pPr>
            <a:r>
              <a:rPr lang="en-GB" sz="1950" dirty="0"/>
              <a:t>In contrast, global virtual teams (GVT</a:t>
            </a:r>
            <a:r>
              <a:rPr lang="en-US" altLang="zh-TW" sz="1950" dirty="0"/>
              <a:t>)</a:t>
            </a:r>
            <a:r>
              <a:rPr lang="zh-TW" altLang="en-US" sz="1950" dirty="0"/>
              <a:t> </a:t>
            </a:r>
            <a:r>
              <a:rPr lang="en-US" altLang="zh-TW" sz="1950" dirty="0"/>
              <a:t>may exhibit additional or different lifecycle characteristics – considerations include:</a:t>
            </a:r>
            <a:endParaRPr lang="en-GB" sz="1950" dirty="0"/>
          </a:p>
          <a:p>
            <a:r>
              <a:rPr lang="en-GB" sz="1950" dirty="0"/>
              <a:t>Impact of different locations, cultures and languages</a:t>
            </a:r>
          </a:p>
          <a:p>
            <a:r>
              <a:rPr lang="en-GB" sz="1950" dirty="0"/>
              <a:t>Use of specialists</a:t>
            </a:r>
          </a:p>
          <a:p>
            <a:r>
              <a:rPr lang="en-GB" sz="1950" dirty="0"/>
              <a:t>Potentially different norms</a:t>
            </a:r>
          </a:p>
          <a:p>
            <a:r>
              <a:rPr lang="en-GB" sz="1950" dirty="0"/>
              <a:t>Many other aspects (such as those explored in session 9 with respect to the international dimensions within project environments)</a:t>
            </a:r>
          </a:p>
          <a:p>
            <a:pPr marL="0" indent="0">
              <a:buNone/>
            </a:pPr>
            <a:r>
              <a:rPr lang="en-GB" sz="1800" i="1" dirty="0"/>
              <a:t>These present additional challenges for the project manager; potentially more if the team is of a ‘hybrid’ type</a:t>
            </a:r>
          </a:p>
          <a:p>
            <a:endParaRPr lang="en-GB"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402593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Assembling the right team </a:t>
            </a:r>
            <a:r>
              <a:rPr lang="en-GB" sz="1200" dirty="0"/>
              <a:t>(I)</a:t>
            </a:r>
          </a:p>
          <a:p>
            <a:pPr marL="0" indent="0">
              <a:buNone/>
            </a:pPr>
            <a:endParaRPr lang="en-GB" sz="1050" dirty="0"/>
          </a:p>
          <a:p>
            <a:pPr marL="0" indent="0">
              <a:buNone/>
            </a:pPr>
            <a:r>
              <a:rPr lang="en-US" sz="1800" i="1" dirty="0"/>
              <a:t>A key challenge</a:t>
            </a:r>
            <a:endParaRPr lang="en-GB" sz="1800" i="1" dirty="0"/>
          </a:p>
          <a:p>
            <a:r>
              <a:rPr lang="en-US" altLang="zh-TW" sz="1800" dirty="0"/>
              <a:t>Our prior experience with inheriting teams lead us to assert that it would be different if we could choose the members</a:t>
            </a:r>
          </a:p>
          <a:p>
            <a:r>
              <a:rPr lang="en-US" sz="1800" dirty="0"/>
              <a:t>This brings different challenges; time scales add pressure to getting it right quickly</a:t>
            </a:r>
          </a:p>
          <a:p>
            <a:r>
              <a:rPr lang="en-US" sz="1800" dirty="0"/>
              <a:t>For many scenarios, hiring the right person (or skills / knowledge) is a fundamental component of the project …</a:t>
            </a:r>
            <a:r>
              <a:rPr lang="en-GB" sz="1800" dirty="0"/>
              <a:t> and therefore a risk</a:t>
            </a:r>
            <a:endParaRPr lang="en-US" sz="1800"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219684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Autofit/>
          </a:bodyPr>
          <a:lstStyle/>
          <a:p>
            <a:pPr marL="0" indent="0">
              <a:buNone/>
            </a:pPr>
            <a:r>
              <a:rPr lang="en-GB" sz="1800" dirty="0"/>
              <a:t>Assembling the right team </a:t>
            </a:r>
            <a:r>
              <a:rPr lang="en-GB" sz="1200" dirty="0"/>
              <a:t>(II)</a:t>
            </a:r>
          </a:p>
          <a:p>
            <a:pPr marL="0" indent="0">
              <a:buNone/>
            </a:pPr>
            <a:endParaRPr lang="en-GB" sz="1050" dirty="0"/>
          </a:p>
          <a:p>
            <a:pPr marL="0" indent="0">
              <a:buNone/>
            </a:pPr>
            <a:r>
              <a:rPr lang="en-US" sz="1800" dirty="0"/>
              <a:t>A perhaps typical recruitment lifecycle; s</a:t>
            </a:r>
            <a:r>
              <a:rPr lang="en-US" altLang="zh-TW" sz="1800" dirty="0"/>
              <a:t>earching for the team</a:t>
            </a:r>
          </a:p>
          <a:p>
            <a:r>
              <a:rPr lang="en-US" altLang="zh-TW" sz="1800" dirty="0"/>
              <a:t>Establish sufficient role specifications to advertise using appropriate channels</a:t>
            </a:r>
          </a:p>
          <a:p>
            <a:r>
              <a:rPr lang="en-US" altLang="zh-TW" sz="1800" dirty="0"/>
              <a:t>Generates a high level of applicants but small number of potential candidates</a:t>
            </a:r>
          </a:p>
          <a:p>
            <a:r>
              <a:rPr lang="en-US" altLang="zh-TW" sz="1800" dirty="0"/>
              <a:t>Appointment of people (real world) different to those imagined (ideal world)</a:t>
            </a:r>
          </a:p>
          <a:p>
            <a:r>
              <a:rPr lang="en-US" altLang="zh-TW" sz="1800" dirty="0"/>
              <a:t>Followed by the incorporation of people and establishment of team</a:t>
            </a:r>
          </a:p>
          <a:p>
            <a:pPr marL="0" indent="0">
              <a:buNone/>
            </a:pPr>
            <a:r>
              <a:rPr lang="en-US" altLang="zh-TW" sz="1800" dirty="0"/>
              <a:t>Can yield great outcome, not necessarily as envisaged; will shape the personality of the project team and the style of delivery</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3341866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Looking for the right team </a:t>
            </a:r>
            <a:r>
              <a:rPr lang="en-GB" sz="1200" dirty="0"/>
              <a:t>(I)</a:t>
            </a:r>
          </a:p>
          <a:p>
            <a:pPr marL="0" indent="0">
              <a:buNone/>
            </a:pPr>
            <a:endParaRPr lang="en-GB" sz="1050" dirty="0"/>
          </a:p>
          <a:p>
            <a:pPr marL="0" indent="0">
              <a:buNone/>
            </a:pPr>
            <a:r>
              <a:rPr lang="en-US" sz="1800" i="1" dirty="0"/>
              <a:t>Although it might be difficult to get who or what we want...</a:t>
            </a:r>
            <a:endParaRPr lang="en-GB" sz="1800" i="1" dirty="0"/>
          </a:p>
          <a:p>
            <a:r>
              <a:rPr lang="en-US" altLang="zh-TW" sz="1800" dirty="0"/>
              <a:t>Not as difficult to reflect when emerging team has the ‘right’ characteristics or balance</a:t>
            </a:r>
          </a:p>
          <a:p>
            <a:r>
              <a:rPr lang="en-US" altLang="zh-TW" sz="1800" dirty="0"/>
              <a:t>How can we anticipate this fusion of particular skills, knowledge and experience?</a:t>
            </a:r>
          </a:p>
          <a:p>
            <a:r>
              <a:rPr lang="en-US" altLang="zh-TW" sz="1800" dirty="0"/>
              <a:t>Insights into character and personality can be helpful</a:t>
            </a:r>
          </a:p>
          <a:p>
            <a:r>
              <a:rPr lang="en-US" altLang="zh-TW" sz="1800" dirty="0"/>
              <a:t>Helpful to know people beforehand; what can we do if this is not possible?</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308209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Looking for the right team </a:t>
            </a:r>
            <a:r>
              <a:rPr lang="en-GB" sz="1200" dirty="0"/>
              <a:t>(II)</a:t>
            </a:r>
          </a:p>
          <a:p>
            <a:pPr marL="0" indent="0">
              <a:buNone/>
            </a:pPr>
            <a:endParaRPr lang="en-GB" sz="1050" dirty="0"/>
          </a:p>
          <a:p>
            <a:pPr marL="0" indent="0">
              <a:buNone/>
            </a:pPr>
            <a:r>
              <a:rPr lang="en-US" altLang="zh-TW" sz="1800" i="1" dirty="0"/>
              <a:t>Pre-assessment of a potential team</a:t>
            </a:r>
          </a:p>
          <a:p>
            <a:r>
              <a:rPr lang="en-US" altLang="zh-TW" sz="1800" dirty="0"/>
              <a:t>We can consider mechanisms based on; personality, motivation, emotional intelligence, leadership styles, resilience, interpersonal relations, orientation</a:t>
            </a:r>
          </a:p>
          <a:p>
            <a:r>
              <a:rPr lang="en-US" altLang="zh-TW" sz="1800" dirty="0"/>
              <a:t>There are of course many psychometric, personality or character type frameworks</a:t>
            </a:r>
          </a:p>
          <a:p>
            <a:r>
              <a:rPr lang="en-US" altLang="zh-TW" sz="1800" dirty="0"/>
              <a:t>We need to understand this better and recognise the benefits and limitations of such models</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911691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A spectrum of roles </a:t>
            </a:r>
            <a:r>
              <a:rPr lang="en-GB" sz="1200" dirty="0"/>
              <a:t>(I)</a:t>
            </a:r>
          </a:p>
          <a:p>
            <a:pPr marL="0" indent="0">
              <a:buNone/>
            </a:pPr>
            <a:endParaRPr lang="en-GB" sz="1050" dirty="0"/>
          </a:p>
          <a:p>
            <a:pPr marL="0" indent="0">
              <a:buNone/>
            </a:pPr>
            <a:r>
              <a:rPr lang="en-US" sz="1800" i="1" dirty="0"/>
              <a:t>Reviewing some roles typically found within project environments</a:t>
            </a:r>
            <a:endParaRPr lang="en-GB" sz="1800" i="1" dirty="0"/>
          </a:p>
          <a:p>
            <a:r>
              <a:rPr lang="en-US" altLang="zh-TW" sz="1800" dirty="0"/>
              <a:t>Can enable us to build further perspectives on the challenges faced in recruiting the right kind of person</a:t>
            </a:r>
          </a:p>
          <a:p>
            <a:r>
              <a:rPr lang="en-US" altLang="zh-TW" sz="1800" dirty="0"/>
              <a:t>Highlights the emphasis or need for specific roles, a particular type of experience or wide variety of skills (generalist)</a:t>
            </a:r>
          </a:p>
          <a:p>
            <a:r>
              <a:rPr lang="en-US" altLang="zh-TW" sz="1800" dirty="0"/>
              <a:t>Reveals that role titles could mean many different things in different sectors</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4164465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a:xfrm>
            <a:off x="542925" y="1918906"/>
            <a:ext cx="7972425" cy="3272867"/>
          </a:xfrm>
        </p:spPr>
        <p:txBody>
          <a:bodyPr>
            <a:normAutofit lnSpcReduction="10000"/>
          </a:bodyPr>
          <a:lstStyle/>
          <a:p>
            <a:pPr marL="0" indent="0">
              <a:buNone/>
            </a:pPr>
            <a:r>
              <a:rPr lang="en-GB" sz="1800" dirty="0"/>
              <a:t>A spectrum of roles </a:t>
            </a:r>
            <a:r>
              <a:rPr lang="en-GB" sz="1200" dirty="0"/>
              <a:t>(II)</a:t>
            </a:r>
          </a:p>
          <a:p>
            <a:pPr marL="0" indent="0">
              <a:buNone/>
            </a:pPr>
            <a:endParaRPr lang="en-GB" sz="1050" dirty="0"/>
          </a:p>
          <a:p>
            <a:pPr marL="0" indent="0">
              <a:buNone/>
            </a:pPr>
            <a:r>
              <a:rPr lang="en-GB" sz="1800" i="1" dirty="0"/>
              <a:t>Many different roles</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US" altLang="zh-TW" sz="1650" i="1" dirty="0"/>
          </a:p>
          <a:p>
            <a:pPr marL="0" indent="0">
              <a:buNone/>
            </a:pPr>
            <a:r>
              <a:rPr lang="en-US" altLang="zh-TW" sz="1650" i="1" dirty="0"/>
              <a:t>We see a wide range with inconsistent terminology and overlaps; this is to be expected (for example given difference in interpretation of core definitions such as project or </a:t>
            </a:r>
            <a:r>
              <a:rPr lang="en-US" altLang="zh-TW" sz="1650" i="1" dirty="0" err="1"/>
              <a:t>programme</a:t>
            </a:r>
            <a:r>
              <a:rPr lang="en-US" altLang="zh-TW" sz="1650" i="1" dirty="0"/>
              <a:t>)</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6062" y="1878911"/>
            <a:ext cx="5208973" cy="2447667"/>
          </a:xfrm>
          <a:prstGeom prst="rect">
            <a:avLst/>
          </a:prstGeom>
        </p:spPr>
      </p:pic>
      <p:sp>
        <p:nvSpPr>
          <p:cNvPr id="6" name="TextBox 5"/>
          <p:cNvSpPr txBox="1"/>
          <p:nvPr/>
        </p:nvSpPr>
        <p:spPr>
          <a:xfrm>
            <a:off x="3110473" y="4243115"/>
            <a:ext cx="2837330" cy="323165"/>
          </a:xfrm>
          <a:prstGeom prst="rect">
            <a:avLst/>
          </a:prstGeom>
          <a:noFill/>
        </p:spPr>
        <p:txBody>
          <a:bodyPr wrap="square" rtlCol="0">
            <a:spAutoFit/>
          </a:bodyPr>
          <a:lstStyle/>
          <a:p>
            <a:r>
              <a:rPr lang="en-GB" sz="750" dirty="0"/>
              <a:t>Reproduced from </a:t>
            </a:r>
            <a:r>
              <a:rPr lang="en-GB" sz="750" i="1" dirty="0"/>
              <a:t>Understanding Project Management </a:t>
            </a:r>
            <a:r>
              <a:rPr lang="en-GB" sz="750" dirty="0"/>
              <a:t>(Kogan Page)</a:t>
            </a:r>
          </a:p>
        </p:txBody>
      </p:sp>
    </p:spTree>
    <p:extLst>
      <p:ext uri="{BB962C8B-B14F-4D97-AF65-F5344CB8AC3E}">
        <p14:creationId xmlns:p14="http://schemas.microsoft.com/office/powerpoint/2010/main" val="1010873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A spectrum of roles </a:t>
            </a:r>
            <a:r>
              <a:rPr lang="en-GB" sz="1200" dirty="0"/>
              <a:t>(III)</a:t>
            </a:r>
          </a:p>
          <a:p>
            <a:pPr marL="0" indent="0">
              <a:buNone/>
            </a:pPr>
            <a:endParaRPr lang="en-GB" sz="1050" dirty="0"/>
          </a:p>
          <a:p>
            <a:r>
              <a:rPr lang="en-US" altLang="zh-TW" sz="1800" dirty="0"/>
              <a:t>In practice this ambiguity  should not matter as long as role is appropriately focused on the delivery of what is required and the incumbent has the required experience, skillset and specialist skills (or is able to gain this, or has access to the resource required)</a:t>
            </a:r>
          </a:p>
          <a:p>
            <a:r>
              <a:rPr lang="en-US" altLang="zh-TW" sz="1800" dirty="0"/>
              <a:t>It may of course present a further risk if scope and specification of role(s) leaves unseen gaps in capability requirement</a:t>
            </a:r>
          </a:p>
          <a:p>
            <a:pPr marL="0" indent="0">
              <a:buNone/>
            </a:pPr>
            <a:endParaRPr lang="en-US" altLang="zh-TW" sz="1800"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1511694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Sector-specific roles </a:t>
            </a:r>
            <a:r>
              <a:rPr lang="en-GB" sz="1200" dirty="0"/>
              <a:t>(I)</a:t>
            </a:r>
          </a:p>
          <a:p>
            <a:pPr marL="0" indent="0">
              <a:buNone/>
            </a:pPr>
            <a:endParaRPr lang="en-GB" sz="1050" dirty="0"/>
          </a:p>
          <a:p>
            <a:r>
              <a:rPr lang="en-US" altLang="zh-TW" sz="1800" dirty="0"/>
              <a:t>Particular sectors where project management well established (and understood) mechanism to deliver organisational strategy and objectives</a:t>
            </a:r>
          </a:p>
          <a:p>
            <a:r>
              <a:rPr lang="en-US" altLang="zh-TW" sz="1800" dirty="0"/>
              <a:t>Focus on some of these to reveal emphasis that is both associated with the sectors but also generalisable</a:t>
            </a:r>
          </a:p>
          <a:p>
            <a:pPr marL="0" indent="0">
              <a:buNone/>
            </a:pPr>
            <a:endParaRPr lang="en-US" altLang="zh-TW" sz="1800"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1632732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Autofit/>
          </a:bodyPr>
          <a:lstStyle/>
          <a:p>
            <a:pPr marL="0" indent="0">
              <a:buNone/>
            </a:pPr>
            <a:r>
              <a:rPr lang="en-GB" sz="1800" dirty="0"/>
              <a:t>Sector-specific roles </a:t>
            </a:r>
            <a:r>
              <a:rPr lang="en-GB" sz="1200" dirty="0"/>
              <a:t>(II)</a:t>
            </a:r>
          </a:p>
          <a:p>
            <a:pPr marL="0" indent="0">
              <a:buNone/>
            </a:pPr>
            <a:endParaRPr lang="en-GB" sz="1050" dirty="0"/>
          </a:p>
          <a:p>
            <a:pPr marL="0" indent="0">
              <a:buNone/>
            </a:pPr>
            <a:r>
              <a:rPr lang="en-GB" sz="1800" i="1" dirty="0"/>
              <a:t>Engineering and construction sectors;</a:t>
            </a:r>
          </a:p>
          <a:p>
            <a:r>
              <a:rPr lang="en-US" altLang="zh-TW" sz="1800" dirty="0"/>
              <a:t>Project management roles often require specific knowledge, skills and experience</a:t>
            </a:r>
          </a:p>
          <a:p>
            <a:r>
              <a:rPr lang="en-US" altLang="zh-TW" sz="1800" dirty="0"/>
              <a:t>May provide ‘project-based’ career paths</a:t>
            </a:r>
          </a:p>
          <a:p>
            <a:r>
              <a:rPr lang="en-US" altLang="zh-TW" sz="1800" dirty="0"/>
              <a:t>Roles associated with projects that are sometimes iconic and provide inspiration</a:t>
            </a:r>
          </a:p>
          <a:p>
            <a:r>
              <a:rPr lang="en-US" altLang="zh-TW" sz="1800" dirty="0"/>
              <a:t>Provide a rich source of legacy projects (for example: pyramids, cathedrals, bridges)</a:t>
            </a:r>
          </a:p>
          <a:p>
            <a:pPr marL="0" indent="0">
              <a:buNone/>
            </a:pPr>
            <a:r>
              <a:rPr lang="en-US" altLang="zh-TW" sz="1650" i="1" dirty="0"/>
              <a:t>These sectors have provided a significant basis for establishment of bodies of knowledge; many areas are valuable to the generalist project manager</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1266159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Sector-specific roles </a:t>
            </a:r>
            <a:r>
              <a:rPr lang="en-GB" sz="1200" dirty="0"/>
              <a:t>(III)</a:t>
            </a:r>
          </a:p>
          <a:p>
            <a:pPr marL="0" indent="0">
              <a:buNone/>
            </a:pPr>
            <a:endParaRPr lang="en-GB" sz="1050" dirty="0"/>
          </a:p>
          <a:p>
            <a:pPr marL="0" indent="0">
              <a:buNone/>
            </a:pPr>
            <a:r>
              <a:rPr lang="en-GB" sz="1800" i="1" dirty="0"/>
              <a:t>Many other areas where strong project management approaches are essential; </a:t>
            </a:r>
          </a:p>
          <a:p>
            <a:r>
              <a:rPr lang="en-US" altLang="zh-TW" sz="1800" dirty="0"/>
              <a:t>For example, we see project managers in all commercial areas and in specific marketing, new product development and start-up projects</a:t>
            </a:r>
          </a:p>
          <a:p>
            <a:r>
              <a:rPr lang="en-US" altLang="zh-TW" sz="1800" dirty="0"/>
              <a:t>Entrepreneurs exhibit this strongly</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3977669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Sector-specific roles; entrepreneur as project manager</a:t>
            </a:r>
          </a:p>
          <a:p>
            <a:pPr marL="0" indent="0">
              <a:buNone/>
            </a:pPr>
            <a:endParaRPr lang="en-GB" sz="1050" dirty="0"/>
          </a:p>
          <a:p>
            <a:r>
              <a:rPr lang="en-US" altLang="zh-TW" sz="1800" dirty="0"/>
              <a:t>Some projects go through ‘gates’ (proceed to the next stage: yes, no, maybe?)</a:t>
            </a:r>
          </a:p>
          <a:p>
            <a:r>
              <a:rPr lang="en-US" altLang="zh-TW" sz="1800" dirty="0"/>
              <a:t>This is particularly relevant in the world of the entrepreneur</a:t>
            </a:r>
          </a:p>
          <a:p>
            <a:r>
              <a:rPr lang="en-US" altLang="zh-TW" sz="1800" dirty="0"/>
              <a:t>A new activity; an idea followed by a period of planning, the assembly of resources (some likely borrowed), deployment of essential roles, understanding of the stakeholder landscape, …</a:t>
            </a:r>
          </a:p>
          <a:p>
            <a:r>
              <a:rPr lang="en-US" altLang="zh-TW" sz="1800" dirty="0"/>
              <a:t>This is a long list of items for the entrepreneur to consider and manage</a:t>
            </a:r>
          </a:p>
          <a:p>
            <a:r>
              <a:rPr lang="en-US" altLang="zh-TW" sz="1800" dirty="0"/>
              <a:t>Risk is ever-present; many things to consider fully before choosing how to proceed</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439623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Project management roles; some reflection</a:t>
            </a:r>
          </a:p>
          <a:p>
            <a:pPr marL="0" indent="0">
              <a:buNone/>
            </a:pPr>
            <a:endParaRPr lang="en-GB" sz="1050" dirty="0"/>
          </a:p>
          <a:p>
            <a:pPr marL="0" indent="0">
              <a:buNone/>
            </a:pPr>
            <a:r>
              <a:rPr lang="en-GB" sz="1800" i="1" dirty="0"/>
              <a:t>Whatever the sector providing the projects;</a:t>
            </a:r>
          </a:p>
          <a:p>
            <a:r>
              <a:rPr lang="en-US" altLang="zh-TW" sz="1800" dirty="0"/>
              <a:t>There are specific and generalist project management roles</a:t>
            </a:r>
          </a:p>
          <a:p>
            <a:r>
              <a:rPr lang="en-US" altLang="zh-TW" sz="1800" dirty="0"/>
              <a:t>Some are highly defined; other are not</a:t>
            </a:r>
          </a:p>
          <a:p>
            <a:r>
              <a:rPr lang="en-US" altLang="zh-TW" sz="1800" dirty="0"/>
              <a:t>Many </a:t>
            </a:r>
            <a:r>
              <a:rPr lang="en-US" altLang="zh-TW" sz="1800" i="1" dirty="0"/>
              <a:t>- if not all - </a:t>
            </a:r>
            <a:r>
              <a:rPr lang="en-US" altLang="zh-TW" sz="1800" dirty="0"/>
              <a:t>of the project dimensions are present within the projects; change, risk, stakeholders, lifecycles, people, teams, …</a:t>
            </a:r>
          </a:p>
          <a:p>
            <a:pPr marL="0" indent="0">
              <a:buNone/>
            </a:pPr>
            <a:r>
              <a:rPr lang="en-US" altLang="zh-TW" sz="1650" i="1" dirty="0"/>
              <a:t>Beware; even if it doesn’t say project management on the labelling, it doesn’t mean that project management is not important or essential!</a:t>
            </a:r>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2000930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t>Session 7: A spectrum of project management roles</a:t>
            </a:r>
          </a:p>
        </p:txBody>
      </p:sp>
      <p:sp>
        <p:nvSpPr>
          <p:cNvPr id="3" name="Content Placeholder 2"/>
          <p:cNvSpPr>
            <a:spLocks noGrp="1"/>
          </p:cNvSpPr>
          <p:nvPr>
            <p:ph idx="1"/>
          </p:nvPr>
        </p:nvSpPr>
        <p:spPr/>
        <p:txBody>
          <a:bodyPr>
            <a:normAutofit/>
          </a:bodyPr>
          <a:lstStyle/>
          <a:p>
            <a:pPr marL="0" indent="0">
              <a:buNone/>
            </a:pPr>
            <a:r>
              <a:rPr lang="en-GB" sz="1800" dirty="0"/>
              <a:t>Summary of topics covered today</a:t>
            </a:r>
          </a:p>
          <a:p>
            <a:pPr marL="0" indent="0">
              <a:buNone/>
            </a:pPr>
            <a:endParaRPr lang="en-GB" sz="1050" dirty="0"/>
          </a:p>
          <a:p>
            <a:pPr lvl="0"/>
            <a:r>
              <a:rPr lang="en-GB" altLang="zh-TW" sz="1800" dirty="0">
                <a:solidFill>
                  <a:prstClr val="black"/>
                </a:solidFill>
              </a:rPr>
              <a:t>Introduction</a:t>
            </a:r>
          </a:p>
          <a:p>
            <a:pPr lvl="0"/>
            <a:r>
              <a:rPr lang="en-GB" altLang="zh-TW" sz="1800" dirty="0">
                <a:solidFill>
                  <a:prstClr val="black"/>
                </a:solidFill>
              </a:rPr>
              <a:t>Teams in project environments</a:t>
            </a:r>
          </a:p>
          <a:p>
            <a:pPr lvl="0"/>
            <a:r>
              <a:rPr lang="en-GB" altLang="zh-TW" sz="1800" dirty="0">
                <a:solidFill>
                  <a:prstClr val="black"/>
                </a:solidFill>
              </a:rPr>
              <a:t>A spectrum of roles</a:t>
            </a:r>
          </a:p>
          <a:p>
            <a:pPr lvl="0"/>
            <a:r>
              <a:rPr lang="en-GB" altLang="zh-TW" sz="1800" dirty="0">
                <a:solidFill>
                  <a:prstClr val="black"/>
                </a:solidFill>
              </a:rPr>
              <a:t>Sector-specific project management roles</a:t>
            </a:r>
          </a:p>
          <a:p>
            <a:pPr marL="0" indent="0">
              <a:buNone/>
            </a:pPr>
            <a:endParaRPr lang="en-GB" sz="1800" dirty="0"/>
          </a:p>
        </p:txBody>
      </p:sp>
      <p:sp>
        <p:nvSpPr>
          <p:cNvPr id="4" name="Rectangle 3"/>
          <p:cNvSpPr/>
          <p:nvPr/>
        </p:nvSpPr>
        <p:spPr>
          <a:xfrm>
            <a:off x="7523003" y="5409447"/>
            <a:ext cx="1229824" cy="253916"/>
          </a:xfrm>
          <a:prstGeom prst="rect">
            <a:avLst/>
          </a:prstGeom>
        </p:spPr>
        <p:txBody>
          <a:bodyPr wrap="none">
            <a:spAutoFit/>
          </a:bodyPr>
          <a:lstStyle/>
          <a:p>
            <a:r>
              <a:rPr lang="en-GB" sz="1050" dirty="0">
                <a:solidFill>
                  <a:prstClr val="white"/>
                </a:solidFill>
                <a:latin typeface="Calibri Light" panose="020F0302020204030204"/>
                <a:cs typeface="Arial" panose="020B0604020202020204" pitchFamily="34" charset="0"/>
              </a:rPr>
              <a:t>© 2015 Gary Straw</a:t>
            </a:r>
          </a:p>
        </p:txBody>
      </p:sp>
    </p:spTree>
    <p:extLst>
      <p:ext uri="{BB962C8B-B14F-4D97-AF65-F5344CB8AC3E}">
        <p14:creationId xmlns:p14="http://schemas.microsoft.com/office/powerpoint/2010/main" val="706504094"/>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1991</TotalTime>
  <Words>2039</Words>
  <Application>Microsoft Office PowerPoint</Application>
  <PresentationFormat>On-screen Show (4:3)</PresentationFormat>
  <Paragraphs>224</Paragraphs>
  <Slides>26</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Arial Narrow</vt:lpstr>
      <vt:lpstr>Calibri Light</vt:lpstr>
      <vt:lpstr>Myriad Pro</vt:lpstr>
      <vt:lpstr>Tahoma</vt:lpstr>
      <vt:lpstr>Wingdings</vt:lpstr>
      <vt:lpstr>1_Custom Design</vt:lpstr>
      <vt:lpstr>20140311PresentationUWTSDTemplate</vt:lpstr>
      <vt:lpstr>Week 7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 A spectrum of project management roles</vt:lpstr>
      <vt:lpstr>Session: A spectrum of project management roles</vt:lpstr>
      <vt:lpstr>Session: A spectrum of project management roles</vt:lpstr>
      <vt:lpstr>Session 7: A spectrum of project management roles</vt:lpstr>
      <vt:lpstr>Session7: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lpstr>Session 7: A spectrum of project management roles</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Pepple, Dennis G. (Dr.)</cp:lastModifiedBy>
  <cp:revision>186</cp:revision>
  <dcterms:created xsi:type="dcterms:W3CDTF">2005-02-17T16:44:33Z</dcterms:created>
  <dcterms:modified xsi:type="dcterms:W3CDTF">2024-01-03T13:33:40Z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