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259" r:id="rId4"/>
    <p:sldId id="260" r:id="rId5"/>
    <p:sldId id="369" r:id="rId6"/>
    <p:sldId id="360" r:id="rId7"/>
    <p:sldId id="347" r:id="rId8"/>
    <p:sldId id="299" r:id="rId9"/>
    <p:sldId id="362" r:id="rId10"/>
    <p:sldId id="351" r:id="rId11"/>
    <p:sldId id="350" r:id="rId12"/>
    <p:sldId id="363" r:id="rId13"/>
    <p:sldId id="364" r:id="rId14"/>
    <p:sldId id="365" r:id="rId15"/>
    <p:sldId id="314" r:id="rId16"/>
    <p:sldId id="361" r:id="rId17"/>
    <p:sldId id="366" r:id="rId18"/>
    <p:sldId id="310" r:id="rId19"/>
    <p:sldId id="353" r:id="rId20"/>
    <p:sldId id="308" r:id="rId21"/>
    <p:sldId id="356" r:id="rId22"/>
    <p:sldId id="355" r:id="rId23"/>
    <p:sldId id="352" r:id="rId24"/>
    <p:sldId id="368" r:id="rId25"/>
    <p:sldId id="354" r:id="rId26"/>
    <p:sldId id="268" r:id="rId27"/>
    <p:sldId id="348" r:id="rId28"/>
    <p:sldId id="357" r:id="rId29"/>
    <p:sldId id="367" r:id="rId30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2C4D85-2510-4B46-8EC3-928073B667F2}" v="4" dt="2026-01-21T17:06:44.3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02"/>
    <p:restoredTop sz="72527"/>
  </p:normalViewPr>
  <p:slideViewPr>
    <p:cSldViewPr snapToGrid="0" snapToObjects="1">
      <p:cViewPr varScale="1">
        <p:scale>
          <a:sx n="78" d="100"/>
          <a:sy n="78" d="100"/>
        </p:scale>
        <p:origin x="196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lda Wainwright" userId="37148365-73e3-4dc3-a920-96df06cd740e" providerId="ADAL" clId="{0D0FB17C-2A88-57D0-B638-3D1289B04F9B}"/>
    <pc:docChg chg="undo custSel modSld">
      <pc:chgData name="Nalda Wainwright" userId="37148365-73e3-4dc3-a920-96df06cd740e" providerId="ADAL" clId="{0D0FB17C-2A88-57D0-B638-3D1289B04F9B}" dt="2026-01-21T17:07:50.765" v="45" actId="20577"/>
      <pc:docMkLst>
        <pc:docMk/>
      </pc:docMkLst>
      <pc:sldChg chg="modSp mod">
        <pc:chgData name="Nalda Wainwright" userId="37148365-73e3-4dc3-a920-96df06cd740e" providerId="ADAL" clId="{0D0FB17C-2A88-57D0-B638-3D1289B04F9B}" dt="2026-01-21T16:59:13.356" v="3" actId="20577"/>
        <pc:sldMkLst>
          <pc:docMk/>
          <pc:sldMk cId="634383339" sldId="259"/>
        </pc:sldMkLst>
        <pc:spChg chg="mod">
          <ac:chgData name="Nalda Wainwright" userId="37148365-73e3-4dc3-a920-96df06cd740e" providerId="ADAL" clId="{0D0FB17C-2A88-57D0-B638-3D1289B04F9B}" dt="2026-01-21T16:59:13.356" v="3" actId="20577"/>
          <ac:spMkLst>
            <pc:docMk/>
            <pc:sldMk cId="634383339" sldId="259"/>
            <ac:spMk id="2" creationId="{00000000-0000-0000-0000-000000000000}"/>
          </ac:spMkLst>
        </pc:spChg>
      </pc:sldChg>
      <pc:sldChg chg="modSp mod">
        <pc:chgData name="Nalda Wainwright" userId="37148365-73e3-4dc3-a920-96df06cd740e" providerId="ADAL" clId="{0D0FB17C-2A88-57D0-B638-3D1289B04F9B}" dt="2026-01-21T17:07:50.765" v="45" actId="20577"/>
        <pc:sldMkLst>
          <pc:docMk/>
          <pc:sldMk cId="2944585650" sldId="351"/>
        </pc:sldMkLst>
        <pc:spChg chg="mod">
          <ac:chgData name="Nalda Wainwright" userId="37148365-73e3-4dc3-a920-96df06cd740e" providerId="ADAL" clId="{0D0FB17C-2A88-57D0-B638-3D1289B04F9B}" dt="2026-01-21T17:07:50.765" v="45" actId="20577"/>
          <ac:spMkLst>
            <pc:docMk/>
            <pc:sldMk cId="2944585650" sldId="351"/>
            <ac:spMk id="3" creationId="{96278F6C-98D8-C74E-BCD3-4A66BEB5D2BB}"/>
          </ac:spMkLst>
        </pc:spChg>
      </pc:sldChg>
      <pc:sldChg chg="addSp delSp modSp mod">
        <pc:chgData name="Nalda Wainwright" userId="37148365-73e3-4dc3-a920-96df06cd740e" providerId="ADAL" clId="{0D0FB17C-2A88-57D0-B638-3D1289B04F9B}" dt="2026-01-21T17:04:00.670" v="36" actId="14100"/>
        <pc:sldMkLst>
          <pc:docMk/>
          <pc:sldMk cId="595759451" sldId="360"/>
        </pc:sldMkLst>
        <pc:spChg chg="mod">
          <ac:chgData name="Nalda Wainwright" userId="37148365-73e3-4dc3-a920-96df06cd740e" providerId="ADAL" clId="{0D0FB17C-2A88-57D0-B638-3D1289B04F9B}" dt="2026-01-21T17:03:01.302" v="27" actId="14100"/>
          <ac:spMkLst>
            <pc:docMk/>
            <pc:sldMk cId="595759451" sldId="360"/>
            <ac:spMk id="3" creationId="{AF189DF9-89FC-801F-9CA9-B05DC2330BC9}"/>
          </ac:spMkLst>
        </pc:spChg>
        <pc:graphicFrameChg chg="add del mod modGraphic">
          <ac:chgData name="Nalda Wainwright" userId="37148365-73e3-4dc3-a920-96df06cd740e" providerId="ADAL" clId="{0D0FB17C-2A88-57D0-B638-3D1289B04F9B}" dt="2026-01-21T17:02:51.820" v="26" actId="478"/>
          <ac:graphicFrameMkLst>
            <pc:docMk/>
            <pc:sldMk cId="595759451" sldId="360"/>
            <ac:graphicFrameMk id="4" creationId="{67DB73E3-CD45-6BA3-3588-E148CC0D5B4F}"/>
          </ac:graphicFrameMkLst>
        </pc:graphicFrameChg>
        <pc:picChg chg="add mod">
          <ac:chgData name="Nalda Wainwright" userId="37148365-73e3-4dc3-a920-96df06cd740e" providerId="ADAL" clId="{0D0FB17C-2A88-57D0-B638-3D1289B04F9B}" dt="2026-01-21T17:04:00.670" v="36" actId="14100"/>
          <ac:picMkLst>
            <pc:docMk/>
            <pc:sldMk cId="595759451" sldId="360"/>
            <ac:picMk id="6" creationId="{BAF01B5C-B1A2-92F3-9843-74947E477BBD}"/>
          </ac:picMkLst>
        </pc:picChg>
        <pc:picChg chg="del">
          <ac:chgData name="Nalda Wainwright" userId="37148365-73e3-4dc3-a920-96df06cd740e" providerId="ADAL" clId="{0D0FB17C-2A88-57D0-B638-3D1289B04F9B}" dt="2026-01-21T16:59:21.522" v="4" actId="478"/>
          <ac:picMkLst>
            <pc:docMk/>
            <pc:sldMk cId="595759451" sldId="360"/>
            <ac:picMk id="15" creationId="{FB1123CE-D479-57F6-5B8E-A7182ACEA43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4DC6A-BD6E-6F4D-BC7B-C8643A5D498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0D62A-B6EB-CE44-B497-51DFB21D36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95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46C1A-FA1B-E448-9E9D-5CC5C5F256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91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618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Discussion about medical vaccines…</a:t>
            </a:r>
            <a:r>
              <a:rPr lang="en-US" dirty="0" err="1"/>
              <a:t>covid</a:t>
            </a:r>
            <a:r>
              <a:rPr lang="en-US" dirty="0"/>
              <a:t> etc. </a:t>
            </a:r>
          </a:p>
          <a:p>
            <a:endParaRPr lang="en-US" dirty="0"/>
          </a:p>
          <a:p>
            <a:r>
              <a:rPr lang="en-US" dirty="0"/>
              <a:t>Smaller examples…talk about SKIP-</a:t>
            </a:r>
            <a:r>
              <a:rPr lang="en-US" dirty="0" err="1"/>
              <a:t>Cymru</a:t>
            </a:r>
            <a:r>
              <a:rPr lang="en-US" dirty="0"/>
              <a:t> and SKIP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674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Moon and Blackman 2014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147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D62A-B6EB-CE44-B497-51DFB21D36E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882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A991-4FB2-F84C-9546-375E9435A4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2694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DA6CA-D4FA-BA44-A58B-88B090228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4236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86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7750-B475-004D-9BEE-53F7B615A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33F7-5C20-6249-8358-8AC4B0B83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A42AA-85A7-F549-ACE2-7FF4FCB58C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3587C-988C-1741-B1AD-2260344FF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DE21C-3B8E-5F40-A53E-9F427219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5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AE433-868A-9B40-8540-5D1A563C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E630A8-95A9-184E-87CF-BCBF239A7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93386-3775-BB46-AF82-C34FB02101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FF5CA-C335-3D4B-8F03-1CD481A5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BCDFF-05A2-934D-BEA2-AAFE46CB8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5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14CCA-958F-144C-9EDD-BE41855E4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B40F-54BD-A242-9BDD-14BE604F2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29F4EB-3198-804A-8B18-D80338851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B9CD05-9F85-5F4A-9272-880DE5C9C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F5F0E-37F4-CE4C-BCA5-F5FA2BC7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4852C-11D2-9545-A28D-21DC2835B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8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641-C35D-A84E-AB4E-86B0499AA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DEAA3-A5CE-E94A-911B-75F86F943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95F6F-7B01-9041-B242-983D6535B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C6547D-0AF5-F144-99C9-F391613C38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618D06-44C8-D245-96F8-674E98E0A2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85D28F-5470-4B45-9050-2FED03F4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B70C0-C3E6-1E4E-BEE1-C8C8410F0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5C1C21-E6FE-664A-9ACE-EFF6F0D1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0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64B1-84EB-6047-A2BE-E5BC5BBEE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E309EF-E51D-F540-93D4-6600A73DE6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2FA78D-E555-614A-98D3-7FC8B985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5562C4-7058-6247-8E7C-A3F4FCE6C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54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60D5E5-3C79-D94B-AB17-5E7DC0ED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A59F6-B720-BC4F-81CA-FD5C2DFD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B336C-ECAA-6940-9957-27AD40DB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6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F3EFD-60D8-2148-8133-A8C16AAA8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DC8BE-79D9-BC47-B26C-EABEE74C9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F410-86AC-6545-8210-1638BC23F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8203-4374-0D41-9821-0B48A63E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0BE619-47D1-724E-9D3F-5966C698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A3365-FAB5-2740-8154-E28942AE8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E9B9-6B77-5345-B0EF-3918852A9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75C492-F7F6-744D-8063-93EAABE003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4A439-BEAF-CD4C-87DF-72DC1AECA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B163-9E3E-D447-BE23-93AC00A4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C965D-8269-824D-BDAA-61860C15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6C733-D023-F64D-AB84-AE4A5DB2F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83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4C1B1-AEA7-944F-88E0-58D25F45A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9BF74-347D-114B-943B-F934FAC16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99CF3-B36B-3A41-A8CE-2D2BDACAD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28349-9DA2-3E4C-95D7-C3278CF3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D5ED-65D9-0A42-9AA4-54F913438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7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59055-C8D1-0F4E-9647-E3864DEF3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88BCB1-664D-0641-B8CB-184EBB9A2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41958-E946-1544-AA19-8120825B8B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2876A-64D4-FB45-96C8-382D8A5F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0415-0CC0-B243-A002-EBB868A6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36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96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46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2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47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424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4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4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958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1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62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564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1749A1-261C-EB40-A923-F00FA927DD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59BAC0-08AB-1446-ABAD-E776F6553C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D7BB77-9494-5A4D-A835-BBAF1109FC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EED2E3-FD75-E347-9D20-1AA6DA52172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63590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8F886-C82A-5D44-9EDA-C9C596D5C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876708-51F4-7B4C-9DB5-CEE9543FF5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F1467-DA09-EA4F-9F5C-8F2E42F9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61EAA-A1C4-7D4C-A566-5990A436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0D047-97D0-BA45-8281-13D0DFD6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116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05C22-1057-2A48-AF07-BC0F7BBA7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F2BF-6EF8-1449-9C84-F63AE79BB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884-691A-994A-9A07-4F15F8D0C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F748-ABD1-4948-B569-221534020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45FA3-3EC7-204C-9EEF-250C5DBFB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8661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E1D0-70A5-D54D-A344-438CA7E23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1E9A7-1850-F74B-97DA-D1A5319DB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6AD91-FA8E-6C46-A144-E875058D0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4A4A4-92C0-4D42-8039-952EE32F2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457D6-7528-6747-ADBF-75CBD3F48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087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D002-63F7-1A4B-9EF2-657ED8111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F825F-E60B-3F42-B950-C919B0F5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82A6-CDDE-D741-B1CD-D33B0A714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D825D-A46F-DD4F-AE82-D84B1EBBD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15142-E9CE-044C-8DAE-47CAFC10D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A6385-C9CF-BC40-B53A-B4AEADC7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5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5C804-53A8-E548-A122-77BD69A89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2FF6D-E06A-A74D-89BE-D61E1F2C7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4BF823-44FF-A144-AE7F-D0540C926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A8B44-7BC4-6A49-8A24-6D271C9F7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949A3-D78F-654C-B7E2-DE0D095D0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C670B-9B7E-AA4C-B86E-556B7C2F6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972CD-C70E-3D41-B423-C8796DC5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03436-0583-8842-B4BD-12897906A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655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E1F0-935D-C247-B6E5-873C0FEC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A23469-62A1-A449-A8F0-F9F57B98F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56AA38-7E26-A741-9750-BCA0F6517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A912D-9123-BB4F-BF13-27659CA8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614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BD2D2-F4F6-C74F-A8EA-468EE446D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A8A39A-B586-2943-88D2-577F4A6B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EF8FD-9F29-1B47-81EC-7A1DA74A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149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76ED6-8D80-BE46-B6D6-3C46D0B4D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DB843-E7B2-E549-83B7-BE6774072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A6D447-2C28-9C4E-AAB8-15AAD836A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FC978-DEA3-9E48-9035-055F81E2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3D067-CCF8-C14C-AA81-B775302F2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27293-2691-9C46-B3DA-8C009D92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67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6C21-0CA0-C84B-9A28-B68473B67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D14A8-22DF-5841-9109-A1878B85C4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E11E-B10C-3448-975A-127CCECD2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495B8-9B64-014E-B746-7BB268F3B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2DFFA-3EE8-1C47-A2E5-52358F46B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B8AC5-01AC-864C-8886-E4DA16D9A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923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AC1A-946C-E04D-8429-2AB0CD5B3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DB7E4-AF72-EF44-A714-7AF9884C6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958CD-D4E7-C846-9DDE-E584BDDC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01A2-DCD2-2F4C-8157-2B6457D3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54432-C229-8049-84F9-E5C99CE9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536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766F4-2D3B-344A-8C72-4C7EE70D1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78854-240A-C049-8EB7-8F6052747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08A03-8B56-0342-B403-B30742E55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7D143-ACC6-B44F-B47D-AFE81DFB5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804AA-257A-DD41-8974-1CA1B669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0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CAB8F-AE29-ED42-AEE8-C22385880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19945"/>
            <a:ext cx="10515600" cy="245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87FDFF47-FCE0-3342-B7DA-F7EFFC7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84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AC6EB-35F2-1540-9809-231E7BF318E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4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ED36AE-5BB7-824D-895A-3735885C8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F9037-2BAD-D240-A8B7-043193B89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17D0A-A105-FD4E-A2A1-AB71AA33C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7F53B-E515-014E-8CDF-62C146E5A9AB}" type="datetimeFigureOut">
              <a:rPr lang="en-US" smtClean="0"/>
              <a:t>1/21/26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261A6-140E-B944-8BAE-34EBF47EC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7F57-0E2B-F447-8A0E-303E1361A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01423A83-CDC5-4947-9FCA-B859204F7D3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912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3vsfnPehSHM?si=XxxaNqkSrSuynvFw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8527" y="3903850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BMOE7014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Research Methods in Health, Outdoor Education and Physical Literacy </a:t>
            </a:r>
            <a:br>
              <a:rPr lang="en-US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42886" y="4958377"/>
            <a:ext cx="38405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  Dr Nalda Wainwright</a:t>
            </a:r>
          </a:p>
          <a:p>
            <a:r>
              <a:rPr lang="en-US" sz="2400" dirty="0">
                <a:solidFill>
                  <a:schemeClr val="bg1"/>
                </a:solidFill>
              </a:rPr>
              <a:t>          </a:t>
            </a:r>
          </a:p>
        </p:txBody>
      </p:sp>
      <p:sp>
        <p:nvSpPr>
          <p:cNvPr id="5" name="AutoShape 2" descr="data:image/jpg;base64,%20/9j/4AAQSkZJRgABAQEAYABgAAD/2wBDAAUDBAQEAwUEBAQFBQUGBwwIBwcHBw8LCwkMEQ8SEhEPERETFhwXExQaFRERGCEYGh0dHx8fExciJCIeJBweHx7/2wBDAQUFBQcGBw4ICA4eFBEUHh4eHh4eHh4eHh4eHh4eHh4eHh4eHh4eHh4eHh4eHh4eHh4eHh4eHh4eHh4eHh4eHh7/wAARCABOAM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z4jfGCw8H+IJdDOj3V5cxIrlxIqJ8wyPU/pXPeHfjhqWva5Dptn4btYfMOWeS7JIUH5jjbyQMn8K8/8A2j/+SrX3/XvD/wCg1xXhi7+w+IbC63bVSdd/OMqThh+RNfQ1MthLL5TpL944tp67200v3PDeOqLE8sn7t/wuezy/tB3lvfzQSeHLaaKOQqHjuyCwB6/dIrr/AAj8bPCWtzpa3vnaRcOQF+04MZP++OB+OK8AvvBmqN4yvPD+mw+c0JMiMx2qIj91ifxArM8Q+HNY0GRE1SzaEPnY4IZW/EVnR/sjE+zpU6q55RUkr+801dPlv8wdfG0nKUovlTs9NPvPuBGV0DowZWGQQcgilrwD9mnx1dNef8Idqk7SxlC9g7nJUjkx59Mcj6Gvf68vF4aWGqunI9XD1414KaCiiiuY3CiiigAooooAKKKKACiiigAooooAKKKKACiiigAooooAKKKKAPk/9o//AJKtff8AXvD/AOg15zXo37R//JVr7/r3h/8AQa88t4/OuIof77hfzNfdYNqOGg32X5HyeJV68vVn0B4AmjXwfZ67qnlw3BtBHLcOcZiQnaSfxrz34x+I9P1uexi02dLiGJWYuoPUmvX7uHTbLQWtb3yk0+OEROH+7swF5r598deHpfDmvSWfL20n7y2k7Oh6fiOlfivAEcDmOd1cbNuNROTpr7PL1S84prTt0PrM7dahg40Y2cbJN9b/APBE+Hl5Jp/jvQ7uNiGS/iBx6Fgp/Qmvtmvij4cWT6j4+0K0jUkvfRMforBj+gNfa9fp2fW9pDvY8jKb8kvUKKwvGniKLw3YW91JGknmzhCrSBcIAWdhnqQoPHc4FRDX7kxajqhhtk0ix85S7SHzZGjzkgdACQRyc14J650VFcXaeL9QvrK3uLKwtHZbOW4u42nJwY3KOiMBg8g4J46VWbx/ILK71BbWGS3guFjEalxJs3fM5JG3hQTgE9KAO9orltJ8W/2h4hm01LVRCl1JCk2/O9ViD7h+JI/Cm/8ACTX8WjR+IrqxgXR5SjjY7NMkTZAdhjHdTgdAT6UAdXRXC3Pjy4tBfw3eliO8tntgkQk++JQC/OP4MnP4etTaV41mvNWayNnAV+2fZw0bnMY8yRPmBHU+XnjjmgDtKK5XWPF39n+FX1o2qNILqSBIjKFDbJGBOT32oxx68Uth4qa78XNo8cdvJBztdHPmBRGr+YRjG07gODnJFAHU0VyKeLLj7CdUkgtFszCt2kIkY3H2bdhpSMY4U7sD6VSm8b30f252srSIW1qtwsTs5dlYZUnC4HGMjrQB3dFcZb+MLltbsdOeGzl+0iPPlNIrNvLDKhlHChSTnBxnFdnQAUUUUAFFFFABRRRQB8n/ALR//JVr7/r3h/8AQa88gfy545P7rhvyNeh/tH/8lWvv+veH/wBBqH4R+DhrN5/bGoxZ0+3b92jDiZx/QV9Pjc1w2U5V9axL91RXq3bRLzf/AAT5yOGqYnGOnT3bf/Dnq3irTj4j8JXNjBII2u4Q0bN0zwRmvKtL1XTbnT38HeN1eGa0kaO2vOptz0wT6e/TFe8W2n3dxbvNDCWjT07/AE9a53T/AIf+E9Q8ZPrGsQSyySkEQM2IWkHdh1PbjpX4ZwjmFGgng8dzU4TfPTmtJRntdS7NaO+j2e59jmeGnUaq0bNrSSezXmjK+Afw9k0jxJc67qc9vMIQYtPMbhvNDDJl9hjj8TXulUJ9JtHljliDW7xgKvknaMDoMVfr9HhisbiJyeLtdWSa6r06Pv07HnwoUqMVGkZmtafpN3NHNqnknZFIiLK4C7WA3nB74HXtWQmg+HI7QKupOLCdlUxG9zDK4x74JJUZ9TmsT41aDq2uW9sul2b3JSxvo2C44Z4gFHPqaw9A0G8s9T0W+1LwjNqNhHaNbJbvZwRmzn87cZvKU7ACuPnHPy89a2Gdzc+HfDr3D3C3jW6XW8PHDd+WkoYqGXAPQkDIHc+9OTQ/DyXjQG/LB7hpVs2uhsEnOQqZ9zxXnOkeAvEEkFvDqvnzW39m6ikcBjRfskrTh4sMOSSVDAnpioNV8Ear9mtrVfDcmoXt5oKxG7k2A21+8xkeZnPKkE5yvPGKAPVdN8O6HpF3ZtbZiljTy4EaYksAm08HqcdfzpI9B0i30+90/wC1zCxZNr273J2QKTnC5+6PT26VxnjnQvFV74z0nV7G1W5i0GK3KM7EPO7yfvig6fcUZzjrTPGen65JeeN7G10G9uk1m1h+y3Ee3y9yRYKnJznPHSgDstS0Hw1cXU17ePGJsyK7tcY2mRVDDrwcIuKiXQ/DNyP9GvF8wEsskF18ysJDLuBB6hmP4HHSudsvDra547stb1DQ7q10+SwZrq0u1Qo1zH+7jZl5BPlu/wCAFc/b+Atag07RYtKtV0aeOLVPtUsFtGS3mN+6Vh33LgA9gKAPS4tN8OiG1szPBMlkryqkk4fIcHdIwJ5zknJ9c0zR9J8OWbW8tjdRsbctJG32kNwI/LIznlQoH5A15CPAXiZRNdNpJYtYfZljWNRKH/s4Rg785K7wVK9MkGnXfgnxLdaLazaZpNxaXthpFxGiPbxW4mkdkVoysfB3IXwTycZNAHrEPh3w7H5+26cwvDJarEbvKQrJ8zIgz8vAyB2HSpZrPw7cWl3D9vh8vUFSF2W6AJKKAoU56gY6V5RJ4F8Uw6ibu3spWgur12uYSw+XZabI5B9SzKfoKj03wrqkWjaJBeeCp78W9rd281vJZwRASyRRKj/KcEZU/vD83FAHrsOjaN9uEcl69xfo0UmZbndKPLJZT64+Y/UGtl7q2juFt5LiFZnBZYy4DEDqQOteL6R4L8QQavBa3GkNJqMd7YT/ANtkriOOKFFlUP8AebJDLt6HOTWl4m8M6vcXni21Xw+11qOqOZdP1f5CEh2KPs+4ndHwrrxwd9AHqX9paf5C3H2+18lm2rJ5y7S3oDnGaWTULCOR45L62R4xudWlUFR6kZ46ivEda8D63rEk8+k+Ho9FsJ7rfDYTwRusRW0kRnMYO0b2KqD14BqU+Adan8PeJJ109Yp7uG1htraa2jkmwI7cMfOPzEDYwK9DigD2oX1kRCReW5ExxFiUfvD/ALPr+FLHeWkjSrHdQM0P+tAkBKf73p+NeQeK/A+rR3FzZQ6NDqr3WnwW2m3sEEdvHp0yyszuEH+r6q2V64xWXceAfEwvdWuP7NE63Uly5RFWNpoxeJI0bt/H5kYO3OAOR3oC57pDd2syxtDcwyCUExlHB3gdcY61NXjejaTrejeLbbxFbeFLyLS5Lu5aHTbcIHtUeKNNxXO1dzKzYHSvZKQz5Q/aNBb4sXiqCSYIAAO/y1u/EjxJdeE9I0zRdEhjtDNbZLgcxAYGFHrknmovivZf2h+0LDalcqxti30C5P8AKuP+Luq/2p41ulRsxWgFunpkfe/Un8q3xuDp5pmmBwtaPNCnCVSSe2toxutnrd6+Z5Sqyw1GvUi7OUlFfmz6V+CUss3wu0OaaRpJHhLM7HJJ3nkmt/VNGtr0+Yv7mb++o6/UVzvwM/5JRoP/AF7n/wBCNdrXLmuBw+LlOjWgnG70/wAu3yPTwlSUKcZRetkc75Os6XJ5iO15B3XqcfStWx1O0vAqxyBZD/yzbhgau1k6lYMt/BqFooEiuBIAPvA96+eeDxGVLnwsnOndXjLVpX1cXvp2dzs9pGtpNWff/Mm1fWtN0lXa/uPJVIHuCSpPyJjceOvUcVGPEOkG/gsReKZ55WiiXacMyqGIz06MPxOKq+LfD/8AbkunHzljS3n3TgjPmRHkoPqyp+ANYFh4EvoIrSSTVgbqyCNCVHyM/m73LZGeVCDj+7X0hynTv4h01YrGRGmmF+C1uIoWYsBjJIA4AyOtT6Zq1nqUMs9qZDDGSPNeMqrgZ5UnqODzXLw+GdaWPRkmh0yUaWJEQC7lTerbcNkJwRt+7yOetW4fDupfYdbtVltrCPUVEccNvK7pFksJJBuA2syt0AxlQecmgDSi8UaPNZ2V1azTXSXql4FhhZmZQcFiMZAB4ycU+58SaTA19G1wzyWMkUU6JGzMry42KBjkncOnrWNpXhnVdD1NrrTLm2u4juj8q7coRGzB8hlUgENu4xggjkYqrL4O1SOZ763v4prueZbi4imYrEXW5WZQpCkgYBXJz2oA6G38TaTcXFvbwPcSTTFxsW3fdHtYK28Y+XBYdfWoh4v8Pmzs7tb7dFeRSTQERsdyR/fOMcY9/Q1kL4W1Rdfi1pzYz3EhladfOkjWJnMe3ZgHfhYwPmxk88VHoHgWTTbq2kku4Z44AEEZU4VDAyOo+sjbvzoEdJc+INNhtzP5ksqfafsq+TEzlpAMkAAc4weenBqGXxTo0M8kUs8qeWGDOYW2BlXcybsY3BQePw68VUj8LL/wjui6O7qE0+ZJJDG7JvwrA4Iwcktn86o6j4T1K6tLjSVuLRdNaeS6ikJYzb2VsIRjGAzZ3ZJI4x3oGdNo+q2erQPNaNJ+7fY6yRlGU4BGQfYg/jV6sbwrop0OC6txL5sUswlQs7O4+RVIZmyTypxknAIHatmgAooooAKKKKACiiigAooooA8J8cyaZovxb1jxRrMhigt7eCC2wMs8jJztHfA/nXguozQzahczQuzRPKzIZD8xBPGfevuW80zTrxw93Y207DoZIwx/WoP7A0P/AKA9h/4Dr/hXXl1eGExFTEzvKU1GO+ijHZLTu23ruzgxWElWioJpJNvzuz4stPEOt2lulva65qFvCgwkcd06qo9gDgVL/wAJV4k/6GPVf/A2T/Gvs7+wND/6A9h/4Dr/AIUf2Bof/QHsP/Adf8K9f+26X/Pv8v8AI5P7Lqfzny/8GfEOuXfxP0O2utc1G4hedg8cl07Kw2N1BPNfWVUbfR9Jt5lmt9Ms4pUOVdIVBH0OKvV5ePxUcTNSjG2h6GEw8qEHGTucR8R9a13Stc0KHRYDdG4S7Mtv5qxhwkQIbcQfunnHevPvC3jvWY7y6v8AVtbeWK00WK5WB7iJBJI1vu/1eNzZbHIOBXuzRxswZkVmXOCRyM9agNhYlgxsrYsBtB8pc49OlcJ1Hj3hPxrqySaJpviXW5rKZLy7tr+S7VIWYG3EkJIPAILceuBT9K1rxZYyaZJbare6/Jca3eWf2eeSOMPFCsm35gvHQMfpXsE1naTEtNawSEnOXjB5/GnrBCu3bDGNpLLhRwT1NMVjxTxJ441yz+GvhC+/tWSC8vVe4vbjCgmNOG6jDEFlOwcsAa2fFeveKdX1PwyvheS6tpNQ017wQq8ewHfHhpSQcqFY5C8816fJZ2kkaRyWsDpGcorRghT7DtUiQwoVKRIpRdq4UDaPQe1ILHjFp4j8bapcW2nJdvZiWTVRBeiRG85oWOxSmPlC4x7g0qeKPEEb+Gta1PXHFrq5886fayxiWMyPiIbSMyRheDjkEk17KsEKkbYYxjOMKOM9fzphs7QvHJ9lg3xDEbeWMoPQelAWPJfA/iq91HULRvEfimTTktbCC4ggJRBqO7eZGJI+YDbtwuMdazvDvxC1ryYW1rUprMS6zaXO+6jWICxnDkJ7oCuN3WvansrOTy99pbt5YwmYwdo9vSlls7SVdstrA4wFw0YPA6CgDjta8UxWnjeC1OswRWN3ojz2qmRQs0xkAUqe5x0rhE1jxQdL/tM+KtR3f8IkdW8vbHs87O3+707/AFr2x7Ozcxl7WBjGMR5jB2D29Kd9nt9u3yIsbNmNg+76fT2oA8IuvFniaIaM1rr11KhthPcyrcwzxoTcxoWkKqMqAxG0YIzVq8+IXiBNQ8RtHdXEdldN/wAS2d7cGO3hjuBDLKn98BTvOeh9q9rSys40KJaW6qRggRgDHWnfZrfaF+zxbVBUDYMAHqPxp3Cx5rdXGsRar4ds9C8YS6pp2ryPBLdu8bshibzWZCowSUDJjtxXp9Qw2trCiJDbwxqhJQIgAUnrj0qakMKKKKACiiigD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83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984" y="-132417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Intro to Module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620" y="1193146"/>
            <a:ext cx="10515600" cy="4351338"/>
          </a:xfrm>
        </p:spPr>
        <p:txBody>
          <a:bodyPr/>
          <a:lstStyle/>
          <a:p>
            <a:r>
              <a:rPr lang="en-US" sz="3200" dirty="0"/>
              <a:t>Overview of module </a:t>
            </a:r>
          </a:p>
          <a:p>
            <a:r>
              <a:rPr lang="en-US" sz="3200" dirty="0"/>
              <a:t>Weekend overview </a:t>
            </a:r>
          </a:p>
          <a:p>
            <a:r>
              <a:rPr lang="en-US" sz="3200" dirty="0"/>
              <a:t>What is research?</a:t>
            </a:r>
          </a:p>
          <a:p>
            <a:r>
              <a:rPr lang="en-US" sz="3200" dirty="0"/>
              <a:t>The research process</a:t>
            </a:r>
          </a:p>
          <a:p>
            <a:r>
              <a:rPr lang="en-US" sz="3200" dirty="0"/>
              <a:t>Alignment</a:t>
            </a:r>
          </a:p>
          <a:p>
            <a:r>
              <a:rPr lang="en-US" sz="3200" dirty="0"/>
              <a:t>Finding a topic.</a:t>
            </a:r>
          </a:p>
          <a:p>
            <a:endParaRPr lang="en-US" sz="3200" dirty="0"/>
          </a:p>
          <a:p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567" y="3516295"/>
            <a:ext cx="3244269" cy="2244089"/>
          </a:xfrm>
          <a:prstGeom prst="rect">
            <a:avLst/>
          </a:prstGeom>
        </p:spPr>
      </p:pic>
      <p:pic>
        <p:nvPicPr>
          <p:cNvPr id="6" name="Content Placeholder 2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635" y="977246"/>
            <a:ext cx="3084550" cy="2229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F2594B19-2425-064F-889A-F9926102BA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569782"/>
            <a:ext cx="3403600" cy="2190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8088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32EAF-3892-7DDA-CD9B-D88F985F5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9851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Purpose and structure of the module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827B7-657D-BB22-F2C3-9DE38DD91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747" y="1600535"/>
            <a:ext cx="10515600" cy="4941931"/>
          </a:xfrm>
        </p:spPr>
        <p:txBody>
          <a:bodyPr>
            <a:normAutofit/>
          </a:bodyPr>
          <a:lstStyle/>
          <a:p>
            <a:r>
              <a:rPr lang="en-GB" dirty="0"/>
              <a:t>Introduce / revisit research </a:t>
            </a:r>
          </a:p>
          <a:p>
            <a:r>
              <a:rPr lang="en-GB" dirty="0"/>
              <a:t>Enhance understanding and criticality of the literature in your field</a:t>
            </a:r>
          </a:p>
          <a:p>
            <a:r>
              <a:rPr lang="en-GB" dirty="0"/>
              <a:t>Prepare for dissertation</a:t>
            </a:r>
          </a:p>
          <a:p>
            <a:r>
              <a:rPr lang="en-GB" dirty="0"/>
              <a:t>Write a research proposal and ethics (Assessment 1) </a:t>
            </a:r>
          </a:p>
          <a:p>
            <a:r>
              <a:rPr lang="en-GB" dirty="0"/>
              <a:t>Complete data collection and analysis. </a:t>
            </a:r>
          </a:p>
          <a:p>
            <a:r>
              <a:rPr lang="en-GB" dirty="0"/>
              <a:t>Present the research  (Assessment 2 – e poster)</a:t>
            </a:r>
          </a:p>
          <a:p>
            <a:r>
              <a:rPr lang="en-GB" dirty="0"/>
              <a:t>Reflect on the process (Assessment 3 – reflective paper)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9093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BDCE5-E475-2138-1AEB-7705829FA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6710" y="-18097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Weekend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89DF9-89FC-801F-9CA9-B05DC2330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97978" y="1144588"/>
            <a:ext cx="1455821" cy="4351338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 descr="A table of research papers&#10;&#10;AI-generated content may be incorrect.">
            <a:extLst>
              <a:ext uri="{FF2B5EF4-FFF2-40B4-BE49-F238E27FC236}">
                <a16:creationId xmlns:a16="http://schemas.microsoft.com/office/drawing/2014/main" id="{BAF01B5C-B1A2-92F3-9843-74947E477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770020"/>
            <a:ext cx="7764378" cy="608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759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4CD27-3443-1A46-83C6-8AE5E1852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15557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Why do you think we do research?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FB496-051A-6B4B-8AEA-C6C558EAF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330325"/>
            <a:ext cx="10515600" cy="4351338"/>
          </a:xfrm>
        </p:spPr>
        <p:txBody>
          <a:bodyPr/>
          <a:lstStyle/>
          <a:p>
            <a:r>
              <a:rPr lang="en-US" dirty="0"/>
              <a:t>Basic research seeks to develop universal principles and to produce findings that are of value to society.</a:t>
            </a:r>
          </a:p>
          <a:p>
            <a:endParaRPr lang="en-US" dirty="0"/>
          </a:p>
          <a:p>
            <a:r>
              <a:rPr lang="en-US" dirty="0"/>
              <a:t>Can you think of examples where we have seen research impact on society? </a:t>
            </a:r>
          </a:p>
          <a:p>
            <a:r>
              <a:rPr lang="en-US" dirty="0"/>
              <a:t>Big examples….</a:t>
            </a:r>
          </a:p>
          <a:p>
            <a:r>
              <a:rPr lang="en-US" dirty="0"/>
              <a:t>Smaller examples….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330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D1B74-056F-B641-B555-AE7A7E37D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136525"/>
            <a:ext cx="10515600" cy="1325563"/>
          </a:xfrm>
        </p:spPr>
        <p:txBody>
          <a:bodyPr/>
          <a:lstStyle/>
          <a:p>
            <a:r>
              <a:rPr lang="en-US" sz="4400" b="1" dirty="0">
                <a:solidFill>
                  <a:schemeClr val="bg1"/>
                </a:solidFill>
              </a:rPr>
              <a:t>Concepts: </a:t>
            </a:r>
            <a:br>
              <a:rPr lang="en-US" sz="4400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7584D-961E-BE4B-B86C-D873E8A971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470212"/>
            <a:ext cx="11049000" cy="4706751"/>
          </a:xfrm>
        </p:spPr>
        <p:txBody>
          <a:bodyPr>
            <a:normAutofit/>
          </a:bodyPr>
          <a:lstStyle/>
          <a:p>
            <a:r>
              <a:rPr lang="en-US" sz="3200" dirty="0"/>
              <a:t>Research questions and good research</a:t>
            </a:r>
          </a:p>
          <a:p>
            <a:r>
              <a:rPr lang="en-US" sz="3200" dirty="0"/>
              <a:t>Research paradigms &amp; your research project</a:t>
            </a:r>
          </a:p>
          <a:p>
            <a:pPr lvl="1"/>
            <a:r>
              <a:rPr lang="en-US" sz="2800" dirty="0"/>
              <a:t>Positivism; Post-positivism; Critical theory, Interpretivism</a:t>
            </a:r>
          </a:p>
          <a:p>
            <a:pPr lvl="1"/>
            <a:r>
              <a:rPr lang="en-US" sz="2800" dirty="0"/>
              <a:t>Ontology, epistemology, methodology</a:t>
            </a:r>
          </a:p>
          <a:p>
            <a:r>
              <a:rPr lang="en-US" sz="3200" dirty="0"/>
              <a:t>Methodology</a:t>
            </a:r>
          </a:p>
          <a:p>
            <a:pPr lvl="1"/>
            <a:r>
              <a:rPr lang="en-US" sz="2800" dirty="0"/>
              <a:t>Quantitative; Qualitative methodology</a:t>
            </a:r>
          </a:p>
          <a:p>
            <a:r>
              <a:rPr lang="en-US" sz="3200" dirty="0"/>
              <a:t>Alignment of research design</a:t>
            </a:r>
          </a:p>
          <a:p>
            <a:r>
              <a:rPr lang="en-US" sz="3200" dirty="0"/>
              <a:t>Ethics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B9604-A0E8-5F42-AA5B-5156AA297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580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859BA7B0-1458-1D47-85D5-EE4227116612}"/>
              </a:ext>
            </a:extLst>
          </p:cNvPr>
          <p:cNvSpPr/>
          <p:nvPr/>
        </p:nvSpPr>
        <p:spPr>
          <a:xfrm>
            <a:off x="1765062" y="927677"/>
            <a:ext cx="8174517" cy="49368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EBC12C-34BF-E04D-A1F7-FCD140D58173}"/>
              </a:ext>
            </a:extLst>
          </p:cNvPr>
          <p:cNvSpPr txBox="1"/>
          <p:nvPr/>
        </p:nvSpPr>
        <p:spPr>
          <a:xfrm>
            <a:off x="4874077" y="1076150"/>
            <a:ext cx="2996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Research Interests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CF8197-1F8E-464C-9D9B-F6BFE4731119}"/>
              </a:ext>
            </a:extLst>
          </p:cNvPr>
          <p:cNvSpPr txBox="1"/>
          <p:nvPr/>
        </p:nvSpPr>
        <p:spPr>
          <a:xfrm>
            <a:off x="29654" y="915071"/>
            <a:ext cx="30847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My background experiences </a:t>
            </a:r>
            <a:r>
              <a:rPr lang="en-US" sz="2000" b="1" i="1" dirty="0"/>
              <a:t>(related to sport, physical activity, health, coaching, </a:t>
            </a:r>
          </a:p>
          <a:p>
            <a:r>
              <a:rPr lang="en-US" sz="2000" b="1" i="1" dirty="0"/>
              <a:t>physical education</a:t>
            </a:r>
          </a:p>
          <a:p>
            <a:r>
              <a:rPr lang="en-US" sz="2000" b="1" i="1" dirty="0"/>
              <a:t>, etc.)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0B871C-9852-AA4F-A14D-CB352C6DAEF2}"/>
              </a:ext>
            </a:extLst>
          </p:cNvPr>
          <p:cNvSpPr txBox="1"/>
          <p:nvPr/>
        </p:nvSpPr>
        <p:spPr>
          <a:xfrm>
            <a:off x="9161471" y="993502"/>
            <a:ext cx="308472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My social identities </a:t>
            </a:r>
            <a:r>
              <a:rPr lang="en-US" sz="2000" b="1" i="1" dirty="0"/>
              <a:t>(social class, gender, race, sexual orientation, ability, etc.)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1553C4-D353-DF4E-B034-1F0E768696BF}"/>
              </a:ext>
            </a:extLst>
          </p:cNvPr>
          <p:cNvSpPr txBox="1"/>
          <p:nvPr/>
        </p:nvSpPr>
        <p:spPr>
          <a:xfrm>
            <a:off x="264407" y="5223277"/>
            <a:ext cx="30847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Broader popular culture, interests.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191CA-6844-8A4A-A341-6DF690E21C08}"/>
              </a:ext>
            </a:extLst>
          </p:cNvPr>
          <p:cNvSpPr txBox="1"/>
          <p:nvPr/>
        </p:nvSpPr>
        <p:spPr>
          <a:xfrm>
            <a:off x="9315905" y="4899739"/>
            <a:ext cx="28570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Context factors (e.g., school/ work/ participants; schedule, etc.)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3888742-B34A-0040-90BE-61B263F4A1DA}"/>
              </a:ext>
            </a:extLst>
          </p:cNvPr>
          <p:cNvCxnSpPr>
            <a:cxnSpLocks/>
          </p:cNvCxnSpPr>
          <p:nvPr/>
        </p:nvCxnSpPr>
        <p:spPr>
          <a:xfrm>
            <a:off x="960215" y="2657486"/>
            <a:ext cx="1183325" cy="2313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584555D-22BA-784D-914C-2DA25D73D15D}"/>
              </a:ext>
            </a:extLst>
          </p:cNvPr>
          <p:cNvCxnSpPr>
            <a:cxnSpLocks/>
          </p:cNvCxnSpPr>
          <p:nvPr/>
        </p:nvCxnSpPr>
        <p:spPr>
          <a:xfrm flipH="1">
            <a:off x="9404071" y="2220339"/>
            <a:ext cx="1189365" cy="48237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8068435-DBCC-0F4B-B821-2409D1376E17}"/>
              </a:ext>
            </a:extLst>
          </p:cNvPr>
          <p:cNvCxnSpPr>
            <a:cxnSpLocks/>
          </p:cNvCxnSpPr>
          <p:nvPr/>
        </p:nvCxnSpPr>
        <p:spPr>
          <a:xfrm flipV="1">
            <a:off x="1339308" y="4351283"/>
            <a:ext cx="1144214" cy="9182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863732D-3C02-8C42-8C03-0A426FBAB5C6}"/>
              </a:ext>
            </a:extLst>
          </p:cNvPr>
          <p:cNvCxnSpPr>
            <a:cxnSpLocks/>
          </p:cNvCxnSpPr>
          <p:nvPr/>
        </p:nvCxnSpPr>
        <p:spPr>
          <a:xfrm flipH="1" flipV="1">
            <a:off x="9270687" y="4351283"/>
            <a:ext cx="1226849" cy="5484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E4FB63A7-38B7-5B8B-0A79-783EA2342976}"/>
              </a:ext>
            </a:extLst>
          </p:cNvPr>
          <p:cNvSpPr/>
          <p:nvPr/>
        </p:nvSpPr>
        <p:spPr>
          <a:xfrm>
            <a:off x="2701497" y="1560284"/>
            <a:ext cx="6301646" cy="384728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C12C24-B6E0-CE96-B3D0-EDBCF02EDE9E}"/>
              </a:ext>
            </a:extLst>
          </p:cNvPr>
          <p:cNvSpPr txBox="1"/>
          <p:nvPr/>
        </p:nvSpPr>
        <p:spPr>
          <a:xfrm>
            <a:off x="4581422" y="1806392"/>
            <a:ext cx="2481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What the literature says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14F7F3C-C287-28BF-A386-61CB29485ABB}"/>
              </a:ext>
            </a:extLst>
          </p:cNvPr>
          <p:cNvSpPr/>
          <p:nvPr/>
        </p:nvSpPr>
        <p:spPr>
          <a:xfrm>
            <a:off x="3551329" y="2235918"/>
            <a:ext cx="4601981" cy="23861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4FD54D-FB5F-18CA-5F51-5131490A7357}"/>
              </a:ext>
            </a:extLst>
          </p:cNvPr>
          <p:cNvSpPr txBox="1"/>
          <p:nvPr/>
        </p:nvSpPr>
        <p:spPr>
          <a:xfrm>
            <a:off x="4860838" y="2372110"/>
            <a:ext cx="1982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Research Problem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997E9F3-6CDC-1098-A72D-4D3DAB0A364B}"/>
              </a:ext>
            </a:extLst>
          </p:cNvPr>
          <p:cNvSpPr/>
          <p:nvPr/>
        </p:nvSpPr>
        <p:spPr>
          <a:xfrm>
            <a:off x="4484309" y="2848312"/>
            <a:ext cx="2675932" cy="108496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Research question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523CE71-EB51-77E8-F2E3-EB79440E1EA0}"/>
              </a:ext>
            </a:extLst>
          </p:cNvPr>
          <p:cNvSpPr txBox="1"/>
          <p:nvPr/>
        </p:nvSpPr>
        <p:spPr>
          <a:xfrm>
            <a:off x="1572015" y="8345"/>
            <a:ext cx="94540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+mj-lt"/>
              </a:rPr>
              <a:t>How do we get to the research question ?</a:t>
            </a:r>
          </a:p>
        </p:txBody>
      </p:sp>
    </p:spTree>
    <p:extLst>
      <p:ext uri="{BB962C8B-B14F-4D97-AF65-F5344CB8AC3E}">
        <p14:creationId xmlns:p14="http://schemas.microsoft.com/office/powerpoint/2010/main" val="2021016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82D6B-3C92-1944-9420-4A29CDE35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8616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Alignment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278F6C-98D8-C74E-BCD3-4A66BEB5D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6947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Research has its own vocabulary you will be reading about these…</a:t>
            </a:r>
          </a:p>
          <a:p>
            <a:r>
              <a:rPr lang="en-US" dirty="0"/>
              <a:t>Ontology </a:t>
            </a:r>
          </a:p>
          <a:p>
            <a:r>
              <a:rPr lang="en-US" dirty="0"/>
              <a:t>Epistemology</a:t>
            </a:r>
          </a:p>
          <a:p>
            <a:r>
              <a:rPr lang="en-US" dirty="0"/>
              <a:t>Paradigm (philosophical perspectives) </a:t>
            </a:r>
          </a:p>
          <a:p>
            <a:r>
              <a:rPr lang="en-US" dirty="0"/>
              <a:t>Methodology</a:t>
            </a:r>
          </a:p>
          <a:p>
            <a:r>
              <a:rPr lang="en-US" dirty="0"/>
              <a:t>Methods </a:t>
            </a:r>
          </a:p>
          <a:p>
            <a:r>
              <a:rPr lang="en-US" dirty="0"/>
              <a:t>Theoretical perspectives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we all have our own assumptions about the world. In research we must be aware of these and aim to be open minded.   (battleship story)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https://youtu.be/3vsfnPehSHM?si=XxxaNqkSrSuynvFw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585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2251E-6958-7243-BCE3-C19CE93A6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706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research onion </a:t>
            </a:r>
            <a:r>
              <a:rPr lang="en-US" sz="2400" b="1" dirty="0">
                <a:solidFill>
                  <a:schemeClr val="bg1"/>
                </a:solidFill>
              </a:rPr>
              <a:t>(Saunders et al. 2015)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DAA0A98F-9D54-B94A-A3B2-1AC187307A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975419"/>
            <a:ext cx="9123940" cy="5882581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FB8E42-B286-59D3-AF74-5475B0CA691A}"/>
              </a:ext>
            </a:extLst>
          </p:cNvPr>
          <p:cNvSpPr txBox="1"/>
          <p:nvPr/>
        </p:nvSpPr>
        <p:spPr>
          <a:xfrm>
            <a:off x="9123939" y="3076119"/>
            <a:ext cx="287620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/>
              <a:t>Paradigm: 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Set of beliefs based on assumptions about ontology, epistemology and methodology.</a:t>
            </a:r>
          </a:p>
          <a:p>
            <a:pPr algn="ctr"/>
            <a:r>
              <a:rPr lang="en-US" dirty="0"/>
              <a:t>Guba &amp; Lincoln, 1994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0E0873-6488-DD90-B708-8142DC4E8AF4}"/>
              </a:ext>
            </a:extLst>
          </p:cNvPr>
          <p:cNvSpPr txBox="1"/>
          <p:nvPr/>
        </p:nvSpPr>
        <p:spPr>
          <a:xfrm>
            <a:off x="9345393" y="1197238"/>
            <a:ext cx="24332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/>
              <a:t>It all starts with</a:t>
            </a:r>
          </a:p>
          <a:p>
            <a:pPr algn="ctr"/>
            <a:r>
              <a:rPr lang="en-US" sz="2800" dirty="0"/>
              <a:t>philosophy</a:t>
            </a:r>
          </a:p>
        </p:txBody>
      </p:sp>
    </p:spTree>
    <p:extLst>
      <p:ext uri="{BB962C8B-B14F-4D97-AF65-F5344CB8AC3E}">
        <p14:creationId xmlns:p14="http://schemas.microsoft.com/office/powerpoint/2010/main" val="3691455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51D91-83E9-304C-B61B-D3264D4BA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207438"/>
            <a:ext cx="11139854" cy="1665646"/>
          </a:xfrm>
          <a:prstGeom prst="ellipse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Ontology: What is the nature of reality?</a:t>
            </a:r>
            <a:br>
              <a:rPr lang="en-US" sz="3600" b="1" dirty="0">
                <a:solidFill>
                  <a:schemeClr val="tx1"/>
                </a:solidFill>
              </a:rPr>
            </a:br>
            <a:br>
              <a:rPr lang="en-US" sz="3400" dirty="0">
                <a:solidFill>
                  <a:schemeClr val="tx1"/>
                </a:solidFill>
              </a:rPr>
            </a:br>
            <a:r>
              <a:rPr lang="en-US" sz="3400" dirty="0">
                <a:solidFill>
                  <a:schemeClr val="tx1"/>
                </a:solidFill>
              </a:rPr>
              <a:t>What is true? What exists? What is real?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B84223-EE83-5E47-B0D4-C6AE7C8EA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3694" y="1873084"/>
            <a:ext cx="7037781" cy="38021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2C5B1A-FEAE-1748-8375-662C34A94DCF}"/>
              </a:ext>
            </a:extLst>
          </p:cNvPr>
          <p:cNvSpPr txBox="1"/>
          <p:nvPr/>
        </p:nvSpPr>
        <p:spPr>
          <a:xfrm>
            <a:off x="10224779" y="6218461"/>
            <a:ext cx="1161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Realism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534D7E-AF9A-984A-9EF6-71A9FD2364D8}"/>
              </a:ext>
            </a:extLst>
          </p:cNvPr>
          <p:cNvSpPr txBox="1"/>
          <p:nvPr/>
        </p:nvSpPr>
        <p:spPr>
          <a:xfrm>
            <a:off x="5515356" y="6218461"/>
            <a:ext cx="1161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Relativism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7C0D4BF-A809-C242-AD02-489C34A326DF}"/>
              </a:ext>
            </a:extLst>
          </p:cNvPr>
          <p:cNvCxnSpPr/>
          <p:nvPr/>
        </p:nvCxnSpPr>
        <p:spPr>
          <a:xfrm>
            <a:off x="7336903" y="6400506"/>
            <a:ext cx="207568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Outdoor Play Is Essential For Kids&amp;#39; Health, Even If Parents Worry: Study |  HuffPost Canada Parents">
            <a:extLst>
              <a:ext uri="{FF2B5EF4-FFF2-40B4-BE49-F238E27FC236}">
                <a16:creationId xmlns:a16="http://schemas.microsoft.com/office/drawing/2014/main" id="{37D3FEE4-0533-F749-848B-0D1FBD0BD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31" y="2441091"/>
            <a:ext cx="4071813" cy="272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959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B9262-5855-2589-6A21-C947D8143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007" y="-170903"/>
            <a:ext cx="12060620" cy="1325563"/>
          </a:xfrm>
        </p:spPr>
        <p:txBody>
          <a:bodyPr/>
          <a:lstStyle/>
          <a:p>
            <a:r>
              <a:rPr lang="en-US" sz="4400" b="1" dirty="0">
                <a:solidFill>
                  <a:schemeClr val="bg1"/>
                </a:solidFill>
              </a:rPr>
              <a:t>Ontology: The nature of reality and truth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F429-1D31-99FD-2D7D-20B8C3D79D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719" y="1607198"/>
            <a:ext cx="11231914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sz="3200" b="1" dirty="0">
                <a:solidFill>
                  <a:srgbClr val="0070C0"/>
                </a:solidFill>
              </a:rPr>
              <a:t>1. Regarding reality</a:t>
            </a:r>
          </a:p>
          <a:p>
            <a:pPr marL="457200" indent="-457200">
              <a:buFont typeface="+mj-lt"/>
              <a:buAutoNum type="alphaLcPeriod"/>
            </a:pPr>
            <a:r>
              <a:rPr lang="en-CA" sz="2800" dirty="0"/>
              <a:t>There is a reality that exists and can be understood with appropriate methods</a:t>
            </a:r>
          </a:p>
          <a:p>
            <a:pPr marL="457200" indent="-457200">
              <a:buFont typeface="+mj-lt"/>
              <a:buAutoNum type="alphaLcPeriod"/>
            </a:pPr>
            <a:r>
              <a:rPr lang="en-CA" sz="2800" dirty="0"/>
              <a:t>There are multiple realities that exist and are only understood through people’s experiences (constructions)</a:t>
            </a:r>
          </a:p>
          <a:p>
            <a:pPr marL="457200" indent="-457200">
              <a:buFont typeface="+mj-lt"/>
              <a:buAutoNum type="alphaLcPeriod"/>
            </a:pPr>
            <a:r>
              <a:rPr lang="en-CA" sz="2800" dirty="0"/>
              <a:t>There are multiple realities constructed by people but they are situated within boundaries of context (time/ space; culture)</a:t>
            </a:r>
          </a:p>
          <a:p>
            <a:pPr marL="0" lvl="0" indent="0">
              <a:buNone/>
            </a:pPr>
            <a:r>
              <a:rPr lang="en-CA" sz="3200" b="1" dirty="0">
                <a:solidFill>
                  <a:srgbClr val="0070C0"/>
                </a:solidFill>
              </a:rPr>
              <a:t>2. Think about something such as a flower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CA" sz="2800" dirty="0"/>
              <a:t>There is a reality of a flower that exists regardless of me ‘seeing’ or experiencing it.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CA" sz="2800" dirty="0"/>
              <a:t>The reality of a flower is created through my experience of it.</a:t>
            </a:r>
          </a:p>
          <a:p>
            <a:pPr marL="0" lvl="0" indent="0">
              <a:buNone/>
            </a:pPr>
            <a:r>
              <a:rPr lang="en-CA" sz="3200" b="1" dirty="0">
                <a:solidFill>
                  <a:srgbClr val="0070C0"/>
                </a:solidFill>
              </a:rPr>
              <a:t>3. Regarding Truth: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CA" sz="2800" dirty="0"/>
              <a:t>Through reason the </a:t>
            </a:r>
            <a:r>
              <a:rPr lang="en-CA" sz="2800" u="sng" dirty="0"/>
              <a:t>Truth</a:t>
            </a:r>
            <a:r>
              <a:rPr lang="en-CA" sz="2800" dirty="0"/>
              <a:t> can be determined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CA" sz="2800" dirty="0"/>
              <a:t>There isn’t one Truth only truth claims or </a:t>
            </a:r>
            <a:r>
              <a:rPr lang="en-CA" sz="2800" u="sng" dirty="0"/>
              <a:t>truths</a:t>
            </a:r>
          </a:p>
          <a:p>
            <a:pPr marL="457200" indent="-457200">
              <a:buFont typeface="+mj-lt"/>
              <a:buAutoNum type="alphaLcPeriod"/>
            </a:pPr>
            <a:endParaRPr lang="en-CA" sz="2800" dirty="0"/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ADD0199-1CCB-A4EF-3286-9B8AB601317E}"/>
              </a:ext>
            </a:extLst>
          </p:cNvPr>
          <p:cNvCxnSpPr>
            <a:cxnSpLocks/>
          </p:cNvCxnSpPr>
          <p:nvPr/>
        </p:nvCxnSpPr>
        <p:spPr>
          <a:xfrm>
            <a:off x="2484679" y="1366217"/>
            <a:ext cx="7080389" cy="3077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7B7CB49-A797-7D50-C008-594B78C11BF0}"/>
              </a:ext>
            </a:extLst>
          </p:cNvPr>
          <p:cNvSpPr txBox="1"/>
          <p:nvPr/>
        </p:nvSpPr>
        <p:spPr>
          <a:xfrm>
            <a:off x="715719" y="1006390"/>
            <a:ext cx="1911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</a:rPr>
              <a:t>REALISM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71564-EC05-9859-F440-367BB47238CB}"/>
              </a:ext>
            </a:extLst>
          </p:cNvPr>
          <p:cNvSpPr txBox="1"/>
          <p:nvPr/>
        </p:nvSpPr>
        <p:spPr>
          <a:xfrm>
            <a:off x="9625684" y="968051"/>
            <a:ext cx="2505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</a:rPr>
              <a:t>RELATIVISM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0D82FE-757B-391D-58BD-FEA7FE9F5C82}"/>
              </a:ext>
            </a:extLst>
          </p:cNvPr>
          <p:cNvSpPr txBox="1"/>
          <p:nvPr/>
        </p:nvSpPr>
        <p:spPr>
          <a:xfrm>
            <a:off x="4209393" y="950074"/>
            <a:ext cx="66688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Which option describes you best?</a:t>
            </a:r>
          </a:p>
        </p:txBody>
      </p:sp>
    </p:spTree>
    <p:extLst>
      <p:ext uri="{BB962C8B-B14F-4D97-AF65-F5344CB8AC3E}">
        <p14:creationId xmlns:p14="http://schemas.microsoft.com/office/powerpoint/2010/main" val="4041773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4A6AF3-4D0F-794A-5673-AC97735A6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5400" b="1"/>
              <a:t>Epistemology: The study of knowledge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D7AEB31-3B26-B479-0B98-D228B64D5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2200" b="1"/>
              <a:t>What is knowledge?</a:t>
            </a:r>
          </a:p>
          <a:p>
            <a:r>
              <a:rPr lang="en-US" sz="2200" b="1"/>
              <a:t>What counts as knowledge?</a:t>
            </a:r>
          </a:p>
          <a:p>
            <a:r>
              <a:rPr lang="en-US" sz="2200" b="1"/>
              <a:t>How is knowledge acquired?</a:t>
            </a:r>
          </a:p>
          <a:p>
            <a:r>
              <a:rPr lang="en-US" sz="2200" b="1"/>
              <a:t>How do we know what we know?</a:t>
            </a: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F52F0AA1-21E1-C310-AF0B-08118C20DB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468" r="1" b="21028"/>
          <a:stretch/>
        </p:blipFill>
        <p:spPr>
          <a:xfrm>
            <a:off x="7534656" y="11279"/>
            <a:ext cx="4909697" cy="28570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F852CB-C661-48F9-F8A6-BE299E6A1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3672" y="3102418"/>
            <a:ext cx="3968654" cy="337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216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B045-E4F1-0344-8187-22B010E96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419" y="197863"/>
            <a:ext cx="10515600" cy="483174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Epistemology: The nature of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68E7B-D581-A84F-A5EA-AD864D2C3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441" y="1450908"/>
            <a:ext cx="10515600" cy="502019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CA" sz="2400" b="1" dirty="0">
                <a:solidFill>
                  <a:srgbClr val="0070C0"/>
                </a:solidFill>
              </a:rPr>
              <a:t>1. Regarding creation of knowledge – (How is knowledge created?):</a:t>
            </a:r>
          </a:p>
          <a:p>
            <a:pPr marL="457200" indent="-457200">
              <a:buFont typeface="+mj-lt"/>
              <a:buAutoNum type="alphaLcPeriod"/>
            </a:pPr>
            <a:r>
              <a:rPr lang="en-CA" sz="2000" dirty="0"/>
              <a:t>There is an objective reality of objects that can be discovered through examination</a:t>
            </a:r>
          </a:p>
          <a:p>
            <a:pPr marL="457200" indent="-457200">
              <a:buFont typeface="+mj-lt"/>
              <a:buAutoNum type="alphaLcPeriod"/>
            </a:pPr>
            <a:r>
              <a:rPr lang="en-CA" sz="2000" dirty="0"/>
              <a:t>Knowledge about objects is always subjective in that meaning only exists by an individual constructing it through experience with the object.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8E7FBC-0DFD-A04B-BBBD-ECD443C19488}"/>
              </a:ext>
            </a:extLst>
          </p:cNvPr>
          <p:cNvSpPr txBox="1"/>
          <p:nvPr/>
        </p:nvSpPr>
        <p:spPr>
          <a:xfrm>
            <a:off x="342441" y="969484"/>
            <a:ext cx="6201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which describes you best?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A6534C-03D8-A948-A2A6-C87DDFAEFC97}"/>
              </a:ext>
            </a:extLst>
          </p:cNvPr>
          <p:cNvSpPr txBox="1"/>
          <p:nvPr/>
        </p:nvSpPr>
        <p:spPr>
          <a:xfrm>
            <a:off x="3443230" y="4332760"/>
            <a:ext cx="45600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By Whom, For Whom, For What?</a:t>
            </a:r>
            <a:endParaRPr lang="en-US" dirty="0"/>
          </a:p>
          <a:p>
            <a:r>
              <a:rPr lang="en-US" b="1" dirty="0"/>
              <a:t>What</a:t>
            </a:r>
            <a:r>
              <a:rPr lang="en-US" dirty="0"/>
              <a:t> do I want to know? </a:t>
            </a:r>
          </a:p>
          <a:p>
            <a:r>
              <a:rPr lang="en-US" b="1" dirty="0"/>
              <a:t>How</a:t>
            </a:r>
            <a:r>
              <a:rPr lang="en-US" dirty="0"/>
              <a:t> can I know it? </a:t>
            </a:r>
          </a:p>
          <a:p>
            <a:r>
              <a:rPr lang="en-US" b="1" dirty="0"/>
              <a:t>Why </a:t>
            </a:r>
            <a:r>
              <a:rPr lang="en-US" dirty="0"/>
              <a:t>do I want to know it?</a:t>
            </a:r>
          </a:p>
          <a:p>
            <a:r>
              <a:rPr lang="en-US" b="1" dirty="0"/>
              <a:t>What counts </a:t>
            </a:r>
            <a:r>
              <a:rPr lang="en-US" dirty="0"/>
              <a:t>as knowledge? Why or why not?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8CDD868-6571-E043-A517-6E00317CDA0E}"/>
              </a:ext>
            </a:extLst>
          </p:cNvPr>
          <p:cNvSpPr txBox="1">
            <a:spLocks/>
          </p:cNvSpPr>
          <p:nvPr/>
        </p:nvSpPr>
        <p:spPr>
          <a:xfrm>
            <a:off x="3159462" y="3299992"/>
            <a:ext cx="4560064" cy="6610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vert="horz" wrap="square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/>
              <a:t>Knowledge is not Neutral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23523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5354D-6F75-E02C-6134-149CD6205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682" y="160173"/>
            <a:ext cx="10515600" cy="1325563"/>
          </a:xfrm>
        </p:spPr>
        <p:txBody>
          <a:bodyPr/>
          <a:lstStyle/>
          <a:p>
            <a:r>
              <a:rPr lang="en-US" sz="4400" b="1" dirty="0">
                <a:solidFill>
                  <a:schemeClr val="bg1"/>
                </a:solidFill>
              </a:rPr>
              <a:t>Deductive vs. Inductive Approach to Knowing</a:t>
            </a:r>
            <a:b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ADE56-66AC-FB9F-AA5E-68FEB8714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0946" y="1327630"/>
            <a:ext cx="10515600" cy="4351338"/>
          </a:xfrm>
        </p:spPr>
        <p:txBody>
          <a:bodyPr/>
          <a:lstStyle/>
          <a:p>
            <a:r>
              <a:rPr lang="en-US" dirty="0"/>
              <a:t>Think Sherlock Holmes </a:t>
            </a:r>
          </a:p>
        </p:txBody>
      </p:sp>
      <p:pic>
        <p:nvPicPr>
          <p:cNvPr id="4" name="Picture 2" descr="Sherlock Holmes and the case of toxic masculinity: what is behind the  detective's appeal?">
            <a:extLst>
              <a:ext uri="{FF2B5EF4-FFF2-40B4-BE49-F238E27FC236}">
                <a16:creationId xmlns:a16="http://schemas.microsoft.com/office/drawing/2014/main" id="{4CC60F73-5B60-02CB-CA3E-2E8A3A7AF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026"/>
            <a:ext cx="2264140" cy="226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hy Sherlock Holmes is the world&amp;#39;s best-loved detective - CNN Video">
            <a:extLst>
              <a:ext uri="{FF2B5EF4-FFF2-40B4-BE49-F238E27FC236}">
                <a16:creationId xmlns:a16="http://schemas.microsoft.com/office/drawing/2014/main" id="{3BAF3342-CC84-1276-577D-BCD6EAD21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1852" y="1009596"/>
            <a:ext cx="1988346" cy="132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32B436-9A55-9F1D-DE30-B8ECFFCF1DE5}"/>
              </a:ext>
            </a:extLst>
          </p:cNvPr>
          <p:cNvSpPr/>
          <p:nvPr/>
        </p:nvSpPr>
        <p:spPr>
          <a:xfrm>
            <a:off x="1920607" y="2428389"/>
            <a:ext cx="4175393" cy="32499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Deductive</a:t>
            </a:r>
          </a:p>
          <a:p>
            <a:pPr algn="ctr"/>
            <a:endParaRPr lang="en-US" dirty="0"/>
          </a:p>
          <a:p>
            <a:pPr algn="ctr"/>
            <a:r>
              <a:rPr lang="en-US" sz="2000" dirty="0"/>
              <a:t>-Clues are already there</a:t>
            </a:r>
          </a:p>
          <a:p>
            <a:pPr algn="ctr"/>
            <a:r>
              <a:rPr lang="en-US" sz="2000" dirty="0"/>
              <a:t>-Just have to piece them together (like a puzzle)</a:t>
            </a:r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sz="2000" dirty="0"/>
              <a:t>E.g. Research -Have variables look at how they fit together (quantitative methodology)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A4B6F0-A08C-D7EC-7EDA-8B3F92D11517}"/>
              </a:ext>
            </a:extLst>
          </p:cNvPr>
          <p:cNvSpPr/>
          <p:nvPr/>
        </p:nvSpPr>
        <p:spPr>
          <a:xfrm>
            <a:off x="6332482" y="2428389"/>
            <a:ext cx="4175393" cy="32499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Inductive</a:t>
            </a:r>
            <a:endParaRPr lang="en-US" dirty="0"/>
          </a:p>
          <a:p>
            <a:pPr algn="ctr"/>
            <a:r>
              <a:rPr lang="en-US" sz="2000" dirty="0"/>
              <a:t>-Don’t have/ know the clues or the story</a:t>
            </a:r>
          </a:p>
          <a:p>
            <a:pPr algn="ctr"/>
            <a:r>
              <a:rPr lang="en-US" sz="2000" dirty="0"/>
              <a:t>-Must find clues and piece them together from what is around you</a:t>
            </a:r>
          </a:p>
          <a:p>
            <a:pPr algn="ctr"/>
            <a:r>
              <a:rPr lang="en-US" sz="2000" dirty="0"/>
              <a:t>-Some things useful, some not</a:t>
            </a:r>
          </a:p>
          <a:p>
            <a:pPr algn="ctr"/>
            <a:r>
              <a:rPr lang="en-US" sz="2000" dirty="0"/>
              <a:t>E.g., Research – Gather data and look for clues from it to piece together into themes (qualitative methodology)</a:t>
            </a:r>
          </a:p>
        </p:txBody>
      </p:sp>
    </p:spTree>
    <p:extLst>
      <p:ext uri="{BB962C8B-B14F-4D97-AF65-F5344CB8AC3E}">
        <p14:creationId xmlns:p14="http://schemas.microsoft.com/office/powerpoint/2010/main" val="3771224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1">
            <a:extLst>
              <a:ext uri="{FF2B5EF4-FFF2-40B4-BE49-F238E27FC236}">
                <a16:creationId xmlns:a16="http://schemas.microsoft.com/office/drawing/2014/main" id="{7481D839-AEAD-DA52-8510-97F8CDEEEBF9}"/>
              </a:ext>
            </a:extLst>
          </p:cNvPr>
          <p:cNvSpPr/>
          <p:nvPr/>
        </p:nvSpPr>
        <p:spPr>
          <a:xfrm>
            <a:off x="775137" y="-22781"/>
            <a:ext cx="10780987" cy="3763672"/>
          </a:xfrm>
          <a:prstGeom prst="blockArc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7E79DC-9CA7-A8D7-1D8E-15E2B38035AD}"/>
              </a:ext>
            </a:extLst>
          </p:cNvPr>
          <p:cNvSpPr txBox="1"/>
          <p:nvPr/>
        </p:nvSpPr>
        <p:spPr>
          <a:xfrm>
            <a:off x="4780314" y="87632"/>
            <a:ext cx="2631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Ontology (re: reality</a:t>
            </a:r>
            <a:r>
              <a:rPr lang="en-US" dirty="0"/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C4839E-18E2-6F6F-A15A-B16BC29DD165}"/>
              </a:ext>
            </a:extLst>
          </p:cNvPr>
          <p:cNvSpPr txBox="1"/>
          <p:nvPr/>
        </p:nvSpPr>
        <p:spPr>
          <a:xfrm>
            <a:off x="4543066" y="487742"/>
            <a:ext cx="3909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Epistemology (re: knowledge)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6D8BE2-4088-B247-306C-10FCEBC58753}"/>
              </a:ext>
            </a:extLst>
          </p:cNvPr>
          <p:cNvSpPr txBox="1"/>
          <p:nvPr/>
        </p:nvSpPr>
        <p:spPr>
          <a:xfrm>
            <a:off x="2774730" y="1496704"/>
            <a:ext cx="217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Objective reality; can be known (a Truth)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D7C62D-8513-3F24-A384-2EC8C154A83F}"/>
              </a:ext>
            </a:extLst>
          </p:cNvPr>
          <p:cNvSpPr txBox="1"/>
          <p:nvPr/>
        </p:nvSpPr>
        <p:spPr>
          <a:xfrm>
            <a:off x="8474734" y="1439517"/>
            <a:ext cx="21756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Subjective reality; Multiple ‘truths’ &amp; knowledge situated &amp; constructed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5A9E783-E04F-07AC-0A2A-9E5D480BFD47}"/>
              </a:ext>
            </a:extLst>
          </p:cNvPr>
          <p:cNvCxnSpPr>
            <a:cxnSpLocks/>
          </p:cNvCxnSpPr>
          <p:nvPr/>
        </p:nvCxnSpPr>
        <p:spPr>
          <a:xfrm flipH="1">
            <a:off x="2774730" y="1597572"/>
            <a:ext cx="2585546" cy="11501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A3DC284-32F1-B250-9850-D1464FC0652E}"/>
              </a:ext>
            </a:extLst>
          </p:cNvPr>
          <p:cNvCxnSpPr>
            <a:cxnSpLocks/>
          </p:cNvCxnSpPr>
          <p:nvPr/>
        </p:nvCxnSpPr>
        <p:spPr>
          <a:xfrm>
            <a:off x="4067503" y="2172646"/>
            <a:ext cx="210208" cy="5759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95A0593-55A2-B4EC-C2FD-A7BE72FCC897}"/>
              </a:ext>
            </a:extLst>
          </p:cNvPr>
          <p:cNvSpPr txBox="1"/>
          <p:nvPr/>
        </p:nvSpPr>
        <p:spPr>
          <a:xfrm>
            <a:off x="4565431" y="2077355"/>
            <a:ext cx="17552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Objective reality; difficult to know; multiple truths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C09E73-ACEF-54E9-7886-2A879579662A}"/>
              </a:ext>
            </a:extLst>
          </p:cNvPr>
          <p:cNvSpPr txBox="1"/>
          <p:nvPr/>
        </p:nvSpPr>
        <p:spPr>
          <a:xfrm>
            <a:off x="6717422" y="1973648"/>
            <a:ext cx="12034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Reality situated in social context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A2B10EA-D4CE-C8EB-D053-979EE0A7F78E}"/>
              </a:ext>
            </a:extLst>
          </p:cNvPr>
          <p:cNvCxnSpPr>
            <a:cxnSpLocks/>
          </p:cNvCxnSpPr>
          <p:nvPr/>
        </p:nvCxnSpPr>
        <p:spPr>
          <a:xfrm>
            <a:off x="7451835" y="1577802"/>
            <a:ext cx="1537137" cy="10963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F80FDB3C-A82D-D257-3C9A-1C1EFCF220B5}"/>
              </a:ext>
            </a:extLst>
          </p:cNvPr>
          <p:cNvSpPr/>
          <p:nvPr/>
        </p:nvSpPr>
        <p:spPr>
          <a:xfrm>
            <a:off x="483475" y="2874078"/>
            <a:ext cx="2431177" cy="7330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Positivism (Discipline based theories)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442791F-3506-B888-199C-2C3C34784B2B}"/>
              </a:ext>
            </a:extLst>
          </p:cNvPr>
          <p:cNvSpPr/>
          <p:nvPr/>
        </p:nvSpPr>
        <p:spPr>
          <a:xfrm>
            <a:off x="3279724" y="2874078"/>
            <a:ext cx="2431177" cy="7770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Post-Positivism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5FAD44-4A4C-507D-200A-2C72D337A867}"/>
              </a:ext>
            </a:extLst>
          </p:cNvPr>
          <p:cNvSpPr/>
          <p:nvPr/>
        </p:nvSpPr>
        <p:spPr>
          <a:xfrm>
            <a:off x="6717422" y="2893262"/>
            <a:ext cx="2399315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Critical Theory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643CA3-D084-EA2F-B97E-79F289835300}"/>
              </a:ext>
            </a:extLst>
          </p:cNvPr>
          <p:cNvSpPr/>
          <p:nvPr/>
        </p:nvSpPr>
        <p:spPr>
          <a:xfrm>
            <a:off x="9506116" y="2903695"/>
            <a:ext cx="2399315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Interpretive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CDFC7C3-1334-E668-2068-5358D9337C20}"/>
              </a:ext>
            </a:extLst>
          </p:cNvPr>
          <p:cNvSpPr/>
          <p:nvPr/>
        </p:nvSpPr>
        <p:spPr>
          <a:xfrm>
            <a:off x="502367" y="4041686"/>
            <a:ext cx="2777357" cy="121874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Quantitative Methodologies (numerical data) (e.g., experiment; field experiment)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934675-9D03-617D-9F7F-D7A41FF81C42}"/>
              </a:ext>
            </a:extLst>
          </p:cNvPr>
          <p:cNvSpPr/>
          <p:nvPr/>
        </p:nvSpPr>
        <p:spPr>
          <a:xfrm>
            <a:off x="259471" y="5862019"/>
            <a:ext cx="5262724" cy="8538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Methods: measure, observation, survey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C6A2B46-5369-39C8-287E-84F2031BFAFA}"/>
              </a:ext>
            </a:extLst>
          </p:cNvPr>
          <p:cNvSpPr/>
          <p:nvPr/>
        </p:nvSpPr>
        <p:spPr>
          <a:xfrm>
            <a:off x="3943844" y="4252150"/>
            <a:ext cx="2777356" cy="697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Quantitative &amp; Qualitative Methodologies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7A4D4BE-0C34-CB6C-0C67-FA1C665D475A}"/>
              </a:ext>
            </a:extLst>
          </p:cNvPr>
          <p:cNvSpPr/>
          <p:nvPr/>
        </p:nvSpPr>
        <p:spPr>
          <a:xfrm>
            <a:off x="8329449" y="4337361"/>
            <a:ext cx="2947493" cy="10361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Qualitative Methodologies (e.g., ethnography, case study, phenomenology)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5B9F604-D4CC-04AA-638F-6B2F32E4A682}"/>
              </a:ext>
            </a:extLst>
          </p:cNvPr>
          <p:cNvSpPr/>
          <p:nvPr/>
        </p:nvSpPr>
        <p:spPr>
          <a:xfrm>
            <a:off x="6744520" y="5862019"/>
            <a:ext cx="5188009" cy="816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Methods: Questionnaires, interviews, participant observation, journal, content analysis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107B8DF-079C-7DFC-C8A9-61C19AEF85A7}"/>
              </a:ext>
            </a:extLst>
          </p:cNvPr>
          <p:cNvCxnSpPr/>
          <p:nvPr/>
        </p:nvCxnSpPr>
        <p:spPr>
          <a:xfrm>
            <a:off x="2212427" y="3651110"/>
            <a:ext cx="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2D2078B-4F89-D170-FAAB-54037C419227}"/>
              </a:ext>
            </a:extLst>
          </p:cNvPr>
          <p:cNvCxnSpPr/>
          <p:nvPr/>
        </p:nvCxnSpPr>
        <p:spPr>
          <a:xfrm>
            <a:off x="4419112" y="3725993"/>
            <a:ext cx="15240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32E52D7D-3012-9C71-9427-466417E73024}"/>
              </a:ext>
            </a:extLst>
          </p:cNvPr>
          <p:cNvCxnSpPr/>
          <p:nvPr/>
        </p:nvCxnSpPr>
        <p:spPr>
          <a:xfrm>
            <a:off x="10047889" y="3808841"/>
            <a:ext cx="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824CFE2-3CFA-7AEF-0566-26400FA799FC}"/>
              </a:ext>
            </a:extLst>
          </p:cNvPr>
          <p:cNvCxnSpPr/>
          <p:nvPr/>
        </p:nvCxnSpPr>
        <p:spPr>
          <a:xfrm>
            <a:off x="2793782" y="5373541"/>
            <a:ext cx="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AAF57C12-9442-446A-E8D5-6923C154AF69}"/>
              </a:ext>
            </a:extLst>
          </p:cNvPr>
          <p:cNvCxnSpPr/>
          <p:nvPr/>
        </p:nvCxnSpPr>
        <p:spPr>
          <a:xfrm>
            <a:off x="9116737" y="5439104"/>
            <a:ext cx="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80C02D4D-AB7D-5D33-8F3E-03FB3D38CCCB}"/>
              </a:ext>
            </a:extLst>
          </p:cNvPr>
          <p:cNvCxnSpPr/>
          <p:nvPr/>
        </p:nvCxnSpPr>
        <p:spPr>
          <a:xfrm>
            <a:off x="4840012" y="5260428"/>
            <a:ext cx="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96E8AAF9-3886-A19F-4BBB-0537C8B55B15}"/>
              </a:ext>
            </a:extLst>
          </p:cNvPr>
          <p:cNvCxnSpPr/>
          <p:nvPr/>
        </p:nvCxnSpPr>
        <p:spPr>
          <a:xfrm>
            <a:off x="6824665" y="5194865"/>
            <a:ext cx="152400" cy="3573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917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304197" y="86221"/>
            <a:ext cx="9144000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3200" b="1" dirty="0">
                <a:solidFill>
                  <a:schemeClr val="bg1"/>
                </a:solidFill>
                <a:latin typeface="+mj-lt"/>
              </a:rPr>
              <a:t>A Research Taxonomy</a:t>
            </a:r>
          </a:p>
          <a:p>
            <a:pPr algn="ctr">
              <a:spcBef>
                <a:spcPct val="50000"/>
              </a:spcBef>
            </a:pPr>
            <a:endParaRPr lang="en-GB" altLang="en-US" sz="3600" b="1" dirty="0">
              <a:latin typeface="Century Gothic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776413" y="3903663"/>
            <a:ext cx="3816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n-GB" altLang="en-US" sz="1600">
              <a:latin typeface="Century Gothic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992313" y="4119563"/>
            <a:ext cx="3816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n-GB" altLang="en-US" sz="1600">
              <a:latin typeface="Century Gothic" charset="0"/>
            </a:endParaRPr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 rot="840341">
            <a:off x="1524001" y="620714"/>
            <a:ext cx="2665413" cy="2300287"/>
          </a:xfrm>
          <a:prstGeom prst="cloudCallout">
            <a:avLst>
              <a:gd name="adj1" fmla="val 30347"/>
              <a:gd name="adj2" fmla="val -38903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GB" altLang="en-US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 rot="840341">
            <a:off x="1703388" y="1045201"/>
            <a:ext cx="235585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 dirty="0">
                <a:latin typeface="Century Gothic" charset="0"/>
              </a:rPr>
              <a:t>Epistemology –</a:t>
            </a:r>
          </a:p>
          <a:p>
            <a:pPr algn="ctr"/>
            <a:r>
              <a:rPr lang="en-GB" altLang="en-US" sz="2000" b="1" dirty="0">
                <a:latin typeface="Century Gothic" charset="0"/>
              </a:rPr>
              <a:t> </a:t>
            </a:r>
            <a:r>
              <a:rPr lang="en-GB" altLang="en-US" sz="1400" b="1" dirty="0">
                <a:latin typeface="Century Gothic" charset="0"/>
              </a:rPr>
              <a:t>The Nature of Knowledge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The philosophical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theory of 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knowledge</a:t>
            </a:r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>
            <a:off x="4079875" y="1196976"/>
            <a:ext cx="2954338" cy="1585913"/>
          </a:xfrm>
          <a:prstGeom prst="cloudCallout">
            <a:avLst>
              <a:gd name="adj1" fmla="val -778"/>
              <a:gd name="adj2" fmla="val -59009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GB" altLang="en-US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430191" y="1341439"/>
            <a:ext cx="2209259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altLang="en-US" sz="2000" b="1" dirty="0">
                <a:latin typeface="Century Gothic" charset="0"/>
              </a:rPr>
              <a:t>    </a:t>
            </a:r>
            <a:r>
              <a:rPr lang="en-GB" altLang="en-US" b="1" dirty="0">
                <a:latin typeface="Century Gothic" charset="0"/>
              </a:rPr>
              <a:t>Methodology –</a:t>
            </a:r>
            <a:r>
              <a:rPr lang="en-GB" altLang="en-US" sz="1600" dirty="0">
                <a:latin typeface="Century Gothic" charset="0"/>
              </a:rPr>
              <a:t> 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Foundations, practices, 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procedures,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and rules of a field </a:t>
            </a:r>
          </a:p>
          <a:p>
            <a:pPr algn="ctr"/>
            <a:r>
              <a:rPr lang="en-GB" altLang="en-US" sz="1200" dirty="0">
                <a:latin typeface="Century Gothic" charset="0"/>
              </a:rPr>
              <a:t>of knowledge. </a:t>
            </a:r>
          </a:p>
        </p:txBody>
      </p:sp>
      <p:sp>
        <p:nvSpPr>
          <p:cNvPr id="4109" name="AutoShape 13"/>
          <p:cNvSpPr>
            <a:spLocks noChangeArrowheads="1"/>
          </p:cNvSpPr>
          <p:nvPr/>
        </p:nvSpPr>
        <p:spPr bwMode="auto">
          <a:xfrm rot="-942862">
            <a:off x="6886575" y="766764"/>
            <a:ext cx="3779838" cy="2232025"/>
          </a:xfrm>
          <a:prstGeom prst="cloudCallout">
            <a:avLst>
              <a:gd name="adj1" fmla="val -42231"/>
              <a:gd name="adj2" fmla="val -53843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GB" altLang="en-US"/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 rot="-942862">
            <a:off x="6881813" y="1047751"/>
            <a:ext cx="3706812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1600">
                <a:latin typeface="Century Gothic" charset="0"/>
              </a:rPr>
              <a:t>  </a:t>
            </a:r>
            <a:r>
              <a:rPr lang="en-GB" altLang="en-US" b="1">
                <a:latin typeface="Century Gothic" charset="0"/>
              </a:rPr>
              <a:t>Ontology – </a:t>
            </a:r>
          </a:p>
          <a:p>
            <a:pPr algn="ctr"/>
            <a:r>
              <a:rPr lang="en-GB" altLang="en-US" sz="1600" b="1">
                <a:latin typeface="Century Gothic" charset="0"/>
              </a:rPr>
              <a:t>The nature of reality</a:t>
            </a:r>
          </a:p>
          <a:p>
            <a:pPr algn="ctr"/>
            <a:r>
              <a:rPr lang="en-GB" altLang="en-US" sz="1200">
                <a:latin typeface="Century Gothic" charset="0"/>
              </a:rPr>
              <a:t>the branch of metaphysics </a:t>
            </a:r>
          </a:p>
          <a:p>
            <a:pPr algn="ctr"/>
            <a:r>
              <a:rPr lang="en-GB" altLang="en-US" sz="1200">
                <a:latin typeface="Century Gothic" charset="0"/>
              </a:rPr>
              <a:t>that studies of  the nature of existence</a:t>
            </a:r>
          </a:p>
          <a:p>
            <a:pPr algn="ctr"/>
            <a:r>
              <a:rPr lang="en-GB" altLang="en-US" sz="1200">
                <a:latin typeface="Century Gothic" charset="0"/>
              </a:rPr>
              <a:t> or being of a Field</a:t>
            </a:r>
          </a:p>
        </p:txBody>
      </p:sp>
      <p:cxnSp>
        <p:nvCxnSpPr>
          <p:cNvPr id="4112" name="AutoShape 16"/>
          <p:cNvCxnSpPr>
            <a:cxnSpLocks noChangeShapeType="1"/>
            <a:stCxn id="4103" idx="1"/>
            <a:endCxn id="4111" idx="0"/>
          </p:cNvCxnSpPr>
          <p:nvPr/>
        </p:nvCxnSpPr>
        <p:spPr bwMode="auto">
          <a:xfrm rot="16200000" flipH="1">
            <a:off x="4086618" y="1376758"/>
            <a:ext cx="320734" cy="3336082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4113" name="AutoShape 17"/>
          <p:cNvCxnSpPr>
            <a:cxnSpLocks noChangeShapeType="1"/>
            <a:stCxn id="4111" idx="0"/>
            <a:endCxn id="4106" idx="1"/>
          </p:cNvCxnSpPr>
          <p:nvPr/>
        </p:nvCxnSpPr>
        <p:spPr bwMode="auto">
          <a:xfrm rot="16200000" flipV="1">
            <a:off x="5524053" y="2814192"/>
            <a:ext cx="423967" cy="357982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4114" name="AutoShape 18"/>
          <p:cNvCxnSpPr>
            <a:cxnSpLocks noChangeShapeType="1"/>
            <a:stCxn id="4109" idx="0"/>
            <a:endCxn id="4111" idx="0"/>
          </p:cNvCxnSpPr>
          <p:nvPr/>
        </p:nvCxnSpPr>
        <p:spPr bwMode="auto">
          <a:xfrm rot="10800000" flipV="1">
            <a:off x="5915028" y="2391470"/>
            <a:ext cx="1053473" cy="813696"/>
          </a:xfrm>
          <a:prstGeom prst="curvedConnector2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115" name="Text Box 19"/>
          <p:cNvSpPr txBox="1">
            <a:spLocks noChangeArrowheads="1"/>
          </p:cNvSpPr>
          <p:nvPr/>
        </p:nvSpPr>
        <p:spPr bwMode="auto">
          <a:xfrm flipH="1">
            <a:off x="-275859" y="2993183"/>
            <a:ext cx="6789887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altLang="en-US" dirty="0">
                <a:latin typeface="Century Gothic" charset="0"/>
              </a:rPr>
              <a:t>QUANTITATIVE </a:t>
            </a:r>
          </a:p>
          <a:p>
            <a:pPr algn="ctr"/>
            <a:endParaRPr lang="en-GB" altLang="en-US" sz="800" dirty="0">
              <a:latin typeface="Century Gothic" charset="0"/>
            </a:endParaRP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Scientific Method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Objective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Positivist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Quantifiable facts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E.G -  Pharmaceutical research </a:t>
            </a:r>
          </a:p>
          <a:p>
            <a:pPr algn="ctr">
              <a:buFontTx/>
              <a:buChar char="-"/>
            </a:pPr>
            <a:endParaRPr lang="en-GB" altLang="en-US" sz="1600" dirty="0">
              <a:latin typeface="Century Gothic" charset="0"/>
            </a:endParaRP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Sports Science (much of) 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Sports psychology (some of)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Seeks </a:t>
            </a:r>
            <a:r>
              <a:rPr lang="en-GB" altLang="en-US" sz="1600" u="sng" dirty="0" err="1">
                <a:latin typeface="Century Gothic" charset="0"/>
              </a:rPr>
              <a:t>generalisable</a:t>
            </a:r>
            <a:r>
              <a:rPr lang="en-GB" altLang="en-US" sz="1600" dirty="0">
                <a:latin typeface="Century Gothic" charset="0"/>
              </a:rPr>
              <a:t> findings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Uses statistical method </a:t>
            </a:r>
          </a:p>
          <a:p>
            <a:pPr algn="ctr">
              <a:buFontTx/>
              <a:buChar char="-"/>
            </a:pPr>
            <a:endParaRPr lang="en-GB" altLang="en-US" sz="1600" dirty="0">
              <a:latin typeface="Century Gothic" charset="0"/>
            </a:endParaRPr>
          </a:p>
          <a:p>
            <a:endParaRPr lang="en-GB" altLang="en-US" sz="1600" dirty="0">
              <a:latin typeface="Century Gothic" charset="0"/>
            </a:endParaRPr>
          </a:p>
          <a:p>
            <a:pPr algn="ctr"/>
            <a:endParaRPr lang="en-GB" altLang="en-US" sz="1600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 flipH="1">
            <a:off x="6115200" y="3102302"/>
            <a:ext cx="4608513" cy="595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dirty="0">
                <a:latin typeface="Century Gothic" charset="0"/>
              </a:rPr>
              <a:t>QUALITATIVE</a:t>
            </a:r>
          </a:p>
          <a:p>
            <a:pPr algn="ctr"/>
            <a:endParaRPr lang="en-GB" altLang="en-US" sz="800" dirty="0">
              <a:latin typeface="Century Gothic" charset="0"/>
            </a:endParaRP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Varied methods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Relativist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 Constructivist (often)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 observable data 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E.G - Ethnological enquiry into “other” peoples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Outdoor Education (much of) 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Can include CRITICAL theory 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Seeks </a:t>
            </a:r>
            <a:r>
              <a:rPr lang="en-GB" altLang="en-US" sz="1600" u="sng" dirty="0">
                <a:latin typeface="Century Gothic" charset="0"/>
              </a:rPr>
              <a:t>depth and detail</a:t>
            </a:r>
            <a:r>
              <a:rPr lang="en-GB" altLang="en-US" sz="1600" dirty="0">
                <a:latin typeface="Century Gothic" charset="0"/>
              </a:rPr>
              <a:t>, not generalisability</a:t>
            </a:r>
          </a:p>
          <a:p>
            <a:pPr algn="ctr">
              <a:buFontTx/>
              <a:buChar char="-"/>
            </a:pPr>
            <a:r>
              <a:rPr lang="en-GB" altLang="en-US" sz="1600" dirty="0">
                <a:latin typeface="Century Gothic" charset="0"/>
              </a:rPr>
              <a:t> Uses human inquiry</a:t>
            </a:r>
            <a:r>
              <a:rPr lang="en-GB" altLang="en-US" sz="1600" b="1" dirty="0">
                <a:latin typeface="Century Gothic" charset="0"/>
              </a:rPr>
              <a:t>  </a:t>
            </a: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  <a:p>
            <a:pPr algn="ctr"/>
            <a:endParaRPr lang="en-GB" altLang="en-US" sz="1600" b="1" dirty="0">
              <a:latin typeface="Century Gothic" charset="0"/>
            </a:endParaRPr>
          </a:p>
        </p:txBody>
      </p:sp>
      <p:grpSp>
        <p:nvGrpSpPr>
          <p:cNvPr id="4119" name="Group 23"/>
          <p:cNvGrpSpPr>
            <a:grpSpLocks/>
          </p:cNvGrpSpPr>
          <p:nvPr/>
        </p:nvGrpSpPr>
        <p:grpSpPr bwMode="auto">
          <a:xfrm>
            <a:off x="4224338" y="3205167"/>
            <a:ext cx="3384550" cy="519113"/>
            <a:chOff x="1701" y="2019"/>
            <a:chExt cx="2132" cy="327"/>
          </a:xfrm>
        </p:grpSpPr>
        <p:sp>
          <p:nvSpPr>
            <p:cNvPr id="4111" name="Oval 15"/>
            <p:cNvSpPr>
              <a:spLocks noChangeArrowheads="1"/>
            </p:cNvSpPr>
            <p:nvPr/>
          </p:nvSpPr>
          <p:spPr bwMode="auto">
            <a:xfrm>
              <a:off x="1973" y="2019"/>
              <a:ext cx="1586" cy="32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GB" altLang="en-US">
                  <a:latin typeface="Century Gothic" charset="0"/>
                </a:rPr>
                <a:t>METHODS</a:t>
              </a:r>
            </a:p>
          </p:txBody>
        </p:sp>
        <p:sp>
          <p:nvSpPr>
            <p:cNvPr id="4117" name="Line 21"/>
            <p:cNvSpPr>
              <a:spLocks noChangeShapeType="1"/>
            </p:cNvSpPr>
            <p:nvPr/>
          </p:nvSpPr>
          <p:spPr bwMode="auto">
            <a:xfrm flipH="1">
              <a:off x="1701" y="2115"/>
              <a:ext cx="318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4118" name="Line 22"/>
            <p:cNvSpPr>
              <a:spLocks noChangeShapeType="1"/>
            </p:cNvSpPr>
            <p:nvPr/>
          </p:nvSpPr>
          <p:spPr bwMode="auto">
            <a:xfrm>
              <a:off x="3424" y="2069"/>
              <a:ext cx="409" cy="1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2337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4F47A2-36C9-8E49-9647-0CE9E0697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7324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531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706" y="-174238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structure and process of research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260" y="1340813"/>
            <a:ext cx="4719918" cy="3966514"/>
          </a:xfrm>
        </p:spPr>
        <p:txBody>
          <a:bodyPr>
            <a:normAutofit/>
          </a:bodyPr>
          <a:lstStyle/>
          <a:p>
            <a:r>
              <a:rPr lang="en-US" dirty="0"/>
              <a:t>Your research must show alignment. </a:t>
            </a:r>
          </a:p>
          <a:p>
            <a:r>
              <a:rPr lang="en-US" dirty="0"/>
              <a:t>The question must be generated from the literature and problems in the field</a:t>
            </a:r>
          </a:p>
          <a:p>
            <a:r>
              <a:rPr lang="en-US" dirty="0"/>
              <a:t>The methodology needs to be appropriate for answering the question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4C4624-09A9-6D41-A5E5-84E090F94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3371" y="930017"/>
            <a:ext cx="4758606" cy="43925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C515B6-E9A4-3941-B2E6-5C4FE816426B}"/>
              </a:ext>
            </a:extLst>
          </p:cNvPr>
          <p:cNvSpPr txBox="1"/>
          <p:nvPr/>
        </p:nvSpPr>
        <p:spPr>
          <a:xfrm>
            <a:off x="6221506" y="5701553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conjointly.com</a:t>
            </a:r>
            <a:r>
              <a:rPr lang="en-US" dirty="0"/>
              <a:t>/kb/structure-of-research/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76A548-1C3F-8048-9484-3FB149E5D408}"/>
              </a:ext>
            </a:extLst>
          </p:cNvPr>
          <p:cNvSpPr txBox="1"/>
          <p:nvPr/>
        </p:nvSpPr>
        <p:spPr>
          <a:xfrm>
            <a:off x="6221506" y="5332221"/>
            <a:ext cx="1516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Trochim, 2021</a:t>
            </a:r>
          </a:p>
        </p:txBody>
      </p:sp>
    </p:spTree>
    <p:extLst>
      <p:ext uri="{BB962C8B-B14F-4D97-AF65-F5344CB8AC3E}">
        <p14:creationId xmlns:p14="http://schemas.microsoft.com/office/powerpoint/2010/main" val="1070173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A44F8-39F4-2B44-9528-5FF0D1288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-10421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Your research proposal – more tomorrow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4B73AC-137B-0C47-B218-DB108F83E1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3400" y="1221348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>
                <a:ea typeface="ＭＳ Ｐゴシック" panose="020B0600070205080204" pitchFamily="34" charset="-128"/>
              </a:rPr>
              <a:t>Working title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Aims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Objectives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Review of the literature and rationale 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Research questions/hypothesis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Methodology</a:t>
            </a:r>
          </a:p>
          <a:p>
            <a:r>
              <a:rPr lang="en-GB" altLang="en-US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Work schedule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References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Ethics Form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5118FB4-4F56-954E-8FA5-E9B2D4693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5329" y="1221348"/>
            <a:ext cx="5181600" cy="4351338"/>
          </a:xfrm>
        </p:spPr>
        <p:txBody>
          <a:bodyPr/>
          <a:lstStyle/>
          <a:p>
            <a:r>
              <a:rPr lang="en-GB" altLang="en-US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Work schedule</a:t>
            </a:r>
          </a:p>
          <a:p>
            <a:pPr marL="0" indent="0">
              <a:buNone/>
            </a:pPr>
            <a:r>
              <a:rPr lang="en-GB" altLang="en-US" dirty="0">
                <a:ea typeface="ＭＳ Ｐゴシック" panose="020B0600070205080204" pitchFamily="34" charset="-128"/>
              </a:rPr>
              <a:t>Needs to have time for the whole research process, analysis of data, presenting research project and findings as an e poster and reflecting on the process for assessment 2 and 3.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0054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56412-2900-D74B-978E-6D8224E93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659" y="-136899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Research proposal ideas- </a:t>
            </a:r>
            <a:r>
              <a:rPr lang="en-GB" altLang="en-US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Topics to avoid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15B37-DCC7-1C40-A5BA-078F8CDF9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81" y="1188662"/>
            <a:ext cx="6817659" cy="4351338"/>
          </a:xfrm>
        </p:spPr>
        <p:txBody>
          <a:bodyPr>
            <a:normAutofit/>
          </a:bodyPr>
          <a:lstStyle/>
          <a:p>
            <a:r>
              <a:rPr lang="en-GB" altLang="en-US" dirty="0">
                <a:ea typeface="ＭＳ Ｐゴシック" panose="020B0600070205080204" pitchFamily="34" charset="-128"/>
              </a:rPr>
              <a:t>Too big- must be manageable in timeframe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Too trivial.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Lacking in resource materials.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Too technical.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Dependent on the completion of other projects.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Not possible due to restrictions.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Unethical.</a:t>
            </a:r>
          </a:p>
          <a:p>
            <a:endParaRPr lang="en-US" dirty="0"/>
          </a:p>
        </p:txBody>
      </p:sp>
      <p:pic>
        <p:nvPicPr>
          <p:cNvPr id="6" name="Picture 4" descr="Figure 3.3.jpg">
            <a:extLst>
              <a:ext uri="{FF2B5EF4-FFF2-40B4-BE49-F238E27FC236}">
                <a16:creationId xmlns:a16="http://schemas.microsoft.com/office/drawing/2014/main" id="{75F693E2-885B-854F-8357-8A085B47A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529" y="1051712"/>
            <a:ext cx="5468471" cy="448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68758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1584D-016A-BF49-99D4-7DA860511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Examples of student and staff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8A5D6-4589-434A-99F7-C2BF6D3A5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765" y="1325563"/>
            <a:ext cx="10515600" cy="475250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Gender in Ultimate – A mixed methods investigation of female players opportunities in a season of Ultimate (mixed)</a:t>
            </a:r>
          </a:p>
          <a:p>
            <a:r>
              <a:rPr lang="en-US" dirty="0"/>
              <a:t>Impact of motor development </a:t>
            </a:r>
            <a:r>
              <a:rPr lang="en-US" dirty="0" err="1"/>
              <a:t>programme</a:t>
            </a:r>
            <a:r>
              <a:rPr lang="en-US" dirty="0"/>
              <a:t> on children’s physical development  -  TGMD-2  (quant)</a:t>
            </a:r>
          </a:p>
          <a:p>
            <a:r>
              <a:rPr lang="en-US" dirty="0"/>
              <a:t>Disconnection to social media on residential experience  (</a:t>
            </a:r>
            <a:r>
              <a:rPr lang="en-US" dirty="0" err="1"/>
              <a:t>qual</a:t>
            </a:r>
            <a:r>
              <a:rPr lang="en-US" dirty="0"/>
              <a:t>)</a:t>
            </a:r>
          </a:p>
          <a:p>
            <a:r>
              <a:rPr lang="en-US" dirty="0"/>
              <a:t>Environmental project and sense of place (</a:t>
            </a:r>
            <a:r>
              <a:rPr lang="en-US" dirty="0" err="1"/>
              <a:t>qual</a:t>
            </a:r>
            <a:r>
              <a:rPr lang="en-US" dirty="0"/>
              <a:t>)</a:t>
            </a:r>
          </a:p>
          <a:p>
            <a:r>
              <a:rPr lang="en-US" dirty="0"/>
              <a:t>Teacher experiences of new way of delivering the curriculum (qual)</a:t>
            </a:r>
          </a:p>
          <a:p>
            <a:r>
              <a:rPr lang="en-US" dirty="0"/>
              <a:t>Non-Sport curriculum and pupil motivation (action research)</a:t>
            </a:r>
          </a:p>
          <a:p>
            <a:r>
              <a:rPr lang="en-US" dirty="0"/>
              <a:t>Parental perspectives on pre school physical activity (Qual)</a:t>
            </a:r>
          </a:p>
          <a:p>
            <a:r>
              <a:rPr lang="en-US" dirty="0"/>
              <a:t>The impact of SKIP intervention on children’s motor competence and perceived motor competence (Quant)</a:t>
            </a:r>
          </a:p>
          <a:p>
            <a:r>
              <a:rPr lang="en-US" dirty="0"/>
              <a:t>Families experiences of </a:t>
            </a:r>
            <a:r>
              <a:rPr lang="en-US" dirty="0" err="1"/>
              <a:t>MiniMovers</a:t>
            </a:r>
            <a:r>
              <a:rPr lang="en-US" dirty="0"/>
              <a:t> APP and the impact on preschoolers physical competence  (mixed) </a:t>
            </a:r>
          </a:p>
        </p:txBody>
      </p:sp>
    </p:spTree>
    <p:extLst>
      <p:ext uri="{BB962C8B-B14F-4D97-AF65-F5344CB8AC3E}">
        <p14:creationId xmlns:p14="http://schemas.microsoft.com/office/powerpoint/2010/main" val="3390827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BA790-9E14-BF1B-7886-452E4F151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90687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Where do your ideas come from?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4829C-4AF5-D611-BF1D-DAAE43724B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Remember ….</a:t>
            </a:r>
          </a:p>
          <a:p>
            <a:r>
              <a:rPr lang="en-US" dirty="0"/>
              <a:t>Your experiences</a:t>
            </a:r>
          </a:p>
          <a:p>
            <a:r>
              <a:rPr lang="en-US" dirty="0"/>
              <a:t>Social context</a:t>
            </a:r>
          </a:p>
          <a:p>
            <a:r>
              <a:rPr lang="en-US" dirty="0"/>
              <a:t>Current ideas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LITERATURE. – previous research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6247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617B7-E7EE-DC4F-9508-5D8E2DC47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588" y="-190687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importance of the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5D0B5-B56D-5343-96B2-27C812C2C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189" y="1290918"/>
            <a:ext cx="10515600" cy="4832256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GB" altLang="en-US" sz="2800" dirty="0"/>
              <a:t>There are two literatures that have to be covered – the subject matter itself and the research methods literature.</a:t>
            </a:r>
            <a:endParaRPr lang="en-US" altLang="en-US" sz="2800" dirty="0"/>
          </a:p>
          <a:p>
            <a:pPr lvl="1"/>
            <a:r>
              <a:rPr lang="en-US" altLang="en-US" sz="2800" dirty="0"/>
              <a:t>Distinguishes what has been done in the field from what needs to be done.</a:t>
            </a:r>
          </a:p>
          <a:p>
            <a:pPr lvl="1"/>
            <a:r>
              <a:rPr lang="en-US" altLang="en-US" sz="2800" dirty="0"/>
              <a:t>Places the topic or problem in the broader scholarly literature.</a:t>
            </a:r>
          </a:p>
          <a:p>
            <a:pPr lvl="1"/>
            <a:r>
              <a:rPr lang="en-US" altLang="en-US" sz="2800" dirty="0"/>
              <a:t>Places the research in the historical context of the field.</a:t>
            </a:r>
          </a:p>
          <a:p>
            <a:pPr lvl="1"/>
            <a:r>
              <a:rPr lang="en-US" altLang="en-US" sz="2800" dirty="0"/>
              <a:t>Acquires and enhances the subject vocabulary.</a:t>
            </a:r>
          </a:p>
          <a:p>
            <a:pPr lvl="1"/>
            <a:r>
              <a:rPr lang="en-US" altLang="en-US" sz="2800" dirty="0"/>
              <a:t>Articulates important variables and phenomena relevant to the topic.</a:t>
            </a:r>
          </a:p>
          <a:p>
            <a:pPr lvl="1"/>
            <a:r>
              <a:rPr lang="en-US" altLang="en-US" sz="2800" dirty="0" err="1"/>
              <a:t>Synthesises</a:t>
            </a:r>
            <a:r>
              <a:rPr lang="en-US" altLang="en-US" sz="2800" dirty="0"/>
              <a:t> and gains a new perspective on the literature.</a:t>
            </a:r>
          </a:p>
          <a:p>
            <a:pPr lvl="1"/>
            <a:r>
              <a:rPr lang="en-US" altLang="en-US" sz="2800" dirty="0"/>
              <a:t>Identifies the main methodological and research techniques that have been used in the field, and their advantages and disadvantages.</a:t>
            </a:r>
          </a:p>
          <a:p>
            <a:pPr lvl="1"/>
            <a:r>
              <a:rPr lang="en-US" altLang="en-US" sz="2800" dirty="0"/>
              <a:t>Relates ideas and theories in the field to research methodologies.</a:t>
            </a:r>
            <a:endParaRPr lang="en-GB" altLang="en-US" sz="2800" dirty="0"/>
          </a:p>
          <a:p>
            <a:pPr lvl="1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828481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864E7E3-55EE-A44E-9CC5-24B4F9E0C1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-155668"/>
            <a:ext cx="10972800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bg1"/>
                </a:solidFill>
              </a:rPr>
              <a:t>Keeping a literature log – summaries and critiques</a:t>
            </a:r>
          </a:p>
        </p:txBody>
      </p:sp>
      <p:sp>
        <p:nvSpPr>
          <p:cNvPr id="16387" name="Rectangle 6">
            <a:extLst>
              <a:ext uri="{FF2B5EF4-FFF2-40B4-BE49-F238E27FC236}">
                <a16:creationId xmlns:a16="http://schemas.microsoft.com/office/drawing/2014/main" id="{1729C19C-FA51-894F-B708-01AFB2D17C9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987332"/>
            <a:ext cx="49784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Keep a search log – information on what has been searched, when, how and with what results.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Use the full reference as the title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Outline the main subject focus and the keywords that describe it.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Summaries key points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Critique its relevance to your topic and how relates to other work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Note key pages  / quotes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/>
              <a:t>Create bibliography as you go.</a:t>
            </a:r>
            <a:endParaRPr lang="en-GB" altLang="en-US" sz="2400" dirty="0"/>
          </a:p>
        </p:txBody>
      </p:sp>
      <p:pic>
        <p:nvPicPr>
          <p:cNvPr id="16388" name="Picture 8" descr="MCBD20191_0000[1]">
            <a:extLst>
              <a:ext uri="{FF2B5EF4-FFF2-40B4-BE49-F238E27FC236}">
                <a16:creationId xmlns:a16="http://schemas.microsoft.com/office/drawing/2014/main" id="{0426D385-88CA-3641-B625-D6111B5EB67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04063" y="2349500"/>
            <a:ext cx="3155950" cy="2781300"/>
          </a:xfrm>
        </p:spPr>
      </p:pic>
    </p:spTree>
    <p:extLst>
      <p:ext uri="{BB962C8B-B14F-4D97-AF65-F5344CB8AC3E}">
        <p14:creationId xmlns:p14="http://schemas.microsoft.com/office/powerpoint/2010/main" val="2160550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0F413-8C25-E943-803D-F08236C66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035" y="23253"/>
            <a:ext cx="12465423" cy="1116947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literature review - </a:t>
            </a:r>
            <a:r>
              <a:rPr lang="en-US" b="1" dirty="0" err="1">
                <a:solidFill>
                  <a:schemeClr val="bg1"/>
                </a:solidFill>
              </a:rPr>
              <a:t>moodle</a:t>
            </a:r>
            <a:r>
              <a:rPr lang="en-US" b="1" dirty="0">
                <a:solidFill>
                  <a:schemeClr val="bg1"/>
                </a:solidFill>
              </a:rPr>
              <a:t> support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E092F-3034-AF46-975D-539975C16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259" y="1116947"/>
            <a:ext cx="10515600" cy="4351338"/>
          </a:xfrm>
        </p:spPr>
        <p:txBody>
          <a:bodyPr>
            <a:normAutofit/>
          </a:bodyPr>
          <a:lstStyle/>
          <a:p>
            <a:r>
              <a:rPr lang="en-GB" altLang="en-US" dirty="0"/>
              <a:t>Panopto from Dr Kate Williams on week one</a:t>
            </a:r>
          </a:p>
          <a:p>
            <a:r>
              <a:rPr lang="en-GB" altLang="en-US" dirty="0"/>
              <a:t>Library post grad info skills  </a:t>
            </a:r>
          </a:p>
          <a:p>
            <a:r>
              <a:rPr lang="en-GB" altLang="en-US" dirty="0"/>
              <a:t>Link to library on how to set up </a:t>
            </a:r>
            <a:r>
              <a:rPr lang="en-GB" altLang="en-US" dirty="0" err="1"/>
              <a:t>Refworks</a:t>
            </a:r>
            <a:r>
              <a:rPr lang="en-GB" altLang="en-US" dirty="0"/>
              <a:t> </a:t>
            </a:r>
          </a:p>
          <a:p>
            <a:r>
              <a:rPr lang="en-GB" altLang="en-US" dirty="0"/>
              <a:t>Video from Anna Stevenson </a:t>
            </a:r>
          </a:p>
          <a:p>
            <a:pPr marL="0" indent="0">
              <a:buNone/>
            </a:pPr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626830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61B7C-05AB-3045-BF3C-D130695BB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18" y="-136898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Questions  …..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0DC28E-0464-4E43-8CAE-B14CE1CE3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3306" y="1726548"/>
            <a:ext cx="7942729" cy="3145365"/>
          </a:xfrm>
        </p:spPr>
      </p:pic>
    </p:spTree>
    <p:extLst>
      <p:ext uri="{BB962C8B-B14F-4D97-AF65-F5344CB8AC3E}">
        <p14:creationId xmlns:p14="http://schemas.microsoft.com/office/powerpoint/2010/main" val="2289612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CCDFE-F3BE-585F-3DE1-54F6910B8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98345"/>
            <a:ext cx="11515164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 COFFEE….then your research areas of interest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35063-0847-AA70-6E0C-9813BE8460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42225"/>
            <a:ext cx="10515600" cy="4351338"/>
          </a:xfrm>
        </p:spPr>
        <p:txBody>
          <a:bodyPr/>
          <a:lstStyle/>
          <a:p>
            <a:r>
              <a:rPr lang="en-US" dirty="0"/>
              <a:t>5 minutes to share you initial ideas about an area of interest for research….</a:t>
            </a:r>
          </a:p>
          <a:p>
            <a:endParaRPr lang="en-US" dirty="0"/>
          </a:p>
          <a:p>
            <a:r>
              <a:rPr lang="en-US" dirty="0"/>
              <a:t>This can be a starting point do not worry if you are not yet clear about what the research problem and question is ….</a:t>
            </a:r>
          </a:p>
          <a:p>
            <a:endParaRPr lang="en-US" dirty="0"/>
          </a:p>
          <a:p>
            <a:r>
              <a:rPr lang="en-US" dirty="0"/>
              <a:t>We will use these ideas over the weekend in the workshops to help you begin to shape your ideas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096C21-2238-E851-A903-476DB674362A}"/>
              </a:ext>
            </a:extLst>
          </p:cNvPr>
          <p:cNvSpPr txBox="1"/>
          <p:nvPr/>
        </p:nvSpPr>
        <p:spPr>
          <a:xfrm>
            <a:off x="4087906" y="1247728"/>
            <a:ext cx="29358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AFTER THE BREAK </a:t>
            </a:r>
          </a:p>
        </p:txBody>
      </p:sp>
    </p:spTree>
    <p:extLst>
      <p:ext uri="{BB962C8B-B14F-4D97-AF65-F5344CB8AC3E}">
        <p14:creationId xmlns:p14="http://schemas.microsoft.com/office/powerpoint/2010/main" val="3289023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12288</TotalTime>
  <Words>1623</Words>
  <Application>Microsoft Macintosh PowerPoint</Application>
  <PresentationFormat>Widescreen</PresentationFormat>
  <Paragraphs>273</Paragraphs>
  <Slides>27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ＭＳ Ｐゴシック</vt:lpstr>
      <vt:lpstr>Arial</vt:lpstr>
      <vt:lpstr>Calibri</vt:lpstr>
      <vt:lpstr>Calibri Light</vt:lpstr>
      <vt:lpstr>Century Gothic</vt:lpstr>
      <vt:lpstr>Office Theme</vt:lpstr>
      <vt:lpstr>Custom Design</vt:lpstr>
      <vt:lpstr>1_Custom Design</vt:lpstr>
      <vt:lpstr>BMOE7014  Research Methods in Health, Outdoor Education and Physical Literacy  </vt:lpstr>
      <vt:lpstr>Intro to Module </vt:lpstr>
      <vt:lpstr>Purpose and structure of the module </vt:lpstr>
      <vt:lpstr>Weekend overview </vt:lpstr>
      <vt:lpstr>Why do you think we do research?</vt:lpstr>
      <vt:lpstr>Concepts:  </vt:lpstr>
      <vt:lpstr>PowerPoint Presentation</vt:lpstr>
      <vt:lpstr>Alignment </vt:lpstr>
      <vt:lpstr>The research onion (Saunders et al. 2015)</vt:lpstr>
      <vt:lpstr>Ontology: What is the nature of reality?  What is true? What exists? What is real?</vt:lpstr>
      <vt:lpstr>Ontology: The nature of reality and truth</vt:lpstr>
      <vt:lpstr>Epistemology: The study of knowledge</vt:lpstr>
      <vt:lpstr>Epistemology: The nature of knowledge</vt:lpstr>
      <vt:lpstr>Deductive vs. Inductive Approach to Knowing </vt:lpstr>
      <vt:lpstr>PowerPoint Presentation</vt:lpstr>
      <vt:lpstr>PowerPoint Presentation</vt:lpstr>
      <vt:lpstr>PowerPoint Presentation</vt:lpstr>
      <vt:lpstr>The structure and process of research </vt:lpstr>
      <vt:lpstr>Your research proposal – more tomorrow </vt:lpstr>
      <vt:lpstr>Research proposal ideas- Topics to avoid</vt:lpstr>
      <vt:lpstr>Examples of student and staff research </vt:lpstr>
      <vt:lpstr>Where do your ideas come from?</vt:lpstr>
      <vt:lpstr>The importance of the literature</vt:lpstr>
      <vt:lpstr>Keeping a literature log – summaries and critiques</vt:lpstr>
      <vt:lpstr>The literature review - moodle support </vt:lpstr>
      <vt:lpstr>Questions  …..</vt:lpstr>
      <vt:lpstr> COFFEE….then your research areas of interest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Nalda Wainwright</cp:lastModifiedBy>
  <cp:revision>57</cp:revision>
  <cp:lastPrinted>2024-01-26T12:36:58Z</cp:lastPrinted>
  <dcterms:created xsi:type="dcterms:W3CDTF">2019-09-12T10:20:23Z</dcterms:created>
  <dcterms:modified xsi:type="dcterms:W3CDTF">2026-01-21T17:07:55Z</dcterms:modified>
</cp:coreProperties>
</file>