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9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8"/>
  </p:notesMasterIdLst>
  <p:sldIdLst>
    <p:sldId id="256" r:id="rId5"/>
    <p:sldId id="280" r:id="rId6"/>
    <p:sldId id="293" r:id="rId7"/>
    <p:sldId id="282" r:id="rId8"/>
    <p:sldId id="304" r:id="rId9"/>
    <p:sldId id="428" r:id="rId10"/>
    <p:sldId id="283" r:id="rId11"/>
    <p:sldId id="305" r:id="rId12"/>
    <p:sldId id="284" r:id="rId13"/>
    <p:sldId id="295" r:id="rId14"/>
    <p:sldId id="257" r:id="rId15"/>
    <p:sldId id="258" r:id="rId16"/>
    <p:sldId id="259" r:id="rId17"/>
    <p:sldId id="262" r:id="rId18"/>
    <p:sldId id="263" r:id="rId19"/>
    <p:sldId id="260" r:id="rId20"/>
    <p:sldId id="306" r:id="rId21"/>
    <p:sldId id="297" r:id="rId22"/>
    <p:sldId id="298" r:id="rId23"/>
    <p:sldId id="416" r:id="rId24"/>
    <p:sldId id="417" r:id="rId25"/>
    <p:sldId id="418" r:id="rId26"/>
    <p:sldId id="419" r:id="rId27"/>
    <p:sldId id="420" r:id="rId28"/>
    <p:sldId id="421" r:id="rId29"/>
    <p:sldId id="422" r:id="rId30"/>
    <p:sldId id="423" r:id="rId31"/>
    <p:sldId id="424" r:id="rId32"/>
    <p:sldId id="425" r:id="rId33"/>
    <p:sldId id="299" r:id="rId34"/>
    <p:sldId id="300" r:id="rId35"/>
    <p:sldId id="426" r:id="rId36"/>
    <p:sldId id="289" r:id="rId37"/>
    <p:sldId id="427" r:id="rId38"/>
    <p:sldId id="301" r:id="rId39"/>
    <p:sldId id="261" r:id="rId40"/>
    <p:sldId id="285" r:id="rId41"/>
    <p:sldId id="286" r:id="rId42"/>
    <p:sldId id="265" r:id="rId43"/>
    <p:sldId id="266" r:id="rId44"/>
    <p:sldId id="431" r:id="rId45"/>
    <p:sldId id="432" r:id="rId46"/>
    <p:sldId id="433" r:id="rId47"/>
    <p:sldId id="435" r:id="rId48"/>
    <p:sldId id="275" r:id="rId49"/>
    <p:sldId id="276" r:id="rId50"/>
    <p:sldId id="443" r:id="rId51"/>
    <p:sldId id="444" r:id="rId52"/>
    <p:sldId id="445" r:id="rId53"/>
    <p:sldId id="446" r:id="rId54"/>
    <p:sldId id="279" r:id="rId55"/>
    <p:sldId id="447" r:id="rId56"/>
    <p:sldId id="287" r:id="rId57"/>
    <p:sldId id="294" r:id="rId58"/>
    <p:sldId id="474" r:id="rId59"/>
    <p:sldId id="469" r:id="rId60"/>
    <p:sldId id="470" r:id="rId61"/>
    <p:sldId id="471" r:id="rId62"/>
    <p:sldId id="281" r:id="rId63"/>
    <p:sldId id="472" r:id="rId64"/>
    <p:sldId id="475" r:id="rId65"/>
    <p:sldId id="271" r:id="rId66"/>
    <p:sldId id="267" r:id="rId67"/>
    <p:sldId id="288" r:id="rId68"/>
    <p:sldId id="272" r:id="rId69"/>
    <p:sldId id="409" r:id="rId70"/>
    <p:sldId id="410" r:id="rId71"/>
    <p:sldId id="411" r:id="rId72"/>
    <p:sldId id="412" r:id="rId73"/>
    <p:sldId id="269" r:id="rId74"/>
    <p:sldId id="270" r:id="rId75"/>
    <p:sldId id="290" r:id="rId76"/>
    <p:sldId id="480" r:id="rId77"/>
    <p:sldId id="273" r:id="rId78"/>
    <p:sldId id="481" r:id="rId79"/>
    <p:sldId id="482" r:id="rId80"/>
    <p:sldId id="483" r:id="rId81"/>
    <p:sldId id="484" r:id="rId82"/>
    <p:sldId id="485" r:id="rId83"/>
    <p:sldId id="486" r:id="rId84"/>
    <p:sldId id="487" r:id="rId85"/>
    <p:sldId id="488" r:id="rId86"/>
    <p:sldId id="489" r:id="rId87"/>
    <p:sldId id="490" r:id="rId88"/>
    <p:sldId id="491" r:id="rId89"/>
    <p:sldId id="492" r:id="rId90"/>
    <p:sldId id="292" r:id="rId91"/>
    <p:sldId id="493" r:id="rId92"/>
    <p:sldId id="494" r:id="rId93"/>
    <p:sldId id="495" r:id="rId94"/>
    <p:sldId id="496" r:id="rId95"/>
    <p:sldId id="497" r:id="rId96"/>
    <p:sldId id="498" r:id="rId97"/>
    <p:sldId id="499" r:id="rId98"/>
    <p:sldId id="479" r:id="rId99"/>
    <p:sldId id="277" r:id="rId100"/>
    <p:sldId id="278" r:id="rId101"/>
    <p:sldId id="477" r:id="rId102"/>
    <p:sldId id="333" r:id="rId103"/>
    <p:sldId id="415" r:id="rId104"/>
    <p:sldId id="405" r:id="rId105"/>
    <p:sldId id="406" r:id="rId106"/>
    <p:sldId id="407" r:id="rId107"/>
    <p:sldId id="408" r:id="rId108"/>
    <p:sldId id="476" r:id="rId109"/>
    <p:sldId id="451" r:id="rId110"/>
    <p:sldId id="452" r:id="rId111"/>
    <p:sldId id="453" r:id="rId112"/>
    <p:sldId id="454" r:id="rId113"/>
    <p:sldId id="455" r:id="rId114"/>
    <p:sldId id="456" r:id="rId115"/>
    <p:sldId id="457" r:id="rId116"/>
    <p:sldId id="264" r:id="rId117"/>
    <p:sldId id="458" r:id="rId118"/>
    <p:sldId id="459" r:id="rId119"/>
    <p:sldId id="460" r:id="rId120"/>
    <p:sldId id="461" r:id="rId121"/>
    <p:sldId id="462" r:id="rId122"/>
    <p:sldId id="463" r:id="rId123"/>
    <p:sldId id="464" r:id="rId124"/>
    <p:sldId id="465" r:id="rId125"/>
    <p:sldId id="466" r:id="rId126"/>
    <p:sldId id="467" r:id="rId1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85109" autoAdjust="0"/>
  </p:normalViewPr>
  <p:slideViewPr>
    <p:cSldViewPr>
      <p:cViewPr varScale="1">
        <p:scale>
          <a:sx n="94" d="100"/>
          <a:sy n="94" d="100"/>
        </p:scale>
        <p:origin x="229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notesMaster" Target="notesMasters/notesMaster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presProps" Target="presProps.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viewProps" Target="view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tableStyles" Target="tableStyles.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13.png"/><Relationship Id="rId7" Type="http://schemas.openxmlformats.org/officeDocument/2006/relationships/image" Target="../media/image43.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14.svg"/><Relationship Id="rId9" Type="http://schemas.openxmlformats.org/officeDocument/2006/relationships/image" Target="../media/image45.png"/></Relationships>
</file>

<file path=ppt/diagrams/_rels/data1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s>
</file>

<file path=ppt/diagrams/_rels/data14.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13.png"/><Relationship Id="rId7" Type="http://schemas.openxmlformats.org/officeDocument/2006/relationships/image" Target="../media/image43.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14.svg"/><Relationship Id="rId9" Type="http://schemas.openxmlformats.org/officeDocument/2006/relationships/image" Target="../media/image45.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2099A9-4B58-4DC2-AA93-4B6F0E6ED1D4}"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F7EC709B-D0E9-47FC-A0D8-38678EDE83D6}">
      <dgm:prSet/>
      <dgm:spPr/>
      <dgm:t>
        <a:bodyPr/>
        <a:lstStyle/>
        <a:p>
          <a:r>
            <a:rPr lang="en-GB"/>
            <a:t>von Neumann’s architecture is still recognisable, and often referenced today.</a:t>
          </a:r>
          <a:endParaRPr lang="en-US"/>
        </a:p>
      </dgm:t>
    </dgm:pt>
    <dgm:pt modelId="{E30A7E76-F5DD-4753-AA74-8A9F49C7C508}" type="parTrans" cxnId="{F2F79F20-9264-49D4-8111-91A832C925B5}">
      <dgm:prSet/>
      <dgm:spPr/>
      <dgm:t>
        <a:bodyPr/>
        <a:lstStyle/>
        <a:p>
          <a:endParaRPr lang="en-US"/>
        </a:p>
      </dgm:t>
    </dgm:pt>
    <dgm:pt modelId="{6726A385-35AF-4021-8484-F064B964EEC8}" type="sibTrans" cxnId="{F2F79F20-9264-49D4-8111-91A832C925B5}">
      <dgm:prSet/>
      <dgm:spPr/>
      <dgm:t>
        <a:bodyPr/>
        <a:lstStyle/>
        <a:p>
          <a:endParaRPr lang="en-US"/>
        </a:p>
      </dgm:t>
    </dgm:pt>
    <dgm:pt modelId="{B9BF9D8C-65A9-442D-9277-98876F9AA22C}">
      <dgm:prSet/>
      <dgm:spPr/>
      <dgm:t>
        <a:bodyPr/>
        <a:lstStyle/>
        <a:p>
          <a:r>
            <a:rPr lang="en-GB"/>
            <a:t>Slightly simpler than the more modern Harvard architecture.</a:t>
          </a:r>
          <a:endParaRPr lang="en-US"/>
        </a:p>
      </dgm:t>
    </dgm:pt>
    <dgm:pt modelId="{600310BF-7345-4A0D-9F1B-1D809CE50DC7}" type="parTrans" cxnId="{FFA961DE-F748-468D-AC22-72AB256F576C}">
      <dgm:prSet/>
      <dgm:spPr/>
      <dgm:t>
        <a:bodyPr/>
        <a:lstStyle/>
        <a:p>
          <a:endParaRPr lang="en-US"/>
        </a:p>
      </dgm:t>
    </dgm:pt>
    <dgm:pt modelId="{E4EB24B7-C7E3-4A10-844F-21BFC376D1F0}" type="sibTrans" cxnId="{FFA961DE-F748-468D-AC22-72AB256F576C}">
      <dgm:prSet/>
      <dgm:spPr/>
      <dgm:t>
        <a:bodyPr/>
        <a:lstStyle/>
        <a:p>
          <a:endParaRPr lang="en-US"/>
        </a:p>
      </dgm:t>
    </dgm:pt>
    <dgm:pt modelId="{429E6506-4FB9-445C-B016-5A1C9F15C41B}">
      <dgm:prSet/>
      <dgm:spPr/>
      <dgm:t>
        <a:bodyPr/>
        <a:lstStyle/>
        <a:p>
          <a:r>
            <a:rPr lang="en-GB"/>
            <a:t>Eventually led to the evolution of the “system bus” architecture.</a:t>
          </a:r>
          <a:endParaRPr lang="en-US"/>
        </a:p>
      </dgm:t>
    </dgm:pt>
    <dgm:pt modelId="{4EFE3BA5-FD31-4C0C-9061-6DDA62FE5254}" type="parTrans" cxnId="{AAFC03EE-AC50-4143-BC55-17C035FF5BF6}">
      <dgm:prSet/>
      <dgm:spPr/>
      <dgm:t>
        <a:bodyPr/>
        <a:lstStyle/>
        <a:p>
          <a:endParaRPr lang="en-US"/>
        </a:p>
      </dgm:t>
    </dgm:pt>
    <dgm:pt modelId="{0CF906A3-07A5-413A-9CD3-790F254F9AFA}" type="sibTrans" cxnId="{AAFC03EE-AC50-4143-BC55-17C035FF5BF6}">
      <dgm:prSet/>
      <dgm:spPr/>
      <dgm:t>
        <a:bodyPr/>
        <a:lstStyle/>
        <a:p>
          <a:endParaRPr lang="en-US"/>
        </a:p>
      </dgm:t>
    </dgm:pt>
    <dgm:pt modelId="{642D7E5C-B1B5-4FCC-A1B8-721158B411FB}">
      <dgm:prSet/>
      <dgm:spPr/>
      <dgm:t>
        <a:bodyPr/>
        <a:lstStyle/>
        <a:p>
          <a:r>
            <a:rPr lang="en-GB"/>
            <a:t>We’ll discuss this later.</a:t>
          </a:r>
          <a:endParaRPr lang="en-US"/>
        </a:p>
      </dgm:t>
    </dgm:pt>
    <dgm:pt modelId="{5DEF9040-56DF-476F-BAE9-FBB25C41E817}" type="parTrans" cxnId="{956D6FDF-AD8E-4BAC-8C76-A4A9958B698D}">
      <dgm:prSet/>
      <dgm:spPr/>
      <dgm:t>
        <a:bodyPr/>
        <a:lstStyle/>
        <a:p>
          <a:endParaRPr lang="en-US"/>
        </a:p>
      </dgm:t>
    </dgm:pt>
    <dgm:pt modelId="{3B211CD8-19E0-4F30-AE93-6BB38B2821FD}" type="sibTrans" cxnId="{956D6FDF-AD8E-4BAC-8C76-A4A9958B698D}">
      <dgm:prSet/>
      <dgm:spPr/>
      <dgm:t>
        <a:bodyPr/>
        <a:lstStyle/>
        <a:p>
          <a:endParaRPr lang="en-US"/>
        </a:p>
      </dgm:t>
    </dgm:pt>
    <dgm:pt modelId="{D7295C5E-FB43-AB40-B503-99E7EF798B1D}" type="pres">
      <dgm:prSet presAssocID="{902099A9-4B58-4DC2-AA93-4B6F0E6ED1D4}" presName="Name0" presStyleCnt="0">
        <dgm:presLayoutVars>
          <dgm:dir/>
          <dgm:animLvl val="lvl"/>
          <dgm:resizeHandles val="exact"/>
        </dgm:presLayoutVars>
      </dgm:prSet>
      <dgm:spPr/>
    </dgm:pt>
    <dgm:pt modelId="{B3A71564-5706-1F48-8B09-185FE29D886B}" type="pres">
      <dgm:prSet presAssocID="{F7EC709B-D0E9-47FC-A0D8-38678EDE83D6}" presName="composite" presStyleCnt="0"/>
      <dgm:spPr/>
    </dgm:pt>
    <dgm:pt modelId="{5E978DF6-91AF-C047-8440-BF497289D798}" type="pres">
      <dgm:prSet presAssocID="{F7EC709B-D0E9-47FC-A0D8-38678EDE83D6}" presName="parTx" presStyleLbl="alignNode1" presStyleIdx="0" presStyleCnt="3">
        <dgm:presLayoutVars>
          <dgm:chMax val="0"/>
          <dgm:chPref val="0"/>
          <dgm:bulletEnabled val="1"/>
        </dgm:presLayoutVars>
      </dgm:prSet>
      <dgm:spPr/>
    </dgm:pt>
    <dgm:pt modelId="{4DF7CC5C-894B-FF4B-8073-2E2E0C42BBB3}" type="pres">
      <dgm:prSet presAssocID="{F7EC709B-D0E9-47FC-A0D8-38678EDE83D6}" presName="desTx" presStyleLbl="alignAccFollowNode1" presStyleIdx="0" presStyleCnt="3">
        <dgm:presLayoutVars>
          <dgm:bulletEnabled val="1"/>
        </dgm:presLayoutVars>
      </dgm:prSet>
      <dgm:spPr/>
    </dgm:pt>
    <dgm:pt modelId="{AFC4A361-2762-9541-8121-C3C76C37349D}" type="pres">
      <dgm:prSet presAssocID="{6726A385-35AF-4021-8484-F064B964EEC8}" presName="space" presStyleCnt="0"/>
      <dgm:spPr/>
    </dgm:pt>
    <dgm:pt modelId="{5DC01AA7-BAE8-E34B-80E2-C40BED64F550}" type="pres">
      <dgm:prSet presAssocID="{B9BF9D8C-65A9-442D-9277-98876F9AA22C}" presName="composite" presStyleCnt="0"/>
      <dgm:spPr/>
    </dgm:pt>
    <dgm:pt modelId="{59826CCB-D74D-5547-848A-9663BE3349DE}" type="pres">
      <dgm:prSet presAssocID="{B9BF9D8C-65A9-442D-9277-98876F9AA22C}" presName="parTx" presStyleLbl="alignNode1" presStyleIdx="1" presStyleCnt="3">
        <dgm:presLayoutVars>
          <dgm:chMax val="0"/>
          <dgm:chPref val="0"/>
          <dgm:bulletEnabled val="1"/>
        </dgm:presLayoutVars>
      </dgm:prSet>
      <dgm:spPr/>
    </dgm:pt>
    <dgm:pt modelId="{6E242DFE-0FB9-0442-B945-B41CEC948F15}" type="pres">
      <dgm:prSet presAssocID="{B9BF9D8C-65A9-442D-9277-98876F9AA22C}" presName="desTx" presStyleLbl="alignAccFollowNode1" presStyleIdx="1" presStyleCnt="3">
        <dgm:presLayoutVars>
          <dgm:bulletEnabled val="1"/>
        </dgm:presLayoutVars>
      </dgm:prSet>
      <dgm:spPr/>
    </dgm:pt>
    <dgm:pt modelId="{DADC67C4-3B48-5141-8AAC-94F637F6E749}" type="pres">
      <dgm:prSet presAssocID="{E4EB24B7-C7E3-4A10-844F-21BFC376D1F0}" presName="space" presStyleCnt="0"/>
      <dgm:spPr/>
    </dgm:pt>
    <dgm:pt modelId="{E4F91A40-FDCC-BB40-AF80-A2186CE3EDD7}" type="pres">
      <dgm:prSet presAssocID="{429E6506-4FB9-445C-B016-5A1C9F15C41B}" presName="composite" presStyleCnt="0"/>
      <dgm:spPr/>
    </dgm:pt>
    <dgm:pt modelId="{FBF8342C-D6D2-3147-8E13-0B025D1770A8}" type="pres">
      <dgm:prSet presAssocID="{429E6506-4FB9-445C-B016-5A1C9F15C41B}" presName="parTx" presStyleLbl="alignNode1" presStyleIdx="2" presStyleCnt="3">
        <dgm:presLayoutVars>
          <dgm:chMax val="0"/>
          <dgm:chPref val="0"/>
          <dgm:bulletEnabled val="1"/>
        </dgm:presLayoutVars>
      </dgm:prSet>
      <dgm:spPr/>
    </dgm:pt>
    <dgm:pt modelId="{F518215D-0BB7-044D-BC0F-82EB7E25F6AA}" type="pres">
      <dgm:prSet presAssocID="{429E6506-4FB9-445C-B016-5A1C9F15C41B}" presName="desTx" presStyleLbl="alignAccFollowNode1" presStyleIdx="2" presStyleCnt="3">
        <dgm:presLayoutVars>
          <dgm:bulletEnabled val="1"/>
        </dgm:presLayoutVars>
      </dgm:prSet>
      <dgm:spPr/>
    </dgm:pt>
  </dgm:ptLst>
  <dgm:cxnLst>
    <dgm:cxn modelId="{F2F79F20-9264-49D4-8111-91A832C925B5}" srcId="{902099A9-4B58-4DC2-AA93-4B6F0E6ED1D4}" destId="{F7EC709B-D0E9-47FC-A0D8-38678EDE83D6}" srcOrd="0" destOrd="0" parTransId="{E30A7E76-F5DD-4753-AA74-8A9F49C7C508}" sibTransId="{6726A385-35AF-4021-8484-F064B964EEC8}"/>
    <dgm:cxn modelId="{782DDF52-D8A6-104A-A624-8C89F4E401B1}" type="presOf" srcId="{642D7E5C-B1B5-4FCC-A1B8-721158B411FB}" destId="{F518215D-0BB7-044D-BC0F-82EB7E25F6AA}" srcOrd="0" destOrd="0" presId="urn:microsoft.com/office/officeart/2005/8/layout/hList1"/>
    <dgm:cxn modelId="{C941DB53-AC0A-3B42-ABF3-862EE0C21A95}" type="presOf" srcId="{B9BF9D8C-65A9-442D-9277-98876F9AA22C}" destId="{59826CCB-D74D-5547-848A-9663BE3349DE}" srcOrd="0" destOrd="0" presId="urn:microsoft.com/office/officeart/2005/8/layout/hList1"/>
    <dgm:cxn modelId="{04998B76-5089-EF47-8D26-34B25B7F69F6}" type="presOf" srcId="{429E6506-4FB9-445C-B016-5A1C9F15C41B}" destId="{FBF8342C-D6D2-3147-8E13-0B025D1770A8}" srcOrd="0" destOrd="0" presId="urn:microsoft.com/office/officeart/2005/8/layout/hList1"/>
    <dgm:cxn modelId="{30877394-E0BD-694C-85E3-42F6364937B9}" type="presOf" srcId="{F7EC709B-D0E9-47FC-A0D8-38678EDE83D6}" destId="{5E978DF6-91AF-C047-8440-BF497289D798}" srcOrd="0" destOrd="0" presId="urn:microsoft.com/office/officeart/2005/8/layout/hList1"/>
    <dgm:cxn modelId="{FFA961DE-F748-468D-AC22-72AB256F576C}" srcId="{902099A9-4B58-4DC2-AA93-4B6F0E6ED1D4}" destId="{B9BF9D8C-65A9-442D-9277-98876F9AA22C}" srcOrd="1" destOrd="0" parTransId="{600310BF-7345-4A0D-9F1B-1D809CE50DC7}" sibTransId="{E4EB24B7-C7E3-4A10-844F-21BFC376D1F0}"/>
    <dgm:cxn modelId="{956D6FDF-AD8E-4BAC-8C76-A4A9958B698D}" srcId="{429E6506-4FB9-445C-B016-5A1C9F15C41B}" destId="{642D7E5C-B1B5-4FCC-A1B8-721158B411FB}" srcOrd="0" destOrd="0" parTransId="{5DEF9040-56DF-476F-BAE9-FBB25C41E817}" sibTransId="{3B211CD8-19E0-4F30-AE93-6BB38B2821FD}"/>
    <dgm:cxn modelId="{AAFC03EE-AC50-4143-BC55-17C035FF5BF6}" srcId="{902099A9-4B58-4DC2-AA93-4B6F0E6ED1D4}" destId="{429E6506-4FB9-445C-B016-5A1C9F15C41B}" srcOrd="2" destOrd="0" parTransId="{4EFE3BA5-FD31-4C0C-9061-6DDA62FE5254}" sibTransId="{0CF906A3-07A5-413A-9CD3-790F254F9AFA}"/>
    <dgm:cxn modelId="{BE56E3EF-AD79-E34B-9E61-87BA773A1D8B}" type="presOf" srcId="{902099A9-4B58-4DC2-AA93-4B6F0E6ED1D4}" destId="{D7295C5E-FB43-AB40-B503-99E7EF798B1D}" srcOrd="0" destOrd="0" presId="urn:microsoft.com/office/officeart/2005/8/layout/hList1"/>
    <dgm:cxn modelId="{5B5B1374-69D5-F14D-B093-997E3F3BAF10}" type="presParOf" srcId="{D7295C5E-FB43-AB40-B503-99E7EF798B1D}" destId="{B3A71564-5706-1F48-8B09-185FE29D886B}" srcOrd="0" destOrd="0" presId="urn:microsoft.com/office/officeart/2005/8/layout/hList1"/>
    <dgm:cxn modelId="{A6EB1B00-857F-DA4B-8F96-D2CCA04F019F}" type="presParOf" srcId="{B3A71564-5706-1F48-8B09-185FE29D886B}" destId="{5E978DF6-91AF-C047-8440-BF497289D798}" srcOrd="0" destOrd="0" presId="urn:microsoft.com/office/officeart/2005/8/layout/hList1"/>
    <dgm:cxn modelId="{77641486-D9A8-314C-967E-60FAA8D09C29}" type="presParOf" srcId="{B3A71564-5706-1F48-8B09-185FE29D886B}" destId="{4DF7CC5C-894B-FF4B-8073-2E2E0C42BBB3}" srcOrd="1" destOrd="0" presId="urn:microsoft.com/office/officeart/2005/8/layout/hList1"/>
    <dgm:cxn modelId="{86E2AA5D-D851-DB45-9A68-0E9CF8A4603F}" type="presParOf" srcId="{D7295C5E-FB43-AB40-B503-99E7EF798B1D}" destId="{AFC4A361-2762-9541-8121-C3C76C37349D}" srcOrd="1" destOrd="0" presId="urn:microsoft.com/office/officeart/2005/8/layout/hList1"/>
    <dgm:cxn modelId="{D6F5D83F-4D45-F047-A42A-B204157BB84C}" type="presParOf" srcId="{D7295C5E-FB43-AB40-B503-99E7EF798B1D}" destId="{5DC01AA7-BAE8-E34B-80E2-C40BED64F550}" srcOrd="2" destOrd="0" presId="urn:microsoft.com/office/officeart/2005/8/layout/hList1"/>
    <dgm:cxn modelId="{6416F76C-18A6-4745-BEC2-DFC8417289DF}" type="presParOf" srcId="{5DC01AA7-BAE8-E34B-80E2-C40BED64F550}" destId="{59826CCB-D74D-5547-848A-9663BE3349DE}" srcOrd="0" destOrd="0" presId="urn:microsoft.com/office/officeart/2005/8/layout/hList1"/>
    <dgm:cxn modelId="{D6621AFD-F99A-2E4A-A94E-4F00A3FBDF76}" type="presParOf" srcId="{5DC01AA7-BAE8-E34B-80E2-C40BED64F550}" destId="{6E242DFE-0FB9-0442-B945-B41CEC948F15}" srcOrd="1" destOrd="0" presId="urn:microsoft.com/office/officeart/2005/8/layout/hList1"/>
    <dgm:cxn modelId="{4BDFD125-61CD-0C40-978B-170BF9A049BA}" type="presParOf" srcId="{D7295C5E-FB43-AB40-B503-99E7EF798B1D}" destId="{DADC67C4-3B48-5141-8AAC-94F637F6E749}" srcOrd="3" destOrd="0" presId="urn:microsoft.com/office/officeart/2005/8/layout/hList1"/>
    <dgm:cxn modelId="{01A28666-2AD8-A245-9D60-BCBFF7AF93FD}" type="presParOf" srcId="{D7295C5E-FB43-AB40-B503-99E7EF798B1D}" destId="{E4F91A40-FDCC-BB40-AF80-A2186CE3EDD7}" srcOrd="4" destOrd="0" presId="urn:microsoft.com/office/officeart/2005/8/layout/hList1"/>
    <dgm:cxn modelId="{27251930-DB81-D246-A027-6EE4EC94EE56}" type="presParOf" srcId="{E4F91A40-FDCC-BB40-AF80-A2186CE3EDD7}" destId="{FBF8342C-D6D2-3147-8E13-0B025D1770A8}" srcOrd="0" destOrd="0" presId="urn:microsoft.com/office/officeart/2005/8/layout/hList1"/>
    <dgm:cxn modelId="{4BC16AB5-A0A0-E84B-97AD-8D4C4BEF339A}" type="presParOf" srcId="{E4F91A40-FDCC-BB40-AF80-A2186CE3EDD7}" destId="{F518215D-0BB7-044D-BC0F-82EB7E25F6A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E2E295-D5CD-4C11-85D1-93CDFA84120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852DE19-6DEE-49FF-8908-1905AD2CE697}">
      <dgm:prSet/>
      <dgm:spPr/>
      <dgm:t>
        <a:bodyPr/>
        <a:lstStyle/>
        <a:p>
          <a:r>
            <a:rPr lang="en-GB"/>
            <a:t>Provides the means for other components to communicate.</a:t>
          </a:r>
          <a:endParaRPr lang="en-US"/>
        </a:p>
      </dgm:t>
    </dgm:pt>
    <dgm:pt modelId="{34483CFF-78EB-4970-8858-127C06D8DE48}" type="parTrans" cxnId="{838D0CD2-106F-44B3-AC88-60FA643B49A0}">
      <dgm:prSet/>
      <dgm:spPr/>
      <dgm:t>
        <a:bodyPr/>
        <a:lstStyle/>
        <a:p>
          <a:endParaRPr lang="en-US"/>
        </a:p>
      </dgm:t>
    </dgm:pt>
    <dgm:pt modelId="{08E78161-86E8-48EA-B181-9FFDE074867C}" type="sibTrans" cxnId="{838D0CD2-106F-44B3-AC88-60FA643B49A0}">
      <dgm:prSet/>
      <dgm:spPr/>
      <dgm:t>
        <a:bodyPr/>
        <a:lstStyle/>
        <a:p>
          <a:endParaRPr lang="en-US"/>
        </a:p>
      </dgm:t>
    </dgm:pt>
    <dgm:pt modelId="{A453C003-1724-401D-9F4F-A4A4CBEE0229}">
      <dgm:prSet/>
      <dgm:spPr/>
      <dgm:t>
        <a:bodyPr/>
        <a:lstStyle/>
        <a:p>
          <a:r>
            <a:rPr lang="en-GB"/>
            <a:t>Effectively houses, or connects to every other component.</a:t>
          </a:r>
          <a:endParaRPr lang="en-US"/>
        </a:p>
      </dgm:t>
    </dgm:pt>
    <dgm:pt modelId="{91775E2E-BB88-47E9-A779-7A230D1DB705}" type="parTrans" cxnId="{C5260786-253D-4856-8CBC-470F2CC10C21}">
      <dgm:prSet/>
      <dgm:spPr/>
      <dgm:t>
        <a:bodyPr/>
        <a:lstStyle/>
        <a:p>
          <a:endParaRPr lang="en-US"/>
        </a:p>
      </dgm:t>
    </dgm:pt>
    <dgm:pt modelId="{3B42352E-BF62-431F-892B-8700874144BB}" type="sibTrans" cxnId="{C5260786-253D-4856-8CBC-470F2CC10C21}">
      <dgm:prSet/>
      <dgm:spPr/>
      <dgm:t>
        <a:bodyPr/>
        <a:lstStyle/>
        <a:p>
          <a:endParaRPr lang="en-US"/>
        </a:p>
      </dgm:t>
    </dgm:pt>
    <dgm:pt modelId="{AA2BB88C-3748-423D-A40D-CC4AD1E0F024}">
      <dgm:prSet/>
      <dgm:spPr/>
      <dgm:t>
        <a:bodyPr/>
        <a:lstStyle/>
        <a:p>
          <a:r>
            <a:rPr lang="en-GB"/>
            <a:t>Facilitates a modular approach.</a:t>
          </a:r>
          <a:endParaRPr lang="en-US"/>
        </a:p>
      </dgm:t>
    </dgm:pt>
    <dgm:pt modelId="{6283CED3-2325-484E-9CD2-54355DAA4975}" type="parTrans" cxnId="{762320A6-FBF1-448A-BB6B-1E3E931312B7}">
      <dgm:prSet/>
      <dgm:spPr/>
      <dgm:t>
        <a:bodyPr/>
        <a:lstStyle/>
        <a:p>
          <a:endParaRPr lang="en-US"/>
        </a:p>
      </dgm:t>
    </dgm:pt>
    <dgm:pt modelId="{0C9A635C-63EE-4474-A1C9-051226F89C03}" type="sibTrans" cxnId="{762320A6-FBF1-448A-BB6B-1E3E931312B7}">
      <dgm:prSet/>
      <dgm:spPr/>
      <dgm:t>
        <a:bodyPr/>
        <a:lstStyle/>
        <a:p>
          <a:endParaRPr lang="en-US"/>
        </a:p>
      </dgm:t>
    </dgm:pt>
    <dgm:pt modelId="{4114B5C4-FBFA-4C8A-8AAF-38F4FD8E69CF}">
      <dgm:prSet/>
      <dgm:spPr/>
      <dgm:t>
        <a:bodyPr/>
        <a:lstStyle/>
        <a:p>
          <a:r>
            <a:rPr lang="en-GB"/>
            <a:t>The largest physical component in the system.</a:t>
          </a:r>
          <a:endParaRPr lang="en-US"/>
        </a:p>
      </dgm:t>
    </dgm:pt>
    <dgm:pt modelId="{0AC501FD-5448-4320-B1A3-796047FFC23D}" type="parTrans" cxnId="{51E51DC2-6FD5-4A9F-BA4E-7E07BDC8CABA}">
      <dgm:prSet/>
      <dgm:spPr/>
      <dgm:t>
        <a:bodyPr/>
        <a:lstStyle/>
        <a:p>
          <a:endParaRPr lang="en-US"/>
        </a:p>
      </dgm:t>
    </dgm:pt>
    <dgm:pt modelId="{9DD400CE-58B5-44FD-A80A-41B51417EA83}" type="sibTrans" cxnId="{51E51DC2-6FD5-4A9F-BA4E-7E07BDC8CABA}">
      <dgm:prSet/>
      <dgm:spPr/>
      <dgm:t>
        <a:bodyPr/>
        <a:lstStyle/>
        <a:p>
          <a:endParaRPr lang="en-US"/>
        </a:p>
      </dgm:t>
    </dgm:pt>
    <dgm:pt modelId="{4E486F3B-DAB3-4CB8-865F-7C975462CCF2}">
      <dgm:prSet/>
      <dgm:spPr/>
      <dgm:t>
        <a:bodyPr/>
        <a:lstStyle/>
        <a:p>
          <a:r>
            <a:rPr lang="en-GB"/>
            <a:t>Provides interfaces to handle system IO.</a:t>
          </a:r>
          <a:endParaRPr lang="en-US"/>
        </a:p>
      </dgm:t>
    </dgm:pt>
    <dgm:pt modelId="{64F81EC0-DAA5-47CF-89AB-8F73F9E22DC6}" type="parTrans" cxnId="{F50AAA3F-0FDF-4851-BFF7-A18E10ECDF9B}">
      <dgm:prSet/>
      <dgm:spPr/>
      <dgm:t>
        <a:bodyPr/>
        <a:lstStyle/>
        <a:p>
          <a:endParaRPr lang="en-US"/>
        </a:p>
      </dgm:t>
    </dgm:pt>
    <dgm:pt modelId="{5C8D7E53-DFFD-4E20-AB25-59BF4D653B67}" type="sibTrans" cxnId="{F50AAA3F-0FDF-4851-BFF7-A18E10ECDF9B}">
      <dgm:prSet/>
      <dgm:spPr/>
      <dgm:t>
        <a:bodyPr/>
        <a:lstStyle/>
        <a:p>
          <a:endParaRPr lang="en-US"/>
        </a:p>
      </dgm:t>
    </dgm:pt>
    <dgm:pt modelId="{5F3A8074-7FD9-0846-92FE-A26A1F76D8C1}" type="pres">
      <dgm:prSet presAssocID="{40E2E295-D5CD-4C11-85D1-93CDFA841203}" presName="linear" presStyleCnt="0">
        <dgm:presLayoutVars>
          <dgm:animLvl val="lvl"/>
          <dgm:resizeHandles val="exact"/>
        </dgm:presLayoutVars>
      </dgm:prSet>
      <dgm:spPr/>
    </dgm:pt>
    <dgm:pt modelId="{BCA21125-B61E-AC41-AFE9-BEA6F82B4125}" type="pres">
      <dgm:prSet presAssocID="{4852DE19-6DEE-49FF-8908-1905AD2CE697}" presName="parentText" presStyleLbl="node1" presStyleIdx="0" presStyleCnt="3">
        <dgm:presLayoutVars>
          <dgm:chMax val="0"/>
          <dgm:bulletEnabled val="1"/>
        </dgm:presLayoutVars>
      </dgm:prSet>
      <dgm:spPr/>
    </dgm:pt>
    <dgm:pt modelId="{370E69C9-66CE-AD42-ACE9-7C5012166574}" type="pres">
      <dgm:prSet presAssocID="{4852DE19-6DEE-49FF-8908-1905AD2CE697}" presName="childText" presStyleLbl="revTx" presStyleIdx="0" presStyleCnt="1">
        <dgm:presLayoutVars>
          <dgm:bulletEnabled val="1"/>
        </dgm:presLayoutVars>
      </dgm:prSet>
      <dgm:spPr/>
    </dgm:pt>
    <dgm:pt modelId="{55C0DCE6-7FCD-A740-89C8-9B941D916983}" type="pres">
      <dgm:prSet presAssocID="{4114B5C4-FBFA-4C8A-8AAF-38F4FD8E69CF}" presName="parentText" presStyleLbl="node1" presStyleIdx="1" presStyleCnt="3">
        <dgm:presLayoutVars>
          <dgm:chMax val="0"/>
          <dgm:bulletEnabled val="1"/>
        </dgm:presLayoutVars>
      </dgm:prSet>
      <dgm:spPr/>
    </dgm:pt>
    <dgm:pt modelId="{D25A98AC-DDF7-1145-BED6-19BB234A7F19}" type="pres">
      <dgm:prSet presAssocID="{9DD400CE-58B5-44FD-A80A-41B51417EA83}" presName="spacer" presStyleCnt="0"/>
      <dgm:spPr/>
    </dgm:pt>
    <dgm:pt modelId="{BCCF29BE-CA54-224E-A1E5-8848A5BE59B5}" type="pres">
      <dgm:prSet presAssocID="{4E486F3B-DAB3-4CB8-865F-7C975462CCF2}" presName="parentText" presStyleLbl="node1" presStyleIdx="2" presStyleCnt="3">
        <dgm:presLayoutVars>
          <dgm:chMax val="0"/>
          <dgm:bulletEnabled val="1"/>
        </dgm:presLayoutVars>
      </dgm:prSet>
      <dgm:spPr/>
    </dgm:pt>
  </dgm:ptLst>
  <dgm:cxnLst>
    <dgm:cxn modelId="{425B1307-BE4B-BE41-BC83-C5BD2F14B085}" type="presOf" srcId="{A453C003-1724-401D-9F4F-A4A4CBEE0229}" destId="{370E69C9-66CE-AD42-ACE9-7C5012166574}" srcOrd="0" destOrd="0" presId="urn:microsoft.com/office/officeart/2005/8/layout/vList2"/>
    <dgm:cxn modelId="{802DF60B-CCD1-3F41-8004-9B28FF1310DB}" type="presOf" srcId="{4114B5C4-FBFA-4C8A-8AAF-38F4FD8E69CF}" destId="{55C0DCE6-7FCD-A740-89C8-9B941D916983}" srcOrd="0" destOrd="0" presId="urn:microsoft.com/office/officeart/2005/8/layout/vList2"/>
    <dgm:cxn modelId="{F50AAA3F-0FDF-4851-BFF7-A18E10ECDF9B}" srcId="{40E2E295-D5CD-4C11-85D1-93CDFA841203}" destId="{4E486F3B-DAB3-4CB8-865F-7C975462CCF2}" srcOrd="2" destOrd="0" parTransId="{64F81EC0-DAA5-47CF-89AB-8F73F9E22DC6}" sibTransId="{5C8D7E53-DFFD-4E20-AB25-59BF4D653B67}"/>
    <dgm:cxn modelId="{9AF11283-A6C1-C94A-9A68-847B73303D93}" type="presOf" srcId="{4852DE19-6DEE-49FF-8908-1905AD2CE697}" destId="{BCA21125-B61E-AC41-AFE9-BEA6F82B4125}" srcOrd="0" destOrd="0" presId="urn:microsoft.com/office/officeart/2005/8/layout/vList2"/>
    <dgm:cxn modelId="{C5260786-253D-4856-8CBC-470F2CC10C21}" srcId="{4852DE19-6DEE-49FF-8908-1905AD2CE697}" destId="{A453C003-1724-401D-9F4F-A4A4CBEE0229}" srcOrd="0" destOrd="0" parTransId="{91775E2E-BB88-47E9-A779-7A230D1DB705}" sibTransId="{3B42352E-BF62-431F-892B-8700874144BB}"/>
    <dgm:cxn modelId="{762320A6-FBF1-448A-BB6B-1E3E931312B7}" srcId="{4852DE19-6DEE-49FF-8908-1905AD2CE697}" destId="{AA2BB88C-3748-423D-A40D-CC4AD1E0F024}" srcOrd="1" destOrd="0" parTransId="{6283CED3-2325-484E-9CD2-54355DAA4975}" sibTransId="{0C9A635C-63EE-4474-A1C9-051226F89C03}"/>
    <dgm:cxn modelId="{F796D9AA-F9C4-A545-85A8-3855A729BA83}" type="presOf" srcId="{40E2E295-D5CD-4C11-85D1-93CDFA841203}" destId="{5F3A8074-7FD9-0846-92FE-A26A1F76D8C1}" srcOrd="0" destOrd="0" presId="urn:microsoft.com/office/officeart/2005/8/layout/vList2"/>
    <dgm:cxn modelId="{51E51DC2-6FD5-4A9F-BA4E-7E07BDC8CABA}" srcId="{40E2E295-D5CD-4C11-85D1-93CDFA841203}" destId="{4114B5C4-FBFA-4C8A-8AAF-38F4FD8E69CF}" srcOrd="1" destOrd="0" parTransId="{0AC501FD-5448-4320-B1A3-796047FFC23D}" sibTransId="{9DD400CE-58B5-44FD-A80A-41B51417EA83}"/>
    <dgm:cxn modelId="{C8960ECA-6D95-BC44-8DBC-AF7821C3D3DD}" type="presOf" srcId="{4E486F3B-DAB3-4CB8-865F-7C975462CCF2}" destId="{BCCF29BE-CA54-224E-A1E5-8848A5BE59B5}" srcOrd="0" destOrd="0" presId="urn:microsoft.com/office/officeart/2005/8/layout/vList2"/>
    <dgm:cxn modelId="{42EF3ACD-D72C-DA41-9429-EB24867ECA11}" type="presOf" srcId="{AA2BB88C-3748-423D-A40D-CC4AD1E0F024}" destId="{370E69C9-66CE-AD42-ACE9-7C5012166574}" srcOrd="0" destOrd="1" presId="urn:microsoft.com/office/officeart/2005/8/layout/vList2"/>
    <dgm:cxn modelId="{838D0CD2-106F-44B3-AC88-60FA643B49A0}" srcId="{40E2E295-D5CD-4C11-85D1-93CDFA841203}" destId="{4852DE19-6DEE-49FF-8908-1905AD2CE697}" srcOrd="0" destOrd="0" parTransId="{34483CFF-78EB-4970-8858-127C06D8DE48}" sibTransId="{08E78161-86E8-48EA-B181-9FFDE074867C}"/>
    <dgm:cxn modelId="{510468C3-9070-A847-91E4-86AF040CB1B9}" type="presParOf" srcId="{5F3A8074-7FD9-0846-92FE-A26A1F76D8C1}" destId="{BCA21125-B61E-AC41-AFE9-BEA6F82B4125}" srcOrd="0" destOrd="0" presId="urn:microsoft.com/office/officeart/2005/8/layout/vList2"/>
    <dgm:cxn modelId="{5D031CCA-F894-0B44-B77C-16B2AA470696}" type="presParOf" srcId="{5F3A8074-7FD9-0846-92FE-A26A1F76D8C1}" destId="{370E69C9-66CE-AD42-ACE9-7C5012166574}" srcOrd="1" destOrd="0" presId="urn:microsoft.com/office/officeart/2005/8/layout/vList2"/>
    <dgm:cxn modelId="{55DDF822-53DE-3445-926D-7701E97DCF73}" type="presParOf" srcId="{5F3A8074-7FD9-0846-92FE-A26A1F76D8C1}" destId="{55C0DCE6-7FCD-A740-89C8-9B941D916983}" srcOrd="2" destOrd="0" presId="urn:microsoft.com/office/officeart/2005/8/layout/vList2"/>
    <dgm:cxn modelId="{BA9ECF31-17D4-8F41-AD5F-3C6C93566F19}" type="presParOf" srcId="{5F3A8074-7FD9-0846-92FE-A26A1F76D8C1}" destId="{D25A98AC-DDF7-1145-BED6-19BB234A7F19}" srcOrd="3" destOrd="0" presId="urn:microsoft.com/office/officeart/2005/8/layout/vList2"/>
    <dgm:cxn modelId="{FD25C8F2-B41D-1D42-9744-701C158A4AAF}" type="presParOf" srcId="{5F3A8074-7FD9-0846-92FE-A26A1F76D8C1}" destId="{BCCF29BE-CA54-224E-A1E5-8848A5BE59B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F4AB86-68ED-41EB-BCAA-3C0077409A21}" type="doc">
      <dgm:prSet loTypeId="urn:microsoft.com/office/officeart/2005/8/layout/cycle1" loCatId="cycle" qsTypeId="urn:microsoft.com/office/officeart/2005/8/quickstyle/3d2#1" qsCatId="3D" csTypeId="urn:microsoft.com/office/officeart/2005/8/colors/colorful3" csCatId="colorful" phldr="1"/>
      <dgm:spPr/>
      <dgm:t>
        <a:bodyPr/>
        <a:lstStyle/>
        <a:p>
          <a:endParaRPr lang="en-GB"/>
        </a:p>
      </dgm:t>
    </dgm:pt>
    <dgm:pt modelId="{78FE1EE0-810B-42B0-82E5-7965E230953D}">
      <dgm:prSet phldrT="[Text]"/>
      <dgm:spPr/>
      <dgm:t>
        <a:bodyPr/>
        <a:lstStyle/>
        <a:p>
          <a:r>
            <a:rPr lang="en-US" dirty="0"/>
            <a:t>execute it</a:t>
          </a:r>
          <a:endParaRPr lang="en-GB" dirty="0"/>
        </a:p>
      </dgm:t>
    </dgm:pt>
    <dgm:pt modelId="{FE88A61A-5A89-4163-A672-D6F2DD4F55CD}" type="parTrans" cxnId="{C69A6FD7-EF08-48AD-8421-BAB18292D8E6}">
      <dgm:prSet/>
      <dgm:spPr/>
      <dgm:t>
        <a:bodyPr/>
        <a:lstStyle/>
        <a:p>
          <a:endParaRPr lang="en-GB"/>
        </a:p>
      </dgm:t>
    </dgm:pt>
    <dgm:pt modelId="{50C55C8E-3225-4644-AE0B-E9C458F6DA5B}" type="sibTrans" cxnId="{C69A6FD7-EF08-48AD-8421-BAB18292D8E6}">
      <dgm:prSet/>
      <dgm:spPr/>
      <dgm:t>
        <a:bodyPr/>
        <a:lstStyle/>
        <a:p>
          <a:endParaRPr lang="en-GB"/>
        </a:p>
      </dgm:t>
    </dgm:pt>
    <dgm:pt modelId="{A5F96FAF-6E2F-4F53-8D05-04B6422D2597}">
      <dgm:prSet phldrT="[Text]"/>
      <dgm:spPr/>
      <dgm:t>
        <a:bodyPr/>
        <a:lstStyle/>
        <a:p>
          <a:r>
            <a:rPr lang="en-US" dirty="0"/>
            <a:t>fetch an instruction</a:t>
          </a:r>
          <a:endParaRPr lang="en-GB" dirty="0"/>
        </a:p>
      </dgm:t>
    </dgm:pt>
    <dgm:pt modelId="{6D34FBC4-227E-4051-8533-724FEED3123A}" type="parTrans" cxnId="{65811C62-BA3C-4177-86B2-938B04B9CE91}">
      <dgm:prSet/>
      <dgm:spPr/>
      <dgm:t>
        <a:bodyPr/>
        <a:lstStyle/>
        <a:p>
          <a:endParaRPr lang="en-GB"/>
        </a:p>
      </dgm:t>
    </dgm:pt>
    <dgm:pt modelId="{A2AD379B-3210-4582-8BBF-5AFCC2D571C4}" type="sibTrans" cxnId="{65811C62-BA3C-4177-86B2-938B04B9CE91}">
      <dgm:prSet/>
      <dgm:spPr/>
      <dgm:t>
        <a:bodyPr/>
        <a:lstStyle/>
        <a:p>
          <a:endParaRPr lang="en-GB"/>
        </a:p>
      </dgm:t>
    </dgm:pt>
    <dgm:pt modelId="{2E9F3F21-C970-48F9-ACBE-A12749A6F5AA}" type="pres">
      <dgm:prSet presAssocID="{97F4AB86-68ED-41EB-BCAA-3C0077409A21}" presName="cycle" presStyleCnt="0">
        <dgm:presLayoutVars>
          <dgm:dir/>
          <dgm:resizeHandles val="exact"/>
        </dgm:presLayoutVars>
      </dgm:prSet>
      <dgm:spPr/>
    </dgm:pt>
    <dgm:pt modelId="{05FBE6F6-D399-445F-B422-42925BE2BDB6}" type="pres">
      <dgm:prSet presAssocID="{78FE1EE0-810B-42B0-82E5-7965E230953D}" presName="dummy" presStyleCnt="0"/>
      <dgm:spPr/>
    </dgm:pt>
    <dgm:pt modelId="{8EC46068-FBD4-42A1-A410-523357E01F4B}" type="pres">
      <dgm:prSet presAssocID="{78FE1EE0-810B-42B0-82E5-7965E230953D}" presName="node" presStyleLbl="revTx" presStyleIdx="0" presStyleCnt="2">
        <dgm:presLayoutVars>
          <dgm:bulletEnabled val="1"/>
        </dgm:presLayoutVars>
      </dgm:prSet>
      <dgm:spPr/>
    </dgm:pt>
    <dgm:pt modelId="{D2E9B9DD-0143-48C2-A791-CBDC1E8F4430}" type="pres">
      <dgm:prSet presAssocID="{50C55C8E-3225-4644-AE0B-E9C458F6DA5B}" presName="sibTrans" presStyleLbl="node1" presStyleIdx="0" presStyleCnt="2"/>
      <dgm:spPr/>
    </dgm:pt>
    <dgm:pt modelId="{C5AAF58F-536A-43B3-9763-8F59DA3E5BEA}" type="pres">
      <dgm:prSet presAssocID="{A5F96FAF-6E2F-4F53-8D05-04B6422D2597}" presName="dummy" presStyleCnt="0"/>
      <dgm:spPr/>
    </dgm:pt>
    <dgm:pt modelId="{5C813206-586D-4F6C-9DDA-155F436F5596}" type="pres">
      <dgm:prSet presAssocID="{A5F96FAF-6E2F-4F53-8D05-04B6422D2597}" presName="node" presStyleLbl="revTx" presStyleIdx="1" presStyleCnt="2">
        <dgm:presLayoutVars>
          <dgm:bulletEnabled val="1"/>
        </dgm:presLayoutVars>
      </dgm:prSet>
      <dgm:spPr/>
    </dgm:pt>
    <dgm:pt modelId="{F9A292F6-9A1E-4DD3-8F81-8FFD5B62FA0A}" type="pres">
      <dgm:prSet presAssocID="{A2AD379B-3210-4582-8BBF-5AFCC2D571C4}" presName="sibTrans" presStyleLbl="node1" presStyleIdx="1" presStyleCnt="2"/>
      <dgm:spPr/>
    </dgm:pt>
  </dgm:ptLst>
  <dgm:cxnLst>
    <dgm:cxn modelId="{65811C62-BA3C-4177-86B2-938B04B9CE91}" srcId="{97F4AB86-68ED-41EB-BCAA-3C0077409A21}" destId="{A5F96FAF-6E2F-4F53-8D05-04B6422D2597}" srcOrd="1" destOrd="0" parTransId="{6D34FBC4-227E-4051-8533-724FEED3123A}" sibTransId="{A2AD379B-3210-4582-8BBF-5AFCC2D571C4}"/>
    <dgm:cxn modelId="{F16E6251-046C-4AA8-844E-3664222B8183}" type="presOf" srcId="{78FE1EE0-810B-42B0-82E5-7965E230953D}" destId="{8EC46068-FBD4-42A1-A410-523357E01F4B}" srcOrd="0" destOrd="0" presId="urn:microsoft.com/office/officeart/2005/8/layout/cycle1"/>
    <dgm:cxn modelId="{31760F7A-A361-4035-9303-3BC5AA1DCD6D}" type="presOf" srcId="{50C55C8E-3225-4644-AE0B-E9C458F6DA5B}" destId="{D2E9B9DD-0143-48C2-A791-CBDC1E8F4430}" srcOrd="0" destOrd="0" presId="urn:microsoft.com/office/officeart/2005/8/layout/cycle1"/>
    <dgm:cxn modelId="{DAF6D87B-8C45-45FC-B6A7-455539FA55A4}" type="presOf" srcId="{A2AD379B-3210-4582-8BBF-5AFCC2D571C4}" destId="{F9A292F6-9A1E-4DD3-8F81-8FFD5B62FA0A}" srcOrd="0" destOrd="0" presId="urn:microsoft.com/office/officeart/2005/8/layout/cycle1"/>
    <dgm:cxn modelId="{1F4167B5-6FF5-4EEC-AC5B-4CFE3A0C273A}" type="presOf" srcId="{97F4AB86-68ED-41EB-BCAA-3C0077409A21}" destId="{2E9F3F21-C970-48F9-ACBE-A12749A6F5AA}" srcOrd="0" destOrd="0" presId="urn:microsoft.com/office/officeart/2005/8/layout/cycle1"/>
    <dgm:cxn modelId="{C69A6FD7-EF08-48AD-8421-BAB18292D8E6}" srcId="{97F4AB86-68ED-41EB-BCAA-3C0077409A21}" destId="{78FE1EE0-810B-42B0-82E5-7965E230953D}" srcOrd="0" destOrd="0" parTransId="{FE88A61A-5A89-4163-A672-D6F2DD4F55CD}" sibTransId="{50C55C8E-3225-4644-AE0B-E9C458F6DA5B}"/>
    <dgm:cxn modelId="{E46CEED8-3B0D-4EAD-8A24-3442D3F57D0C}" type="presOf" srcId="{A5F96FAF-6E2F-4F53-8D05-04B6422D2597}" destId="{5C813206-586D-4F6C-9DDA-155F436F5596}" srcOrd="0" destOrd="0" presId="urn:microsoft.com/office/officeart/2005/8/layout/cycle1"/>
    <dgm:cxn modelId="{9EA4FF98-7CC4-45D3-BB98-267AFEB51D5E}" type="presParOf" srcId="{2E9F3F21-C970-48F9-ACBE-A12749A6F5AA}" destId="{05FBE6F6-D399-445F-B422-42925BE2BDB6}" srcOrd="0" destOrd="0" presId="urn:microsoft.com/office/officeart/2005/8/layout/cycle1"/>
    <dgm:cxn modelId="{1EE778DE-A6D8-4B2E-888A-97853A9BC253}" type="presParOf" srcId="{2E9F3F21-C970-48F9-ACBE-A12749A6F5AA}" destId="{8EC46068-FBD4-42A1-A410-523357E01F4B}" srcOrd="1" destOrd="0" presId="urn:microsoft.com/office/officeart/2005/8/layout/cycle1"/>
    <dgm:cxn modelId="{7839C1EC-2B47-4BD1-A927-D93F1474B8E0}" type="presParOf" srcId="{2E9F3F21-C970-48F9-ACBE-A12749A6F5AA}" destId="{D2E9B9DD-0143-48C2-A791-CBDC1E8F4430}" srcOrd="2" destOrd="0" presId="urn:microsoft.com/office/officeart/2005/8/layout/cycle1"/>
    <dgm:cxn modelId="{BBAB662B-A4C1-470F-B776-81BCF8BE0794}" type="presParOf" srcId="{2E9F3F21-C970-48F9-ACBE-A12749A6F5AA}" destId="{C5AAF58F-536A-43B3-9763-8F59DA3E5BEA}" srcOrd="3" destOrd="0" presId="urn:microsoft.com/office/officeart/2005/8/layout/cycle1"/>
    <dgm:cxn modelId="{3C943C16-4FC1-4A7F-AF80-0B7542E6B0E4}" type="presParOf" srcId="{2E9F3F21-C970-48F9-ACBE-A12749A6F5AA}" destId="{5C813206-586D-4F6C-9DDA-155F436F5596}" srcOrd="4" destOrd="0" presId="urn:microsoft.com/office/officeart/2005/8/layout/cycle1"/>
    <dgm:cxn modelId="{634DCD83-A611-409B-9D51-68C7B7C2E76C}" type="presParOf" srcId="{2E9F3F21-C970-48F9-ACBE-A12749A6F5AA}" destId="{F9A292F6-9A1E-4DD3-8F81-8FFD5B62FA0A}" srcOrd="5"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87F234-93DD-41E0-8D00-32669D830322}" type="doc">
      <dgm:prSet loTypeId="urn:microsoft.com/office/officeart/2005/8/layout/cycle1" loCatId="cycle" qsTypeId="urn:microsoft.com/office/officeart/2005/8/quickstyle/simple4" qsCatId="simple" csTypeId="urn:microsoft.com/office/officeart/2005/8/colors/colorful2" csCatId="colorful" phldr="1"/>
      <dgm:spPr/>
      <dgm:t>
        <a:bodyPr/>
        <a:lstStyle/>
        <a:p>
          <a:endParaRPr lang="en-GB"/>
        </a:p>
      </dgm:t>
    </dgm:pt>
    <dgm:pt modelId="{B0C28565-B0FA-4D81-9A10-5C22C817F2C0}">
      <dgm:prSet phldrT="[Text]"/>
      <dgm:spPr/>
      <dgm:t>
        <a:bodyPr/>
        <a:lstStyle/>
        <a:p>
          <a:r>
            <a:rPr kumimoji="0" lang="en-US" b="0" i="0" u="none" strike="noStrike" cap="none" spc="0" normalizeH="0" baseline="0" noProof="0">
              <a:ln/>
              <a:effectLst/>
              <a:uLnTx/>
              <a:uFillTx/>
              <a:latin typeface="+mn-lt"/>
              <a:ea typeface="+mn-ea"/>
              <a:cs typeface="+mn-cs"/>
            </a:rPr>
            <a:t>Decode instruction</a:t>
          </a:r>
          <a:endParaRPr lang="en-GB" dirty="0"/>
        </a:p>
      </dgm:t>
    </dgm:pt>
    <dgm:pt modelId="{C22292F7-CDDC-4CC5-AD41-E6F9E85A55AD}" type="parTrans" cxnId="{6FC24804-E4EF-4AEB-B68A-C804C4D8774E}">
      <dgm:prSet/>
      <dgm:spPr/>
      <dgm:t>
        <a:bodyPr/>
        <a:lstStyle/>
        <a:p>
          <a:endParaRPr lang="en-GB"/>
        </a:p>
      </dgm:t>
    </dgm:pt>
    <dgm:pt modelId="{ABDAA165-BB98-46FC-AC2E-ECCCB6F76CDF}" type="sibTrans" cxnId="{6FC24804-E4EF-4AEB-B68A-C804C4D8774E}">
      <dgm:prSet/>
      <dgm:spPr/>
      <dgm:t>
        <a:bodyPr/>
        <a:lstStyle/>
        <a:p>
          <a:endParaRPr lang="en-GB"/>
        </a:p>
      </dgm:t>
    </dgm:pt>
    <dgm:pt modelId="{FC4B5D19-41E2-4623-BC35-B4DC87DD4130}">
      <dgm:prSet phldrT="[Text]"/>
      <dgm:spPr/>
      <dgm:t>
        <a:bodyPr/>
        <a:lstStyle/>
        <a:p>
          <a:r>
            <a:rPr kumimoji="0" lang="en-US" b="0" i="0" u="none" strike="noStrike" cap="none" spc="0" normalizeH="0" baseline="0" noProof="0">
              <a:ln/>
              <a:effectLst/>
              <a:uLnTx/>
              <a:uFillTx/>
              <a:latin typeface="+mn-lt"/>
              <a:ea typeface="+mn-ea"/>
              <a:cs typeface="+mn-cs"/>
            </a:rPr>
            <a:t>Fetch required operands</a:t>
          </a:r>
          <a:endParaRPr lang="en-GB" dirty="0"/>
        </a:p>
      </dgm:t>
    </dgm:pt>
    <dgm:pt modelId="{E7B27714-6ED1-4787-AB76-B7355927F25F}" type="parTrans" cxnId="{EF14CB07-F35A-4A7A-81E6-6BD7177473EA}">
      <dgm:prSet/>
      <dgm:spPr/>
      <dgm:t>
        <a:bodyPr/>
        <a:lstStyle/>
        <a:p>
          <a:endParaRPr lang="en-GB"/>
        </a:p>
      </dgm:t>
    </dgm:pt>
    <dgm:pt modelId="{CA9E1389-4006-4B28-B9FB-2680EDB9AF6B}" type="sibTrans" cxnId="{EF14CB07-F35A-4A7A-81E6-6BD7177473EA}">
      <dgm:prSet/>
      <dgm:spPr/>
      <dgm:t>
        <a:bodyPr/>
        <a:lstStyle/>
        <a:p>
          <a:endParaRPr lang="en-GB"/>
        </a:p>
      </dgm:t>
    </dgm:pt>
    <dgm:pt modelId="{3B272CDB-AFE6-42CD-BAD7-E584568C1829}">
      <dgm:prSet phldrT="[Text]"/>
      <dgm:spPr/>
      <dgm:t>
        <a:bodyPr/>
        <a:lstStyle/>
        <a:p>
          <a:r>
            <a:rPr kumimoji="0" lang="en-US" b="0" i="0" u="none" strike="noStrike" cap="none" spc="0" normalizeH="0" baseline="0" noProof="0">
              <a:ln/>
              <a:effectLst/>
              <a:uLnTx/>
              <a:uFillTx/>
              <a:latin typeface="+mn-lt"/>
              <a:ea typeface="+mn-ea"/>
              <a:cs typeface="+mn-cs"/>
            </a:rPr>
            <a:t>Perform operation</a:t>
          </a:r>
          <a:endParaRPr lang="en-GB" dirty="0"/>
        </a:p>
      </dgm:t>
    </dgm:pt>
    <dgm:pt modelId="{0E6083E5-3054-4EA3-A39B-0B3C506677A3}" type="parTrans" cxnId="{C3D846B2-9107-419C-B9D3-6C9A79588F6B}">
      <dgm:prSet/>
      <dgm:spPr/>
      <dgm:t>
        <a:bodyPr/>
        <a:lstStyle/>
        <a:p>
          <a:endParaRPr lang="en-GB"/>
        </a:p>
      </dgm:t>
    </dgm:pt>
    <dgm:pt modelId="{E6E481E3-50F7-4E1E-B436-374193FD45B1}" type="sibTrans" cxnId="{C3D846B2-9107-419C-B9D3-6C9A79588F6B}">
      <dgm:prSet/>
      <dgm:spPr/>
      <dgm:t>
        <a:bodyPr/>
        <a:lstStyle/>
        <a:p>
          <a:endParaRPr lang="en-GB"/>
        </a:p>
      </dgm:t>
    </dgm:pt>
    <dgm:pt modelId="{A6FA9B2D-99FB-4ED5-8234-8984B3071FE8}">
      <dgm:prSet phldrT="[Text]"/>
      <dgm:spPr/>
      <dgm:t>
        <a:bodyPr/>
        <a:lstStyle/>
        <a:p>
          <a:r>
            <a:rPr kumimoji="0" lang="en-US" b="0" i="0" u="none" strike="noStrike" cap="none" spc="0" normalizeH="0" baseline="0" noProof="0" dirty="0">
              <a:ln/>
              <a:effectLst/>
              <a:uLnTx/>
              <a:uFillTx/>
              <a:latin typeface="+mn-lt"/>
              <a:ea typeface="+mn-ea"/>
              <a:cs typeface="+mn-cs"/>
            </a:rPr>
            <a:t>Fetch instruction from memory </a:t>
          </a:r>
          <a:endParaRPr lang="en-GB" dirty="0"/>
        </a:p>
      </dgm:t>
    </dgm:pt>
    <dgm:pt modelId="{0FAB3388-6AC0-4D9B-A5C4-1C83906CADA3}" type="parTrans" cxnId="{D5601D42-8DFC-4524-83EB-EBAA7D7D82EA}">
      <dgm:prSet/>
      <dgm:spPr/>
      <dgm:t>
        <a:bodyPr/>
        <a:lstStyle/>
        <a:p>
          <a:endParaRPr lang="en-GB"/>
        </a:p>
      </dgm:t>
    </dgm:pt>
    <dgm:pt modelId="{4D34D8F8-C671-47EA-987A-D72AF4B56009}" type="sibTrans" cxnId="{D5601D42-8DFC-4524-83EB-EBAA7D7D82EA}">
      <dgm:prSet/>
      <dgm:spPr/>
      <dgm:t>
        <a:bodyPr/>
        <a:lstStyle/>
        <a:p>
          <a:endParaRPr lang="en-GB"/>
        </a:p>
      </dgm:t>
    </dgm:pt>
    <dgm:pt modelId="{E3FEF110-9772-4C4E-A36B-4546AE9CC43B}" type="pres">
      <dgm:prSet presAssocID="{7487F234-93DD-41E0-8D00-32669D830322}" presName="cycle" presStyleCnt="0">
        <dgm:presLayoutVars>
          <dgm:dir/>
          <dgm:resizeHandles val="exact"/>
        </dgm:presLayoutVars>
      </dgm:prSet>
      <dgm:spPr/>
    </dgm:pt>
    <dgm:pt modelId="{5E207CF7-6A0F-4FA7-BFDE-BD5F8E5004AE}" type="pres">
      <dgm:prSet presAssocID="{B0C28565-B0FA-4D81-9A10-5C22C817F2C0}" presName="dummy" presStyleCnt="0"/>
      <dgm:spPr/>
    </dgm:pt>
    <dgm:pt modelId="{6B7F6861-4AC9-4BB1-904C-1A6595658317}" type="pres">
      <dgm:prSet presAssocID="{B0C28565-B0FA-4D81-9A10-5C22C817F2C0}" presName="node" presStyleLbl="revTx" presStyleIdx="0" presStyleCnt="4">
        <dgm:presLayoutVars>
          <dgm:bulletEnabled val="1"/>
        </dgm:presLayoutVars>
      </dgm:prSet>
      <dgm:spPr/>
    </dgm:pt>
    <dgm:pt modelId="{D42FAE54-2789-484F-B97D-CF31164C3A8A}" type="pres">
      <dgm:prSet presAssocID="{ABDAA165-BB98-46FC-AC2E-ECCCB6F76CDF}" presName="sibTrans" presStyleLbl="node1" presStyleIdx="0" presStyleCnt="4"/>
      <dgm:spPr/>
    </dgm:pt>
    <dgm:pt modelId="{7F42EA48-E073-4C4B-987F-58F8C201D644}" type="pres">
      <dgm:prSet presAssocID="{FC4B5D19-41E2-4623-BC35-B4DC87DD4130}" presName="dummy" presStyleCnt="0"/>
      <dgm:spPr/>
    </dgm:pt>
    <dgm:pt modelId="{7A749873-504B-45ED-84A0-4261D370DDB1}" type="pres">
      <dgm:prSet presAssocID="{FC4B5D19-41E2-4623-BC35-B4DC87DD4130}" presName="node" presStyleLbl="revTx" presStyleIdx="1" presStyleCnt="4">
        <dgm:presLayoutVars>
          <dgm:bulletEnabled val="1"/>
        </dgm:presLayoutVars>
      </dgm:prSet>
      <dgm:spPr/>
    </dgm:pt>
    <dgm:pt modelId="{AEF8A90A-D7B1-4286-99F3-AC1DD294295C}" type="pres">
      <dgm:prSet presAssocID="{CA9E1389-4006-4B28-B9FB-2680EDB9AF6B}" presName="sibTrans" presStyleLbl="node1" presStyleIdx="1" presStyleCnt="4"/>
      <dgm:spPr/>
    </dgm:pt>
    <dgm:pt modelId="{9D62FA1C-E855-42CB-9B80-7E4A5DF2F4C5}" type="pres">
      <dgm:prSet presAssocID="{3B272CDB-AFE6-42CD-BAD7-E584568C1829}" presName="dummy" presStyleCnt="0"/>
      <dgm:spPr/>
    </dgm:pt>
    <dgm:pt modelId="{204DA0DF-EE4F-4365-8EEF-F2C892A4F8BD}" type="pres">
      <dgm:prSet presAssocID="{3B272CDB-AFE6-42CD-BAD7-E584568C1829}" presName="node" presStyleLbl="revTx" presStyleIdx="2" presStyleCnt="4">
        <dgm:presLayoutVars>
          <dgm:bulletEnabled val="1"/>
        </dgm:presLayoutVars>
      </dgm:prSet>
      <dgm:spPr/>
    </dgm:pt>
    <dgm:pt modelId="{76D6517A-23EA-4D8A-843C-4246561BC9FA}" type="pres">
      <dgm:prSet presAssocID="{E6E481E3-50F7-4E1E-B436-374193FD45B1}" presName="sibTrans" presStyleLbl="node1" presStyleIdx="2" presStyleCnt="4"/>
      <dgm:spPr/>
    </dgm:pt>
    <dgm:pt modelId="{E2B09639-FF5D-49A8-BCF5-7281D98638E5}" type="pres">
      <dgm:prSet presAssocID="{A6FA9B2D-99FB-4ED5-8234-8984B3071FE8}" presName="dummy" presStyleCnt="0"/>
      <dgm:spPr/>
    </dgm:pt>
    <dgm:pt modelId="{9FBEB43F-983D-4FA6-8025-F14E8C732C47}" type="pres">
      <dgm:prSet presAssocID="{A6FA9B2D-99FB-4ED5-8234-8984B3071FE8}" presName="node" presStyleLbl="revTx" presStyleIdx="3" presStyleCnt="4">
        <dgm:presLayoutVars>
          <dgm:bulletEnabled val="1"/>
        </dgm:presLayoutVars>
      </dgm:prSet>
      <dgm:spPr/>
    </dgm:pt>
    <dgm:pt modelId="{C2E24E78-FDCD-4987-9FB6-5FAE4D3D77FE}" type="pres">
      <dgm:prSet presAssocID="{4D34D8F8-C671-47EA-987A-D72AF4B56009}" presName="sibTrans" presStyleLbl="node1" presStyleIdx="3" presStyleCnt="4"/>
      <dgm:spPr/>
    </dgm:pt>
  </dgm:ptLst>
  <dgm:cxnLst>
    <dgm:cxn modelId="{6FC24804-E4EF-4AEB-B68A-C804C4D8774E}" srcId="{7487F234-93DD-41E0-8D00-32669D830322}" destId="{B0C28565-B0FA-4D81-9A10-5C22C817F2C0}" srcOrd="0" destOrd="0" parTransId="{C22292F7-CDDC-4CC5-AD41-E6F9E85A55AD}" sibTransId="{ABDAA165-BB98-46FC-AC2E-ECCCB6F76CDF}"/>
    <dgm:cxn modelId="{EF14CB07-F35A-4A7A-81E6-6BD7177473EA}" srcId="{7487F234-93DD-41E0-8D00-32669D830322}" destId="{FC4B5D19-41E2-4623-BC35-B4DC87DD4130}" srcOrd="1" destOrd="0" parTransId="{E7B27714-6ED1-4787-AB76-B7355927F25F}" sibTransId="{CA9E1389-4006-4B28-B9FB-2680EDB9AF6B}"/>
    <dgm:cxn modelId="{0DDE9D2B-2DAB-49BD-A873-8E9DF0AC89D7}" type="presOf" srcId="{4D34D8F8-C671-47EA-987A-D72AF4B56009}" destId="{C2E24E78-FDCD-4987-9FB6-5FAE4D3D77FE}" srcOrd="0" destOrd="0" presId="urn:microsoft.com/office/officeart/2005/8/layout/cycle1"/>
    <dgm:cxn modelId="{D5601D42-8DFC-4524-83EB-EBAA7D7D82EA}" srcId="{7487F234-93DD-41E0-8D00-32669D830322}" destId="{A6FA9B2D-99FB-4ED5-8234-8984B3071FE8}" srcOrd="3" destOrd="0" parTransId="{0FAB3388-6AC0-4D9B-A5C4-1C83906CADA3}" sibTransId="{4D34D8F8-C671-47EA-987A-D72AF4B56009}"/>
    <dgm:cxn modelId="{EFDFA572-E444-407A-8524-676418FDEA0E}" type="presOf" srcId="{7487F234-93DD-41E0-8D00-32669D830322}" destId="{E3FEF110-9772-4C4E-A36B-4546AE9CC43B}" srcOrd="0" destOrd="0" presId="urn:microsoft.com/office/officeart/2005/8/layout/cycle1"/>
    <dgm:cxn modelId="{5D71BA7D-1BCE-4CC0-84AB-7D64359C39EB}" type="presOf" srcId="{E6E481E3-50F7-4E1E-B436-374193FD45B1}" destId="{76D6517A-23EA-4D8A-843C-4246561BC9FA}" srcOrd="0" destOrd="0" presId="urn:microsoft.com/office/officeart/2005/8/layout/cycle1"/>
    <dgm:cxn modelId="{4F0BCF98-97AA-4CC6-9DAE-986EA4556DD8}" type="presOf" srcId="{CA9E1389-4006-4B28-B9FB-2680EDB9AF6B}" destId="{AEF8A90A-D7B1-4286-99F3-AC1DD294295C}" srcOrd="0" destOrd="0" presId="urn:microsoft.com/office/officeart/2005/8/layout/cycle1"/>
    <dgm:cxn modelId="{CD900DAB-94FB-460B-A124-C5E8B480767D}" type="presOf" srcId="{A6FA9B2D-99FB-4ED5-8234-8984B3071FE8}" destId="{9FBEB43F-983D-4FA6-8025-F14E8C732C47}" srcOrd="0" destOrd="0" presId="urn:microsoft.com/office/officeart/2005/8/layout/cycle1"/>
    <dgm:cxn modelId="{C3D846B2-9107-419C-B9D3-6C9A79588F6B}" srcId="{7487F234-93DD-41E0-8D00-32669D830322}" destId="{3B272CDB-AFE6-42CD-BAD7-E584568C1829}" srcOrd="2" destOrd="0" parTransId="{0E6083E5-3054-4EA3-A39B-0B3C506677A3}" sibTransId="{E6E481E3-50F7-4E1E-B436-374193FD45B1}"/>
    <dgm:cxn modelId="{F8C2E1C6-1563-4CA3-9E16-A4DC5228B72B}" type="presOf" srcId="{B0C28565-B0FA-4D81-9A10-5C22C817F2C0}" destId="{6B7F6861-4AC9-4BB1-904C-1A6595658317}" srcOrd="0" destOrd="0" presId="urn:microsoft.com/office/officeart/2005/8/layout/cycle1"/>
    <dgm:cxn modelId="{477B46D2-C72E-4326-9D2A-F5AFF0D2099F}" type="presOf" srcId="{FC4B5D19-41E2-4623-BC35-B4DC87DD4130}" destId="{7A749873-504B-45ED-84A0-4261D370DDB1}" srcOrd="0" destOrd="0" presId="urn:microsoft.com/office/officeart/2005/8/layout/cycle1"/>
    <dgm:cxn modelId="{C6B840D3-13C9-46D9-8F32-C19E5D07A6E1}" type="presOf" srcId="{ABDAA165-BB98-46FC-AC2E-ECCCB6F76CDF}" destId="{D42FAE54-2789-484F-B97D-CF31164C3A8A}" srcOrd="0" destOrd="0" presId="urn:microsoft.com/office/officeart/2005/8/layout/cycle1"/>
    <dgm:cxn modelId="{FB4AB5DB-7647-491F-97C9-B2F71A095DAF}" type="presOf" srcId="{3B272CDB-AFE6-42CD-BAD7-E584568C1829}" destId="{204DA0DF-EE4F-4365-8EEF-F2C892A4F8BD}" srcOrd="0" destOrd="0" presId="urn:microsoft.com/office/officeart/2005/8/layout/cycle1"/>
    <dgm:cxn modelId="{A4280863-8EA6-4CED-A3EE-98A8C7BE1797}" type="presParOf" srcId="{E3FEF110-9772-4C4E-A36B-4546AE9CC43B}" destId="{5E207CF7-6A0F-4FA7-BFDE-BD5F8E5004AE}" srcOrd="0" destOrd="0" presId="urn:microsoft.com/office/officeart/2005/8/layout/cycle1"/>
    <dgm:cxn modelId="{79F89DC3-7FE6-47A2-B123-F2A5AA6C78CE}" type="presParOf" srcId="{E3FEF110-9772-4C4E-A36B-4546AE9CC43B}" destId="{6B7F6861-4AC9-4BB1-904C-1A6595658317}" srcOrd="1" destOrd="0" presId="urn:microsoft.com/office/officeart/2005/8/layout/cycle1"/>
    <dgm:cxn modelId="{8A7AE661-813D-455F-84DF-F7B4CC50F956}" type="presParOf" srcId="{E3FEF110-9772-4C4E-A36B-4546AE9CC43B}" destId="{D42FAE54-2789-484F-B97D-CF31164C3A8A}" srcOrd="2" destOrd="0" presId="urn:microsoft.com/office/officeart/2005/8/layout/cycle1"/>
    <dgm:cxn modelId="{7943EE5A-709B-49A0-AA84-0B15A2DD7EDA}" type="presParOf" srcId="{E3FEF110-9772-4C4E-A36B-4546AE9CC43B}" destId="{7F42EA48-E073-4C4B-987F-58F8C201D644}" srcOrd="3" destOrd="0" presId="urn:microsoft.com/office/officeart/2005/8/layout/cycle1"/>
    <dgm:cxn modelId="{FEBAFAB6-189E-4D20-A121-66921EBF326C}" type="presParOf" srcId="{E3FEF110-9772-4C4E-A36B-4546AE9CC43B}" destId="{7A749873-504B-45ED-84A0-4261D370DDB1}" srcOrd="4" destOrd="0" presId="urn:microsoft.com/office/officeart/2005/8/layout/cycle1"/>
    <dgm:cxn modelId="{A14173C6-56E0-4A17-9A46-EB7D02AD2DA7}" type="presParOf" srcId="{E3FEF110-9772-4C4E-A36B-4546AE9CC43B}" destId="{AEF8A90A-D7B1-4286-99F3-AC1DD294295C}" srcOrd="5" destOrd="0" presId="urn:microsoft.com/office/officeart/2005/8/layout/cycle1"/>
    <dgm:cxn modelId="{87FE506A-92A5-4A56-9A3B-CF7E184A478E}" type="presParOf" srcId="{E3FEF110-9772-4C4E-A36B-4546AE9CC43B}" destId="{9D62FA1C-E855-42CB-9B80-7E4A5DF2F4C5}" srcOrd="6" destOrd="0" presId="urn:microsoft.com/office/officeart/2005/8/layout/cycle1"/>
    <dgm:cxn modelId="{F908484E-33CC-45BB-B282-8A7246D4D645}" type="presParOf" srcId="{E3FEF110-9772-4C4E-A36B-4546AE9CC43B}" destId="{204DA0DF-EE4F-4365-8EEF-F2C892A4F8BD}" srcOrd="7" destOrd="0" presId="urn:microsoft.com/office/officeart/2005/8/layout/cycle1"/>
    <dgm:cxn modelId="{D2D47110-33FF-46C0-A344-B3D09B2FEC36}" type="presParOf" srcId="{E3FEF110-9772-4C4E-A36B-4546AE9CC43B}" destId="{76D6517A-23EA-4D8A-843C-4246561BC9FA}" srcOrd="8" destOrd="0" presId="urn:microsoft.com/office/officeart/2005/8/layout/cycle1"/>
    <dgm:cxn modelId="{8F532C20-0FB0-4282-B843-94FC662DB961}" type="presParOf" srcId="{E3FEF110-9772-4C4E-A36B-4546AE9CC43B}" destId="{E2B09639-FF5D-49A8-BCF5-7281D98638E5}" srcOrd="9" destOrd="0" presId="urn:microsoft.com/office/officeart/2005/8/layout/cycle1"/>
    <dgm:cxn modelId="{BA7F1336-D1A6-4173-A462-144AD043FCCC}" type="presParOf" srcId="{E3FEF110-9772-4C4E-A36B-4546AE9CC43B}" destId="{9FBEB43F-983D-4FA6-8025-F14E8C732C47}" srcOrd="10" destOrd="0" presId="urn:microsoft.com/office/officeart/2005/8/layout/cycle1"/>
    <dgm:cxn modelId="{9A9E529B-AC75-4D4D-9A13-D8DA7C7414B0}" type="presParOf" srcId="{E3FEF110-9772-4C4E-A36B-4546AE9CC43B}" destId="{C2E24E78-FDCD-4987-9FB6-5FAE4D3D77FE}"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67FACA-464D-4DB6-AC49-E336B5257A3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ECF0D8-F13A-4C41-832B-AAB493D485D8}">
      <dgm:prSet/>
      <dgm:spPr/>
      <dgm:t>
        <a:bodyPr/>
        <a:lstStyle/>
        <a:p>
          <a:r>
            <a:rPr lang="en-GB"/>
            <a:t>Often just referred to as “memory”.</a:t>
          </a:r>
          <a:endParaRPr lang="en-US"/>
        </a:p>
      </dgm:t>
    </dgm:pt>
    <dgm:pt modelId="{3BC04844-A297-4EF1-AB76-1EB173621D6A}" type="parTrans" cxnId="{2D02BF47-4155-4107-B605-88360E623D1E}">
      <dgm:prSet/>
      <dgm:spPr/>
      <dgm:t>
        <a:bodyPr/>
        <a:lstStyle/>
        <a:p>
          <a:endParaRPr lang="en-US"/>
        </a:p>
      </dgm:t>
    </dgm:pt>
    <dgm:pt modelId="{4640FC88-DBBA-4EA8-AB1A-288340D1A96B}" type="sibTrans" cxnId="{2D02BF47-4155-4107-B605-88360E623D1E}">
      <dgm:prSet/>
      <dgm:spPr/>
      <dgm:t>
        <a:bodyPr/>
        <a:lstStyle/>
        <a:p>
          <a:endParaRPr lang="en-US"/>
        </a:p>
      </dgm:t>
    </dgm:pt>
    <dgm:pt modelId="{6085A0BE-5DBC-4195-8763-AC784E773091}">
      <dgm:prSet/>
      <dgm:spPr/>
      <dgm:t>
        <a:bodyPr/>
        <a:lstStyle/>
        <a:p>
          <a:r>
            <a:rPr lang="en-GB"/>
            <a:t>Can be accessed in any order, hence “random access”.</a:t>
          </a:r>
          <a:endParaRPr lang="en-US"/>
        </a:p>
      </dgm:t>
    </dgm:pt>
    <dgm:pt modelId="{35D67932-7A29-494C-B0F2-729CE77BCC91}" type="parTrans" cxnId="{58865C53-9427-4275-BB2F-C67BB17F47C6}">
      <dgm:prSet/>
      <dgm:spPr/>
      <dgm:t>
        <a:bodyPr/>
        <a:lstStyle/>
        <a:p>
          <a:endParaRPr lang="en-US"/>
        </a:p>
      </dgm:t>
    </dgm:pt>
    <dgm:pt modelId="{4FA326BD-C1A2-46FF-B2CF-202C754A5056}" type="sibTrans" cxnId="{58865C53-9427-4275-BB2F-C67BB17F47C6}">
      <dgm:prSet/>
      <dgm:spPr/>
      <dgm:t>
        <a:bodyPr/>
        <a:lstStyle/>
        <a:p>
          <a:endParaRPr lang="en-US"/>
        </a:p>
      </dgm:t>
    </dgm:pt>
    <dgm:pt modelId="{2212927D-C88B-4E55-A6FF-1019B263BA17}">
      <dgm:prSet/>
      <dgm:spPr/>
      <dgm:t>
        <a:bodyPr/>
        <a:lstStyle/>
        <a:p>
          <a:r>
            <a:rPr lang="en-GB" dirty="0"/>
            <a:t>High-speed storage of data, but relatively limited in capacity. </a:t>
          </a:r>
          <a:endParaRPr lang="en-US" dirty="0"/>
        </a:p>
      </dgm:t>
    </dgm:pt>
    <dgm:pt modelId="{CDCDDB14-C5A1-4F70-AE38-DD6A14C321FD}" type="parTrans" cxnId="{B75D0561-E510-4C7A-9666-1FAE7F90B8F3}">
      <dgm:prSet/>
      <dgm:spPr/>
      <dgm:t>
        <a:bodyPr/>
        <a:lstStyle/>
        <a:p>
          <a:endParaRPr lang="en-US"/>
        </a:p>
      </dgm:t>
    </dgm:pt>
    <dgm:pt modelId="{4F627F51-B458-4F6E-9447-14441B410867}" type="sibTrans" cxnId="{B75D0561-E510-4C7A-9666-1FAE7F90B8F3}">
      <dgm:prSet/>
      <dgm:spPr/>
      <dgm:t>
        <a:bodyPr/>
        <a:lstStyle/>
        <a:p>
          <a:endParaRPr lang="en-US"/>
        </a:p>
      </dgm:t>
    </dgm:pt>
    <dgm:pt modelId="{22E3BD4A-A964-4573-BA15-2AC2505862EE}">
      <dgm:prSet/>
      <dgm:spPr/>
      <dgm:t>
        <a:bodyPr/>
        <a:lstStyle/>
        <a:p>
          <a:r>
            <a:rPr lang="en-GB"/>
            <a:t>Volatile.  Any data stored is lost if unpowered.</a:t>
          </a:r>
          <a:endParaRPr lang="en-US"/>
        </a:p>
      </dgm:t>
    </dgm:pt>
    <dgm:pt modelId="{6F1C1F0C-33F6-41B8-A302-358E38F30A15}" type="parTrans" cxnId="{F1381798-482E-4638-90BE-9F86CDF1BF7F}">
      <dgm:prSet/>
      <dgm:spPr/>
      <dgm:t>
        <a:bodyPr/>
        <a:lstStyle/>
        <a:p>
          <a:endParaRPr lang="en-US"/>
        </a:p>
      </dgm:t>
    </dgm:pt>
    <dgm:pt modelId="{B48FDEFA-2AD3-4A11-BA65-0A2864FB66E3}" type="sibTrans" cxnId="{F1381798-482E-4638-90BE-9F86CDF1BF7F}">
      <dgm:prSet/>
      <dgm:spPr/>
      <dgm:t>
        <a:bodyPr/>
        <a:lstStyle/>
        <a:p>
          <a:endParaRPr lang="en-US"/>
        </a:p>
      </dgm:t>
    </dgm:pt>
    <dgm:pt modelId="{28F94BDD-891B-4953-8117-ADD4C5E13B9D}">
      <dgm:prSet/>
      <dgm:spPr/>
      <dgm:t>
        <a:bodyPr/>
        <a:lstStyle/>
        <a:p>
          <a:r>
            <a:rPr lang="en-GB"/>
            <a:t>Contrast this with the storage provisioned by a hard disk drive (discussed in the coming slides).</a:t>
          </a:r>
          <a:endParaRPr lang="en-US"/>
        </a:p>
      </dgm:t>
    </dgm:pt>
    <dgm:pt modelId="{793E2D88-E43B-4FBE-A50E-FF4286C28B76}" type="parTrans" cxnId="{D0E22862-6A8D-4EC4-9A38-14B8EF51CEF7}">
      <dgm:prSet/>
      <dgm:spPr/>
      <dgm:t>
        <a:bodyPr/>
        <a:lstStyle/>
        <a:p>
          <a:endParaRPr lang="en-US"/>
        </a:p>
      </dgm:t>
    </dgm:pt>
    <dgm:pt modelId="{6122B214-F76E-4CF4-BD39-9B25638AC9AF}" type="sibTrans" cxnId="{D0E22862-6A8D-4EC4-9A38-14B8EF51CEF7}">
      <dgm:prSet/>
      <dgm:spPr/>
      <dgm:t>
        <a:bodyPr/>
        <a:lstStyle/>
        <a:p>
          <a:endParaRPr lang="en-US"/>
        </a:p>
      </dgm:t>
    </dgm:pt>
    <dgm:pt modelId="{22619C93-4D67-4F2E-A45D-AC19610DDFA8}" type="pres">
      <dgm:prSet presAssocID="{1E67FACA-464D-4DB6-AC49-E336B5257A36}" presName="root" presStyleCnt="0">
        <dgm:presLayoutVars>
          <dgm:dir/>
          <dgm:resizeHandles val="exact"/>
        </dgm:presLayoutVars>
      </dgm:prSet>
      <dgm:spPr/>
    </dgm:pt>
    <dgm:pt modelId="{A0D1B884-9E4F-4780-92E2-C2D81BFCD337}" type="pres">
      <dgm:prSet presAssocID="{EFECF0D8-F13A-4C41-832B-AAB493D485D8}" presName="compNode" presStyleCnt="0"/>
      <dgm:spPr/>
    </dgm:pt>
    <dgm:pt modelId="{2A16F00D-19BA-4C15-8A4A-C194B0AD885D}" type="pres">
      <dgm:prSet presAssocID="{EFECF0D8-F13A-4C41-832B-AAB493D485D8}" presName="bgRect" presStyleLbl="bgShp" presStyleIdx="0" presStyleCnt="5"/>
      <dgm:spPr/>
    </dgm:pt>
    <dgm:pt modelId="{7F1577BD-DE44-4BD5-9ADA-4E3E3BE49F84}" type="pres">
      <dgm:prSet presAssocID="{EFECF0D8-F13A-4C41-832B-AAB493D485D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5D40DC9E-3EF4-432B-8530-1EF492D2A101}" type="pres">
      <dgm:prSet presAssocID="{EFECF0D8-F13A-4C41-832B-AAB493D485D8}" presName="spaceRect" presStyleCnt="0"/>
      <dgm:spPr/>
    </dgm:pt>
    <dgm:pt modelId="{44D95378-A826-4184-9B59-B63A9F6A2369}" type="pres">
      <dgm:prSet presAssocID="{EFECF0D8-F13A-4C41-832B-AAB493D485D8}" presName="parTx" presStyleLbl="revTx" presStyleIdx="0" presStyleCnt="5">
        <dgm:presLayoutVars>
          <dgm:chMax val="0"/>
          <dgm:chPref val="0"/>
        </dgm:presLayoutVars>
      </dgm:prSet>
      <dgm:spPr/>
    </dgm:pt>
    <dgm:pt modelId="{05A244AE-BBC5-4AF4-B909-9C45951CFCB9}" type="pres">
      <dgm:prSet presAssocID="{4640FC88-DBBA-4EA8-AB1A-288340D1A96B}" presName="sibTrans" presStyleCnt="0"/>
      <dgm:spPr/>
    </dgm:pt>
    <dgm:pt modelId="{3D828F8C-E0C7-4645-93A9-1B2132191C4A}" type="pres">
      <dgm:prSet presAssocID="{6085A0BE-5DBC-4195-8763-AC784E773091}" presName="compNode" presStyleCnt="0"/>
      <dgm:spPr/>
    </dgm:pt>
    <dgm:pt modelId="{AAACE57D-B408-4D83-AF24-79677A9CAB52}" type="pres">
      <dgm:prSet presAssocID="{6085A0BE-5DBC-4195-8763-AC784E773091}" presName="bgRect" presStyleLbl="bgShp" presStyleIdx="1" presStyleCnt="5"/>
      <dgm:spPr/>
    </dgm:pt>
    <dgm:pt modelId="{D9D1775A-FE3B-4D61-8E7E-F6A58FB2144F}" type="pres">
      <dgm:prSet presAssocID="{6085A0BE-5DBC-4195-8763-AC784E7730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FC3F02AF-6ADA-4F2B-97A6-A4B28422FE43}" type="pres">
      <dgm:prSet presAssocID="{6085A0BE-5DBC-4195-8763-AC784E773091}" presName="spaceRect" presStyleCnt="0"/>
      <dgm:spPr/>
    </dgm:pt>
    <dgm:pt modelId="{B9379B65-0A92-4F6A-84E6-DD8DD80F7F26}" type="pres">
      <dgm:prSet presAssocID="{6085A0BE-5DBC-4195-8763-AC784E773091}" presName="parTx" presStyleLbl="revTx" presStyleIdx="1" presStyleCnt="5">
        <dgm:presLayoutVars>
          <dgm:chMax val="0"/>
          <dgm:chPref val="0"/>
        </dgm:presLayoutVars>
      </dgm:prSet>
      <dgm:spPr/>
    </dgm:pt>
    <dgm:pt modelId="{F6C8B230-C611-49F0-AB7C-B123C1B01518}" type="pres">
      <dgm:prSet presAssocID="{4FA326BD-C1A2-46FF-B2CF-202C754A5056}" presName="sibTrans" presStyleCnt="0"/>
      <dgm:spPr/>
    </dgm:pt>
    <dgm:pt modelId="{416EDCEB-05ED-44BF-A9C5-32E13DBF0CFA}" type="pres">
      <dgm:prSet presAssocID="{2212927D-C88B-4E55-A6FF-1019B263BA17}" presName="compNode" presStyleCnt="0"/>
      <dgm:spPr/>
    </dgm:pt>
    <dgm:pt modelId="{DD644207-7C67-43BD-B764-5AAA0DB08BE9}" type="pres">
      <dgm:prSet presAssocID="{2212927D-C88B-4E55-A6FF-1019B263BA17}" presName="bgRect" presStyleLbl="bgShp" presStyleIdx="2" presStyleCnt="5"/>
      <dgm:spPr/>
    </dgm:pt>
    <dgm:pt modelId="{3B8FC5D8-54F9-4781-876C-E8A6790915BC}" type="pres">
      <dgm:prSet presAssocID="{2212927D-C88B-4E55-A6FF-1019B263BA1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ermometer"/>
        </a:ext>
      </dgm:extLst>
    </dgm:pt>
    <dgm:pt modelId="{9789E1B4-B5B7-43B7-92D6-C1F9500525DE}" type="pres">
      <dgm:prSet presAssocID="{2212927D-C88B-4E55-A6FF-1019B263BA17}" presName="spaceRect" presStyleCnt="0"/>
      <dgm:spPr/>
    </dgm:pt>
    <dgm:pt modelId="{07D1D32B-C9B0-4FA2-B1C7-43C56F8AED5C}" type="pres">
      <dgm:prSet presAssocID="{2212927D-C88B-4E55-A6FF-1019B263BA17}" presName="parTx" presStyleLbl="revTx" presStyleIdx="2" presStyleCnt="5">
        <dgm:presLayoutVars>
          <dgm:chMax val="0"/>
          <dgm:chPref val="0"/>
        </dgm:presLayoutVars>
      </dgm:prSet>
      <dgm:spPr/>
    </dgm:pt>
    <dgm:pt modelId="{D897EF00-383E-4C2D-9D94-A79BEE56FA3F}" type="pres">
      <dgm:prSet presAssocID="{4F627F51-B458-4F6E-9447-14441B410867}" presName="sibTrans" presStyleCnt="0"/>
      <dgm:spPr/>
    </dgm:pt>
    <dgm:pt modelId="{5F0DDAE0-0C44-4139-8FCE-30992F1D700F}" type="pres">
      <dgm:prSet presAssocID="{22E3BD4A-A964-4573-BA15-2AC2505862EE}" presName="compNode" presStyleCnt="0"/>
      <dgm:spPr/>
    </dgm:pt>
    <dgm:pt modelId="{4FAC2137-6D57-48F1-B19A-4940F7FE756D}" type="pres">
      <dgm:prSet presAssocID="{22E3BD4A-A964-4573-BA15-2AC2505862EE}" presName="bgRect" presStyleLbl="bgShp" presStyleIdx="3" presStyleCnt="5"/>
      <dgm:spPr/>
    </dgm:pt>
    <dgm:pt modelId="{C45A6F02-4CA0-4400-A252-1BEB59DFFD08}" type="pres">
      <dgm:prSet presAssocID="{22E3BD4A-A964-4573-BA15-2AC2505862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sconnected"/>
        </a:ext>
      </dgm:extLst>
    </dgm:pt>
    <dgm:pt modelId="{FABD69C1-8531-4BB5-BE5B-8A5170A7C651}" type="pres">
      <dgm:prSet presAssocID="{22E3BD4A-A964-4573-BA15-2AC2505862EE}" presName="spaceRect" presStyleCnt="0"/>
      <dgm:spPr/>
    </dgm:pt>
    <dgm:pt modelId="{9D26D486-6F93-48B6-AB48-48C9D800D065}" type="pres">
      <dgm:prSet presAssocID="{22E3BD4A-A964-4573-BA15-2AC2505862EE}" presName="parTx" presStyleLbl="revTx" presStyleIdx="3" presStyleCnt="5">
        <dgm:presLayoutVars>
          <dgm:chMax val="0"/>
          <dgm:chPref val="0"/>
        </dgm:presLayoutVars>
      </dgm:prSet>
      <dgm:spPr/>
    </dgm:pt>
    <dgm:pt modelId="{FF9B1D79-2C1E-4D46-8636-17303F559247}" type="pres">
      <dgm:prSet presAssocID="{B48FDEFA-2AD3-4A11-BA65-0A2864FB66E3}" presName="sibTrans" presStyleCnt="0"/>
      <dgm:spPr/>
    </dgm:pt>
    <dgm:pt modelId="{6E6F3A8E-848C-4C31-A00C-075A525D61C4}" type="pres">
      <dgm:prSet presAssocID="{28F94BDD-891B-4953-8117-ADD4C5E13B9D}" presName="compNode" presStyleCnt="0"/>
      <dgm:spPr/>
    </dgm:pt>
    <dgm:pt modelId="{7B975E80-60F0-49D4-908B-C7F1D9756AC4}" type="pres">
      <dgm:prSet presAssocID="{28F94BDD-891B-4953-8117-ADD4C5E13B9D}" presName="bgRect" presStyleLbl="bgShp" presStyleIdx="4" presStyleCnt="5"/>
      <dgm:spPr/>
    </dgm:pt>
    <dgm:pt modelId="{5EF33B82-0DCF-4CB7-B3F5-CC8E58145FD7}" type="pres">
      <dgm:prSet presAssocID="{28F94BDD-891B-4953-8117-ADD4C5E13B9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381C492-54B9-4FBE-9A15-509F8C521755}" type="pres">
      <dgm:prSet presAssocID="{28F94BDD-891B-4953-8117-ADD4C5E13B9D}" presName="spaceRect" presStyleCnt="0"/>
      <dgm:spPr/>
    </dgm:pt>
    <dgm:pt modelId="{F662A856-1127-40E1-A867-BA9106D7496F}" type="pres">
      <dgm:prSet presAssocID="{28F94BDD-891B-4953-8117-ADD4C5E13B9D}" presName="parTx" presStyleLbl="revTx" presStyleIdx="4" presStyleCnt="5">
        <dgm:presLayoutVars>
          <dgm:chMax val="0"/>
          <dgm:chPref val="0"/>
        </dgm:presLayoutVars>
      </dgm:prSet>
      <dgm:spPr/>
    </dgm:pt>
  </dgm:ptLst>
  <dgm:cxnLst>
    <dgm:cxn modelId="{CE3FEE23-B48D-471E-848C-46181F8C366A}" type="presOf" srcId="{22E3BD4A-A964-4573-BA15-2AC2505862EE}" destId="{9D26D486-6F93-48B6-AB48-48C9D800D065}" srcOrd="0" destOrd="0" presId="urn:microsoft.com/office/officeart/2018/2/layout/IconVerticalSolidList"/>
    <dgm:cxn modelId="{B75D0561-E510-4C7A-9666-1FAE7F90B8F3}" srcId="{1E67FACA-464D-4DB6-AC49-E336B5257A36}" destId="{2212927D-C88B-4E55-A6FF-1019B263BA17}" srcOrd="2" destOrd="0" parTransId="{CDCDDB14-C5A1-4F70-AE38-DD6A14C321FD}" sibTransId="{4F627F51-B458-4F6E-9447-14441B410867}"/>
    <dgm:cxn modelId="{D0E22862-6A8D-4EC4-9A38-14B8EF51CEF7}" srcId="{1E67FACA-464D-4DB6-AC49-E336B5257A36}" destId="{28F94BDD-891B-4953-8117-ADD4C5E13B9D}" srcOrd="4" destOrd="0" parTransId="{793E2D88-E43B-4FBE-A50E-FF4286C28B76}" sibTransId="{6122B214-F76E-4CF4-BD39-9B25638AC9AF}"/>
    <dgm:cxn modelId="{2D02BF47-4155-4107-B605-88360E623D1E}" srcId="{1E67FACA-464D-4DB6-AC49-E336B5257A36}" destId="{EFECF0D8-F13A-4C41-832B-AAB493D485D8}" srcOrd="0" destOrd="0" parTransId="{3BC04844-A297-4EF1-AB76-1EB173621D6A}" sibTransId="{4640FC88-DBBA-4EA8-AB1A-288340D1A96B}"/>
    <dgm:cxn modelId="{3FF7B64B-331A-4D4E-96E7-BF0E2A6A960F}" type="presOf" srcId="{28F94BDD-891B-4953-8117-ADD4C5E13B9D}" destId="{F662A856-1127-40E1-A867-BA9106D7496F}" srcOrd="0" destOrd="0" presId="urn:microsoft.com/office/officeart/2018/2/layout/IconVerticalSolidList"/>
    <dgm:cxn modelId="{910DA851-ACEF-407B-BDC3-F0FD616A74EC}" type="presOf" srcId="{2212927D-C88B-4E55-A6FF-1019B263BA17}" destId="{07D1D32B-C9B0-4FA2-B1C7-43C56F8AED5C}" srcOrd="0" destOrd="0" presId="urn:microsoft.com/office/officeart/2018/2/layout/IconVerticalSolidList"/>
    <dgm:cxn modelId="{58865C53-9427-4275-BB2F-C67BB17F47C6}" srcId="{1E67FACA-464D-4DB6-AC49-E336B5257A36}" destId="{6085A0BE-5DBC-4195-8763-AC784E773091}" srcOrd="1" destOrd="0" parTransId="{35D67932-7A29-494C-B0F2-729CE77BCC91}" sibTransId="{4FA326BD-C1A2-46FF-B2CF-202C754A5056}"/>
    <dgm:cxn modelId="{F1381798-482E-4638-90BE-9F86CDF1BF7F}" srcId="{1E67FACA-464D-4DB6-AC49-E336B5257A36}" destId="{22E3BD4A-A964-4573-BA15-2AC2505862EE}" srcOrd="3" destOrd="0" parTransId="{6F1C1F0C-33F6-41B8-A302-358E38F30A15}" sibTransId="{B48FDEFA-2AD3-4A11-BA65-0A2864FB66E3}"/>
    <dgm:cxn modelId="{E68396BE-EF14-472A-9767-F85FD7AE692A}" type="presOf" srcId="{EFECF0D8-F13A-4C41-832B-AAB493D485D8}" destId="{44D95378-A826-4184-9B59-B63A9F6A2369}" srcOrd="0" destOrd="0" presId="urn:microsoft.com/office/officeart/2018/2/layout/IconVerticalSolidList"/>
    <dgm:cxn modelId="{973E58C6-ACAD-456E-AA1E-5E58C458B903}" type="presOf" srcId="{1E67FACA-464D-4DB6-AC49-E336B5257A36}" destId="{22619C93-4D67-4F2E-A45D-AC19610DDFA8}" srcOrd="0" destOrd="0" presId="urn:microsoft.com/office/officeart/2018/2/layout/IconVerticalSolidList"/>
    <dgm:cxn modelId="{0A4BFFC8-7D39-4E47-96EC-FF9283BE1E83}" type="presOf" srcId="{6085A0BE-5DBC-4195-8763-AC784E773091}" destId="{B9379B65-0A92-4F6A-84E6-DD8DD80F7F26}" srcOrd="0" destOrd="0" presId="urn:microsoft.com/office/officeart/2018/2/layout/IconVerticalSolidList"/>
    <dgm:cxn modelId="{5994E314-1347-4688-84B1-28BFD6CAB69C}" type="presParOf" srcId="{22619C93-4D67-4F2E-A45D-AC19610DDFA8}" destId="{A0D1B884-9E4F-4780-92E2-C2D81BFCD337}" srcOrd="0" destOrd="0" presId="urn:microsoft.com/office/officeart/2018/2/layout/IconVerticalSolidList"/>
    <dgm:cxn modelId="{A16D3763-5346-4446-B284-363DDF8D2EFE}" type="presParOf" srcId="{A0D1B884-9E4F-4780-92E2-C2D81BFCD337}" destId="{2A16F00D-19BA-4C15-8A4A-C194B0AD885D}" srcOrd="0" destOrd="0" presId="urn:microsoft.com/office/officeart/2018/2/layout/IconVerticalSolidList"/>
    <dgm:cxn modelId="{166F94B1-A835-44BE-9347-19DF5A028171}" type="presParOf" srcId="{A0D1B884-9E4F-4780-92E2-C2D81BFCD337}" destId="{7F1577BD-DE44-4BD5-9ADA-4E3E3BE49F84}" srcOrd="1" destOrd="0" presId="urn:microsoft.com/office/officeart/2018/2/layout/IconVerticalSolidList"/>
    <dgm:cxn modelId="{38937E27-C469-4E96-8DE0-9AE8AC9367CA}" type="presParOf" srcId="{A0D1B884-9E4F-4780-92E2-C2D81BFCD337}" destId="{5D40DC9E-3EF4-432B-8530-1EF492D2A101}" srcOrd="2" destOrd="0" presId="urn:microsoft.com/office/officeart/2018/2/layout/IconVerticalSolidList"/>
    <dgm:cxn modelId="{5956CA8C-7E2A-40E6-9606-984CD84110FE}" type="presParOf" srcId="{A0D1B884-9E4F-4780-92E2-C2D81BFCD337}" destId="{44D95378-A826-4184-9B59-B63A9F6A2369}" srcOrd="3" destOrd="0" presId="urn:microsoft.com/office/officeart/2018/2/layout/IconVerticalSolidList"/>
    <dgm:cxn modelId="{AC84D9D5-1D2C-4C17-BC9A-E8EEB33BC656}" type="presParOf" srcId="{22619C93-4D67-4F2E-A45D-AC19610DDFA8}" destId="{05A244AE-BBC5-4AF4-B909-9C45951CFCB9}" srcOrd="1" destOrd="0" presId="urn:microsoft.com/office/officeart/2018/2/layout/IconVerticalSolidList"/>
    <dgm:cxn modelId="{AFD1347E-0B6E-45FA-B228-C576D0C28D5B}" type="presParOf" srcId="{22619C93-4D67-4F2E-A45D-AC19610DDFA8}" destId="{3D828F8C-E0C7-4645-93A9-1B2132191C4A}" srcOrd="2" destOrd="0" presId="urn:microsoft.com/office/officeart/2018/2/layout/IconVerticalSolidList"/>
    <dgm:cxn modelId="{83AF8A31-AC52-41D5-8FF2-FBFA39E969CA}" type="presParOf" srcId="{3D828F8C-E0C7-4645-93A9-1B2132191C4A}" destId="{AAACE57D-B408-4D83-AF24-79677A9CAB52}" srcOrd="0" destOrd="0" presId="urn:microsoft.com/office/officeart/2018/2/layout/IconVerticalSolidList"/>
    <dgm:cxn modelId="{C14FF161-F448-435A-879E-525ED827288E}" type="presParOf" srcId="{3D828F8C-E0C7-4645-93A9-1B2132191C4A}" destId="{D9D1775A-FE3B-4D61-8E7E-F6A58FB2144F}" srcOrd="1" destOrd="0" presId="urn:microsoft.com/office/officeart/2018/2/layout/IconVerticalSolidList"/>
    <dgm:cxn modelId="{B63BF76F-53D7-43AF-BD6D-DEFDAF0982F3}" type="presParOf" srcId="{3D828F8C-E0C7-4645-93A9-1B2132191C4A}" destId="{FC3F02AF-6ADA-4F2B-97A6-A4B28422FE43}" srcOrd="2" destOrd="0" presId="urn:microsoft.com/office/officeart/2018/2/layout/IconVerticalSolidList"/>
    <dgm:cxn modelId="{EC24EC86-2450-4EB7-9FE2-F2A108E49934}" type="presParOf" srcId="{3D828F8C-E0C7-4645-93A9-1B2132191C4A}" destId="{B9379B65-0A92-4F6A-84E6-DD8DD80F7F26}" srcOrd="3" destOrd="0" presId="urn:microsoft.com/office/officeart/2018/2/layout/IconVerticalSolidList"/>
    <dgm:cxn modelId="{89B1947B-82F2-48AF-B4B7-7BBE53083927}" type="presParOf" srcId="{22619C93-4D67-4F2E-A45D-AC19610DDFA8}" destId="{F6C8B230-C611-49F0-AB7C-B123C1B01518}" srcOrd="3" destOrd="0" presId="urn:microsoft.com/office/officeart/2018/2/layout/IconVerticalSolidList"/>
    <dgm:cxn modelId="{EE7DDE2B-41B7-47FC-A84A-A37B0693732A}" type="presParOf" srcId="{22619C93-4D67-4F2E-A45D-AC19610DDFA8}" destId="{416EDCEB-05ED-44BF-A9C5-32E13DBF0CFA}" srcOrd="4" destOrd="0" presId="urn:microsoft.com/office/officeart/2018/2/layout/IconVerticalSolidList"/>
    <dgm:cxn modelId="{71D9F43E-7BFF-4B88-B0C3-9B9C49C5D433}" type="presParOf" srcId="{416EDCEB-05ED-44BF-A9C5-32E13DBF0CFA}" destId="{DD644207-7C67-43BD-B764-5AAA0DB08BE9}" srcOrd="0" destOrd="0" presId="urn:microsoft.com/office/officeart/2018/2/layout/IconVerticalSolidList"/>
    <dgm:cxn modelId="{7271FE96-DE13-4779-A1A1-98B9DC654B5A}" type="presParOf" srcId="{416EDCEB-05ED-44BF-A9C5-32E13DBF0CFA}" destId="{3B8FC5D8-54F9-4781-876C-E8A6790915BC}" srcOrd="1" destOrd="0" presId="urn:microsoft.com/office/officeart/2018/2/layout/IconVerticalSolidList"/>
    <dgm:cxn modelId="{45F29C8A-9976-4BEA-806C-DAD89D5AF910}" type="presParOf" srcId="{416EDCEB-05ED-44BF-A9C5-32E13DBF0CFA}" destId="{9789E1B4-B5B7-43B7-92D6-C1F9500525DE}" srcOrd="2" destOrd="0" presId="urn:microsoft.com/office/officeart/2018/2/layout/IconVerticalSolidList"/>
    <dgm:cxn modelId="{E5CEA1F4-6E59-4E60-A6A2-EB6CDD62CDA2}" type="presParOf" srcId="{416EDCEB-05ED-44BF-A9C5-32E13DBF0CFA}" destId="{07D1D32B-C9B0-4FA2-B1C7-43C56F8AED5C}" srcOrd="3" destOrd="0" presId="urn:microsoft.com/office/officeart/2018/2/layout/IconVerticalSolidList"/>
    <dgm:cxn modelId="{6C6593BB-4CC1-4DB4-AEA3-156862A30F6F}" type="presParOf" srcId="{22619C93-4D67-4F2E-A45D-AC19610DDFA8}" destId="{D897EF00-383E-4C2D-9D94-A79BEE56FA3F}" srcOrd="5" destOrd="0" presId="urn:microsoft.com/office/officeart/2018/2/layout/IconVerticalSolidList"/>
    <dgm:cxn modelId="{4DB6EAA4-D14B-4AF5-8657-B028CA6C6D53}" type="presParOf" srcId="{22619C93-4D67-4F2E-A45D-AC19610DDFA8}" destId="{5F0DDAE0-0C44-4139-8FCE-30992F1D700F}" srcOrd="6" destOrd="0" presId="urn:microsoft.com/office/officeart/2018/2/layout/IconVerticalSolidList"/>
    <dgm:cxn modelId="{5F84020B-B053-4C58-86A8-BFE7249E6190}" type="presParOf" srcId="{5F0DDAE0-0C44-4139-8FCE-30992F1D700F}" destId="{4FAC2137-6D57-48F1-B19A-4940F7FE756D}" srcOrd="0" destOrd="0" presId="urn:microsoft.com/office/officeart/2018/2/layout/IconVerticalSolidList"/>
    <dgm:cxn modelId="{C5246BD9-A0D6-4C6C-8B0D-BED2D372E4E9}" type="presParOf" srcId="{5F0DDAE0-0C44-4139-8FCE-30992F1D700F}" destId="{C45A6F02-4CA0-4400-A252-1BEB59DFFD08}" srcOrd="1" destOrd="0" presId="urn:microsoft.com/office/officeart/2018/2/layout/IconVerticalSolidList"/>
    <dgm:cxn modelId="{64B20B76-00AC-4F23-BCFF-89CAC3E871CF}" type="presParOf" srcId="{5F0DDAE0-0C44-4139-8FCE-30992F1D700F}" destId="{FABD69C1-8531-4BB5-BE5B-8A5170A7C651}" srcOrd="2" destOrd="0" presId="urn:microsoft.com/office/officeart/2018/2/layout/IconVerticalSolidList"/>
    <dgm:cxn modelId="{D385755C-D88F-4405-8406-6934FFE5A1BA}" type="presParOf" srcId="{5F0DDAE0-0C44-4139-8FCE-30992F1D700F}" destId="{9D26D486-6F93-48B6-AB48-48C9D800D065}" srcOrd="3" destOrd="0" presId="urn:microsoft.com/office/officeart/2018/2/layout/IconVerticalSolidList"/>
    <dgm:cxn modelId="{A1916E8A-E145-4B69-9470-55DA19DF0AD3}" type="presParOf" srcId="{22619C93-4D67-4F2E-A45D-AC19610DDFA8}" destId="{FF9B1D79-2C1E-4D46-8636-17303F559247}" srcOrd="7" destOrd="0" presId="urn:microsoft.com/office/officeart/2018/2/layout/IconVerticalSolidList"/>
    <dgm:cxn modelId="{A0E4C9C6-96ED-4FE3-9A12-0DD2B04CEDCB}" type="presParOf" srcId="{22619C93-4D67-4F2E-A45D-AC19610DDFA8}" destId="{6E6F3A8E-848C-4C31-A00C-075A525D61C4}" srcOrd="8" destOrd="0" presId="urn:microsoft.com/office/officeart/2018/2/layout/IconVerticalSolidList"/>
    <dgm:cxn modelId="{65F2710E-037E-4336-8273-280A64147A83}" type="presParOf" srcId="{6E6F3A8E-848C-4C31-A00C-075A525D61C4}" destId="{7B975E80-60F0-49D4-908B-C7F1D9756AC4}" srcOrd="0" destOrd="0" presId="urn:microsoft.com/office/officeart/2018/2/layout/IconVerticalSolidList"/>
    <dgm:cxn modelId="{AD36F79A-D8C7-4E9B-B1B9-83152E68F7F1}" type="presParOf" srcId="{6E6F3A8E-848C-4C31-A00C-075A525D61C4}" destId="{5EF33B82-0DCF-4CB7-B3F5-CC8E58145FD7}" srcOrd="1" destOrd="0" presId="urn:microsoft.com/office/officeart/2018/2/layout/IconVerticalSolidList"/>
    <dgm:cxn modelId="{5BEE723D-66AB-4AE2-8234-237E0E79BF59}" type="presParOf" srcId="{6E6F3A8E-848C-4C31-A00C-075A525D61C4}" destId="{A381C492-54B9-4FBE-9A15-509F8C521755}" srcOrd="2" destOrd="0" presId="urn:microsoft.com/office/officeart/2018/2/layout/IconVerticalSolidList"/>
    <dgm:cxn modelId="{631ADEED-7C7A-441A-BBF5-EFFF425D1E81}" type="presParOf" srcId="{6E6F3A8E-848C-4C31-A00C-075A525D61C4}" destId="{F662A856-1127-40E1-A867-BA9106D749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39F5DB-0C9F-4DF6-93AA-B5B9268A61A2}"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D1A982A7-8137-413D-B33F-B3E8297EC026}">
      <dgm:prSet/>
      <dgm:spPr/>
      <dgm:t>
        <a:bodyPr/>
        <a:lstStyle/>
        <a:p>
          <a:r>
            <a:rPr lang="en-US"/>
            <a:t>SDRAM (Synchronous Dynamic Random Access Memory)</a:t>
          </a:r>
        </a:p>
      </dgm:t>
    </dgm:pt>
    <dgm:pt modelId="{18817239-C816-4999-8E3F-01A04587B4D2}" type="parTrans" cxnId="{477807CB-560A-4B56-B35A-374165265240}">
      <dgm:prSet/>
      <dgm:spPr/>
      <dgm:t>
        <a:bodyPr/>
        <a:lstStyle/>
        <a:p>
          <a:endParaRPr lang="en-US"/>
        </a:p>
      </dgm:t>
    </dgm:pt>
    <dgm:pt modelId="{E5610571-767C-464C-B08F-F1CF94D7A830}" type="sibTrans" cxnId="{477807CB-560A-4B56-B35A-374165265240}">
      <dgm:prSet/>
      <dgm:spPr/>
      <dgm:t>
        <a:bodyPr/>
        <a:lstStyle/>
        <a:p>
          <a:endParaRPr lang="en-US"/>
        </a:p>
      </dgm:t>
    </dgm:pt>
    <dgm:pt modelId="{19E788B5-C0B1-4429-9D49-7F19B57AF855}">
      <dgm:prSet/>
      <dgm:spPr/>
      <dgm:t>
        <a:bodyPr/>
        <a:lstStyle/>
        <a:p>
          <a:r>
            <a:rPr lang="en-GB"/>
            <a:t>DDR SDRAM (Double Data Rate SDRAM)</a:t>
          </a:r>
          <a:endParaRPr lang="en-US"/>
        </a:p>
      </dgm:t>
    </dgm:pt>
    <dgm:pt modelId="{CA8F7285-071E-4464-9A6E-3D4A7EB28442}" type="parTrans" cxnId="{880C572E-6A8E-44CB-857A-2721B7E837B6}">
      <dgm:prSet/>
      <dgm:spPr/>
      <dgm:t>
        <a:bodyPr/>
        <a:lstStyle/>
        <a:p>
          <a:endParaRPr lang="en-US"/>
        </a:p>
      </dgm:t>
    </dgm:pt>
    <dgm:pt modelId="{A9FF6C00-5946-42A7-9B98-F15589D7C9B6}" type="sibTrans" cxnId="{880C572E-6A8E-44CB-857A-2721B7E837B6}">
      <dgm:prSet/>
      <dgm:spPr/>
      <dgm:t>
        <a:bodyPr/>
        <a:lstStyle/>
        <a:p>
          <a:endParaRPr lang="en-US"/>
        </a:p>
      </dgm:t>
    </dgm:pt>
    <dgm:pt modelId="{8F1FFC55-3905-465A-9EB6-081B25CE7085}">
      <dgm:prSet/>
      <dgm:spPr/>
      <dgm:t>
        <a:bodyPr/>
        <a:lstStyle/>
        <a:p>
          <a:r>
            <a:rPr lang="en-GB" dirty="0"/>
            <a:t>DDR2 SDRAM(Double Data Rate Two SDRAM)</a:t>
          </a:r>
          <a:endParaRPr lang="en-US" dirty="0"/>
        </a:p>
      </dgm:t>
    </dgm:pt>
    <dgm:pt modelId="{EE9E00AA-4602-47EF-B789-6D1090FA60BD}" type="parTrans" cxnId="{F7DCF088-9637-401E-A23A-923FBDA0941C}">
      <dgm:prSet/>
      <dgm:spPr/>
      <dgm:t>
        <a:bodyPr/>
        <a:lstStyle/>
        <a:p>
          <a:endParaRPr lang="en-US"/>
        </a:p>
      </dgm:t>
    </dgm:pt>
    <dgm:pt modelId="{F51D7D59-358A-4906-BD46-CB87E8BF0D24}" type="sibTrans" cxnId="{F7DCF088-9637-401E-A23A-923FBDA0941C}">
      <dgm:prSet/>
      <dgm:spPr/>
      <dgm:t>
        <a:bodyPr/>
        <a:lstStyle/>
        <a:p>
          <a:endParaRPr lang="en-US"/>
        </a:p>
      </dgm:t>
    </dgm:pt>
    <dgm:pt modelId="{7236BAE8-861B-4228-8C73-473D81D927C3}">
      <dgm:prSet/>
      <dgm:spPr/>
      <dgm:t>
        <a:bodyPr/>
        <a:lstStyle/>
        <a:p>
          <a:r>
            <a:rPr lang="en-GB" dirty="0"/>
            <a:t>DDR3 SDRAM(Double Data Rate </a:t>
          </a:r>
          <a:r>
            <a:rPr lang="en-GB" dirty="0" err="1"/>
            <a:t>ThreeSDRAM</a:t>
          </a:r>
          <a:r>
            <a:rPr lang="en-GB" dirty="0"/>
            <a:t>)</a:t>
          </a:r>
          <a:endParaRPr lang="en-US" dirty="0"/>
        </a:p>
      </dgm:t>
    </dgm:pt>
    <dgm:pt modelId="{5558162C-71B4-455D-8E4E-3D57A8F4E707}" type="parTrans" cxnId="{BF72A24D-6758-4860-82F9-7551C3BCC313}">
      <dgm:prSet/>
      <dgm:spPr/>
      <dgm:t>
        <a:bodyPr/>
        <a:lstStyle/>
        <a:p>
          <a:endParaRPr lang="en-US"/>
        </a:p>
      </dgm:t>
    </dgm:pt>
    <dgm:pt modelId="{26E4ECC7-989E-4128-9B64-4976A12D26BF}" type="sibTrans" cxnId="{BF72A24D-6758-4860-82F9-7551C3BCC313}">
      <dgm:prSet/>
      <dgm:spPr/>
      <dgm:t>
        <a:bodyPr/>
        <a:lstStyle/>
        <a:p>
          <a:endParaRPr lang="en-US"/>
        </a:p>
      </dgm:t>
    </dgm:pt>
    <dgm:pt modelId="{BC922717-EB35-4CFB-9D95-39BE3D9928D1}">
      <dgm:prSet/>
      <dgm:spPr/>
      <dgm:t>
        <a:bodyPr/>
        <a:lstStyle/>
        <a:p>
          <a:r>
            <a:rPr lang="en-US" dirty="0"/>
            <a:t>DDR4 SDRAM (Double Data Rate Four SDRAM)</a:t>
          </a:r>
        </a:p>
      </dgm:t>
    </dgm:pt>
    <dgm:pt modelId="{7B2F1550-61AA-42C1-9DA2-5A1B21AE75B7}" type="parTrans" cxnId="{B01BCF54-2042-4877-9CF8-C9895E2CA214}">
      <dgm:prSet/>
      <dgm:spPr/>
      <dgm:t>
        <a:bodyPr/>
        <a:lstStyle/>
        <a:p>
          <a:endParaRPr lang="en-GB"/>
        </a:p>
      </dgm:t>
    </dgm:pt>
    <dgm:pt modelId="{EED7BB63-DDE0-4ED5-B76D-5AAE69B5FAF2}" type="sibTrans" cxnId="{B01BCF54-2042-4877-9CF8-C9895E2CA214}">
      <dgm:prSet/>
      <dgm:spPr/>
      <dgm:t>
        <a:bodyPr/>
        <a:lstStyle/>
        <a:p>
          <a:endParaRPr lang="en-GB"/>
        </a:p>
      </dgm:t>
    </dgm:pt>
    <dgm:pt modelId="{2EC7C9EB-28B9-409A-AC4B-37826E1C624F}">
      <dgm:prSet/>
      <dgm:spPr/>
      <dgm:t>
        <a:bodyPr/>
        <a:lstStyle/>
        <a:p>
          <a:r>
            <a:rPr lang="en-US" dirty="0"/>
            <a:t>DDR5 SDRAM (Double Data Rate Five SDRAM)</a:t>
          </a:r>
        </a:p>
      </dgm:t>
    </dgm:pt>
    <dgm:pt modelId="{C4850449-CDE0-4735-9811-B3B445FA898D}" type="parTrans" cxnId="{DD2C28CC-21D2-4D06-AA21-8DB56DC963F5}">
      <dgm:prSet/>
      <dgm:spPr/>
      <dgm:t>
        <a:bodyPr/>
        <a:lstStyle/>
        <a:p>
          <a:endParaRPr lang="en-GB"/>
        </a:p>
      </dgm:t>
    </dgm:pt>
    <dgm:pt modelId="{0DD2822C-4C92-4785-84BF-E01AA0448B56}" type="sibTrans" cxnId="{DD2C28CC-21D2-4D06-AA21-8DB56DC963F5}">
      <dgm:prSet/>
      <dgm:spPr/>
      <dgm:t>
        <a:bodyPr/>
        <a:lstStyle/>
        <a:p>
          <a:endParaRPr lang="en-GB"/>
        </a:p>
      </dgm:t>
    </dgm:pt>
    <dgm:pt modelId="{C88E5FA9-D661-7E43-B110-B023F4579B4D}" type="pres">
      <dgm:prSet presAssocID="{DF39F5DB-0C9F-4DF6-93AA-B5B9268A61A2}" presName="linear" presStyleCnt="0">
        <dgm:presLayoutVars>
          <dgm:animLvl val="lvl"/>
          <dgm:resizeHandles val="exact"/>
        </dgm:presLayoutVars>
      </dgm:prSet>
      <dgm:spPr/>
    </dgm:pt>
    <dgm:pt modelId="{526138BE-EE53-044C-8807-BF7DE52229D8}" type="pres">
      <dgm:prSet presAssocID="{D1A982A7-8137-413D-B33F-B3E8297EC026}" presName="parentText" presStyleLbl="node1" presStyleIdx="0" presStyleCnt="6">
        <dgm:presLayoutVars>
          <dgm:chMax val="0"/>
          <dgm:bulletEnabled val="1"/>
        </dgm:presLayoutVars>
      </dgm:prSet>
      <dgm:spPr/>
    </dgm:pt>
    <dgm:pt modelId="{71A97308-0CC9-0E4E-AA0F-340F899D83F6}" type="pres">
      <dgm:prSet presAssocID="{E5610571-767C-464C-B08F-F1CF94D7A830}" presName="spacer" presStyleCnt="0"/>
      <dgm:spPr/>
    </dgm:pt>
    <dgm:pt modelId="{51E31E7A-3499-D849-89FC-76FEC056E284}" type="pres">
      <dgm:prSet presAssocID="{19E788B5-C0B1-4429-9D49-7F19B57AF855}" presName="parentText" presStyleLbl="node1" presStyleIdx="1" presStyleCnt="6">
        <dgm:presLayoutVars>
          <dgm:chMax val="0"/>
          <dgm:bulletEnabled val="1"/>
        </dgm:presLayoutVars>
      </dgm:prSet>
      <dgm:spPr/>
    </dgm:pt>
    <dgm:pt modelId="{41F5C349-25A6-F94D-B208-6E16D9B7E484}" type="pres">
      <dgm:prSet presAssocID="{A9FF6C00-5946-42A7-9B98-F15589D7C9B6}" presName="spacer" presStyleCnt="0"/>
      <dgm:spPr/>
    </dgm:pt>
    <dgm:pt modelId="{7BD47568-E5E7-3142-A855-4C29AFDC270A}" type="pres">
      <dgm:prSet presAssocID="{8F1FFC55-3905-465A-9EB6-081B25CE7085}" presName="parentText" presStyleLbl="node1" presStyleIdx="2" presStyleCnt="6">
        <dgm:presLayoutVars>
          <dgm:chMax val="0"/>
          <dgm:bulletEnabled val="1"/>
        </dgm:presLayoutVars>
      </dgm:prSet>
      <dgm:spPr/>
    </dgm:pt>
    <dgm:pt modelId="{F1F3896E-ECE7-134C-BC91-184F9D61BE05}" type="pres">
      <dgm:prSet presAssocID="{F51D7D59-358A-4906-BD46-CB87E8BF0D24}" presName="spacer" presStyleCnt="0"/>
      <dgm:spPr/>
    </dgm:pt>
    <dgm:pt modelId="{8668A964-7A81-7E4A-8E02-B03DB0C0C8DE}" type="pres">
      <dgm:prSet presAssocID="{7236BAE8-861B-4228-8C73-473D81D927C3}" presName="parentText" presStyleLbl="node1" presStyleIdx="3" presStyleCnt="6">
        <dgm:presLayoutVars>
          <dgm:chMax val="0"/>
          <dgm:bulletEnabled val="1"/>
        </dgm:presLayoutVars>
      </dgm:prSet>
      <dgm:spPr/>
    </dgm:pt>
    <dgm:pt modelId="{46EFE428-86CA-48C7-A346-F8DF70091983}" type="pres">
      <dgm:prSet presAssocID="{26E4ECC7-989E-4128-9B64-4976A12D26BF}" presName="spacer" presStyleCnt="0"/>
      <dgm:spPr/>
    </dgm:pt>
    <dgm:pt modelId="{05EB1C09-A79A-4048-BA03-D67E5E6A3DAE}" type="pres">
      <dgm:prSet presAssocID="{BC922717-EB35-4CFB-9D95-39BE3D9928D1}" presName="parentText" presStyleLbl="node1" presStyleIdx="4" presStyleCnt="6">
        <dgm:presLayoutVars>
          <dgm:chMax val="0"/>
          <dgm:bulletEnabled val="1"/>
        </dgm:presLayoutVars>
      </dgm:prSet>
      <dgm:spPr/>
    </dgm:pt>
    <dgm:pt modelId="{312DCEB4-C1D9-4609-8443-FF21E1A06EAD}" type="pres">
      <dgm:prSet presAssocID="{EED7BB63-DDE0-4ED5-B76D-5AAE69B5FAF2}" presName="spacer" presStyleCnt="0"/>
      <dgm:spPr/>
    </dgm:pt>
    <dgm:pt modelId="{C8179CC4-6C38-4AAB-A13D-92097DB964A4}" type="pres">
      <dgm:prSet presAssocID="{2EC7C9EB-28B9-409A-AC4B-37826E1C624F}" presName="parentText" presStyleLbl="node1" presStyleIdx="5" presStyleCnt="6">
        <dgm:presLayoutVars>
          <dgm:chMax val="0"/>
          <dgm:bulletEnabled val="1"/>
        </dgm:presLayoutVars>
      </dgm:prSet>
      <dgm:spPr/>
    </dgm:pt>
  </dgm:ptLst>
  <dgm:cxnLst>
    <dgm:cxn modelId="{65AA6E07-AD14-8342-8A7A-6BA4612DC450}" type="presOf" srcId="{8F1FFC55-3905-465A-9EB6-081B25CE7085}" destId="{7BD47568-E5E7-3142-A855-4C29AFDC270A}" srcOrd="0" destOrd="0" presId="urn:microsoft.com/office/officeart/2005/8/layout/vList2"/>
    <dgm:cxn modelId="{880C572E-6A8E-44CB-857A-2721B7E837B6}" srcId="{DF39F5DB-0C9F-4DF6-93AA-B5B9268A61A2}" destId="{19E788B5-C0B1-4429-9D49-7F19B57AF855}" srcOrd="1" destOrd="0" parTransId="{CA8F7285-071E-4464-9A6E-3D4A7EB28442}" sibTransId="{A9FF6C00-5946-42A7-9B98-F15589D7C9B6}"/>
    <dgm:cxn modelId="{61AD395C-433F-AE46-BE3A-B9CB10568E39}" type="presOf" srcId="{7236BAE8-861B-4228-8C73-473D81D927C3}" destId="{8668A964-7A81-7E4A-8E02-B03DB0C0C8DE}" srcOrd="0" destOrd="0" presId="urn:microsoft.com/office/officeart/2005/8/layout/vList2"/>
    <dgm:cxn modelId="{BF72A24D-6758-4860-82F9-7551C3BCC313}" srcId="{DF39F5DB-0C9F-4DF6-93AA-B5B9268A61A2}" destId="{7236BAE8-861B-4228-8C73-473D81D927C3}" srcOrd="3" destOrd="0" parTransId="{5558162C-71B4-455D-8E4E-3D57A8F4E707}" sibTransId="{26E4ECC7-989E-4128-9B64-4976A12D26BF}"/>
    <dgm:cxn modelId="{B01BCF54-2042-4877-9CF8-C9895E2CA214}" srcId="{DF39F5DB-0C9F-4DF6-93AA-B5B9268A61A2}" destId="{BC922717-EB35-4CFB-9D95-39BE3D9928D1}" srcOrd="4" destOrd="0" parTransId="{7B2F1550-61AA-42C1-9DA2-5A1B21AE75B7}" sibTransId="{EED7BB63-DDE0-4ED5-B76D-5AAE69B5FAF2}"/>
    <dgm:cxn modelId="{2BCF0677-5C93-49A6-AD86-DBA7F39EFB63}" type="presOf" srcId="{2EC7C9EB-28B9-409A-AC4B-37826E1C624F}" destId="{C8179CC4-6C38-4AAB-A13D-92097DB964A4}" srcOrd="0" destOrd="0" presId="urn:microsoft.com/office/officeart/2005/8/layout/vList2"/>
    <dgm:cxn modelId="{6A6AF87C-FC26-4459-BFE1-7EDE073528CD}" type="presOf" srcId="{BC922717-EB35-4CFB-9D95-39BE3D9928D1}" destId="{05EB1C09-A79A-4048-BA03-D67E5E6A3DAE}" srcOrd="0" destOrd="0" presId="urn:microsoft.com/office/officeart/2005/8/layout/vList2"/>
    <dgm:cxn modelId="{A882F681-76E1-F842-A2E7-302A6580A4BC}" type="presOf" srcId="{19E788B5-C0B1-4429-9D49-7F19B57AF855}" destId="{51E31E7A-3499-D849-89FC-76FEC056E284}" srcOrd="0" destOrd="0" presId="urn:microsoft.com/office/officeart/2005/8/layout/vList2"/>
    <dgm:cxn modelId="{F7DCF088-9637-401E-A23A-923FBDA0941C}" srcId="{DF39F5DB-0C9F-4DF6-93AA-B5B9268A61A2}" destId="{8F1FFC55-3905-465A-9EB6-081B25CE7085}" srcOrd="2" destOrd="0" parTransId="{EE9E00AA-4602-47EF-B789-6D1090FA60BD}" sibTransId="{F51D7D59-358A-4906-BD46-CB87E8BF0D24}"/>
    <dgm:cxn modelId="{C05675AF-B06C-BD40-A582-33D068AD285C}" type="presOf" srcId="{D1A982A7-8137-413D-B33F-B3E8297EC026}" destId="{526138BE-EE53-044C-8807-BF7DE52229D8}" srcOrd="0" destOrd="0" presId="urn:microsoft.com/office/officeart/2005/8/layout/vList2"/>
    <dgm:cxn modelId="{477807CB-560A-4B56-B35A-374165265240}" srcId="{DF39F5DB-0C9F-4DF6-93AA-B5B9268A61A2}" destId="{D1A982A7-8137-413D-B33F-B3E8297EC026}" srcOrd="0" destOrd="0" parTransId="{18817239-C816-4999-8E3F-01A04587B4D2}" sibTransId="{E5610571-767C-464C-B08F-F1CF94D7A830}"/>
    <dgm:cxn modelId="{DD2C28CC-21D2-4D06-AA21-8DB56DC963F5}" srcId="{DF39F5DB-0C9F-4DF6-93AA-B5B9268A61A2}" destId="{2EC7C9EB-28B9-409A-AC4B-37826E1C624F}" srcOrd="5" destOrd="0" parTransId="{C4850449-CDE0-4735-9811-B3B445FA898D}" sibTransId="{0DD2822C-4C92-4785-84BF-E01AA0448B56}"/>
    <dgm:cxn modelId="{5331E5DD-B613-0643-A5C4-EA57CFDBD60F}" type="presOf" srcId="{DF39F5DB-0C9F-4DF6-93AA-B5B9268A61A2}" destId="{C88E5FA9-D661-7E43-B110-B023F4579B4D}" srcOrd="0" destOrd="0" presId="urn:microsoft.com/office/officeart/2005/8/layout/vList2"/>
    <dgm:cxn modelId="{B0DFA39A-7092-F144-81F2-4B39DD82DD00}" type="presParOf" srcId="{C88E5FA9-D661-7E43-B110-B023F4579B4D}" destId="{526138BE-EE53-044C-8807-BF7DE52229D8}" srcOrd="0" destOrd="0" presId="urn:microsoft.com/office/officeart/2005/8/layout/vList2"/>
    <dgm:cxn modelId="{E4FA4955-AAEA-6546-BE7D-19ED88DD4741}" type="presParOf" srcId="{C88E5FA9-D661-7E43-B110-B023F4579B4D}" destId="{71A97308-0CC9-0E4E-AA0F-340F899D83F6}" srcOrd="1" destOrd="0" presId="urn:microsoft.com/office/officeart/2005/8/layout/vList2"/>
    <dgm:cxn modelId="{6E7A7613-144F-9743-A2F2-BE459DB4B1F8}" type="presParOf" srcId="{C88E5FA9-D661-7E43-B110-B023F4579B4D}" destId="{51E31E7A-3499-D849-89FC-76FEC056E284}" srcOrd="2" destOrd="0" presId="urn:microsoft.com/office/officeart/2005/8/layout/vList2"/>
    <dgm:cxn modelId="{F0B7BD0E-18E4-164B-873E-8AE9DF8C1F51}" type="presParOf" srcId="{C88E5FA9-D661-7E43-B110-B023F4579B4D}" destId="{41F5C349-25A6-F94D-B208-6E16D9B7E484}" srcOrd="3" destOrd="0" presId="urn:microsoft.com/office/officeart/2005/8/layout/vList2"/>
    <dgm:cxn modelId="{8E96D945-9C9C-124F-B5D4-7EDAB54095B2}" type="presParOf" srcId="{C88E5FA9-D661-7E43-B110-B023F4579B4D}" destId="{7BD47568-E5E7-3142-A855-4C29AFDC270A}" srcOrd="4" destOrd="0" presId="urn:microsoft.com/office/officeart/2005/8/layout/vList2"/>
    <dgm:cxn modelId="{D8DAC8D9-4F44-7F42-89FE-41FB93E63B0A}" type="presParOf" srcId="{C88E5FA9-D661-7E43-B110-B023F4579B4D}" destId="{F1F3896E-ECE7-134C-BC91-184F9D61BE05}" srcOrd="5" destOrd="0" presId="urn:microsoft.com/office/officeart/2005/8/layout/vList2"/>
    <dgm:cxn modelId="{35407CA5-CB5C-1849-BDE8-7B0EF88C4F99}" type="presParOf" srcId="{C88E5FA9-D661-7E43-B110-B023F4579B4D}" destId="{8668A964-7A81-7E4A-8E02-B03DB0C0C8DE}" srcOrd="6" destOrd="0" presId="urn:microsoft.com/office/officeart/2005/8/layout/vList2"/>
    <dgm:cxn modelId="{0E28F7F4-7215-4877-89F8-4A52F62DAB71}" type="presParOf" srcId="{C88E5FA9-D661-7E43-B110-B023F4579B4D}" destId="{46EFE428-86CA-48C7-A346-F8DF70091983}" srcOrd="7" destOrd="0" presId="urn:microsoft.com/office/officeart/2005/8/layout/vList2"/>
    <dgm:cxn modelId="{D8FBECA8-8B5F-4365-95A9-C8A8D1B53669}" type="presParOf" srcId="{C88E5FA9-D661-7E43-B110-B023F4579B4D}" destId="{05EB1C09-A79A-4048-BA03-D67E5E6A3DAE}" srcOrd="8" destOrd="0" presId="urn:microsoft.com/office/officeart/2005/8/layout/vList2"/>
    <dgm:cxn modelId="{43BB7095-3C59-4FE5-B0DD-55E0F8F3921C}" type="presParOf" srcId="{C88E5FA9-D661-7E43-B110-B023F4579B4D}" destId="{312DCEB4-C1D9-4609-8443-FF21E1A06EAD}" srcOrd="9" destOrd="0" presId="urn:microsoft.com/office/officeart/2005/8/layout/vList2"/>
    <dgm:cxn modelId="{D2E203A5-7C40-4D3B-9BE6-44D5B03D1651}" type="presParOf" srcId="{C88E5FA9-D661-7E43-B110-B023F4579B4D}" destId="{C8179CC4-6C38-4AAB-A13D-92097DB964A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4E79F0A-FF19-4187-8E6B-C81E817798B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035866B-ACBB-4C6B-A961-7B650D4367E0}">
      <dgm:prSet/>
      <dgm:spPr/>
      <dgm:t>
        <a:bodyPr/>
        <a:lstStyle/>
        <a:p>
          <a:r>
            <a:rPr lang="en-GB"/>
            <a:t>A storage device for data.</a:t>
          </a:r>
          <a:endParaRPr lang="en-US"/>
        </a:p>
      </dgm:t>
    </dgm:pt>
    <dgm:pt modelId="{6659400A-3F0E-4EBC-9068-413FBA5C90E2}" type="parTrans" cxnId="{674E4D84-F323-4123-AF90-AAFCFE57FB93}">
      <dgm:prSet/>
      <dgm:spPr/>
      <dgm:t>
        <a:bodyPr/>
        <a:lstStyle/>
        <a:p>
          <a:endParaRPr lang="en-US"/>
        </a:p>
      </dgm:t>
    </dgm:pt>
    <dgm:pt modelId="{7403295D-C7B2-486F-90E5-1815DFA3F227}" type="sibTrans" cxnId="{674E4D84-F323-4123-AF90-AAFCFE57FB93}">
      <dgm:prSet/>
      <dgm:spPr/>
      <dgm:t>
        <a:bodyPr/>
        <a:lstStyle/>
        <a:p>
          <a:endParaRPr lang="en-US"/>
        </a:p>
      </dgm:t>
    </dgm:pt>
    <dgm:pt modelId="{C5397789-8D03-4509-A112-F4FDCA686B37}">
      <dgm:prSet/>
      <dgm:spPr/>
      <dgm:t>
        <a:bodyPr/>
        <a:lstStyle/>
        <a:p>
          <a:r>
            <a:rPr lang="en-GB"/>
            <a:t>Again, can be accessed in any order.</a:t>
          </a:r>
          <a:endParaRPr lang="en-US"/>
        </a:p>
      </dgm:t>
    </dgm:pt>
    <dgm:pt modelId="{66E7B3AB-FD87-46CB-A64A-2D741BF80B45}" type="parTrans" cxnId="{1BE448B1-F698-4C79-A09C-485ED668EDBF}">
      <dgm:prSet/>
      <dgm:spPr/>
      <dgm:t>
        <a:bodyPr/>
        <a:lstStyle/>
        <a:p>
          <a:endParaRPr lang="en-US"/>
        </a:p>
      </dgm:t>
    </dgm:pt>
    <dgm:pt modelId="{59AAB110-7994-4199-8581-0DD8DFCF1083}" type="sibTrans" cxnId="{1BE448B1-F698-4C79-A09C-485ED668EDBF}">
      <dgm:prSet/>
      <dgm:spPr/>
      <dgm:t>
        <a:bodyPr/>
        <a:lstStyle/>
        <a:p>
          <a:endParaRPr lang="en-US"/>
        </a:p>
      </dgm:t>
    </dgm:pt>
    <dgm:pt modelId="{6278AC02-B48A-4202-B43D-581A89D28581}">
      <dgm:prSet/>
      <dgm:spPr/>
      <dgm:t>
        <a:bodyPr/>
        <a:lstStyle/>
        <a:p>
          <a:r>
            <a:rPr lang="en-GB"/>
            <a:t>High capacity, but relatively slow to write to or read from.</a:t>
          </a:r>
          <a:endParaRPr lang="en-US"/>
        </a:p>
      </dgm:t>
    </dgm:pt>
    <dgm:pt modelId="{9CB09ECF-1294-4A9D-84E2-5969AC819252}" type="parTrans" cxnId="{64BF41A8-140A-4D28-BDB7-F949AAE2EF0E}">
      <dgm:prSet/>
      <dgm:spPr/>
      <dgm:t>
        <a:bodyPr/>
        <a:lstStyle/>
        <a:p>
          <a:endParaRPr lang="en-US"/>
        </a:p>
      </dgm:t>
    </dgm:pt>
    <dgm:pt modelId="{3380EEDF-CE50-4FAE-8C3E-4114ACCB9F2B}" type="sibTrans" cxnId="{64BF41A8-140A-4D28-BDB7-F949AAE2EF0E}">
      <dgm:prSet/>
      <dgm:spPr/>
      <dgm:t>
        <a:bodyPr/>
        <a:lstStyle/>
        <a:p>
          <a:endParaRPr lang="en-US"/>
        </a:p>
      </dgm:t>
    </dgm:pt>
    <dgm:pt modelId="{BEC50CD0-2430-4759-B1FE-9392ECBE3FE5}">
      <dgm:prSet/>
      <dgm:spPr/>
      <dgm:t>
        <a:bodyPr/>
        <a:lstStyle/>
        <a:p>
          <a:r>
            <a:rPr lang="en-GB"/>
            <a:t>Persistent.  Any data stored is retained when unpowered.</a:t>
          </a:r>
          <a:endParaRPr lang="en-US"/>
        </a:p>
      </dgm:t>
    </dgm:pt>
    <dgm:pt modelId="{5C41BEF3-A07E-4B9C-82E3-B7C82FE752F1}" type="parTrans" cxnId="{A2D7E30D-AD22-4C7F-88C3-113B461C3C61}">
      <dgm:prSet/>
      <dgm:spPr/>
      <dgm:t>
        <a:bodyPr/>
        <a:lstStyle/>
        <a:p>
          <a:endParaRPr lang="en-US"/>
        </a:p>
      </dgm:t>
    </dgm:pt>
    <dgm:pt modelId="{9DC33BF2-38D6-4A74-B839-43505FF4E858}" type="sibTrans" cxnId="{A2D7E30D-AD22-4C7F-88C3-113B461C3C61}">
      <dgm:prSet/>
      <dgm:spPr/>
      <dgm:t>
        <a:bodyPr/>
        <a:lstStyle/>
        <a:p>
          <a:endParaRPr lang="en-US"/>
        </a:p>
      </dgm:t>
    </dgm:pt>
    <dgm:pt modelId="{9546B356-4B25-854E-8376-7EBDD4D242DA}" type="pres">
      <dgm:prSet presAssocID="{64E79F0A-FF19-4187-8E6B-C81E817798B8}" presName="linear" presStyleCnt="0">
        <dgm:presLayoutVars>
          <dgm:animLvl val="lvl"/>
          <dgm:resizeHandles val="exact"/>
        </dgm:presLayoutVars>
      </dgm:prSet>
      <dgm:spPr/>
    </dgm:pt>
    <dgm:pt modelId="{7C8B8489-0FD2-4E4D-8163-91AFB79C0AB4}" type="pres">
      <dgm:prSet presAssocID="{A035866B-ACBB-4C6B-A961-7B650D4367E0}" presName="parentText" presStyleLbl="node1" presStyleIdx="0" presStyleCnt="4">
        <dgm:presLayoutVars>
          <dgm:chMax val="0"/>
          <dgm:bulletEnabled val="1"/>
        </dgm:presLayoutVars>
      </dgm:prSet>
      <dgm:spPr/>
    </dgm:pt>
    <dgm:pt modelId="{362D05AE-82B5-554D-94CC-6F7E29F36A38}" type="pres">
      <dgm:prSet presAssocID="{7403295D-C7B2-486F-90E5-1815DFA3F227}" presName="spacer" presStyleCnt="0"/>
      <dgm:spPr/>
    </dgm:pt>
    <dgm:pt modelId="{DAACC7DE-9B6F-DA43-8FD1-FA90BDF732EA}" type="pres">
      <dgm:prSet presAssocID="{C5397789-8D03-4509-A112-F4FDCA686B37}" presName="parentText" presStyleLbl="node1" presStyleIdx="1" presStyleCnt="4">
        <dgm:presLayoutVars>
          <dgm:chMax val="0"/>
          <dgm:bulletEnabled val="1"/>
        </dgm:presLayoutVars>
      </dgm:prSet>
      <dgm:spPr/>
    </dgm:pt>
    <dgm:pt modelId="{AAD29B7D-897A-5643-A975-9FD0E80611DF}" type="pres">
      <dgm:prSet presAssocID="{59AAB110-7994-4199-8581-0DD8DFCF1083}" presName="spacer" presStyleCnt="0"/>
      <dgm:spPr/>
    </dgm:pt>
    <dgm:pt modelId="{3768681D-23DE-4743-A45F-9C96EFCF9F5E}" type="pres">
      <dgm:prSet presAssocID="{6278AC02-B48A-4202-B43D-581A89D28581}" presName="parentText" presStyleLbl="node1" presStyleIdx="2" presStyleCnt="4">
        <dgm:presLayoutVars>
          <dgm:chMax val="0"/>
          <dgm:bulletEnabled val="1"/>
        </dgm:presLayoutVars>
      </dgm:prSet>
      <dgm:spPr/>
    </dgm:pt>
    <dgm:pt modelId="{558A029B-C454-1845-AD37-C59EB070A99D}" type="pres">
      <dgm:prSet presAssocID="{3380EEDF-CE50-4FAE-8C3E-4114ACCB9F2B}" presName="spacer" presStyleCnt="0"/>
      <dgm:spPr/>
    </dgm:pt>
    <dgm:pt modelId="{F8A03A14-AD8F-854C-AC29-4D7C7E51FD0A}" type="pres">
      <dgm:prSet presAssocID="{BEC50CD0-2430-4759-B1FE-9392ECBE3FE5}" presName="parentText" presStyleLbl="node1" presStyleIdx="3" presStyleCnt="4">
        <dgm:presLayoutVars>
          <dgm:chMax val="0"/>
          <dgm:bulletEnabled val="1"/>
        </dgm:presLayoutVars>
      </dgm:prSet>
      <dgm:spPr/>
    </dgm:pt>
  </dgm:ptLst>
  <dgm:cxnLst>
    <dgm:cxn modelId="{A2D7E30D-AD22-4C7F-88C3-113B461C3C61}" srcId="{64E79F0A-FF19-4187-8E6B-C81E817798B8}" destId="{BEC50CD0-2430-4759-B1FE-9392ECBE3FE5}" srcOrd="3" destOrd="0" parTransId="{5C41BEF3-A07E-4B9C-82E3-B7C82FE752F1}" sibTransId="{9DC33BF2-38D6-4A74-B839-43505FF4E858}"/>
    <dgm:cxn modelId="{07E1593D-8BD4-0040-8EB4-3B4669DFC3BC}" type="presOf" srcId="{64E79F0A-FF19-4187-8E6B-C81E817798B8}" destId="{9546B356-4B25-854E-8376-7EBDD4D242DA}" srcOrd="0" destOrd="0" presId="urn:microsoft.com/office/officeart/2005/8/layout/vList2"/>
    <dgm:cxn modelId="{D35F6944-F66D-9742-88DC-4C8C1D42FC86}" type="presOf" srcId="{BEC50CD0-2430-4759-B1FE-9392ECBE3FE5}" destId="{F8A03A14-AD8F-854C-AC29-4D7C7E51FD0A}" srcOrd="0" destOrd="0" presId="urn:microsoft.com/office/officeart/2005/8/layout/vList2"/>
    <dgm:cxn modelId="{674E4D84-F323-4123-AF90-AAFCFE57FB93}" srcId="{64E79F0A-FF19-4187-8E6B-C81E817798B8}" destId="{A035866B-ACBB-4C6B-A961-7B650D4367E0}" srcOrd="0" destOrd="0" parTransId="{6659400A-3F0E-4EBC-9068-413FBA5C90E2}" sibTransId="{7403295D-C7B2-486F-90E5-1815DFA3F227}"/>
    <dgm:cxn modelId="{64BF41A8-140A-4D28-BDB7-F949AAE2EF0E}" srcId="{64E79F0A-FF19-4187-8E6B-C81E817798B8}" destId="{6278AC02-B48A-4202-B43D-581A89D28581}" srcOrd="2" destOrd="0" parTransId="{9CB09ECF-1294-4A9D-84E2-5969AC819252}" sibTransId="{3380EEDF-CE50-4FAE-8C3E-4114ACCB9F2B}"/>
    <dgm:cxn modelId="{1BE448B1-F698-4C79-A09C-485ED668EDBF}" srcId="{64E79F0A-FF19-4187-8E6B-C81E817798B8}" destId="{C5397789-8D03-4509-A112-F4FDCA686B37}" srcOrd="1" destOrd="0" parTransId="{66E7B3AB-FD87-46CB-A64A-2D741BF80B45}" sibTransId="{59AAB110-7994-4199-8581-0DD8DFCF1083}"/>
    <dgm:cxn modelId="{FEBEDDBD-7BE4-B24F-8306-29D80B120FDA}" type="presOf" srcId="{6278AC02-B48A-4202-B43D-581A89D28581}" destId="{3768681D-23DE-4743-A45F-9C96EFCF9F5E}" srcOrd="0" destOrd="0" presId="urn:microsoft.com/office/officeart/2005/8/layout/vList2"/>
    <dgm:cxn modelId="{98DEA7EA-E96A-FF41-8E97-BB27E92BE078}" type="presOf" srcId="{A035866B-ACBB-4C6B-A961-7B650D4367E0}" destId="{7C8B8489-0FD2-4E4D-8163-91AFB79C0AB4}" srcOrd="0" destOrd="0" presId="urn:microsoft.com/office/officeart/2005/8/layout/vList2"/>
    <dgm:cxn modelId="{C7C6A5FA-6F33-A04C-8BC5-58A7C81A2956}" type="presOf" srcId="{C5397789-8D03-4509-A112-F4FDCA686B37}" destId="{DAACC7DE-9B6F-DA43-8FD1-FA90BDF732EA}" srcOrd="0" destOrd="0" presId="urn:microsoft.com/office/officeart/2005/8/layout/vList2"/>
    <dgm:cxn modelId="{D81660C2-33A9-084E-8EB7-FE7C7F1471E4}" type="presParOf" srcId="{9546B356-4B25-854E-8376-7EBDD4D242DA}" destId="{7C8B8489-0FD2-4E4D-8163-91AFB79C0AB4}" srcOrd="0" destOrd="0" presId="urn:microsoft.com/office/officeart/2005/8/layout/vList2"/>
    <dgm:cxn modelId="{207F5B17-C941-6B41-8E6F-7FF6EA31067B}" type="presParOf" srcId="{9546B356-4B25-854E-8376-7EBDD4D242DA}" destId="{362D05AE-82B5-554D-94CC-6F7E29F36A38}" srcOrd="1" destOrd="0" presId="urn:microsoft.com/office/officeart/2005/8/layout/vList2"/>
    <dgm:cxn modelId="{F9FB3CF1-1387-F140-B2A3-8575D5C74724}" type="presParOf" srcId="{9546B356-4B25-854E-8376-7EBDD4D242DA}" destId="{DAACC7DE-9B6F-DA43-8FD1-FA90BDF732EA}" srcOrd="2" destOrd="0" presId="urn:microsoft.com/office/officeart/2005/8/layout/vList2"/>
    <dgm:cxn modelId="{4C50D509-E85E-C54E-AF9A-D9C9AE6D8F0D}" type="presParOf" srcId="{9546B356-4B25-854E-8376-7EBDD4D242DA}" destId="{AAD29B7D-897A-5643-A975-9FD0E80611DF}" srcOrd="3" destOrd="0" presId="urn:microsoft.com/office/officeart/2005/8/layout/vList2"/>
    <dgm:cxn modelId="{912D8464-1C1E-7345-A63C-8D346D4BD61B}" type="presParOf" srcId="{9546B356-4B25-854E-8376-7EBDD4D242DA}" destId="{3768681D-23DE-4743-A45F-9C96EFCF9F5E}" srcOrd="4" destOrd="0" presId="urn:microsoft.com/office/officeart/2005/8/layout/vList2"/>
    <dgm:cxn modelId="{46F0E486-F8DF-D94D-AB86-5A7A59C3A93B}" type="presParOf" srcId="{9546B356-4B25-854E-8376-7EBDD4D242DA}" destId="{558A029B-C454-1845-AD37-C59EB070A99D}" srcOrd="5" destOrd="0" presId="urn:microsoft.com/office/officeart/2005/8/layout/vList2"/>
    <dgm:cxn modelId="{3CCFD6AA-761D-AC4C-9A36-B419B28CC8DB}" type="presParOf" srcId="{9546B356-4B25-854E-8376-7EBDD4D242DA}" destId="{F8A03A14-AD8F-854C-AC29-4D7C7E51FD0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6F8DFD3-0CB8-4240-81A6-D493366F532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F570BCB-EFD4-405A-B5C7-D09671832825}">
      <dgm:prSet/>
      <dgm:spPr/>
      <dgm:t>
        <a:bodyPr/>
        <a:lstStyle/>
        <a:p>
          <a:r>
            <a:rPr lang="en-GB"/>
            <a:t>Provides power to the other components.</a:t>
          </a:r>
          <a:endParaRPr lang="en-US"/>
        </a:p>
      </dgm:t>
    </dgm:pt>
    <dgm:pt modelId="{E573F0F5-D282-4954-9FB6-28063DBD562C}" type="parTrans" cxnId="{2B9F26C2-8992-4313-B71F-4B90158636E1}">
      <dgm:prSet/>
      <dgm:spPr/>
      <dgm:t>
        <a:bodyPr/>
        <a:lstStyle/>
        <a:p>
          <a:endParaRPr lang="en-US"/>
        </a:p>
      </dgm:t>
    </dgm:pt>
    <dgm:pt modelId="{B57FA8D2-CBA4-4F79-ABF3-42C264B2116A}" type="sibTrans" cxnId="{2B9F26C2-8992-4313-B71F-4B90158636E1}">
      <dgm:prSet/>
      <dgm:spPr/>
      <dgm:t>
        <a:bodyPr/>
        <a:lstStyle/>
        <a:p>
          <a:endParaRPr lang="en-US"/>
        </a:p>
      </dgm:t>
    </dgm:pt>
    <dgm:pt modelId="{15D5041B-05EC-4D19-A71B-46BEB9A81243}">
      <dgm:prSet/>
      <dgm:spPr/>
      <dgm:t>
        <a:bodyPr/>
        <a:lstStyle/>
        <a:p>
          <a:r>
            <a:rPr lang="en-GB"/>
            <a:t>Provides different voltage rails for the relevant voltage requirement of each type of component.</a:t>
          </a:r>
          <a:endParaRPr lang="en-US"/>
        </a:p>
      </dgm:t>
    </dgm:pt>
    <dgm:pt modelId="{D548FE87-AF67-4CEE-BB04-D298F101234B}" type="parTrans" cxnId="{A54D69BF-8DD5-4E23-BD8E-73673DBDA726}">
      <dgm:prSet/>
      <dgm:spPr/>
      <dgm:t>
        <a:bodyPr/>
        <a:lstStyle/>
        <a:p>
          <a:endParaRPr lang="en-US"/>
        </a:p>
      </dgm:t>
    </dgm:pt>
    <dgm:pt modelId="{E30F0560-DBFD-4424-9F19-52A6B0DCC2F1}" type="sibTrans" cxnId="{A54D69BF-8DD5-4E23-BD8E-73673DBDA726}">
      <dgm:prSet/>
      <dgm:spPr/>
      <dgm:t>
        <a:bodyPr/>
        <a:lstStyle/>
        <a:p>
          <a:endParaRPr lang="en-US"/>
        </a:p>
      </dgm:t>
    </dgm:pt>
    <dgm:pt modelId="{2B11FC61-ADC5-478A-B522-9EE8A7C3C020}">
      <dgm:prSet/>
      <dgm:spPr/>
      <dgm:t>
        <a:bodyPr/>
        <a:lstStyle/>
        <a:p>
          <a:r>
            <a:rPr lang="en-GB"/>
            <a:t>Converts high-voltage mains AC to low-voltage DC.</a:t>
          </a:r>
          <a:endParaRPr lang="en-US"/>
        </a:p>
      </dgm:t>
    </dgm:pt>
    <dgm:pt modelId="{D1F7E533-0F60-44C2-BC7D-F38328A6E1DF}" type="parTrans" cxnId="{3A489019-27A7-4E77-A624-F45B9561B86F}">
      <dgm:prSet/>
      <dgm:spPr/>
      <dgm:t>
        <a:bodyPr/>
        <a:lstStyle/>
        <a:p>
          <a:endParaRPr lang="en-US"/>
        </a:p>
      </dgm:t>
    </dgm:pt>
    <dgm:pt modelId="{146D9637-10F3-416C-8FBB-2C3DBADD5FDC}" type="sibTrans" cxnId="{3A489019-27A7-4E77-A624-F45B9561B86F}">
      <dgm:prSet/>
      <dgm:spPr/>
      <dgm:t>
        <a:bodyPr/>
        <a:lstStyle/>
        <a:p>
          <a:endParaRPr lang="en-US"/>
        </a:p>
      </dgm:t>
    </dgm:pt>
    <dgm:pt modelId="{41CC4A42-0581-6544-9A52-E518B25E8DFD}" type="pres">
      <dgm:prSet presAssocID="{E6F8DFD3-0CB8-4240-81A6-D493366F5327}" presName="diagram" presStyleCnt="0">
        <dgm:presLayoutVars>
          <dgm:dir/>
          <dgm:resizeHandles val="exact"/>
        </dgm:presLayoutVars>
      </dgm:prSet>
      <dgm:spPr/>
    </dgm:pt>
    <dgm:pt modelId="{C54D6C50-5D53-E040-9B05-09FE4F58417C}" type="pres">
      <dgm:prSet presAssocID="{9F570BCB-EFD4-405A-B5C7-D09671832825}" presName="node" presStyleLbl="node1" presStyleIdx="0" presStyleCnt="3">
        <dgm:presLayoutVars>
          <dgm:bulletEnabled val="1"/>
        </dgm:presLayoutVars>
      </dgm:prSet>
      <dgm:spPr/>
    </dgm:pt>
    <dgm:pt modelId="{AA05BA65-0F12-3F48-AFAB-293B1F9FE1F6}" type="pres">
      <dgm:prSet presAssocID="{B57FA8D2-CBA4-4F79-ABF3-42C264B2116A}" presName="sibTrans" presStyleCnt="0"/>
      <dgm:spPr/>
    </dgm:pt>
    <dgm:pt modelId="{6459ADE4-B401-3149-9BA8-A529834F7FC5}" type="pres">
      <dgm:prSet presAssocID="{15D5041B-05EC-4D19-A71B-46BEB9A81243}" presName="node" presStyleLbl="node1" presStyleIdx="1" presStyleCnt="3">
        <dgm:presLayoutVars>
          <dgm:bulletEnabled val="1"/>
        </dgm:presLayoutVars>
      </dgm:prSet>
      <dgm:spPr/>
    </dgm:pt>
    <dgm:pt modelId="{BCD2567D-0C11-9D41-87E8-324CB2ED62FC}" type="pres">
      <dgm:prSet presAssocID="{E30F0560-DBFD-4424-9F19-52A6B0DCC2F1}" presName="sibTrans" presStyleCnt="0"/>
      <dgm:spPr/>
    </dgm:pt>
    <dgm:pt modelId="{1ED66AAA-7CC6-CC41-8AB4-A6FEC4294D0E}" type="pres">
      <dgm:prSet presAssocID="{2B11FC61-ADC5-478A-B522-9EE8A7C3C020}" presName="node" presStyleLbl="node1" presStyleIdx="2" presStyleCnt="3">
        <dgm:presLayoutVars>
          <dgm:bulletEnabled val="1"/>
        </dgm:presLayoutVars>
      </dgm:prSet>
      <dgm:spPr/>
    </dgm:pt>
  </dgm:ptLst>
  <dgm:cxnLst>
    <dgm:cxn modelId="{3A489019-27A7-4E77-A624-F45B9561B86F}" srcId="{E6F8DFD3-0CB8-4240-81A6-D493366F5327}" destId="{2B11FC61-ADC5-478A-B522-9EE8A7C3C020}" srcOrd="2" destOrd="0" parTransId="{D1F7E533-0F60-44C2-BC7D-F38328A6E1DF}" sibTransId="{146D9637-10F3-416C-8FBB-2C3DBADD5FDC}"/>
    <dgm:cxn modelId="{E8B9493B-40DD-B648-BF1D-13955F84497E}" type="presOf" srcId="{E6F8DFD3-0CB8-4240-81A6-D493366F5327}" destId="{41CC4A42-0581-6544-9A52-E518B25E8DFD}" srcOrd="0" destOrd="0" presId="urn:microsoft.com/office/officeart/2005/8/layout/default"/>
    <dgm:cxn modelId="{F6DF9461-17DD-9741-BBA9-C848E4D9C300}" type="presOf" srcId="{15D5041B-05EC-4D19-A71B-46BEB9A81243}" destId="{6459ADE4-B401-3149-9BA8-A529834F7FC5}" srcOrd="0" destOrd="0" presId="urn:microsoft.com/office/officeart/2005/8/layout/default"/>
    <dgm:cxn modelId="{78C01462-FF73-514B-82EA-709E082D397B}" type="presOf" srcId="{9F570BCB-EFD4-405A-B5C7-D09671832825}" destId="{C54D6C50-5D53-E040-9B05-09FE4F58417C}" srcOrd="0" destOrd="0" presId="urn:microsoft.com/office/officeart/2005/8/layout/default"/>
    <dgm:cxn modelId="{EF446666-6DF6-C84A-9349-079199B35CF1}" type="presOf" srcId="{2B11FC61-ADC5-478A-B522-9EE8A7C3C020}" destId="{1ED66AAA-7CC6-CC41-8AB4-A6FEC4294D0E}" srcOrd="0" destOrd="0" presId="urn:microsoft.com/office/officeart/2005/8/layout/default"/>
    <dgm:cxn modelId="{A54D69BF-8DD5-4E23-BD8E-73673DBDA726}" srcId="{E6F8DFD3-0CB8-4240-81A6-D493366F5327}" destId="{15D5041B-05EC-4D19-A71B-46BEB9A81243}" srcOrd="1" destOrd="0" parTransId="{D548FE87-AF67-4CEE-BB04-D298F101234B}" sibTransId="{E30F0560-DBFD-4424-9F19-52A6B0DCC2F1}"/>
    <dgm:cxn modelId="{2B9F26C2-8992-4313-B71F-4B90158636E1}" srcId="{E6F8DFD3-0CB8-4240-81A6-D493366F5327}" destId="{9F570BCB-EFD4-405A-B5C7-D09671832825}" srcOrd="0" destOrd="0" parTransId="{E573F0F5-D282-4954-9FB6-28063DBD562C}" sibTransId="{B57FA8D2-CBA4-4F79-ABF3-42C264B2116A}"/>
    <dgm:cxn modelId="{928B66FE-4FA6-3440-B4DD-7079B87A1F5D}" type="presParOf" srcId="{41CC4A42-0581-6544-9A52-E518B25E8DFD}" destId="{C54D6C50-5D53-E040-9B05-09FE4F58417C}" srcOrd="0" destOrd="0" presId="urn:microsoft.com/office/officeart/2005/8/layout/default"/>
    <dgm:cxn modelId="{7FC95D0F-7B78-9549-BE0F-E22018257D7F}" type="presParOf" srcId="{41CC4A42-0581-6544-9A52-E518B25E8DFD}" destId="{AA05BA65-0F12-3F48-AFAB-293B1F9FE1F6}" srcOrd="1" destOrd="0" presId="urn:microsoft.com/office/officeart/2005/8/layout/default"/>
    <dgm:cxn modelId="{3DEC8513-CAB9-E744-BDA2-9A819B875753}" type="presParOf" srcId="{41CC4A42-0581-6544-9A52-E518B25E8DFD}" destId="{6459ADE4-B401-3149-9BA8-A529834F7FC5}" srcOrd="2" destOrd="0" presId="urn:microsoft.com/office/officeart/2005/8/layout/default"/>
    <dgm:cxn modelId="{689458A5-6032-754C-9DA5-EB1103205C75}" type="presParOf" srcId="{41CC4A42-0581-6544-9A52-E518B25E8DFD}" destId="{BCD2567D-0C11-9D41-87E8-324CB2ED62FC}" srcOrd="3" destOrd="0" presId="urn:microsoft.com/office/officeart/2005/8/layout/default"/>
    <dgm:cxn modelId="{C9E51D60-B714-3E43-BBD4-09C2BD487585}" type="presParOf" srcId="{41CC4A42-0581-6544-9A52-E518B25E8DFD}" destId="{1ED66AAA-7CC6-CC41-8AB4-A6FEC4294D0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016132-378A-4FF7-B665-CF3A1A30A959}"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F6776FD-BFA8-4FA5-94C4-42D06AC64F04}">
      <dgm:prSet/>
      <dgm:spPr/>
      <dgm:t>
        <a:bodyPr/>
        <a:lstStyle/>
        <a:p>
          <a:r>
            <a:rPr lang="en-GB"/>
            <a:t>An “expansion card”.  Nearly all modern motherboards feature graphics output, but lack the power for intensive graphics applications.</a:t>
          </a:r>
          <a:endParaRPr lang="en-US"/>
        </a:p>
      </dgm:t>
    </dgm:pt>
    <dgm:pt modelId="{52210712-AA0C-49CB-A538-63381C39896E}" type="parTrans" cxnId="{5AEA0ACB-5F9F-4B0A-9944-9F869EA96004}">
      <dgm:prSet/>
      <dgm:spPr/>
      <dgm:t>
        <a:bodyPr/>
        <a:lstStyle/>
        <a:p>
          <a:endParaRPr lang="en-US"/>
        </a:p>
      </dgm:t>
    </dgm:pt>
    <dgm:pt modelId="{747C1A58-33B6-46A2-A65A-4989ABFB2B28}" type="sibTrans" cxnId="{5AEA0ACB-5F9F-4B0A-9944-9F869EA96004}">
      <dgm:prSet/>
      <dgm:spPr/>
      <dgm:t>
        <a:bodyPr/>
        <a:lstStyle/>
        <a:p>
          <a:endParaRPr lang="en-US"/>
        </a:p>
      </dgm:t>
    </dgm:pt>
    <dgm:pt modelId="{FE2098B6-6E5B-404C-A8D5-6D437310F12D}">
      <dgm:prSet/>
      <dgm:spPr/>
      <dgm:t>
        <a:bodyPr/>
        <a:lstStyle/>
        <a:p>
          <a:r>
            <a:rPr lang="en-GB"/>
            <a:t>Includes a separate processor for graphics, the Graphics Processing Unit (GPU) and independent RAM, both heavily optimised for graphics-based operations.</a:t>
          </a:r>
          <a:endParaRPr lang="en-US"/>
        </a:p>
      </dgm:t>
    </dgm:pt>
    <dgm:pt modelId="{86A855C0-5258-4EB7-8FC6-2DBB7F7D98D4}" type="parTrans" cxnId="{665DA411-D0B0-4692-9937-48EEE8A27177}">
      <dgm:prSet/>
      <dgm:spPr/>
      <dgm:t>
        <a:bodyPr/>
        <a:lstStyle/>
        <a:p>
          <a:endParaRPr lang="en-US"/>
        </a:p>
      </dgm:t>
    </dgm:pt>
    <dgm:pt modelId="{62A48A9D-8EA9-4DA4-A619-A2AAA383880F}" type="sibTrans" cxnId="{665DA411-D0B0-4692-9937-48EEE8A27177}">
      <dgm:prSet/>
      <dgm:spPr/>
      <dgm:t>
        <a:bodyPr/>
        <a:lstStyle/>
        <a:p>
          <a:endParaRPr lang="en-US"/>
        </a:p>
      </dgm:t>
    </dgm:pt>
    <dgm:pt modelId="{08BE7D47-B2B5-4ACC-8F4F-AFFE41FA59EB}">
      <dgm:prSet/>
      <dgm:spPr/>
      <dgm:t>
        <a:bodyPr/>
        <a:lstStyle/>
        <a:p>
          <a:r>
            <a:rPr lang="en-GB"/>
            <a:t>Often extremely power-hungry.</a:t>
          </a:r>
          <a:endParaRPr lang="en-US"/>
        </a:p>
      </dgm:t>
    </dgm:pt>
    <dgm:pt modelId="{4B3E63F1-3CC7-43F6-901C-96827C78C75C}" type="parTrans" cxnId="{0D72E03C-43A4-421F-B53B-03E70F9E3231}">
      <dgm:prSet/>
      <dgm:spPr/>
      <dgm:t>
        <a:bodyPr/>
        <a:lstStyle/>
        <a:p>
          <a:endParaRPr lang="en-US"/>
        </a:p>
      </dgm:t>
    </dgm:pt>
    <dgm:pt modelId="{0A984855-8BAA-4963-9538-3237EC8F6C66}" type="sibTrans" cxnId="{0D72E03C-43A4-421F-B53B-03E70F9E3231}">
      <dgm:prSet/>
      <dgm:spPr/>
      <dgm:t>
        <a:bodyPr/>
        <a:lstStyle/>
        <a:p>
          <a:endParaRPr lang="en-US"/>
        </a:p>
      </dgm:t>
    </dgm:pt>
    <dgm:pt modelId="{76145030-6862-4447-9887-E3FB852B7E35}" type="pres">
      <dgm:prSet presAssocID="{23016132-378A-4FF7-B665-CF3A1A30A959}" presName="Name0" presStyleCnt="0">
        <dgm:presLayoutVars>
          <dgm:dir/>
          <dgm:animLvl val="lvl"/>
          <dgm:resizeHandles val="exact"/>
        </dgm:presLayoutVars>
      </dgm:prSet>
      <dgm:spPr/>
    </dgm:pt>
    <dgm:pt modelId="{82FFF176-8E26-D142-96D7-F9CE2135A41D}" type="pres">
      <dgm:prSet presAssocID="{08BE7D47-B2B5-4ACC-8F4F-AFFE41FA59EB}" presName="boxAndChildren" presStyleCnt="0"/>
      <dgm:spPr/>
    </dgm:pt>
    <dgm:pt modelId="{670EAB83-1D3D-D54C-B13E-C521B0B55298}" type="pres">
      <dgm:prSet presAssocID="{08BE7D47-B2B5-4ACC-8F4F-AFFE41FA59EB}" presName="parentTextBox" presStyleLbl="node1" presStyleIdx="0" presStyleCnt="3"/>
      <dgm:spPr/>
    </dgm:pt>
    <dgm:pt modelId="{4008D4FC-85D6-1447-B8E6-A8F804F90C32}" type="pres">
      <dgm:prSet presAssocID="{62A48A9D-8EA9-4DA4-A619-A2AAA383880F}" presName="sp" presStyleCnt="0"/>
      <dgm:spPr/>
    </dgm:pt>
    <dgm:pt modelId="{A4656E3D-ADED-4342-9DFF-0CAB84565A50}" type="pres">
      <dgm:prSet presAssocID="{FE2098B6-6E5B-404C-A8D5-6D437310F12D}" presName="arrowAndChildren" presStyleCnt="0"/>
      <dgm:spPr/>
    </dgm:pt>
    <dgm:pt modelId="{5FA9EF0A-0696-3F48-A5A9-EA2F7D577C8A}" type="pres">
      <dgm:prSet presAssocID="{FE2098B6-6E5B-404C-A8D5-6D437310F12D}" presName="parentTextArrow" presStyleLbl="node1" presStyleIdx="1" presStyleCnt="3"/>
      <dgm:spPr/>
    </dgm:pt>
    <dgm:pt modelId="{9B9DF14A-558F-994B-B5A6-43A62EFAD493}" type="pres">
      <dgm:prSet presAssocID="{747C1A58-33B6-46A2-A65A-4989ABFB2B28}" presName="sp" presStyleCnt="0"/>
      <dgm:spPr/>
    </dgm:pt>
    <dgm:pt modelId="{E364B9DA-7203-B946-86CF-E1BD0F024069}" type="pres">
      <dgm:prSet presAssocID="{CF6776FD-BFA8-4FA5-94C4-42D06AC64F04}" presName="arrowAndChildren" presStyleCnt="0"/>
      <dgm:spPr/>
    </dgm:pt>
    <dgm:pt modelId="{5042609F-8359-2745-BC22-AD9CE1556960}" type="pres">
      <dgm:prSet presAssocID="{CF6776FD-BFA8-4FA5-94C4-42D06AC64F04}" presName="parentTextArrow" presStyleLbl="node1" presStyleIdx="2" presStyleCnt="3"/>
      <dgm:spPr/>
    </dgm:pt>
  </dgm:ptLst>
  <dgm:cxnLst>
    <dgm:cxn modelId="{00CFC905-12FC-F24E-8719-C7DE0E53D8D9}" type="presOf" srcId="{08BE7D47-B2B5-4ACC-8F4F-AFFE41FA59EB}" destId="{670EAB83-1D3D-D54C-B13E-C521B0B55298}" srcOrd="0" destOrd="0" presId="urn:microsoft.com/office/officeart/2005/8/layout/process4"/>
    <dgm:cxn modelId="{665DA411-D0B0-4692-9937-48EEE8A27177}" srcId="{23016132-378A-4FF7-B665-CF3A1A30A959}" destId="{FE2098B6-6E5B-404C-A8D5-6D437310F12D}" srcOrd="1" destOrd="0" parTransId="{86A855C0-5258-4EB7-8FC6-2DBB7F7D98D4}" sibTransId="{62A48A9D-8EA9-4DA4-A619-A2AAA383880F}"/>
    <dgm:cxn modelId="{0D72E03C-43A4-421F-B53B-03E70F9E3231}" srcId="{23016132-378A-4FF7-B665-CF3A1A30A959}" destId="{08BE7D47-B2B5-4ACC-8F4F-AFFE41FA59EB}" srcOrd="2" destOrd="0" parTransId="{4B3E63F1-3CC7-43F6-901C-96827C78C75C}" sibTransId="{0A984855-8BAA-4963-9538-3237EC8F6C66}"/>
    <dgm:cxn modelId="{8166FB54-2E2F-2140-9B4F-BA31F3EB591A}" type="presOf" srcId="{FE2098B6-6E5B-404C-A8D5-6D437310F12D}" destId="{5FA9EF0A-0696-3F48-A5A9-EA2F7D577C8A}" srcOrd="0" destOrd="0" presId="urn:microsoft.com/office/officeart/2005/8/layout/process4"/>
    <dgm:cxn modelId="{5AEA0ACB-5F9F-4B0A-9944-9F869EA96004}" srcId="{23016132-378A-4FF7-B665-CF3A1A30A959}" destId="{CF6776FD-BFA8-4FA5-94C4-42D06AC64F04}" srcOrd="0" destOrd="0" parTransId="{52210712-AA0C-49CB-A538-63381C39896E}" sibTransId="{747C1A58-33B6-46A2-A65A-4989ABFB2B28}"/>
    <dgm:cxn modelId="{6ADC11D1-9FE8-CE49-8DC2-F00E92B8585B}" type="presOf" srcId="{23016132-378A-4FF7-B665-CF3A1A30A959}" destId="{76145030-6862-4447-9887-E3FB852B7E35}" srcOrd="0" destOrd="0" presId="urn:microsoft.com/office/officeart/2005/8/layout/process4"/>
    <dgm:cxn modelId="{7D44EBF1-5645-0443-A165-0DE98F6525EA}" type="presOf" srcId="{CF6776FD-BFA8-4FA5-94C4-42D06AC64F04}" destId="{5042609F-8359-2745-BC22-AD9CE1556960}" srcOrd="0" destOrd="0" presId="urn:microsoft.com/office/officeart/2005/8/layout/process4"/>
    <dgm:cxn modelId="{F74565A6-940B-A642-91AB-F74706E98E9F}" type="presParOf" srcId="{76145030-6862-4447-9887-E3FB852B7E35}" destId="{82FFF176-8E26-D142-96D7-F9CE2135A41D}" srcOrd="0" destOrd="0" presId="urn:microsoft.com/office/officeart/2005/8/layout/process4"/>
    <dgm:cxn modelId="{0FCE5BC3-05D9-EA4C-9E7A-C1311978145B}" type="presParOf" srcId="{82FFF176-8E26-D142-96D7-F9CE2135A41D}" destId="{670EAB83-1D3D-D54C-B13E-C521B0B55298}" srcOrd="0" destOrd="0" presId="urn:microsoft.com/office/officeart/2005/8/layout/process4"/>
    <dgm:cxn modelId="{6E45A40E-3AB5-B640-B5B3-CE4961EE9464}" type="presParOf" srcId="{76145030-6862-4447-9887-E3FB852B7E35}" destId="{4008D4FC-85D6-1447-B8E6-A8F804F90C32}" srcOrd="1" destOrd="0" presId="urn:microsoft.com/office/officeart/2005/8/layout/process4"/>
    <dgm:cxn modelId="{77265BA6-7CA8-E14D-8962-E0FC8F62C695}" type="presParOf" srcId="{76145030-6862-4447-9887-E3FB852B7E35}" destId="{A4656E3D-ADED-4342-9DFF-0CAB84565A50}" srcOrd="2" destOrd="0" presId="urn:microsoft.com/office/officeart/2005/8/layout/process4"/>
    <dgm:cxn modelId="{3DDD1D2D-D12B-4F43-AAEF-E0C824922E4A}" type="presParOf" srcId="{A4656E3D-ADED-4342-9DFF-0CAB84565A50}" destId="{5FA9EF0A-0696-3F48-A5A9-EA2F7D577C8A}" srcOrd="0" destOrd="0" presId="urn:microsoft.com/office/officeart/2005/8/layout/process4"/>
    <dgm:cxn modelId="{21AA4C9C-554B-424A-BDD7-D87E6EB92D7D}" type="presParOf" srcId="{76145030-6862-4447-9887-E3FB852B7E35}" destId="{9B9DF14A-558F-994B-B5A6-43A62EFAD493}" srcOrd="3" destOrd="0" presId="urn:microsoft.com/office/officeart/2005/8/layout/process4"/>
    <dgm:cxn modelId="{F8909259-AA1D-274E-AD9A-77308C70D9C3}" type="presParOf" srcId="{76145030-6862-4447-9887-E3FB852B7E35}" destId="{E364B9DA-7203-B946-86CF-E1BD0F024069}" srcOrd="4" destOrd="0" presId="urn:microsoft.com/office/officeart/2005/8/layout/process4"/>
    <dgm:cxn modelId="{015B89CA-AD3F-B44C-96BB-692B2C41D701}" type="presParOf" srcId="{E364B9DA-7203-B946-86CF-E1BD0F024069}" destId="{5042609F-8359-2745-BC22-AD9CE155696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75E469E-BD23-4F14-ACB2-C55E658AE0A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B8BDBF-64B5-466A-A74A-FA5E77856920}">
      <dgm:prSet/>
      <dgm:spPr/>
      <dgm:t>
        <a:bodyPr/>
        <a:lstStyle/>
        <a:p>
          <a:r>
            <a:rPr lang="en-GB"/>
            <a:t>Hardware-accelerated 3D rendering</a:t>
          </a:r>
          <a:endParaRPr lang="en-US"/>
        </a:p>
      </dgm:t>
    </dgm:pt>
    <dgm:pt modelId="{8BEBBA1C-4DB7-48B2-813D-A7CA1260123F}" type="parTrans" cxnId="{BD455266-7286-4AE4-8307-51E31BAB29C5}">
      <dgm:prSet/>
      <dgm:spPr/>
      <dgm:t>
        <a:bodyPr/>
        <a:lstStyle/>
        <a:p>
          <a:endParaRPr lang="en-US"/>
        </a:p>
      </dgm:t>
    </dgm:pt>
    <dgm:pt modelId="{8270D1F7-AE47-4370-AB84-AC308B314395}" type="sibTrans" cxnId="{BD455266-7286-4AE4-8307-51E31BAB29C5}">
      <dgm:prSet/>
      <dgm:spPr/>
      <dgm:t>
        <a:bodyPr/>
        <a:lstStyle/>
        <a:p>
          <a:endParaRPr lang="en-US"/>
        </a:p>
      </dgm:t>
    </dgm:pt>
    <dgm:pt modelId="{8E7D8D2D-3236-47DC-A201-457F505C4EAA}">
      <dgm:prSet/>
      <dgm:spPr/>
      <dgm:t>
        <a:bodyPr/>
        <a:lstStyle/>
        <a:p>
          <a:r>
            <a:rPr lang="en-GB"/>
            <a:t>Dedicated video memory (VRAM)</a:t>
          </a:r>
          <a:endParaRPr lang="en-US"/>
        </a:p>
      </dgm:t>
    </dgm:pt>
    <dgm:pt modelId="{300DB3FD-450D-42AB-BE5B-8D20A86C6104}" type="parTrans" cxnId="{21A48336-6380-474A-8976-50D56FAE5D8B}">
      <dgm:prSet/>
      <dgm:spPr/>
      <dgm:t>
        <a:bodyPr/>
        <a:lstStyle/>
        <a:p>
          <a:endParaRPr lang="en-US"/>
        </a:p>
      </dgm:t>
    </dgm:pt>
    <dgm:pt modelId="{AF2BEF6F-BF98-42D3-AD0D-7DA65D193E3C}" type="sibTrans" cxnId="{21A48336-6380-474A-8976-50D56FAE5D8B}">
      <dgm:prSet/>
      <dgm:spPr/>
      <dgm:t>
        <a:bodyPr/>
        <a:lstStyle/>
        <a:p>
          <a:endParaRPr lang="en-US"/>
        </a:p>
      </dgm:t>
    </dgm:pt>
    <dgm:pt modelId="{C3737908-D888-46B1-A9C9-0BEC1378FFCC}">
      <dgm:prSet/>
      <dgm:spPr/>
      <dgm:t>
        <a:bodyPr/>
        <a:lstStyle/>
        <a:p>
          <a:r>
            <a:rPr lang="en-GB"/>
            <a:t>Specialised 3D APIs (Direct3D, OpenGL)(I teach a module on this if you want me to go into mega detail!)</a:t>
          </a:r>
          <a:endParaRPr lang="en-US"/>
        </a:p>
      </dgm:t>
    </dgm:pt>
    <dgm:pt modelId="{C8959FA5-7DA2-4DA6-B90E-B3FC7F3C7841}" type="parTrans" cxnId="{46FA64D6-6C26-438C-82AB-CFBEE6CC0923}">
      <dgm:prSet/>
      <dgm:spPr/>
      <dgm:t>
        <a:bodyPr/>
        <a:lstStyle/>
        <a:p>
          <a:endParaRPr lang="en-US"/>
        </a:p>
      </dgm:t>
    </dgm:pt>
    <dgm:pt modelId="{6287BDD6-47AB-477D-A9F4-94A77A4BD810}" type="sibTrans" cxnId="{46FA64D6-6C26-438C-82AB-CFBEE6CC0923}">
      <dgm:prSet/>
      <dgm:spPr/>
      <dgm:t>
        <a:bodyPr/>
        <a:lstStyle/>
        <a:p>
          <a:endParaRPr lang="en-US"/>
        </a:p>
      </dgm:t>
    </dgm:pt>
    <dgm:pt modelId="{DA766A3B-A903-4B15-95F7-070AB3D10A3A}">
      <dgm:prSet/>
      <dgm:spPr/>
      <dgm:t>
        <a:bodyPr/>
        <a:lstStyle/>
        <a:p>
          <a:r>
            <a:rPr lang="en-GB"/>
            <a:t>Texture mapping and filtering</a:t>
          </a:r>
          <a:endParaRPr lang="en-US"/>
        </a:p>
      </dgm:t>
    </dgm:pt>
    <dgm:pt modelId="{9B9FAA2D-A125-445D-B29D-90EA76B7088C}" type="parTrans" cxnId="{43E6DD17-B0C2-482D-93BB-46A6DD7980B6}">
      <dgm:prSet/>
      <dgm:spPr/>
      <dgm:t>
        <a:bodyPr/>
        <a:lstStyle/>
        <a:p>
          <a:endParaRPr lang="en-US"/>
        </a:p>
      </dgm:t>
    </dgm:pt>
    <dgm:pt modelId="{48FD370E-0A55-4D06-81AE-1CC6EBC8072D}" type="sibTrans" cxnId="{43E6DD17-B0C2-482D-93BB-46A6DD7980B6}">
      <dgm:prSet/>
      <dgm:spPr/>
      <dgm:t>
        <a:bodyPr/>
        <a:lstStyle/>
        <a:p>
          <a:endParaRPr lang="en-US"/>
        </a:p>
      </dgm:t>
    </dgm:pt>
    <dgm:pt modelId="{C8C60D22-5020-495F-AE81-8E31E7891D96}">
      <dgm:prSet/>
      <dgm:spPr/>
      <dgm:t>
        <a:bodyPr/>
        <a:lstStyle/>
        <a:p>
          <a:r>
            <a:rPr lang="en-GB"/>
            <a:t>Z-buffering for depth testing</a:t>
          </a:r>
          <a:endParaRPr lang="en-US"/>
        </a:p>
      </dgm:t>
    </dgm:pt>
    <dgm:pt modelId="{82883DC5-A7D9-4A8B-9C72-E61567173E46}" type="parTrans" cxnId="{060E50C3-3135-42EA-BE40-765DE768F102}">
      <dgm:prSet/>
      <dgm:spPr/>
      <dgm:t>
        <a:bodyPr/>
        <a:lstStyle/>
        <a:p>
          <a:endParaRPr lang="en-US"/>
        </a:p>
      </dgm:t>
    </dgm:pt>
    <dgm:pt modelId="{B69197EF-98C7-42CA-BA35-66D313AEFC09}" type="sibTrans" cxnId="{060E50C3-3135-42EA-BE40-765DE768F102}">
      <dgm:prSet/>
      <dgm:spPr/>
      <dgm:t>
        <a:bodyPr/>
        <a:lstStyle/>
        <a:p>
          <a:endParaRPr lang="en-US"/>
        </a:p>
      </dgm:t>
    </dgm:pt>
    <dgm:pt modelId="{3D11C6C9-EEBD-4C2E-890E-B2D2EF266E1D}" type="pres">
      <dgm:prSet presAssocID="{475E469E-BD23-4F14-ACB2-C55E658AE0AD}" presName="root" presStyleCnt="0">
        <dgm:presLayoutVars>
          <dgm:dir/>
          <dgm:resizeHandles val="exact"/>
        </dgm:presLayoutVars>
      </dgm:prSet>
      <dgm:spPr/>
    </dgm:pt>
    <dgm:pt modelId="{1D0455AC-E45D-4E1B-BAC5-FCEEDF346751}" type="pres">
      <dgm:prSet presAssocID="{BDB8BDBF-64B5-466A-A74A-FA5E77856920}" presName="compNode" presStyleCnt="0"/>
      <dgm:spPr/>
    </dgm:pt>
    <dgm:pt modelId="{A73DE58C-2BD3-45DC-9ECD-0F750865548F}" type="pres">
      <dgm:prSet presAssocID="{BDB8BDBF-64B5-466A-A74A-FA5E77856920}" presName="bgRect" presStyleLbl="bgShp" presStyleIdx="0" presStyleCnt="5"/>
      <dgm:spPr/>
    </dgm:pt>
    <dgm:pt modelId="{355626F5-2F31-4610-ABA1-89F5D7FF3D1B}" type="pres">
      <dgm:prSet presAssocID="{BDB8BDBF-64B5-466A-A74A-FA5E7785692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22ED032C-25BB-4C34-9C8D-C721BE7FE593}" type="pres">
      <dgm:prSet presAssocID="{BDB8BDBF-64B5-466A-A74A-FA5E77856920}" presName="spaceRect" presStyleCnt="0"/>
      <dgm:spPr/>
    </dgm:pt>
    <dgm:pt modelId="{7CC6D71D-6F4E-401D-8334-23E719BB6C82}" type="pres">
      <dgm:prSet presAssocID="{BDB8BDBF-64B5-466A-A74A-FA5E77856920}" presName="parTx" presStyleLbl="revTx" presStyleIdx="0" presStyleCnt="5">
        <dgm:presLayoutVars>
          <dgm:chMax val="0"/>
          <dgm:chPref val="0"/>
        </dgm:presLayoutVars>
      </dgm:prSet>
      <dgm:spPr/>
    </dgm:pt>
    <dgm:pt modelId="{5C51E4B9-E228-497E-852F-6B9B894B3791}" type="pres">
      <dgm:prSet presAssocID="{8270D1F7-AE47-4370-AB84-AC308B314395}" presName="sibTrans" presStyleCnt="0"/>
      <dgm:spPr/>
    </dgm:pt>
    <dgm:pt modelId="{1F2EEC33-1C60-41EB-BD00-96C0B76E8233}" type="pres">
      <dgm:prSet presAssocID="{8E7D8D2D-3236-47DC-A201-457F505C4EAA}" presName="compNode" presStyleCnt="0"/>
      <dgm:spPr/>
    </dgm:pt>
    <dgm:pt modelId="{0D20320D-47EA-4156-8A0B-5341A5D27BFD}" type="pres">
      <dgm:prSet presAssocID="{8E7D8D2D-3236-47DC-A201-457F505C4EAA}" presName="bgRect" presStyleLbl="bgShp" presStyleIdx="1" presStyleCnt="5"/>
      <dgm:spPr/>
    </dgm:pt>
    <dgm:pt modelId="{319DD060-C06F-44BC-8E2D-80F85C0C3945}" type="pres">
      <dgm:prSet presAssocID="{8E7D8D2D-3236-47DC-A201-457F505C4EA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8FA0DBB4-7445-4825-A374-C422CEBDB0D9}" type="pres">
      <dgm:prSet presAssocID="{8E7D8D2D-3236-47DC-A201-457F505C4EAA}" presName="spaceRect" presStyleCnt="0"/>
      <dgm:spPr/>
    </dgm:pt>
    <dgm:pt modelId="{F02A3188-06DE-40E0-AFE8-55B0CC833A99}" type="pres">
      <dgm:prSet presAssocID="{8E7D8D2D-3236-47DC-A201-457F505C4EAA}" presName="parTx" presStyleLbl="revTx" presStyleIdx="1" presStyleCnt="5">
        <dgm:presLayoutVars>
          <dgm:chMax val="0"/>
          <dgm:chPref val="0"/>
        </dgm:presLayoutVars>
      </dgm:prSet>
      <dgm:spPr/>
    </dgm:pt>
    <dgm:pt modelId="{095A15E7-3E85-4B37-B41A-4DCFE4F7B916}" type="pres">
      <dgm:prSet presAssocID="{AF2BEF6F-BF98-42D3-AD0D-7DA65D193E3C}" presName="sibTrans" presStyleCnt="0"/>
      <dgm:spPr/>
    </dgm:pt>
    <dgm:pt modelId="{B9CFF104-E763-41B3-898F-135ADB387B30}" type="pres">
      <dgm:prSet presAssocID="{C3737908-D888-46B1-A9C9-0BEC1378FFCC}" presName="compNode" presStyleCnt="0"/>
      <dgm:spPr/>
    </dgm:pt>
    <dgm:pt modelId="{80214A56-A367-4BA7-BCF2-8AA46CDA3AC7}" type="pres">
      <dgm:prSet presAssocID="{C3737908-D888-46B1-A9C9-0BEC1378FFCC}" presName="bgRect" presStyleLbl="bgShp" presStyleIdx="2" presStyleCnt="5"/>
      <dgm:spPr/>
    </dgm:pt>
    <dgm:pt modelId="{4808585F-4256-444D-ACFB-56C5133B2403}" type="pres">
      <dgm:prSet presAssocID="{C3737908-D888-46B1-A9C9-0BEC1378FF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4ECA4A9B-06EC-455D-B0BC-C60E64DC7CE2}" type="pres">
      <dgm:prSet presAssocID="{C3737908-D888-46B1-A9C9-0BEC1378FFCC}" presName="spaceRect" presStyleCnt="0"/>
      <dgm:spPr/>
    </dgm:pt>
    <dgm:pt modelId="{711984A9-E8F4-40B5-87C3-5A6C83F4BFFA}" type="pres">
      <dgm:prSet presAssocID="{C3737908-D888-46B1-A9C9-0BEC1378FFCC}" presName="parTx" presStyleLbl="revTx" presStyleIdx="2" presStyleCnt="5">
        <dgm:presLayoutVars>
          <dgm:chMax val="0"/>
          <dgm:chPref val="0"/>
        </dgm:presLayoutVars>
      </dgm:prSet>
      <dgm:spPr/>
    </dgm:pt>
    <dgm:pt modelId="{5ADBF99C-3131-4E6B-B4A7-ADC8AAA50F3E}" type="pres">
      <dgm:prSet presAssocID="{6287BDD6-47AB-477D-A9F4-94A77A4BD810}" presName="sibTrans" presStyleCnt="0"/>
      <dgm:spPr/>
    </dgm:pt>
    <dgm:pt modelId="{E08BA8BF-6666-4F59-AF11-A8BEB0C4E708}" type="pres">
      <dgm:prSet presAssocID="{DA766A3B-A903-4B15-95F7-070AB3D10A3A}" presName="compNode" presStyleCnt="0"/>
      <dgm:spPr/>
    </dgm:pt>
    <dgm:pt modelId="{89D70AE8-6164-49DC-8C94-75B3FA7703B7}" type="pres">
      <dgm:prSet presAssocID="{DA766A3B-A903-4B15-95F7-070AB3D10A3A}" presName="bgRect" presStyleLbl="bgShp" presStyleIdx="3" presStyleCnt="5"/>
      <dgm:spPr/>
    </dgm:pt>
    <dgm:pt modelId="{50A8761B-E442-44A3-B863-8895971A4E38}" type="pres">
      <dgm:prSet presAssocID="{DA766A3B-A903-4B15-95F7-070AB3D10A3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1A308144-8FF4-4B06-A97B-5731DF79B0EB}" type="pres">
      <dgm:prSet presAssocID="{DA766A3B-A903-4B15-95F7-070AB3D10A3A}" presName="spaceRect" presStyleCnt="0"/>
      <dgm:spPr/>
    </dgm:pt>
    <dgm:pt modelId="{28CB64BD-EB93-4731-AFB5-2ACE1794D8CF}" type="pres">
      <dgm:prSet presAssocID="{DA766A3B-A903-4B15-95F7-070AB3D10A3A}" presName="parTx" presStyleLbl="revTx" presStyleIdx="3" presStyleCnt="5">
        <dgm:presLayoutVars>
          <dgm:chMax val="0"/>
          <dgm:chPref val="0"/>
        </dgm:presLayoutVars>
      </dgm:prSet>
      <dgm:spPr/>
    </dgm:pt>
    <dgm:pt modelId="{B615B54A-AB63-4781-98A1-7789D726D66A}" type="pres">
      <dgm:prSet presAssocID="{48FD370E-0A55-4D06-81AE-1CC6EBC8072D}" presName="sibTrans" presStyleCnt="0"/>
      <dgm:spPr/>
    </dgm:pt>
    <dgm:pt modelId="{4E78F22F-6F56-4497-8DB9-193BDF574377}" type="pres">
      <dgm:prSet presAssocID="{C8C60D22-5020-495F-AE81-8E31E7891D96}" presName="compNode" presStyleCnt="0"/>
      <dgm:spPr/>
    </dgm:pt>
    <dgm:pt modelId="{B45F647F-75F9-471C-9E85-19E333587DCB}" type="pres">
      <dgm:prSet presAssocID="{C8C60D22-5020-495F-AE81-8E31E7891D96}" presName="bgRect" presStyleLbl="bgShp" presStyleIdx="4" presStyleCnt="5"/>
      <dgm:spPr/>
    </dgm:pt>
    <dgm:pt modelId="{734BD042-1C19-4143-BEAD-7DC1DB9D446E}" type="pres">
      <dgm:prSet presAssocID="{C8C60D22-5020-495F-AE81-8E31E7891D9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eaker"/>
        </a:ext>
      </dgm:extLst>
    </dgm:pt>
    <dgm:pt modelId="{55DB6D9D-3EE1-479F-B52B-B63579F85B89}" type="pres">
      <dgm:prSet presAssocID="{C8C60D22-5020-495F-AE81-8E31E7891D96}" presName="spaceRect" presStyleCnt="0"/>
      <dgm:spPr/>
    </dgm:pt>
    <dgm:pt modelId="{688022AE-5556-43E2-8156-8E54A81019C8}" type="pres">
      <dgm:prSet presAssocID="{C8C60D22-5020-495F-AE81-8E31E7891D96}" presName="parTx" presStyleLbl="revTx" presStyleIdx="4" presStyleCnt="5">
        <dgm:presLayoutVars>
          <dgm:chMax val="0"/>
          <dgm:chPref val="0"/>
        </dgm:presLayoutVars>
      </dgm:prSet>
      <dgm:spPr/>
    </dgm:pt>
  </dgm:ptLst>
  <dgm:cxnLst>
    <dgm:cxn modelId="{4BCA7004-5BA3-40AD-A7B4-5BB9F6810FE9}" type="presOf" srcId="{BDB8BDBF-64B5-466A-A74A-FA5E77856920}" destId="{7CC6D71D-6F4E-401D-8334-23E719BB6C82}" srcOrd="0" destOrd="0" presId="urn:microsoft.com/office/officeart/2018/2/layout/IconVerticalSolidList"/>
    <dgm:cxn modelId="{7D173C09-79F3-4E55-8ADF-ABE3433FEE03}" type="presOf" srcId="{DA766A3B-A903-4B15-95F7-070AB3D10A3A}" destId="{28CB64BD-EB93-4731-AFB5-2ACE1794D8CF}" srcOrd="0" destOrd="0" presId="urn:microsoft.com/office/officeart/2018/2/layout/IconVerticalSolidList"/>
    <dgm:cxn modelId="{43E6DD17-B0C2-482D-93BB-46A6DD7980B6}" srcId="{475E469E-BD23-4F14-ACB2-C55E658AE0AD}" destId="{DA766A3B-A903-4B15-95F7-070AB3D10A3A}" srcOrd="3" destOrd="0" parTransId="{9B9FAA2D-A125-445D-B29D-90EA76B7088C}" sibTransId="{48FD370E-0A55-4D06-81AE-1CC6EBC8072D}"/>
    <dgm:cxn modelId="{7787CD22-CCCB-48AF-9231-AD0C87FA2D22}" type="presOf" srcId="{8E7D8D2D-3236-47DC-A201-457F505C4EAA}" destId="{F02A3188-06DE-40E0-AFE8-55B0CC833A99}" srcOrd="0" destOrd="0" presId="urn:microsoft.com/office/officeart/2018/2/layout/IconVerticalSolidList"/>
    <dgm:cxn modelId="{21A48336-6380-474A-8976-50D56FAE5D8B}" srcId="{475E469E-BD23-4F14-ACB2-C55E658AE0AD}" destId="{8E7D8D2D-3236-47DC-A201-457F505C4EAA}" srcOrd="1" destOrd="0" parTransId="{300DB3FD-450D-42AB-BE5B-8D20A86C6104}" sibTransId="{AF2BEF6F-BF98-42D3-AD0D-7DA65D193E3C}"/>
    <dgm:cxn modelId="{BD455266-7286-4AE4-8307-51E31BAB29C5}" srcId="{475E469E-BD23-4F14-ACB2-C55E658AE0AD}" destId="{BDB8BDBF-64B5-466A-A74A-FA5E77856920}" srcOrd="0" destOrd="0" parTransId="{8BEBBA1C-4DB7-48B2-813D-A7CA1260123F}" sibTransId="{8270D1F7-AE47-4370-AB84-AC308B314395}"/>
    <dgm:cxn modelId="{33E44395-0C89-4538-9495-17A0BAE860C2}" type="presOf" srcId="{C3737908-D888-46B1-A9C9-0BEC1378FFCC}" destId="{711984A9-E8F4-40B5-87C3-5A6C83F4BFFA}" srcOrd="0" destOrd="0" presId="urn:microsoft.com/office/officeart/2018/2/layout/IconVerticalSolidList"/>
    <dgm:cxn modelId="{9C9A11A3-3F89-4DEC-A8E7-C685C3FACD64}" type="presOf" srcId="{C8C60D22-5020-495F-AE81-8E31E7891D96}" destId="{688022AE-5556-43E2-8156-8E54A81019C8}" srcOrd="0" destOrd="0" presId="urn:microsoft.com/office/officeart/2018/2/layout/IconVerticalSolidList"/>
    <dgm:cxn modelId="{060E50C3-3135-42EA-BE40-765DE768F102}" srcId="{475E469E-BD23-4F14-ACB2-C55E658AE0AD}" destId="{C8C60D22-5020-495F-AE81-8E31E7891D96}" srcOrd="4" destOrd="0" parTransId="{82883DC5-A7D9-4A8B-9C72-E61567173E46}" sibTransId="{B69197EF-98C7-42CA-BA35-66D313AEFC09}"/>
    <dgm:cxn modelId="{46FA64D6-6C26-438C-82AB-CFBEE6CC0923}" srcId="{475E469E-BD23-4F14-ACB2-C55E658AE0AD}" destId="{C3737908-D888-46B1-A9C9-0BEC1378FFCC}" srcOrd="2" destOrd="0" parTransId="{C8959FA5-7DA2-4DA6-B90E-B3FC7F3C7841}" sibTransId="{6287BDD6-47AB-477D-A9F4-94A77A4BD810}"/>
    <dgm:cxn modelId="{257252EB-0742-4A24-B17A-91A1DCDDDD2D}" type="presOf" srcId="{475E469E-BD23-4F14-ACB2-C55E658AE0AD}" destId="{3D11C6C9-EEBD-4C2E-890E-B2D2EF266E1D}" srcOrd="0" destOrd="0" presId="urn:microsoft.com/office/officeart/2018/2/layout/IconVerticalSolidList"/>
    <dgm:cxn modelId="{5440881B-45C0-4CA9-B84B-775360F9C063}" type="presParOf" srcId="{3D11C6C9-EEBD-4C2E-890E-B2D2EF266E1D}" destId="{1D0455AC-E45D-4E1B-BAC5-FCEEDF346751}" srcOrd="0" destOrd="0" presId="urn:microsoft.com/office/officeart/2018/2/layout/IconVerticalSolidList"/>
    <dgm:cxn modelId="{12AF9297-4443-459D-BC5F-ABC130B648EB}" type="presParOf" srcId="{1D0455AC-E45D-4E1B-BAC5-FCEEDF346751}" destId="{A73DE58C-2BD3-45DC-9ECD-0F750865548F}" srcOrd="0" destOrd="0" presId="urn:microsoft.com/office/officeart/2018/2/layout/IconVerticalSolidList"/>
    <dgm:cxn modelId="{D3422645-74D2-4809-BC07-98DD83AB4D49}" type="presParOf" srcId="{1D0455AC-E45D-4E1B-BAC5-FCEEDF346751}" destId="{355626F5-2F31-4610-ABA1-89F5D7FF3D1B}" srcOrd="1" destOrd="0" presId="urn:microsoft.com/office/officeart/2018/2/layout/IconVerticalSolidList"/>
    <dgm:cxn modelId="{32B295EE-6F43-4C77-87F0-A7FCF5438DE0}" type="presParOf" srcId="{1D0455AC-E45D-4E1B-BAC5-FCEEDF346751}" destId="{22ED032C-25BB-4C34-9C8D-C721BE7FE593}" srcOrd="2" destOrd="0" presId="urn:microsoft.com/office/officeart/2018/2/layout/IconVerticalSolidList"/>
    <dgm:cxn modelId="{59A378C9-B46E-429C-A337-21846DD9D3C6}" type="presParOf" srcId="{1D0455AC-E45D-4E1B-BAC5-FCEEDF346751}" destId="{7CC6D71D-6F4E-401D-8334-23E719BB6C82}" srcOrd="3" destOrd="0" presId="urn:microsoft.com/office/officeart/2018/2/layout/IconVerticalSolidList"/>
    <dgm:cxn modelId="{1A7163FB-4397-4B2D-B49D-7516103E6A77}" type="presParOf" srcId="{3D11C6C9-EEBD-4C2E-890E-B2D2EF266E1D}" destId="{5C51E4B9-E228-497E-852F-6B9B894B3791}" srcOrd="1" destOrd="0" presId="urn:microsoft.com/office/officeart/2018/2/layout/IconVerticalSolidList"/>
    <dgm:cxn modelId="{B622E12A-5CE5-4B45-9BF2-C7853741BBCC}" type="presParOf" srcId="{3D11C6C9-EEBD-4C2E-890E-B2D2EF266E1D}" destId="{1F2EEC33-1C60-41EB-BD00-96C0B76E8233}" srcOrd="2" destOrd="0" presId="urn:microsoft.com/office/officeart/2018/2/layout/IconVerticalSolidList"/>
    <dgm:cxn modelId="{613A4A76-FB79-4C46-A808-9A686168C22B}" type="presParOf" srcId="{1F2EEC33-1C60-41EB-BD00-96C0B76E8233}" destId="{0D20320D-47EA-4156-8A0B-5341A5D27BFD}" srcOrd="0" destOrd="0" presId="urn:microsoft.com/office/officeart/2018/2/layout/IconVerticalSolidList"/>
    <dgm:cxn modelId="{65BFBF58-BD4A-47BE-BACD-5C94274752A0}" type="presParOf" srcId="{1F2EEC33-1C60-41EB-BD00-96C0B76E8233}" destId="{319DD060-C06F-44BC-8E2D-80F85C0C3945}" srcOrd="1" destOrd="0" presId="urn:microsoft.com/office/officeart/2018/2/layout/IconVerticalSolidList"/>
    <dgm:cxn modelId="{41BEBA1C-F0C4-440D-A99C-F0AF25557855}" type="presParOf" srcId="{1F2EEC33-1C60-41EB-BD00-96C0B76E8233}" destId="{8FA0DBB4-7445-4825-A374-C422CEBDB0D9}" srcOrd="2" destOrd="0" presId="urn:microsoft.com/office/officeart/2018/2/layout/IconVerticalSolidList"/>
    <dgm:cxn modelId="{93B601BF-378C-4AA7-A207-12D00757F486}" type="presParOf" srcId="{1F2EEC33-1C60-41EB-BD00-96C0B76E8233}" destId="{F02A3188-06DE-40E0-AFE8-55B0CC833A99}" srcOrd="3" destOrd="0" presId="urn:microsoft.com/office/officeart/2018/2/layout/IconVerticalSolidList"/>
    <dgm:cxn modelId="{7A5412AA-3BAD-4207-A380-850A614C74C5}" type="presParOf" srcId="{3D11C6C9-EEBD-4C2E-890E-B2D2EF266E1D}" destId="{095A15E7-3E85-4B37-B41A-4DCFE4F7B916}" srcOrd="3" destOrd="0" presId="urn:microsoft.com/office/officeart/2018/2/layout/IconVerticalSolidList"/>
    <dgm:cxn modelId="{C725CED7-6ECD-4000-ACC4-F4A549C50852}" type="presParOf" srcId="{3D11C6C9-EEBD-4C2E-890E-B2D2EF266E1D}" destId="{B9CFF104-E763-41B3-898F-135ADB387B30}" srcOrd="4" destOrd="0" presId="urn:microsoft.com/office/officeart/2018/2/layout/IconVerticalSolidList"/>
    <dgm:cxn modelId="{3F8A2189-5D42-42A0-AF57-BAFF1033ACC2}" type="presParOf" srcId="{B9CFF104-E763-41B3-898F-135ADB387B30}" destId="{80214A56-A367-4BA7-BCF2-8AA46CDA3AC7}" srcOrd="0" destOrd="0" presId="urn:microsoft.com/office/officeart/2018/2/layout/IconVerticalSolidList"/>
    <dgm:cxn modelId="{01244E53-FC92-4DD1-9AA4-0022CC6C358A}" type="presParOf" srcId="{B9CFF104-E763-41B3-898F-135ADB387B30}" destId="{4808585F-4256-444D-ACFB-56C5133B2403}" srcOrd="1" destOrd="0" presId="urn:microsoft.com/office/officeart/2018/2/layout/IconVerticalSolidList"/>
    <dgm:cxn modelId="{EC93C337-01A2-4DC4-BC59-51B00331AA26}" type="presParOf" srcId="{B9CFF104-E763-41B3-898F-135ADB387B30}" destId="{4ECA4A9B-06EC-455D-B0BC-C60E64DC7CE2}" srcOrd="2" destOrd="0" presId="urn:microsoft.com/office/officeart/2018/2/layout/IconVerticalSolidList"/>
    <dgm:cxn modelId="{7D55572C-1E57-451E-951B-F5FCAA20BDC6}" type="presParOf" srcId="{B9CFF104-E763-41B3-898F-135ADB387B30}" destId="{711984A9-E8F4-40B5-87C3-5A6C83F4BFFA}" srcOrd="3" destOrd="0" presId="urn:microsoft.com/office/officeart/2018/2/layout/IconVerticalSolidList"/>
    <dgm:cxn modelId="{6774B57A-F0E7-4E38-BD95-2456B6E17F8D}" type="presParOf" srcId="{3D11C6C9-EEBD-4C2E-890E-B2D2EF266E1D}" destId="{5ADBF99C-3131-4E6B-B4A7-ADC8AAA50F3E}" srcOrd="5" destOrd="0" presId="urn:microsoft.com/office/officeart/2018/2/layout/IconVerticalSolidList"/>
    <dgm:cxn modelId="{10890A6E-CB8C-4467-947F-5DD6DF702FD9}" type="presParOf" srcId="{3D11C6C9-EEBD-4C2E-890E-B2D2EF266E1D}" destId="{E08BA8BF-6666-4F59-AF11-A8BEB0C4E708}" srcOrd="6" destOrd="0" presId="urn:microsoft.com/office/officeart/2018/2/layout/IconVerticalSolidList"/>
    <dgm:cxn modelId="{16B42F51-D089-4E44-9260-7ABBC081C788}" type="presParOf" srcId="{E08BA8BF-6666-4F59-AF11-A8BEB0C4E708}" destId="{89D70AE8-6164-49DC-8C94-75B3FA7703B7}" srcOrd="0" destOrd="0" presId="urn:microsoft.com/office/officeart/2018/2/layout/IconVerticalSolidList"/>
    <dgm:cxn modelId="{A02E7A7D-8FF7-4BB7-BF2E-F5AA5C2A32B1}" type="presParOf" srcId="{E08BA8BF-6666-4F59-AF11-A8BEB0C4E708}" destId="{50A8761B-E442-44A3-B863-8895971A4E38}" srcOrd="1" destOrd="0" presId="urn:microsoft.com/office/officeart/2018/2/layout/IconVerticalSolidList"/>
    <dgm:cxn modelId="{F3BF5E11-60EE-462A-A56A-9EB651A5D98E}" type="presParOf" srcId="{E08BA8BF-6666-4F59-AF11-A8BEB0C4E708}" destId="{1A308144-8FF4-4B06-A97B-5731DF79B0EB}" srcOrd="2" destOrd="0" presId="urn:microsoft.com/office/officeart/2018/2/layout/IconVerticalSolidList"/>
    <dgm:cxn modelId="{34EAC1DA-70D9-4716-8453-BD8029B0F5AF}" type="presParOf" srcId="{E08BA8BF-6666-4F59-AF11-A8BEB0C4E708}" destId="{28CB64BD-EB93-4731-AFB5-2ACE1794D8CF}" srcOrd="3" destOrd="0" presId="urn:microsoft.com/office/officeart/2018/2/layout/IconVerticalSolidList"/>
    <dgm:cxn modelId="{CD522806-9813-4AA5-8F11-A2F93A985B14}" type="presParOf" srcId="{3D11C6C9-EEBD-4C2E-890E-B2D2EF266E1D}" destId="{B615B54A-AB63-4781-98A1-7789D726D66A}" srcOrd="7" destOrd="0" presId="urn:microsoft.com/office/officeart/2018/2/layout/IconVerticalSolidList"/>
    <dgm:cxn modelId="{C66DE91A-53A7-4FD5-BAF6-CE48875DEF41}" type="presParOf" srcId="{3D11C6C9-EEBD-4C2E-890E-B2D2EF266E1D}" destId="{4E78F22F-6F56-4497-8DB9-193BDF574377}" srcOrd="8" destOrd="0" presId="urn:microsoft.com/office/officeart/2018/2/layout/IconVerticalSolidList"/>
    <dgm:cxn modelId="{983C430B-B349-4B03-A055-530120019706}" type="presParOf" srcId="{4E78F22F-6F56-4497-8DB9-193BDF574377}" destId="{B45F647F-75F9-471C-9E85-19E333587DCB}" srcOrd="0" destOrd="0" presId="urn:microsoft.com/office/officeart/2018/2/layout/IconVerticalSolidList"/>
    <dgm:cxn modelId="{3CDFD6C9-90B9-4CEE-9F95-D6169DC13160}" type="presParOf" srcId="{4E78F22F-6F56-4497-8DB9-193BDF574377}" destId="{734BD042-1C19-4143-BEAD-7DC1DB9D446E}" srcOrd="1" destOrd="0" presId="urn:microsoft.com/office/officeart/2018/2/layout/IconVerticalSolidList"/>
    <dgm:cxn modelId="{E100FD13-A86F-44C8-80B6-B80D9346032A}" type="presParOf" srcId="{4E78F22F-6F56-4497-8DB9-193BDF574377}" destId="{55DB6D9D-3EE1-479F-B52B-B63579F85B89}" srcOrd="2" destOrd="0" presId="urn:microsoft.com/office/officeart/2018/2/layout/IconVerticalSolidList"/>
    <dgm:cxn modelId="{7DC18EAF-92BA-45DD-AA12-F028F20C05D4}" type="presParOf" srcId="{4E78F22F-6F56-4497-8DB9-193BDF574377}" destId="{688022AE-5556-43E2-8156-8E54A81019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2CA3FD-4EB7-4FAA-949B-09635899268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48E7A7D-54FB-445E-A7B9-DD8E15A2B992}">
      <dgm:prSet/>
      <dgm:spPr/>
      <dgm:t>
        <a:bodyPr/>
        <a:lstStyle/>
        <a:p>
          <a:r>
            <a:rPr lang="en-GB" b="1"/>
            <a:t>Ray Tracing:</a:t>
          </a:r>
          <a:r>
            <a:rPr lang="en-GB"/>
            <a:t> Real-time ray tracing becoming standard in modern games and applications</a:t>
          </a:r>
          <a:endParaRPr lang="en-US"/>
        </a:p>
      </dgm:t>
    </dgm:pt>
    <dgm:pt modelId="{B010D4DB-00F8-4854-AB5A-97FD87271C0B}" type="parTrans" cxnId="{07933169-CA90-4274-A0E2-2E0B85EA37F8}">
      <dgm:prSet/>
      <dgm:spPr/>
      <dgm:t>
        <a:bodyPr/>
        <a:lstStyle/>
        <a:p>
          <a:endParaRPr lang="en-US"/>
        </a:p>
      </dgm:t>
    </dgm:pt>
    <dgm:pt modelId="{783107D2-95FF-4785-9A71-9C696A3CF7EA}" type="sibTrans" cxnId="{07933169-CA90-4274-A0E2-2E0B85EA37F8}">
      <dgm:prSet/>
      <dgm:spPr/>
      <dgm:t>
        <a:bodyPr/>
        <a:lstStyle/>
        <a:p>
          <a:endParaRPr lang="en-US"/>
        </a:p>
      </dgm:t>
    </dgm:pt>
    <dgm:pt modelId="{8D85A2F5-BBF4-47CB-8E7C-9715FE940B61}">
      <dgm:prSet/>
      <dgm:spPr/>
      <dgm:t>
        <a:bodyPr/>
        <a:lstStyle/>
        <a:p>
          <a:r>
            <a:rPr lang="en-GB" b="1"/>
            <a:t>AI Acceleration:</a:t>
          </a:r>
          <a:r>
            <a:rPr lang="en-GB"/>
            <a:t> Dedicated tensor processing units for machine learning workloads</a:t>
          </a:r>
          <a:endParaRPr lang="en-US"/>
        </a:p>
      </dgm:t>
    </dgm:pt>
    <dgm:pt modelId="{06A9801A-7847-4024-BA69-2FF5A3192BD5}" type="parTrans" cxnId="{3A4DC8FB-0BDD-41A3-9867-C63E4ED178A8}">
      <dgm:prSet/>
      <dgm:spPr/>
      <dgm:t>
        <a:bodyPr/>
        <a:lstStyle/>
        <a:p>
          <a:endParaRPr lang="en-US"/>
        </a:p>
      </dgm:t>
    </dgm:pt>
    <dgm:pt modelId="{06B253F1-1924-4412-8B75-FC7BCF99E735}" type="sibTrans" cxnId="{3A4DC8FB-0BDD-41A3-9867-C63E4ED178A8}">
      <dgm:prSet/>
      <dgm:spPr/>
      <dgm:t>
        <a:bodyPr/>
        <a:lstStyle/>
        <a:p>
          <a:endParaRPr lang="en-US"/>
        </a:p>
      </dgm:t>
    </dgm:pt>
    <dgm:pt modelId="{6B034C43-26BD-4B3C-A3ED-B71634873C57}">
      <dgm:prSet/>
      <dgm:spPr/>
      <dgm:t>
        <a:bodyPr/>
        <a:lstStyle/>
        <a:p>
          <a:r>
            <a:rPr lang="en-GB" b="1"/>
            <a:t>Advanced Manufacturing:</a:t>
          </a:r>
          <a:r>
            <a:rPr lang="en-GB"/>
            <a:t> Transition to 5nm and smaller process nodes</a:t>
          </a:r>
          <a:endParaRPr lang="en-US"/>
        </a:p>
      </dgm:t>
    </dgm:pt>
    <dgm:pt modelId="{AB6D1CBC-5CE4-4D60-92DF-6F5F090B09C8}" type="parTrans" cxnId="{BDDF51D5-7BF7-4494-85BE-1BFF419288A4}">
      <dgm:prSet/>
      <dgm:spPr/>
      <dgm:t>
        <a:bodyPr/>
        <a:lstStyle/>
        <a:p>
          <a:endParaRPr lang="en-US"/>
        </a:p>
      </dgm:t>
    </dgm:pt>
    <dgm:pt modelId="{A6C521DF-BA80-4EDE-9863-34A94211AFD4}" type="sibTrans" cxnId="{BDDF51D5-7BF7-4494-85BE-1BFF419288A4}">
      <dgm:prSet/>
      <dgm:spPr/>
      <dgm:t>
        <a:bodyPr/>
        <a:lstStyle/>
        <a:p>
          <a:endParaRPr lang="en-US"/>
        </a:p>
      </dgm:t>
    </dgm:pt>
    <dgm:pt modelId="{1B39B0FE-8F12-4CDD-A047-AAFF429B48D7}">
      <dgm:prSet/>
      <dgm:spPr/>
      <dgm:t>
        <a:bodyPr/>
        <a:lstStyle/>
        <a:p>
          <a:r>
            <a:rPr lang="en-GB" b="1"/>
            <a:t>High Bandwidth Memory:</a:t>
          </a:r>
          <a:r>
            <a:rPr lang="en-GB"/>
            <a:t> HBM3 and GDDR6X providing unprecedented memory performance</a:t>
          </a:r>
          <a:endParaRPr lang="en-US"/>
        </a:p>
      </dgm:t>
    </dgm:pt>
    <dgm:pt modelId="{5E39C130-678D-462D-B819-2D6FBF3F9B2F}" type="parTrans" cxnId="{8288D939-4923-4E58-8449-E13A60534758}">
      <dgm:prSet/>
      <dgm:spPr/>
      <dgm:t>
        <a:bodyPr/>
        <a:lstStyle/>
        <a:p>
          <a:endParaRPr lang="en-US"/>
        </a:p>
      </dgm:t>
    </dgm:pt>
    <dgm:pt modelId="{E5917C32-37CE-45FF-819B-DF086C782998}" type="sibTrans" cxnId="{8288D939-4923-4E58-8449-E13A60534758}">
      <dgm:prSet/>
      <dgm:spPr/>
      <dgm:t>
        <a:bodyPr/>
        <a:lstStyle/>
        <a:p>
          <a:endParaRPr lang="en-US"/>
        </a:p>
      </dgm:t>
    </dgm:pt>
    <dgm:pt modelId="{34B8CD20-7C29-4289-AD03-C96C3EFA8032}">
      <dgm:prSet/>
      <dgm:spPr/>
      <dgm:t>
        <a:bodyPr/>
        <a:lstStyle/>
        <a:p>
          <a:r>
            <a:rPr lang="en-GB" b="1"/>
            <a:t>Multi-GPU Computing:</a:t>
          </a:r>
          <a:r>
            <a:rPr lang="en-GB"/>
            <a:t> NVLink and similar technologies enabling scalable parallel processing</a:t>
          </a:r>
          <a:endParaRPr lang="en-US"/>
        </a:p>
      </dgm:t>
    </dgm:pt>
    <dgm:pt modelId="{A33D8583-E220-4140-9C36-DAFF871907E0}" type="parTrans" cxnId="{14591869-FBC4-4533-BA4B-76E8FD88E12A}">
      <dgm:prSet/>
      <dgm:spPr/>
      <dgm:t>
        <a:bodyPr/>
        <a:lstStyle/>
        <a:p>
          <a:endParaRPr lang="en-US"/>
        </a:p>
      </dgm:t>
    </dgm:pt>
    <dgm:pt modelId="{D204E5E1-73C1-424E-82D8-A075AC8BEFC5}" type="sibTrans" cxnId="{14591869-FBC4-4533-BA4B-76E8FD88E12A}">
      <dgm:prSet/>
      <dgm:spPr/>
      <dgm:t>
        <a:bodyPr/>
        <a:lstStyle/>
        <a:p>
          <a:endParaRPr lang="en-US"/>
        </a:p>
      </dgm:t>
    </dgm:pt>
    <dgm:pt modelId="{6A12DB6A-2CAD-4A61-A3D1-C76F3386CB77}" type="pres">
      <dgm:prSet presAssocID="{4A2CA3FD-4EB7-4FAA-949B-096358992687}" presName="root" presStyleCnt="0">
        <dgm:presLayoutVars>
          <dgm:dir/>
          <dgm:resizeHandles val="exact"/>
        </dgm:presLayoutVars>
      </dgm:prSet>
      <dgm:spPr/>
    </dgm:pt>
    <dgm:pt modelId="{241D11C8-E44E-4BB0-A5B6-C88AA0F228F3}" type="pres">
      <dgm:prSet presAssocID="{D48E7A7D-54FB-445E-A7B9-DD8E15A2B992}" presName="compNode" presStyleCnt="0"/>
      <dgm:spPr/>
    </dgm:pt>
    <dgm:pt modelId="{1D7E3EB6-ED70-4CBA-94AC-8EE3BE44F3E6}" type="pres">
      <dgm:prSet presAssocID="{D48E7A7D-54FB-445E-A7B9-DD8E15A2B992}" presName="bgRect" presStyleLbl="bgShp" presStyleIdx="0" presStyleCnt="5"/>
      <dgm:spPr/>
    </dgm:pt>
    <dgm:pt modelId="{C6B4AC88-C01B-41CE-BCF1-465D9ECC4D38}" type="pres">
      <dgm:prSet presAssocID="{D48E7A7D-54FB-445E-A7B9-DD8E15A2B9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7EEB9388-0631-4E04-8686-AB9881973658}" type="pres">
      <dgm:prSet presAssocID="{D48E7A7D-54FB-445E-A7B9-DD8E15A2B992}" presName="spaceRect" presStyleCnt="0"/>
      <dgm:spPr/>
    </dgm:pt>
    <dgm:pt modelId="{87771CC8-F93D-4409-8FBF-E46F896A83F6}" type="pres">
      <dgm:prSet presAssocID="{D48E7A7D-54FB-445E-A7B9-DD8E15A2B992}" presName="parTx" presStyleLbl="revTx" presStyleIdx="0" presStyleCnt="5">
        <dgm:presLayoutVars>
          <dgm:chMax val="0"/>
          <dgm:chPref val="0"/>
        </dgm:presLayoutVars>
      </dgm:prSet>
      <dgm:spPr/>
    </dgm:pt>
    <dgm:pt modelId="{A9FB18A8-D06D-49C9-A213-3805044C88DC}" type="pres">
      <dgm:prSet presAssocID="{783107D2-95FF-4785-9A71-9C696A3CF7EA}" presName="sibTrans" presStyleCnt="0"/>
      <dgm:spPr/>
    </dgm:pt>
    <dgm:pt modelId="{518A3710-3DCB-405F-8FDF-50E3808CA808}" type="pres">
      <dgm:prSet presAssocID="{8D85A2F5-BBF4-47CB-8E7C-9715FE940B61}" presName="compNode" presStyleCnt="0"/>
      <dgm:spPr/>
    </dgm:pt>
    <dgm:pt modelId="{C7A51D0A-CFA0-4733-A8EF-89AD90D6D240}" type="pres">
      <dgm:prSet presAssocID="{8D85A2F5-BBF4-47CB-8E7C-9715FE940B61}" presName="bgRect" presStyleLbl="bgShp" presStyleIdx="1" presStyleCnt="5"/>
      <dgm:spPr/>
    </dgm:pt>
    <dgm:pt modelId="{93E2D0D4-913F-460F-9B2D-E0AFFACBF1A1}" type="pres">
      <dgm:prSet presAssocID="{8D85A2F5-BBF4-47CB-8E7C-9715FE940B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E2994E1-515B-4855-93BF-E6107249F772}" type="pres">
      <dgm:prSet presAssocID="{8D85A2F5-BBF4-47CB-8E7C-9715FE940B61}" presName="spaceRect" presStyleCnt="0"/>
      <dgm:spPr/>
    </dgm:pt>
    <dgm:pt modelId="{E4CACB11-186D-4A6F-B1A7-1ABC96CA1631}" type="pres">
      <dgm:prSet presAssocID="{8D85A2F5-BBF4-47CB-8E7C-9715FE940B61}" presName="parTx" presStyleLbl="revTx" presStyleIdx="1" presStyleCnt="5">
        <dgm:presLayoutVars>
          <dgm:chMax val="0"/>
          <dgm:chPref val="0"/>
        </dgm:presLayoutVars>
      </dgm:prSet>
      <dgm:spPr/>
    </dgm:pt>
    <dgm:pt modelId="{B6AD4EA7-0DD6-4C24-9F64-D5B54226C01A}" type="pres">
      <dgm:prSet presAssocID="{06B253F1-1924-4412-8B75-FC7BCF99E735}" presName="sibTrans" presStyleCnt="0"/>
      <dgm:spPr/>
    </dgm:pt>
    <dgm:pt modelId="{69A9272C-35A8-42F6-848F-9D6C1AC94AD0}" type="pres">
      <dgm:prSet presAssocID="{6B034C43-26BD-4B3C-A3ED-B71634873C57}" presName="compNode" presStyleCnt="0"/>
      <dgm:spPr/>
    </dgm:pt>
    <dgm:pt modelId="{9C79F7AA-30A6-4BBC-BF72-627D2052E5A3}" type="pres">
      <dgm:prSet presAssocID="{6B034C43-26BD-4B3C-A3ED-B71634873C57}" presName="bgRect" presStyleLbl="bgShp" presStyleIdx="2" presStyleCnt="5"/>
      <dgm:spPr/>
    </dgm:pt>
    <dgm:pt modelId="{641A276B-C084-4A16-972C-502463431627}" type="pres">
      <dgm:prSet presAssocID="{6B034C43-26BD-4B3C-A3ED-B71634873C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B5BF8B1B-32B8-46DA-AE29-3FCB35A16E1B}" type="pres">
      <dgm:prSet presAssocID="{6B034C43-26BD-4B3C-A3ED-B71634873C57}" presName="spaceRect" presStyleCnt="0"/>
      <dgm:spPr/>
    </dgm:pt>
    <dgm:pt modelId="{399A7AE8-BE1B-4BBA-B09E-CEDEC27485CC}" type="pres">
      <dgm:prSet presAssocID="{6B034C43-26BD-4B3C-A3ED-B71634873C57}" presName="parTx" presStyleLbl="revTx" presStyleIdx="2" presStyleCnt="5">
        <dgm:presLayoutVars>
          <dgm:chMax val="0"/>
          <dgm:chPref val="0"/>
        </dgm:presLayoutVars>
      </dgm:prSet>
      <dgm:spPr/>
    </dgm:pt>
    <dgm:pt modelId="{E9C9E158-3ECE-4A39-87B1-A66B060B9700}" type="pres">
      <dgm:prSet presAssocID="{A6C521DF-BA80-4EDE-9863-34A94211AFD4}" presName="sibTrans" presStyleCnt="0"/>
      <dgm:spPr/>
    </dgm:pt>
    <dgm:pt modelId="{776CA55D-4040-4375-9A44-A29ADD0F2450}" type="pres">
      <dgm:prSet presAssocID="{1B39B0FE-8F12-4CDD-A047-AAFF429B48D7}" presName="compNode" presStyleCnt="0"/>
      <dgm:spPr/>
    </dgm:pt>
    <dgm:pt modelId="{3BDA60BB-E949-4FF9-8289-100089DD7D54}" type="pres">
      <dgm:prSet presAssocID="{1B39B0FE-8F12-4CDD-A047-AAFF429B48D7}" presName="bgRect" presStyleLbl="bgShp" presStyleIdx="3" presStyleCnt="5"/>
      <dgm:spPr/>
    </dgm:pt>
    <dgm:pt modelId="{57563951-B5FA-4023-A179-DD9C7354F4F0}" type="pres">
      <dgm:prSet presAssocID="{1B39B0FE-8F12-4CDD-A047-AAFF429B48D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35B1A093-A4F6-407C-87C8-6FEAE1242086}" type="pres">
      <dgm:prSet presAssocID="{1B39B0FE-8F12-4CDD-A047-AAFF429B48D7}" presName="spaceRect" presStyleCnt="0"/>
      <dgm:spPr/>
    </dgm:pt>
    <dgm:pt modelId="{5A7A9CBA-4FC0-4AD8-9EFD-FC9C4F16EF51}" type="pres">
      <dgm:prSet presAssocID="{1B39B0FE-8F12-4CDD-A047-AAFF429B48D7}" presName="parTx" presStyleLbl="revTx" presStyleIdx="3" presStyleCnt="5">
        <dgm:presLayoutVars>
          <dgm:chMax val="0"/>
          <dgm:chPref val="0"/>
        </dgm:presLayoutVars>
      </dgm:prSet>
      <dgm:spPr/>
    </dgm:pt>
    <dgm:pt modelId="{A5F82BDF-FA09-4EF0-9388-8BB5478E0095}" type="pres">
      <dgm:prSet presAssocID="{E5917C32-37CE-45FF-819B-DF086C782998}" presName="sibTrans" presStyleCnt="0"/>
      <dgm:spPr/>
    </dgm:pt>
    <dgm:pt modelId="{71DCE75A-4000-4198-8A11-522BD9CAD872}" type="pres">
      <dgm:prSet presAssocID="{34B8CD20-7C29-4289-AD03-C96C3EFA8032}" presName="compNode" presStyleCnt="0"/>
      <dgm:spPr/>
    </dgm:pt>
    <dgm:pt modelId="{5E17112A-0745-42F0-9ABA-2993C7919044}" type="pres">
      <dgm:prSet presAssocID="{34B8CD20-7C29-4289-AD03-C96C3EFA8032}" presName="bgRect" presStyleLbl="bgShp" presStyleIdx="4" presStyleCnt="5"/>
      <dgm:spPr/>
    </dgm:pt>
    <dgm:pt modelId="{BB4ED28B-F74D-4141-B194-9FA62751FBDD}" type="pres">
      <dgm:prSet presAssocID="{34B8CD20-7C29-4289-AD03-C96C3EFA803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erver"/>
        </a:ext>
      </dgm:extLst>
    </dgm:pt>
    <dgm:pt modelId="{19086343-FD71-4D72-A451-06931F685291}" type="pres">
      <dgm:prSet presAssocID="{34B8CD20-7C29-4289-AD03-C96C3EFA8032}" presName="spaceRect" presStyleCnt="0"/>
      <dgm:spPr/>
    </dgm:pt>
    <dgm:pt modelId="{C762FC12-0283-49EF-9C60-D4D20B252DFF}" type="pres">
      <dgm:prSet presAssocID="{34B8CD20-7C29-4289-AD03-C96C3EFA8032}" presName="parTx" presStyleLbl="revTx" presStyleIdx="4" presStyleCnt="5">
        <dgm:presLayoutVars>
          <dgm:chMax val="0"/>
          <dgm:chPref val="0"/>
        </dgm:presLayoutVars>
      </dgm:prSet>
      <dgm:spPr/>
    </dgm:pt>
  </dgm:ptLst>
  <dgm:cxnLst>
    <dgm:cxn modelId="{1B484516-C28A-4577-9B2B-C12264542319}" type="presOf" srcId="{1B39B0FE-8F12-4CDD-A047-AAFF429B48D7}" destId="{5A7A9CBA-4FC0-4AD8-9EFD-FC9C4F16EF51}" srcOrd="0" destOrd="0" presId="urn:microsoft.com/office/officeart/2018/2/layout/IconVerticalSolidList"/>
    <dgm:cxn modelId="{5EC12A28-1D84-443A-85CC-8D27F20BCC45}" type="presOf" srcId="{8D85A2F5-BBF4-47CB-8E7C-9715FE940B61}" destId="{E4CACB11-186D-4A6F-B1A7-1ABC96CA1631}" srcOrd="0" destOrd="0" presId="urn:microsoft.com/office/officeart/2018/2/layout/IconVerticalSolidList"/>
    <dgm:cxn modelId="{8288D939-4923-4E58-8449-E13A60534758}" srcId="{4A2CA3FD-4EB7-4FAA-949B-096358992687}" destId="{1B39B0FE-8F12-4CDD-A047-AAFF429B48D7}" srcOrd="3" destOrd="0" parTransId="{5E39C130-678D-462D-B819-2D6FBF3F9B2F}" sibTransId="{E5917C32-37CE-45FF-819B-DF086C782998}"/>
    <dgm:cxn modelId="{14591869-FBC4-4533-BA4B-76E8FD88E12A}" srcId="{4A2CA3FD-4EB7-4FAA-949B-096358992687}" destId="{34B8CD20-7C29-4289-AD03-C96C3EFA8032}" srcOrd="4" destOrd="0" parTransId="{A33D8583-E220-4140-9C36-DAFF871907E0}" sibTransId="{D204E5E1-73C1-424E-82D8-A075AC8BEFC5}"/>
    <dgm:cxn modelId="{07933169-CA90-4274-A0E2-2E0B85EA37F8}" srcId="{4A2CA3FD-4EB7-4FAA-949B-096358992687}" destId="{D48E7A7D-54FB-445E-A7B9-DD8E15A2B992}" srcOrd="0" destOrd="0" parTransId="{B010D4DB-00F8-4854-AB5A-97FD87271C0B}" sibTransId="{783107D2-95FF-4785-9A71-9C696A3CF7EA}"/>
    <dgm:cxn modelId="{20F7F84C-BAB3-4CC8-B6D7-8B46773E7F7C}" type="presOf" srcId="{D48E7A7D-54FB-445E-A7B9-DD8E15A2B992}" destId="{87771CC8-F93D-4409-8FBF-E46F896A83F6}" srcOrd="0" destOrd="0" presId="urn:microsoft.com/office/officeart/2018/2/layout/IconVerticalSolidList"/>
    <dgm:cxn modelId="{B733058D-4CD7-47E2-BC41-C9D9859532A1}" type="presOf" srcId="{34B8CD20-7C29-4289-AD03-C96C3EFA8032}" destId="{C762FC12-0283-49EF-9C60-D4D20B252DFF}" srcOrd="0" destOrd="0" presId="urn:microsoft.com/office/officeart/2018/2/layout/IconVerticalSolidList"/>
    <dgm:cxn modelId="{3B621BCF-F937-47A8-83E6-24C2783FEF18}" type="presOf" srcId="{4A2CA3FD-4EB7-4FAA-949B-096358992687}" destId="{6A12DB6A-2CAD-4A61-A3D1-C76F3386CB77}" srcOrd="0" destOrd="0" presId="urn:microsoft.com/office/officeart/2018/2/layout/IconVerticalSolidList"/>
    <dgm:cxn modelId="{11C04CCF-705B-43F4-AAF3-6BA4697423D6}" type="presOf" srcId="{6B034C43-26BD-4B3C-A3ED-B71634873C57}" destId="{399A7AE8-BE1B-4BBA-B09E-CEDEC27485CC}" srcOrd="0" destOrd="0" presId="urn:microsoft.com/office/officeart/2018/2/layout/IconVerticalSolidList"/>
    <dgm:cxn modelId="{BDDF51D5-7BF7-4494-85BE-1BFF419288A4}" srcId="{4A2CA3FD-4EB7-4FAA-949B-096358992687}" destId="{6B034C43-26BD-4B3C-A3ED-B71634873C57}" srcOrd="2" destOrd="0" parTransId="{AB6D1CBC-5CE4-4D60-92DF-6F5F090B09C8}" sibTransId="{A6C521DF-BA80-4EDE-9863-34A94211AFD4}"/>
    <dgm:cxn modelId="{3A4DC8FB-0BDD-41A3-9867-C63E4ED178A8}" srcId="{4A2CA3FD-4EB7-4FAA-949B-096358992687}" destId="{8D85A2F5-BBF4-47CB-8E7C-9715FE940B61}" srcOrd="1" destOrd="0" parTransId="{06A9801A-7847-4024-BA69-2FF5A3192BD5}" sibTransId="{06B253F1-1924-4412-8B75-FC7BCF99E735}"/>
    <dgm:cxn modelId="{60E9CADC-956C-4690-9E4C-13AFB38BB9C8}" type="presParOf" srcId="{6A12DB6A-2CAD-4A61-A3D1-C76F3386CB77}" destId="{241D11C8-E44E-4BB0-A5B6-C88AA0F228F3}" srcOrd="0" destOrd="0" presId="urn:microsoft.com/office/officeart/2018/2/layout/IconVerticalSolidList"/>
    <dgm:cxn modelId="{1CE259F2-0FB9-42F0-AD30-C8F02DC19161}" type="presParOf" srcId="{241D11C8-E44E-4BB0-A5B6-C88AA0F228F3}" destId="{1D7E3EB6-ED70-4CBA-94AC-8EE3BE44F3E6}" srcOrd="0" destOrd="0" presId="urn:microsoft.com/office/officeart/2018/2/layout/IconVerticalSolidList"/>
    <dgm:cxn modelId="{7826DF34-EFC0-4107-AAB1-76AC87FBCA00}" type="presParOf" srcId="{241D11C8-E44E-4BB0-A5B6-C88AA0F228F3}" destId="{C6B4AC88-C01B-41CE-BCF1-465D9ECC4D38}" srcOrd="1" destOrd="0" presId="urn:microsoft.com/office/officeart/2018/2/layout/IconVerticalSolidList"/>
    <dgm:cxn modelId="{DC028DE0-A87E-4CFD-A86B-DBF78309F039}" type="presParOf" srcId="{241D11C8-E44E-4BB0-A5B6-C88AA0F228F3}" destId="{7EEB9388-0631-4E04-8686-AB9881973658}" srcOrd="2" destOrd="0" presId="urn:microsoft.com/office/officeart/2018/2/layout/IconVerticalSolidList"/>
    <dgm:cxn modelId="{FF72A7ED-4B20-4EDB-A696-CDE868012C16}" type="presParOf" srcId="{241D11C8-E44E-4BB0-A5B6-C88AA0F228F3}" destId="{87771CC8-F93D-4409-8FBF-E46F896A83F6}" srcOrd="3" destOrd="0" presId="urn:microsoft.com/office/officeart/2018/2/layout/IconVerticalSolidList"/>
    <dgm:cxn modelId="{7282CC75-7A8A-4852-ABC4-FBABC13CF2F9}" type="presParOf" srcId="{6A12DB6A-2CAD-4A61-A3D1-C76F3386CB77}" destId="{A9FB18A8-D06D-49C9-A213-3805044C88DC}" srcOrd="1" destOrd="0" presId="urn:microsoft.com/office/officeart/2018/2/layout/IconVerticalSolidList"/>
    <dgm:cxn modelId="{7B1504A2-6326-42CF-B7C6-522333535659}" type="presParOf" srcId="{6A12DB6A-2CAD-4A61-A3D1-C76F3386CB77}" destId="{518A3710-3DCB-405F-8FDF-50E3808CA808}" srcOrd="2" destOrd="0" presId="urn:microsoft.com/office/officeart/2018/2/layout/IconVerticalSolidList"/>
    <dgm:cxn modelId="{FFC59E7E-8BBB-4A59-A979-A8121A8FE0B6}" type="presParOf" srcId="{518A3710-3DCB-405F-8FDF-50E3808CA808}" destId="{C7A51D0A-CFA0-4733-A8EF-89AD90D6D240}" srcOrd="0" destOrd="0" presId="urn:microsoft.com/office/officeart/2018/2/layout/IconVerticalSolidList"/>
    <dgm:cxn modelId="{44E5A64D-D389-49B7-81C4-DEDD27211016}" type="presParOf" srcId="{518A3710-3DCB-405F-8FDF-50E3808CA808}" destId="{93E2D0D4-913F-460F-9B2D-E0AFFACBF1A1}" srcOrd="1" destOrd="0" presId="urn:microsoft.com/office/officeart/2018/2/layout/IconVerticalSolidList"/>
    <dgm:cxn modelId="{4DF7160A-77C0-452C-92D4-7F2AAD10FC90}" type="presParOf" srcId="{518A3710-3DCB-405F-8FDF-50E3808CA808}" destId="{BE2994E1-515B-4855-93BF-E6107249F772}" srcOrd="2" destOrd="0" presId="urn:microsoft.com/office/officeart/2018/2/layout/IconVerticalSolidList"/>
    <dgm:cxn modelId="{3EA1BEA2-59C5-4411-81E1-ED4565D98900}" type="presParOf" srcId="{518A3710-3DCB-405F-8FDF-50E3808CA808}" destId="{E4CACB11-186D-4A6F-B1A7-1ABC96CA1631}" srcOrd="3" destOrd="0" presId="urn:microsoft.com/office/officeart/2018/2/layout/IconVerticalSolidList"/>
    <dgm:cxn modelId="{64BDF390-D634-4C18-95D7-D6A919E7F442}" type="presParOf" srcId="{6A12DB6A-2CAD-4A61-A3D1-C76F3386CB77}" destId="{B6AD4EA7-0DD6-4C24-9F64-D5B54226C01A}" srcOrd="3" destOrd="0" presId="urn:microsoft.com/office/officeart/2018/2/layout/IconVerticalSolidList"/>
    <dgm:cxn modelId="{F5FC799F-8FA6-4C1D-8578-BBE2685BB204}" type="presParOf" srcId="{6A12DB6A-2CAD-4A61-A3D1-C76F3386CB77}" destId="{69A9272C-35A8-42F6-848F-9D6C1AC94AD0}" srcOrd="4" destOrd="0" presId="urn:microsoft.com/office/officeart/2018/2/layout/IconVerticalSolidList"/>
    <dgm:cxn modelId="{4FE96923-6E5C-49F0-8CF8-B7C2136B2E98}" type="presParOf" srcId="{69A9272C-35A8-42F6-848F-9D6C1AC94AD0}" destId="{9C79F7AA-30A6-4BBC-BF72-627D2052E5A3}" srcOrd="0" destOrd="0" presId="urn:microsoft.com/office/officeart/2018/2/layout/IconVerticalSolidList"/>
    <dgm:cxn modelId="{C88B84F1-98D1-4DC8-AB64-13B40498F765}" type="presParOf" srcId="{69A9272C-35A8-42F6-848F-9D6C1AC94AD0}" destId="{641A276B-C084-4A16-972C-502463431627}" srcOrd="1" destOrd="0" presId="urn:microsoft.com/office/officeart/2018/2/layout/IconVerticalSolidList"/>
    <dgm:cxn modelId="{11BDACA1-336F-4EBE-B313-E8FC05D6AA26}" type="presParOf" srcId="{69A9272C-35A8-42F6-848F-9D6C1AC94AD0}" destId="{B5BF8B1B-32B8-46DA-AE29-3FCB35A16E1B}" srcOrd="2" destOrd="0" presId="urn:microsoft.com/office/officeart/2018/2/layout/IconVerticalSolidList"/>
    <dgm:cxn modelId="{CA5931FB-CEE3-4298-8DB9-7766E86B395A}" type="presParOf" srcId="{69A9272C-35A8-42F6-848F-9D6C1AC94AD0}" destId="{399A7AE8-BE1B-4BBA-B09E-CEDEC27485CC}" srcOrd="3" destOrd="0" presId="urn:microsoft.com/office/officeart/2018/2/layout/IconVerticalSolidList"/>
    <dgm:cxn modelId="{DE1EDE5B-D00F-4B7C-BA68-2AA7E1756062}" type="presParOf" srcId="{6A12DB6A-2CAD-4A61-A3D1-C76F3386CB77}" destId="{E9C9E158-3ECE-4A39-87B1-A66B060B9700}" srcOrd="5" destOrd="0" presId="urn:microsoft.com/office/officeart/2018/2/layout/IconVerticalSolidList"/>
    <dgm:cxn modelId="{47AE2368-9A62-4474-8543-2CFEF07A3599}" type="presParOf" srcId="{6A12DB6A-2CAD-4A61-A3D1-C76F3386CB77}" destId="{776CA55D-4040-4375-9A44-A29ADD0F2450}" srcOrd="6" destOrd="0" presId="urn:microsoft.com/office/officeart/2018/2/layout/IconVerticalSolidList"/>
    <dgm:cxn modelId="{D0597BA8-1FAA-4BE4-A544-5169EE1F5D5C}" type="presParOf" srcId="{776CA55D-4040-4375-9A44-A29ADD0F2450}" destId="{3BDA60BB-E949-4FF9-8289-100089DD7D54}" srcOrd="0" destOrd="0" presId="urn:microsoft.com/office/officeart/2018/2/layout/IconVerticalSolidList"/>
    <dgm:cxn modelId="{E7779673-EA23-422D-93A6-0D78A5666D5B}" type="presParOf" srcId="{776CA55D-4040-4375-9A44-A29ADD0F2450}" destId="{57563951-B5FA-4023-A179-DD9C7354F4F0}" srcOrd="1" destOrd="0" presId="urn:microsoft.com/office/officeart/2018/2/layout/IconVerticalSolidList"/>
    <dgm:cxn modelId="{08A8E77F-E66C-4F49-AA0C-D0FB9F66A44E}" type="presParOf" srcId="{776CA55D-4040-4375-9A44-A29ADD0F2450}" destId="{35B1A093-A4F6-407C-87C8-6FEAE1242086}" srcOrd="2" destOrd="0" presId="urn:microsoft.com/office/officeart/2018/2/layout/IconVerticalSolidList"/>
    <dgm:cxn modelId="{724B53D8-A6BF-447F-AB96-ECC5D4CC7011}" type="presParOf" srcId="{776CA55D-4040-4375-9A44-A29ADD0F2450}" destId="{5A7A9CBA-4FC0-4AD8-9EFD-FC9C4F16EF51}" srcOrd="3" destOrd="0" presId="urn:microsoft.com/office/officeart/2018/2/layout/IconVerticalSolidList"/>
    <dgm:cxn modelId="{47A59430-E3ED-4368-AD07-55A95AB082D4}" type="presParOf" srcId="{6A12DB6A-2CAD-4A61-A3D1-C76F3386CB77}" destId="{A5F82BDF-FA09-4EF0-9388-8BB5478E0095}" srcOrd="7" destOrd="0" presId="urn:microsoft.com/office/officeart/2018/2/layout/IconVerticalSolidList"/>
    <dgm:cxn modelId="{ADA51C0C-A24D-4271-911F-01B20CF7A526}" type="presParOf" srcId="{6A12DB6A-2CAD-4A61-A3D1-C76F3386CB77}" destId="{71DCE75A-4000-4198-8A11-522BD9CAD872}" srcOrd="8" destOrd="0" presId="urn:microsoft.com/office/officeart/2018/2/layout/IconVerticalSolidList"/>
    <dgm:cxn modelId="{C30BD968-C78F-45DD-9023-F3A6D26D21D9}" type="presParOf" srcId="{71DCE75A-4000-4198-8A11-522BD9CAD872}" destId="{5E17112A-0745-42F0-9ABA-2993C7919044}" srcOrd="0" destOrd="0" presId="urn:microsoft.com/office/officeart/2018/2/layout/IconVerticalSolidList"/>
    <dgm:cxn modelId="{918A7497-99F7-4290-80E3-03C0FD605E20}" type="presParOf" srcId="{71DCE75A-4000-4198-8A11-522BD9CAD872}" destId="{BB4ED28B-F74D-4141-B194-9FA62751FBDD}" srcOrd="1" destOrd="0" presId="urn:microsoft.com/office/officeart/2018/2/layout/IconVerticalSolidList"/>
    <dgm:cxn modelId="{842DD5A8-F480-4327-9AE8-8667B7FB230F}" type="presParOf" srcId="{71DCE75A-4000-4198-8A11-522BD9CAD872}" destId="{19086343-FD71-4D72-A451-06931F685291}" srcOrd="2" destOrd="0" presId="urn:microsoft.com/office/officeart/2018/2/layout/IconVerticalSolidList"/>
    <dgm:cxn modelId="{1F3E6506-A002-4ED9-A2B7-DF7D524BCCF8}" type="presParOf" srcId="{71DCE75A-4000-4198-8A11-522BD9CAD872}" destId="{C762FC12-0283-49EF-9C60-D4D20B252DF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CA342ED-C8DB-42D3-B93E-BB244342DC9E}" type="doc">
      <dgm:prSet loTypeId="urn:microsoft.com/office/officeart/2016/7/layout/BasicTimeline" loCatId="process" qsTypeId="urn:microsoft.com/office/officeart/2005/8/quickstyle/simple4" qsCatId="simple" csTypeId="urn:microsoft.com/office/officeart/2005/8/colors/colorful5" csCatId="colorful" phldr="1"/>
      <dgm:spPr/>
      <dgm:t>
        <a:bodyPr/>
        <a:lstStyle/>
        <a:p>
          <a:endParaRPr lang="en-US"/>
        </a:p>
      </dgm:t>
    </dgm:pt>
    <dgm:pt modelId="{D502A1A8-9557-4DB0-ACB7-6E4BB0D172F5}">
      <dgm:prSet/>
      <dgm:spPr/>
      <dgm:t>
        <a:bodyPr/>
        <a:lstStyle/>
        <a:p>
          <a:pPr>
            <a:defRPr b="1"/>
          </a:pPr>
          <a:r>
            <a:rPr lang="en-US"/>
            <a:t>1964</a:t>
          </a:r>
        </a:p>
      </dgm:t>
    </dgm:pt>
    <dgm:pt modelId="{98A6FADE-1E44-4300-A17C-4C2F5E9D8E45}" type="parTrans" cxnId="{584F5706-C08E-45FC-A51D-95DBB5330EC7}">
      <dgm:prSet/>
      <dgm:spPr/>
      <dgm:t>
        <a:bodyPr/>
        <a:lstStyle/>
        <a:p>
          <a:endParaRPr lang="en-US"/>
        </a:p>
      </dgm:t>
    </dgm:pt>
    <dgm:pt modelId="{63A0633B-C096-495E-8326-D84478FBDA3A}" type="sibTrans" cxnId="{584F5706-C08E-45FC-A51D-95DBB5330EC7}">
      <dgm:prSet/>
      <dgm:spPr/>
      <dgm:t>
        <a:bodyPr/>
        <a:lstStyle/>
        <a:p>
          <a:endParaRPr lang="en-US"/>
        </a:p>
      </dgm:t>
    </dgm:pt>
    <dgm:pt modelId="{B39AD3EC-AA02-49D8-8EB6-F8509145E4A3}">
      <dgm:prSet/>
      <dgm:spPr/>
      <dgm:t>
        <a:bodyPr/>
        <a:lstStyle/>
        <a:p>
          <a:r>
            <a:rPr lang="en-US"/>
            <a:t>Douglas Engelbart invents the computer mouse at Stanford Research Institute</a:t>
          </a:r>
        </a:p>
      </dgm:t>
    </dgm:pt>
    <dgm:pt modelId="{999D2A55-13AC-405C-80DD-3F73415B808D}" type="parTrans" cxnId="{7C054DE1-6F01-4131-A739-30E626A08AFE}">
      <dgm:prSet/>
      <dgm:spPr/>
      <dgm:t>
        <a:bodyPr/>
        <a:lstStyle/>
        <a:p>
          <a:endParaRPr lang="en-US"/>
        </a:p>
      </dgm:t>
    </dgm:pt>
    <dgm:pt modelId="{23134FF9-BBEA-4E67-A29D-0F6A8887B862}" type="sibTrans" cxnId="{7C054DE1-6F01-4131-A739-30E626A08AFE}">
      <dgm:prSet/>
      <dgm:spPr/>
      <dgm:t>
        <a:bodyPr/>
        <a:lstStyle/>
        <a:p>
          <a:endParaRPr lang="en-US"/>
        </a:p>
      </dgm:t>
    </dgm:pt>
    <dgm:pt modelId="{132B34A0-3914-493A-A6B2-800A825D2305}">
      <dgm:prSet/>
      <dgm:spPr/>
      <dgm:t>
        <a:bodyPr/>
        <a:lstStyle/>
        <a:p>
          <a:pPr>
            <a:defRPr b="1"/>
          </a:pPr>
          <a:r>
            <a:rPr lang="en-US"/>
            <a:t>1973</a:t>
          </a:r>
        </a:p>
      </dgm:t>
    </dgm:pt>
    <dgm:pt modelId="{2CD690CB-DD56-400D-BF80-ED8944DCDA9D}" type="parTrans" cxnId="{665EA62F-EF23-4C4D-8918-619CCE2554E6}">
      <dgm:prSet/>
      <dgm:spPr/>
      <dgm:t>
        <a:bodyPr/>
        <a:lstStyle/>
        <a:p>
          <a:endParaRPr lang="en-US"/>
        </a:p>
      </dgm:t>
    </dgm:pt>
    <dgm:pt modelId="{B1059443-32A9-4CD2-867A-D63A46C4C043}" type="sibTrans" cxnId="{665EA62F-EF23-4C4D-8918-619CCE2554E6}">
      <dgm:prSet/>
      <dgm:spPr/>
      <dgm:t>
        <a:bodyPr/>
        <a:lstStyle/>
        <a:p>
          <a:endParaRPr lang="en-US"/>
        </a:p>
      </dgm:t>
    </dgm:pt>
    <dgm:pt modelId="{8BF72630-9A90-4553-A29A-627DD5B108C2}">
      <dgm:prSet/>
      <dgm:spPr/>
      <dgm:t>
        <a:bodyPr/>
        <a:lstStyle/>
        <a:p>
          <a:r>
            <a:rPr lang="en-US"/>
            <a:t>Xerox Alto - first computer designed around mouse interaction</a:t>
          </a:r>
        </a:p>
      </dgm:t>
    </dgm:pt>
    <dgm:pt modelId="{910C4190-1335-41B5-A79B-36D5B6E18BF1}" type="parTrans" cxnId="{70D4F1C3-5239-414F-8E0C-F387BAD9D270}">
      <dgm:prSet/>
      <dgm:spPr/>
      <dgm:t>
        <a:bodyPr/>
        <a:lstStyle/>
        <a:p>
          <a:endParaRPr lang="en-US"/>
        </a:p>
      </dgm:t>
    </dgm:pt>
    <dgm:pt modelId="{23493D17-37F3-4C70-A47D-042A98D071EA}" type="sibTrans" cxnId="{70D4F1C3-5239-414F-8E0C-F387BAD9D270}">
      <dgm:prSet/>
      <dgm:spPr/>
      <dgm:t>
        <a:bodyPr/>
        <a:lstStyle/>
        <a:p>
          <a:endParaRPr lang="en-US"/>
        </a:p>
      </dgm:t>
    </dgm:pt>
    <dgm:pt modelId="{82147497-C161-4A95-B357-AB2D6002CC7B}">
      <dgm:prSet/>
      <dgm:spPr/>
      <dgm:t>
        <a:bodyPr/>
        <a:lstStyle/>
        <a:p>
          <a:pPr>
            <a:defRPr b="1"/>
          </a:pPr>
          <a:r>
            <a:rPr lang="en-US"/>
            <a:t>1984</a:t>
          </a:r>
        </a:p>
      </dgm:t>
    </dgm:pt>
    <dgm:pt modelId="{6682C143-3841-4D1D-B91A-58A6689733A4}" type="parTrans" cxnId="{57D8DD8F-860A-4EAC-A7A8-4A73EEC29916}">
      <dgm:prSet/>
      <dgm:spPr/>
      <dgm:t>
        <a:bodyPr/>
        <a:lstStyle/>
        <a:p>
          <a:endParaRPr lang="en-US"/>
        </a:p>
      </dgm:t>
    </dgm:pt>
    <dgm:pt modelId="{33109764-9603-402A-AD10-363B51077CCB}" type="sibTrans" cxnId="{57D8DD8F-860A-4EAC-A7A8-4A73EEC29916}">
      <dgm:prSet/>
      <dgm:spPr/>
      <dgm:t>
        <a:bodyPr/>
        <a:lstStyle/>
        <a:p>
          <a:endParaRPr lang="en-US"/>
        </a:p>
      </dgm:t>
    </dgm:pt>
    <dgm:pt modelId="{580A8CF8-160C-4B4C-88BB-30CB39EE7638}">
      <dgm:prSet/>
      <dgm:spPr/>
      <dgm:t>
        <a:bodyPr/>
        <a:lstStyle/>
        <a:p>
          <a:r>
            <a:rPr lang="en-US"/>
            <a:t>Apple Macintosh popularises mouse-driven graphical user interfaces</a:t>
          </a:r>
        </a:p>
      </dgm:t>
    </dgm:pt>
    <dgm:pt modelId="{63AB2197-11FD-4381-89D9-00705AB3A735}" type="parTrans" cxnId="{E456EE50-EE45-4A10-A56C-37CDEA14C994}">
      <dgm:prSet/>
      <dgm:spPr/>
      <dgm:t>
        <a:bodyPr/>
        <a:lstStyle/>
        <a:p>
          <a:endParaRPr lang="en-US"/>
        </a:p>
      </dgm:t>
    </dgm:pt>
    <dgm:pt modelId="{AF2AFDE9-09E8-4B28-AABF-F5C0E74744F1}" type="sibTrans" cxnId="{E456EE50-EE45-4A10-A56C-37CDEA14C994}">
      <dgm:prSet/>
      <dgm:spPr/>
      <dgm:t>
        <a:bodyPr/>
        <a:lstStyle/>
        <a:p>
          <a:endParaRPr lang="en-US"/>
        </a:p>
      </dgm:t>
    </dgm:pt>
    <dgm:pt modelId="{A36E3858-A510-4EBC-A7A6-58B90940FE2A}" type="pres">
      <dgm:prSet presAssocID="{6CA342ED-C8DB-42D3-B93E-BB244342DC9E}" presName="root" presStyleCnt="0">
        <dgm:presLayoutVars>
          <dgm:chMax/>
          <dgm:chPref/>
          <dgm:animLvl val="lvl"/>
        </dgm:presLayoutVars>
      </dgm:prSet>
      <dgm:spPr/>
    </dgm:pt>
    <dgm:pt modelId="{AB2D37C9-EAF1-4096-B2E6-DF4743B79EBD}" type="pres">
      <dgm:prSet presAssocID="{6CA342ED-C8DB-42D3-B93E-BB244342DC9E}" presName="divider" presStyleLbl="fgAccFollowNode1" presStyleIdx="0" presStyleCnt="1"/>
      <dgm:spPr>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tailEnd type="triangle" w="lg" len="lg"/>
        </a:ln>
        <a:effectLst/>
      </dgm:spPr>
    </dgm:pt>
    <dgm:pt modelId="{0129CD82-DF5E-4E6F-9147-2F0EFF8BE092}" type="pres">
      <dgm:prSet presAssocID="{6CA342ED-C8DB-42D3-B93E-BB244342DC9E}" presName="nodes" presStyleCnt="0">
        <dgm:presLayoutVars>
          <dgm:chMax/>
          <dgm:chPref/>
          <dgm:animLvl val="lvl"/>
        </dgm:presLayoutVars>
      </dgm:prSet>
      <dgm:spPr/>
    </dgm:pt>
    <dgm:pt modelId="{A2830987-EE59-45AC-A428-96114C9B1A3A}" type="pres">
      <dgm:prSet presAssocID="{D502A1A8-9557-4DB0-ACB7-6E4BB0D172F5}" presName="composite" presStyleCnt="0"/>
      <dgm:spPr/>
    </dgm:pt>
    <dgm:pt modelId="{7C4917A6-D5E8-4CBB-850A-E1FE4CA54B2D}" type="pres">
      <dgm:prSet presAssocID="{D502A1A8-9557-4DB0-ACB7-6E4BB0D172F5}" presName="L1TextContainer" presStyleLbl="revTx" presStyleIdx="0" presStyleCnt="3">
        <dgm:presLayoutVars>
          <dgm:chMax val="1"/>
          <dgm:chPref val="1"/>
          <dgm:bulletEnabled val="1"/>
        </dgm:presLayoutVars>
      </dgm:prSet>
      <dgm:spPr/>
    </dgm:pt>
    <dgm:pt modelId="{7747951B-4904-4DE7-9E80-100B03892A81}" type="pres">
      <dgm:prSet presAssocID="{D502A1A8-9557-4DB0-ACB7-6E4BB0D172F5}" presName="L2TextContainerWrapper" presStyleCnt="0">
        <dgm:presLayoutVars>
          <dgm:chMax val="0"/>
          <dgm:chPref val="0"/>
          <dgm:bulletEnabled val="1"/>
        </dgm:presLayoutVars>
      </dgm:prSet>
      <dgm:spPr/>
    </dgm:pt>
    <dgm:pt modelId="{F4F2BE2A-B2D1-4F6C-A368-CE6D701C7EEA}" type="pres">
      <dgm:prSet presAssocID="{D502A1A8-9557-4DB0-ACB7-6E4BB0D172F5}" presName="L2TextContainer" presStyleLbl="bgAcc1" presStyleIdx="0" presStyleCnt="3"/>
      <dgm:spPr/>
    </dgm:pt>
    <dgm:pt modelId="{114E9850-ED05-4E48-B517-BF1FECAACB1F}" type="pres">
      <dgm:prSet presAssocID="{D502A1A8-9557-4DB0-ACB7-6E4BB0D172F5}" presName="FlexibleEmptyPlaceHolder" presStyleCnt="0"/>
      <dgm:spPr/>
    </dgm:pt>
    <dgm:pt modelId="{8045C7D9-7005-4771-9FB8-77DFB4F48278}" type="pres">
      <dgm:prSet presAssocID="{D502A1A8-9557-4DB0-ACB7-6E4BB0D172F5}" presName="ConnectLine" presStyleLbl="sibTrans1D1" presStyleIdx="0" presStyleCnt="3"/>
      <dgm:spPr>
        <a:noFill/>
        <a:ln w="9525" cap="flat" cmpd="sng" algn="ctr">
          <a:solidFill>
            <a:schemeClr val="accent5">
              <a:hueOff val="0"/>
              <a:satOff val="0"/>
              <a:lumOff val="0"/>
              <a:alphaOff val="0"/>
            </a:schemeClr>
          </a:solidFill>
          <a:prstDash val="dash"/>
        </a:ln>
        <a:effectLst/>
      </dgm:spPr>
    </dgm:pt>
    <dgm:pt modelId="{C22AA238-DA64-4B23-A7C2-ABCDB9633125}" type="pres">
      <dgm:prSet presAssocID="{D502A1A8-9557-4DB0-ACB7-6E4BB0D172F5}" presName="ConnectorPoint" presStyleLbl="alignNode1" presStyleIdx="0" presStyleCnt="3"/>
      <dgm:spPr/>
    </dgm:pt>
    <dgm:pt modelId="{F4F941F9-48AB-468C-9E25-E9551D413405}" type="pres">
      <dgm:prSet presAssocID="{D502A1A8-9557-4DB0-ACB7-6E4BB0D172F5}" presName="EmptyPlaceHolder" presStyleCnt="0"/>
      <dgm:spPr/>
    </dgm:pt>
    <dgm:pt modelId="{A4055B0A-460A-4F61-A92D-9A8E58C99796}" type="pres">
      <dgm:prSet presAssocID="{63A0633B-C096-495E-8326-D84478FBDA3A}" presName="spaceBetweenRectangles" presStyleCnt="0"/>
      <dgm:spPr/>
    </dgm:pt>
    <dgm:pt modelId="{D96B80EE-2B20-46EF-930C-16E2563DEDD9}" type="pres">
      <dgm:prSet presAssocID="{132B34A0-3914-493A-A6B2-800A825D2305}" presName="composite" presStyleCnt="0"/>
      <dgm:spPr/>
    </dgm:pt>
    <dgm:pt modelId="{715D534B-B2CB-47FB-B363-280A476F6BB0}" type="pres">
      <dgm:prSet presAssocID="{132B34A0-3914-493A-A6B2-800A825D2305}" presName="L1TextContainer" presStyleLbl="revTx" presStyleIdx="1" presStyleCnt="3">
        <dgm:presLayoutVars>
          <dgm:chMax val="1"/>
          <dgm:chPref val="1"/>
          <dgm:bulletEnabled val="1"/>
        </dgm:presLayoutVars>
      </dgm:prSet>
      <dgm:spPr/>
    </dgm:pt>
    <dgm:pt modelId="{ABEC00BB-5C58-417B-9D92-1B598C9F0362}" type="pres">
      <dgm:prSet presAssocID="{132B34A0-3914-493A-A6B2-800A825D2305}" presName="L2TextContainerWrapper" presStyleCnt="0">
        <dgm:presLayoutVars>
          <dgm:chMax val="0"/>
          <dgm:chPref val="0"/>
          <dgm:bulletEnabled val="1"/>
        </dgm:presLayoutVars>
      </dgm:prSet>
      <dgm:spPr/>
    </dgm:pt>
    <dgm:pt modelId="{3206A594-9B72-4F75-8617-9E55042FDD23}" type="pres">
      <dgm:prSet presAssocID="{132B34A0-3914-493A-A6B2-800A825D2305}" presName="L2TextContainer" presStyleLbl="bgAcc1" presStyleIdx="1" presStyleCnt="3"/>
      <dgm:spPr/>
    </dgm:pt>
    <dgm:pt modelId="{437120C8-617C-40DD-A523-55CC01E83BFA}" type="pres">
      <dgm:prSet presAssocID="{132B34A0-3914-493A-A6B2-800A825D2305}" presName="FlexibleEmptyPlaceHolder" presStyleCnt="0"/>
      <dgm:spPr/>
    </dgm:pt>
    <dgm:pt modelId="{B6E1F4AA-5D94-416B-93A7-2FBF1323B74A}" type="pres">
      <dgm:prSet presAssocID="{132B34A0-3914-493A-A6B2-800A825D2305}" presName="ConnectLine" presStyleLbl="sibTrans1D1" presStyleIdx="1" presStyleCnt="3"/>
      <dgm:spPr>
        <a:noFill/>
        <a:ln w="9525" cap="flat" cmpd="sng" algn="ctr">
          <a:solidFill>
            <a:schemeClr val="accent5">
              <a:hueOff val="-4966938"/>
              <a:satOff val="19906"/>
              <a:lumOff val="4314"/>
              <a:alphaOff val="0"/>
            </a:schemeClr>
          </a:solidFill>
          <a:prstDash val="dash"/>
        </a:ln>
        <a:effectLst/>
      </dgm:spPr>
    </dgm:pt>
    <dgm:pt modelId="{1DDBF7C0-7309-4A63-A772-08AB96E88589}" type="pres">
      <dgm:prSet presAssocID="{132B34A0-3914-493A-A6B2-800A825D2305}" presName="ConnectorPoint" presStyleLbl="alignNode1" presStyleIdx="1" presStyleCnt="3"/>
      <dgm:spPr/>
    </dgm:pt>
    <dgm:pt modelId="{47608D92-AE83-4FF8-9AE5-6A16F216D53F}" type="pres">
      <dgm:prSet presAssocID="{132B34A0-3914-493A-A6B2-800A825D2305}" presName="EmptyPlaceHolder" presStyleCnt="0"/>
      <dgm:spPr/>
    </dgm:pt>
    <dgm:pt modelId="{CA1B6722-D8B1-4CA8-A686-EA2E8FBC94C5}" type="pres">
      <dgm:prSet presAssocID="{B1059443-32A9-4CD2-867A-D63A46C4C043}" presName="spaceBetweenRectangles" presStyleCnt="0"/>
      <dgm:spPr/>
    </dgm:pt>
    <dgm:pt modelId="{1E60CF3C-F498-412F-B062-3EC07BF9B8B7}" type="pres">
      <dgm:prSet presAssocID="{82147497-C161-4A95-B357-AB2D6002CC7B}" presName="composite" presStyleCnt="0"/>
      <dgm:spPr/>
    </dgm:pt>
    <dgm:pt modelId="{F562CA5A-A437-4D8E-AB36-603B168C3879}" type="pres">
      <dgm:prSet presAssocID="{82147497-C161-4A95-B357-AB2D6002CC7B}" presName="L1TextContainer" presStyleLbl="revTx" presStyleIdx="2" presStyleCnt="3">
        <dgm:presLayoutVars>
          <dgm:chMax val="1"/>
          <dgm:chPref val="1"/>
          <dgm:bulletEnabled val="1"/>
        </dgm:presLayoutVars>
      </dgm:prSet>
      <dgm:spPr/>
    </dgm:pt>
    <dgm:pt modelId="{B88EE232-5D7C-4623-9546-80DFA9DF53F1}" type="pres">
      <dgm:prSet presAssocID="{82147497-C161-4A95-B357-AB2D6002CC7B}" presName="L2TextContainerWrapper" presStyleCnt="0">
        <dgm:presLayoutVars>
          <dgm:chMax val="0"/>
          <dgm:chPref val="0"/>
          <dgm:bulletEnabled val="1"/>
        </dgm:presLayoutVars>
      </dgm:prSet>
      <dgm:spPr/>
    </dgm:pt>
    <dgm:pt modelId="{87E6BF33-9A53-4456-B2A1-02B291AAB3FB}" type="pres">
      <dgm:prSet presAssocID="{82147497-C161-4A95-B357-AB2D6002CC7B}" presName="L2TextContainer" presStyleLbl="bgAcc1" presStyleIdx="2" presStyleCnt="3"/>
      <dgm:spPr/>
    </dgm:pt>
    <dgm:pt modelId="{6860CB38-0495-416A-83D8-7793B2D64817}" type="pres">
      <dgm:prSet presAssocID="{82147497-C161-4A95-B357-AB2D6002CC7B}" presName="FlexibleEmptyPlaceHolder" presStyleCnt="0"/>
      <dgm:spPr/>
    </dgm:pt>
    <dgm:pt modelId="{2BC82DD3-DED8-4029-A768-523EF13762E9}" type="pres">
      <dgm:prSet presAssocID="{82147497-C161-4A95-B357-AB2D6002CC7B}" presName="ConnectLine" presStyleLbl="sibTrans1D1" presStyleIdx="2" presStyleCnt="3"/>
      <dgm:spPr>
        <a:noFill/>
        <a:ln w="9525" cap="flat" cmpd="sng" algn="ctr">
          <a:solidFill>
            <a:schemeClr val="accent5">
              <a:hueOff val="-9933876"/>
              <a:satOff val="39811"/>
              <a:lumOff val="8628"/>
              <a:alphaOff val="0"/>
            </a:schemeClr>
          </a:solidFill>
          <a:prstDash val="dash"/>
        </a:ln>
        <a:effectLst/>
      </dgm:spPr>
    </dgm:pt>
    <dgm:pt modelId="{4ADCE1AD-5682-4FDE-A725-488F5EA6AFEC}" type="pres">
      <dgm:prSet presAssocID="{82147497-C161-4A95-B357-AB2D6002CC7B}" presName="ConnectorPoint" presStyleLbl="alignNode1" presStyleIdx="2" presStyleCnt="3"/>
      <dgm:spPr/>
    </dgm:pt>
    <dgm:pt modelId="{B5306D89-CF1F-4C53-9BDE-D707FC78FE4E}" type="pres">
      <dgm:prSet presAssocID="{82147497-C161-4A95-B357-AB2D6002CC7B}" presName="EmptyPlaceHolder" presStyleCnt="0"/>
      <dgm:spPr/>
    </dgm:pt>
  </dgm:ptLst>
  <dgm:cxnLst>
    <dgm:cxn modelId="{584F5706-C08E-45FC-A51D-95DBB5330EC7}" srcId="{6CA342ED-C8DB-42D3-B93E-BB244342DC9E}" destId="{D502A1A8-9557-4DB0-ACB7-6E4BB0D172F5}" srcOrd="0" destOrd="0" parTransId="{98A6FADE-1E44-4300-A17C-4C2F5E9D8E45}" sibTransId="{63A0633B-C096-495E-8326-D84478FBDA3A}"/>
    <dgm:cxn modelId="{D3118526-B046-44FC-B1C8-340615E588E9}" type="presOf" srcId="{8BF72630-9A90-4553-A29A-627DD5B108C2}" destId="{3206A594-9B72-4F75-8617-9E55042FDD23}" srcOrd="0" destOrd="0" presId="urn:microsoft.com/office/officeart/2016/7/layout/BasicTimeline"/>
    <dgm:cxn modelId="{665EA62F-EF23-4C4D-8918-619CCE2554E6}" srcId="{6CA342ED-C8DB-42D3-B93E-BB244342DC9E}" destId="{132B34A0-3914-493A-A6B2-800A825D2305}" srcOrd="1" destOrd="0" parTransId="{2CD690CB-DD56-400D-BF80-ED8944DCDA9D}" sibTransId="{B1059443-32A9-4CD2-867A-D63A46C4C043}"/>
    <dgm:cxn modelId="{F0C87B5B-9079-4062-B8D9-526FD24EA65D}" type="presOf" srcId="{132B34A0-3914-493A-A6B2-800A825D2305}" destId="{715D534B-B2CB-47FB-B363-280A476F6BB0}" srcOrd="0" destOrd="0" presId="urn:microsoft.com/office/officeart/2016/7/layout/BasicTimeline"/>
    <dgm:cxn modelId="{E456EE50-EE45-4A10-A56C-37CDEA14C994}" srcId="{82147497-C161-4A95-B357-AB2D6002CC7B}" destId="{580A8CF8-160C-4B4C-88BB-30CB39EE7638}" srcOrd="0" destOrd="0" parTransId="{63AB2197-11FD-4381-89D9-00705AB3A735}" sibTransId="{AF2AFDE9-09E8-4B28-AABF-F5C0E74744F1}"/>
    <dgm:cxn modelId="{047A7B59-1963-481E-A761-226D9D996375}" type="presOf" srcId="{580A8CF8-160C-4B4C-88BB-30CB39EE7638}" destId="{87E6BF33-9A53-4456-B2A1-02B291AAB3FB}" srcOrd="0" destOrd="0" presId="urn:microsoft.com/office/officeart/2016/7/layout/BasicTimeline"/>
    <dgm:cxn modelId="{36CBCA7C-4878-4C01-9F07-501A5C54B59C}" type="presOf" srcId="{B39AD3EC-AA02-49D8-8EB6-F8509145E4A3}" destId="{F4F2BE2A-B2D1-4F6C-A368-CE6D701C7EEA}" srcOrd="0" destOrd="0" presId="urn:microsoft.com/office/officeart/2016/7/layout/BasicTimeline"/>
    <dgm:cxn modelId="{57D8DD8F-860A-4EAC-A7A8-4A73EEC29916}" srcId="{6CA342ED-C8DB-42D3-B93E-BB244342DC9E}" destId="{82147497-C161-4A95-B357-AB2D6002CC7B}" srcOrd="2" destOrd="0" parTransId="{6682C143-3841-4D1D-B91A-58A6689733A4}" sibTransId="{33109764-9603-402A-AD10-363B51077CCB}"/>
    <dgm:cxn modelId="{C1379298-1EEF-44C7-9514-DFB743909CFA}" type="presOf" srcId="{D502A1A8-9557-4DB0-ACB7-6E4BB0D172F5}" destId="{7C4917A6-D5E8-4CBB-850A-E1FE4CA54B2D}" srcOrd="0" destOrd="0" presId="urn:microsoft.com/office/officeart/2016/7/layout/BasicTimeline"/>
    <dgm:cxn modelId="{B89FF5BE-F649-48A8-BA3C-FBD0DEEC05CC}" type="presOf" srcId="{82147497-C161-4A95-B357-AB2D6002CC7B}" destId="{F562CA5A-A437-4D8E-AB36-603B168C3879}" srcOrd="0" destOrd="0" presId="urn:microsoft.com/office/officeart/2016/7/layout/BasicTimeline"/>
    <dgm:cxn modelId="{70D4F1C3-5239-414F-8E0C-F387BAD9D270}" srcId="{132B34A0-3914-493A-A6B2-800A825D2305}" destId="{8BF72630-9A90-4553-A29A-627DD5B108C2}" srcOrd="0" destOrd="0" parTransId="{910C4190-1335-41B5-A79B-36D5B6E18BF1}" sibTransId="{23493D17-37F3-4C70-A47D-042A98D071EA}"/>
    <dgm:cxn modelId="{508BDEC7-3FE7-474F-B329-10F62B229395}" type="presOf" srcId="{6CA342ED-C8DB-42D3-B93E-BB244342DC9E}" destId="{A36E3858-A510-4EBC-A7A6-58B90940FE2A}" srcOrd="0" destOrd="0" presId="urn:microsoft.com/office/officeart/2016/7/layout/BasicTimeline"/>
    <dgm:cxn modelId="{7C054DE1-6F01-4131-A739-30E626A08AFE}" srcId="{D502A1A8-9557-4DB0-ACB7-6E4BB0D172F5}" destId="{B39AD3EC-AA02-49D8-8EB6-F8509145E4A3}" srcOrd="0" destOrd="0" parTransId="{999D2A55-13AC-405C-80DD-3F73415B808D}" sibTransId="{23134FF9-BBEA-4E67-A29D-0F6A8887B862}"/>
    <dgm:cxn modelId="{E966C9E1-E6F6-4E0E-8B2D-9A20A56CE497}" type="presParOf" srcId="{A36E3858-A510-4EBC-A7A6-58B90940FE2A}" destId="{AB2D37C9-EAF1-4096-B2E6-DF4743B79EBD}" srcOrd="0" destOrd="0" presId="urn:microsoft.com/office/officeart/2016/7/layout/BasicTimeline"/>
    <dgm:cxn modelId="{06DBEC24-F49F-4F9E-9581-3C32068C18AE}" type="presParOf" srcId="{A36E3858-A510-4EBC-A7A6-58B90940FE2A}" destId="{0129CD82-DF5E-4E6F-9147-2F0EFF8BE092}" srcOrd="1" destOrd="0" presId="urn:microsoft.com/office/officeart/2016/7/layout/BasicTimeline"/>
    <dgm:cxn modelId="{2F6AB8F7-9CB3-4A87-A012-1EE9EBEE6089}" type="presParOf" srcId="{0129CD82-DF5E-4E6F-9147-2F0EFF8BE092}" destId="{A2830987-EE59-45AC-A428-96114C9B1A3A}" srcOrd="0" destOrd="0" presId="urn:microsoft.com/office/officeart/2016/7/layout/BasicTimeline"/>
    <dgm:cxn modelId="{21A0D612-C412-4ABE-9C51-909530123DD8}" type="presParOf" srcId="{A2830987-EE59-45AC-A428-96114C9B1A3A}" destId="{7C4917A6-D5E8-4CBB-850A-E1FE4CA54B2D}" srcOrd="0" destOrd="0" presId="urn:microsoft.com/office/officeart/2016/7/layout/BasicTimeline"/>
    <dgm:cxn modelId="{38E4B06C-3A5E-456D-925C-1016266FAC1C}" type="presParOf" srcId="{A2830987-EE59-45AC-A428-96114C9B1A3A}" destId="{7747951B-4904-4DE7-9E80-100B03892A81}" srcOrd="1" destOrd="0" presId="urn:microsoft.com/office/officeart/2016/7/layout/BasicTimeline"/>
    <dgm:cxn modelId="{4364D15E-3C7D-44E9-87FB-03008C65F096}" type="presParOf" srcId="{7747951B-4904-4DE7-9E80-100B03892A81}" destId="{F4F2BE2A-B2D1-4F6C-A368-CE6D701C7EEA}" srcOrd="0" destOrd="0" presId="urn:microsoft.com/office/officeart/2016/7/layout/BasicTimeline"/>
    <dgm:cxn modelId="{03804D3A-DF97-43E3-8AE3-3B49B965DF49}" type="presParOf" srcId="{7747951B-4904-4DE7-9E80-100B03892A81}" destId="{114E9850-ED05-4E48-B517-BF1FECAACB1F}" srcOrd="1" destOrd="0" presId="urn:microsoft.com/office/officeart/2016/7/layout/BasicTimeline"/>
    <dgm:cxn modelId="{16B0BB02-F396-43AF-8471-AEB8F5F014D4}" type="presParOf" srcId="{A2830987-EE59-45AC-A428-96114C9B1A3A}" destId="{8045C7D9-7005-4771-9FB8-77DFB4F48278}" srcOrd="2" destOrd="0" presId="urn:microsoft.com/office/officeart/2016/7/layout/BasicTimeline"/>
    <dgm:cxn modelId="{D3CDBA72-E4A3-4942-B461-5D43C2A814F2}" type="presParOf" srcId="{A2830987-EE59-45AC-A428-96114C9B1A3A}" destId="{C22AA238-DA64-4B23-A7C2-ABCDB9633125}" srcOrd="3" destOrd="0" presId="urn:microsoft.com/office/officeart/2016/7/layout/BasicTimeline"/>
    <dgm:cxn modelId="{4EAB2130-62C3-401E-B3E5-BA47642C62D1}" type="presParOf" srcId="{A2830987-EE59-45AC-A428-96114C9B1A3A}" destId="{F4F941F9-48AB-468C-9E25-E9551D413405}" srcOrd="4" destOrd="0" presId="urn:microsoft.com/office/officeart/2016/7/layout/BasicTimeline"/>
    <dgm:cxn modelId="{25918555-9AC3-4184-A5FA-74F75973B133}" type="presParOf" srcId="{0129CD82-DF5E-4E6F-9147-2F0EFF8BE092}" destId="{A4055B0A-460A-4F61-A92D-9A8E58C99796}" srcOrd="1" destOrd="0" presId="urn:microsoft.com/office/officeart/2016/7/layout/BasicTimeline"/>
    <dgm:cxn modelId="{F852D989-1371-4662-9489-6584E7624ECA}" type="presParOf" srcId="{0129CD82-DF5E-4E6F-9147-2F0EFF8BE092}" destId="{D96B80EE-2B20-46EF-930C-16E2563DEDD9}" srcOrd="2" destOrd="0" presId="urn:microsoft.com/office/officeart/2016/7/layout/BasicTimeline"/>
    <dgm:cxn modelId="{3396AF52-D9B1-4F6E-B977-0EAB726CE355}" type="presParOf" srcId="{D96B80EE-2B20-46EF-930C-16E2563DEDD9}" destId="{715D534B-B2CB-47FB-B363-280A476F6BB0}" srcOrd="0" destOrd="0" presId="urn:microsoft.com/office/officeart/2016/7/layout/BasicTimeline"/>
    <dgm:cxn modelId="{E47A6AC5-96BD-4E0E-A223-C3C1A2AA0175}" type="presParOf" srcId="{D96B80EE-2B20-46EF-930C-16E2563DEDD9}" destId="{ABEC00BB-5C58-417B-9D92-1B598C9F0362}" srcOrd="1" destOrd="0" presId="urn:microsoft.com/office/officeart/2016/7/layout/BasicTimeline"/>
    <dgm:cxn modelId="{1701E6F8-02C1-44A3-A3D0-009E48044D6A}" type="presParOf" srcId="{ABEC00BB-5C58-417B-9D92-1B598C9F0362}" destId="{3206A594-9B72-4F75-8617-9E55042FDD23}" srcOrd="0" destOrd="0" presId="urn:microsoft.com/office/officeart/2016/7/layout/BasicTimeline"/>
    <dgm:cxn modelId="{AD8C5005-BB3C-419E-BED1-8686CF1BC2D1}" type="presParOf" srcId="{ABEC00BB-5C58-417B-9D92-1B598C9F0362}" destId="{437120C8-617C-40DD-A523-55CC01E83BFA}" srcOrd="1" destOrd="0" presId="urn:microsoft.com/office/officeart/2016/7/layout/BasicTimeline"/>
    <dgm:cxn modelId="{B5BDDC62-FCB0-488B-8A08-6E4194F4CEA7}" type="presParOf" srcId="{D96B80EE-2B20-46EF-930C-16E2563DEDD9}" destId="{B6E1F4AA-5D94-416B-93A7-2FBF1323B74A}" srcOrd="2" destOrd="0" presId="urn:microsoft.com/office/officeart/2016/7/layout/BasicTimeline"/>
    <dgm:cxn modelId="{6126E715-9566-4E49-B74C-A58194220B46}" type="presParOf" srcId="{D96B80EE-2B20-46EF-930C-16E2563DEDD9}" destId="{1DDBF7C0-7309-4A63-A772-08AB96E88589}" srcOrd="3" destOrd="0" presId="urn:microsoft.com/office/officeart/2016/7/layout/BasicTimeline"/>
    <dgm:cxn modelId="{8FFEC76E-60BC-435B-9852-12594D97487B}" type="presParOf" srcId="{D96B80EE-2B20-46EF-930C-16E2563DEDD9}" destId="{47608D92-AE83-4FF8-9AE5-6A16F216D53F}" srcOrd="4" destOrd="0" presId="urn:microsoft.com/office/officeart/2016/7/layout/BasicTimeline"/>
    <dgm:cxn modelId="{BA8ADCD8-E54E-4B49-A73E-5EEA8E55D367}" type="presParOf" srcId="{0129CD82-DF5E-4E6F-9147-2F0EFF8BE092}" destId="{CA1B6722-D8B1-4CA8-A686-EA2E8FBC94C5}" srcOrd="3" destOrd="0" presId="urn:microsoft.com/office/officeart/2016/7/layout/BasicTimeline"/>
    <dgm:cxn modelId="{6CE59AF2-DDAE-415A-9113-1C9E23D0D1A2}" type="presParOf" srcId="{0129CD82-DF5E-4E6F-9147-2F0EFF8BE092}" destId="{1E60CF3C-F498-412F-B062-3EC07BF9B8B7}" srcOrd="4" destOrd="0" presId="urn:microsoft.com/office/officeart/2016/7/layout/BasicTimeline"/>
    <dgm:cxn modelId="{DFA55E3A-7A48-4D41-8EC5-E60A6FD177EC}" type="presParOf" srcId="{1E60CF3C-F498-412F-B062-3EC07BF9B8B7}" destId="{F562CA5A-A437-4D8E-AB36-603B168C3879}" srcOrd="0" destOrd="0" presId="urn:microsoft.com/office/officeart/2016/7/layout/BasicTimeline"/>
    <dgm:cxn modelId="{FF7DCF4F-713A-41E6-AC87-4034AB92DFF1}" type="presParOf" srcId="{1E60CF3C-F498-412F-B062-3EC07BF9B8B7}" destId="{B88EE232-5D7C-4623-9546-80DFA9DF53F1}" srcOrd="1" destOrd="0" presId="urn:microsoft.com/office/officeart/2016/7/layout/BasicTimeline"/>
    <dgm:cxn modelId="{C5FAC4DF-7623-41A0-AA4F-D582115E3108}" type="presParOf" srcId="{B88EE232-5D7C-4623-9546-80DFA9DF53F1}" destId="{87E6BF33-9A53-4456-B2A1-02B291AAB3FB}" srcOrd="0" destOrd="0" presId="urn:microsoft.com/office/officeart/2016/7/layout/BasicTimeline"/>
    <dgm:cxn modelId="{0D419583-F7CA-4F8C-9CD9-B7B5D6B05F20}" type="presParOf" srcId="{B88EE232-5D7C-4623-9546-80DFA9DF53F1}" destId="{6860CB38-0495-416A-83D8-7793B2D64817}" srcOrd="1" destOrd="0" presId="urn:microsoft.com/office/officeart/2016/7/layout/BasicTimeline"/>
    <dgm:cxn modelId="{3F9E3509-3FFD-4906-8832-DDFA0DC82D81}" type="presParOf" srcId="{1E60CF3C-F498-412F-B062-3EC07BF9B8B7}" destId="{2BC82DD3-DED8-4029-A768-523EF13762E9}" srcOrd="2" destOrd="0" presId="urn:microsoft.com/office/officeart/2016/7/layout/BasicTimeline"/>
    <dgm:cxn modelId="{F0E5CDB4-C3DB-4997-A358-521373D2DE9F}" type="presParOf" srcId="{1E60CF3C-F498-412F-B062-3EC07BF9B8B7}" destId="{4ADCE1AD-5682-4FDE-A725-488F5EA6AFEC}" srcOrd="3" destOrd="0" presId="urn:microsoft.com/office/officeart/2016/7/layout/BasicTimeline"/>
    <dgm:cxn modelId="{DB5FD426-445E-4512-BFF0-85CFA3D1D35C}" type="presParOf" srcId="{1E60CF3C-F498-412F-B062-3EC07BF9B8B7}" destId="{B5306D89-CF1F-4C53-9BDE-D707FC78FE4E}"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42F071C-BE0F-4712-A6A6-50076F7E4A3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2938447-026A-4A32-AF4F-70E7C5007668}">
      <dgm:prSet/>
      <dgm:spPr/>
      <dgm:t>
        <a:bodyPr/>
        <a:lstStyle/>
        <a:p>
          <a:r>
            <a:rPr lang="en-GB" b="1"/>
            <a:t>Scroll Wheels</a:t>
          </a:r>
          <a:endParaRPr lang="en-US"/>
        </a:p>
      </dgm:t>
    </dgm:pt>
    <dgm:pt modelId="{00C9AEBB-C122-4EC7-A49D-13C6C6213AC1}" type="parTrans" cxnId="{64A67CB1-C01E-4A26-B4B3-5DB146D109FF}">
      <dgm:prSet/>
      <dgm:spPr/>
      <dgm:t>
        <a:bodyPr/>
        <a:lstStyle/>
        <a:p>
          <a:endParaRPr lang="en-US"/>
        </a:p>
      </dgm:t>
    </dgm:pt>
    <dgm:pt modelId="{F0804394-761B-4872-BCEF-8743A9E3361D}" type="sibTrans" cxnId="{64A67CB1-C01E-4A26-B4B3-5DB146D109FF}">
      <dgm:prSet/>
      <dgm:spPr/>
      <dgm:t>
        <a:bodyPr/>
        <a:lstStyle/>
        <a:p>
          <a:endParaRPr lang="en-US"/>
        </a:p>
      </dgm:t>
    </dgm:pt>
    <dgm:pt modelId="{339A5FB3-3248-4AC3-A6DD-8AF62EBF043F}">
      <dgm:prSet/>
      <dgm:spPr/>
      <dgm:t>
        <a:bodyPr/>
        <a:lstStyle/>
        <a:p>
          <a:r>
            <a:rPr lang="en-GB"/>
            <a:t>Microsoft IntelliMouse introduced scroll wheel navigation</a:t>
          </a:r>
          <a:endParaRPr lang="en-US"/>
        </a:p>
      </dgm:t>
    </dgm:pt>
    <dgm:pt modelId="{4B5645E3-6CDD-44EF-A2F5-2DE9361202A2}" type="parTrans" cxnId="{10BD3D84-23E3-40CB-A43A-9277BD7F537F}">
      <dgm:prSet/>
      <dgm:spPr/>
      <dgm:t>
        <a:bodyPr/>
        <a:lstStyle/>
        <a:p>
          <a:endParaRPr lang="en-US"/>
        </a:p>
      </dgm:t>
    </dgm:pt>
    <dgm:pt modelId="{620BCB93-2802-42E9-ACE3-67C760606BB6}" type="sibTrans" cxnId="{10BD3D84-23E3-40CB-A43A-9277BD7F537F}">
      <dgm:prSet/>
      <dgm:spPr/>
      <dgm:t>
        <a:bodyPr/>
        <a:lstStyle/>
        <a:p>
          <a:endParaRPr lang="en-US"/>
        </a:p>
      </dgm:t>
    </dgm:pt>
    <dgm:pt modelId="{FB4C219E-93A0-4078-A56A-9C42E0BE2AF5}">
      <dgm:prSet/>
      <dgm:spPr/>
      <dgm:t>
        <a:bodyPr/>
        <a:lstStyle/>
        <a:p>
          <a:r>
            <a:rPr lang="en-GB" b="1"/>
            <a:t>USB Revolution</a:t>
          </a:r>
          <a:endParaRPr lang="en-US"/>
        </a:p>
      </dgm:t>
    </dgm:pt>
    <dgm:pt modelId="{9CC6010A-C580-4C96-A61F-4D3867389865}" type="parTrans" cxnId="{948B8656-E570-42E0-842B-778D613A8171}">
      <dgm:prSet/>
      <dgm:spPr/>
      <dgm:t>
        <a:bodyPr/>
        <a:lstStyle/>
        <a:p>
          <a:endParaRPr lang="en-US"/>
        </a:p>
      </dgm:t>
    </dgm:pt>
    <dgm:pt modelId="{EFD535F0-17E3-4E3D-BD73-6F4E061C23AE}" type="sibTrans" cxnId="{948B8656-E570-42E0-842B-778D613A8171}">
      <dgm:prSet/>
      <dgm:spPr/>
      <dgm:t>
        <a:bodyPr/>
        <a:lstStyle/>
        <a:p>
          <a:endParaRPr lang="en-US"/>
        </a:p>
      </dgm:t>
    </dgm:pt>
    <dgm:pt modelId="{B5D0447F-5B57-4838-BCBC-FADFD84CDF44}">
      <dgm:prSet/>
      <dgm:spPr/>
      <dgm:t>
        <a:bodyPr/>
        <a:lstStyle/>
        <a:p>
          <a:r>
            <a:rPr lang="en-GB" dirty="0"/>
            <a:t>Universal Serial Bus simplified device connectivity</a:t>
          </a:r>
          <a:endParaRPr lang="en-US" dirty="0"/>
        </a:p>
      </dgm:t>
    </dgm:pt>
    <dgm:pt modelId="{3FF49175-2FF4-4F0B-B06C-7B024761DF29}" type="parTrans" cxnId="{F696A14E-F085-485B-8972-204B86598C1D}">
      <dgm:prSet/>
      <dgm:spPr/>
      <dgm:t>
        <a:bodyPr/>
        <a:lstStyle/>
        <a:p>
          <a:endParaRPr lang="en-US"/>
        </a:p>
      </dgm:t>
    </dgm:pt>
    <dgm:pt modelId="{4B3E0FA9-CE11-41CC-B5D5-FC33EF49CB29}" type="sibTrans" cxnId="{F696A14E-F085-485B-8972-204B86598C1D}">
      <dgm:prSet/>
      <dgm:spPr/>
      <dgm:t>
        <a:bodyPr/>
        <a:lstStyle/>
        <a:p>
          <a:endParaRPr lang="en-US"/>
        </a:p>
      </dgm:t>
    </dgm:pt>
    <dgm:pt modelId="{E97E973A-4C08-44FF-890A-212CB8D7E4A4}">
      <dgm:prSet/>
      <dgm:spPr/>
      <dgm:t>
        <a:bodyPr/>
        <a:lstStyle/>
        <a:p>
          <a:r>
            <a:rPr lang="en-GB" b="1"/>
            <a:t>Wireless Peripherals</a:t>
          </a:r>
          <a:endParaRPr lang="en-US"/>
        </a:p>
      </dgm:t>
    </dgm:pt>
    <dgm:pt modelId="{C5436276-3F1A-45A8-9161-B06FD7C801C2}" type="parTrans" cxnId="{E1F82B85-7979-4C02-8724-98305EFE6666}">
      <dgm:prSet/>
      <dgm:spPr/>
      <dgm:t>
        <a:bodyPr/>
        <a:lstStyle/>
        <a:p>
          <a:endParaRPr lang="en-US"/>
        </a:p>
      </dgm:t>
    </dgm:pt>
    <dgm:pt modelId="{0546B546-778F-4F17-A6CA-7BAC60D55658}" type="sibTrans" cxnId="{E1F82B85-7979-4C02-8724-98305EFE6666}">
      <dgm:prSet/>
      <dgm:spPr/>
      <dgm:t>
        <a:bodyPr/>
        <a:lstStyle/>
        <a:p>
          <a:endParaRPr lang="en-US"/>
        </a:p>
      </dgm:t>
    </dgm:pt>
    <dgm:pt modelId="{750C27CB-F808-482B-9053-70CA5F4E657E}">
      <dgm:prSet/>
      <dgm:spPr/>
      <dgm:t>
        <a:bodyPr/>
        <a:lstStyle/>
        <a:p>
          <a:r>
            <a:rPr lang="en-GB"/>
            <a:t>Bluetooth and RF enabled cable-free interaction</a:t>
          </a:r>
          <a:endParaRPr lang="en-US"/>
        </a:p>
      </dgm:t>
    </dgm:pt>
    <dgm:pt modelId="{FF53787E-CAA0-4B72-8391-705E596E2C7B}" type="parTrans" cxnId="{6FC50D58-7714-409C-8F57-6BC81A726FDF}">
      <dgm:prSet/>
      <dgm:spPr/>
      <dgm:t>
        <a:bodyPr/>
        <a:lstStyle/>
        <a:p>
          <a:endParaRPr lang="en-US"/>
        </a:p>
      </dgm:t>
    </dgm:pt>
    <dgm:pt modelId="{1B529659-CD3E-40E7-9269-97A1A2F01936}" type="sibTrans" cxnId="{6FC50D58-7714-409C-8F57-6BC81A726FDF}">
      <dgm:prSet/>
      <dgm:spPr/>
      <dgm:t>
        <a:bodyPr/>
        <a:lstStyle/>
        <a:p>
          <a:endParaRPr lang="en-US"/>
        </a:p>
      </dgm:t>
    </dgm:pt>
    <dgm:pt modelId="{845E1B2B-56C6-465C-9EF2-C6CD759A70B7}">
      <dgm:prSet/>
      <dgm:spPr/>
      <dgm:t>
        <a:bodyPr/>
        <a:lstStyle/>
        <a:p>
          <a:r>
            <a:rPr lang="en-GB" b="1"/>
            <a:t>Web Navigation</a:t>
          </a:r>
          <a:endParaRPr lang="en-US"/>
        </a:p>
      </dgm:t>
    </dgm:pt>
    <dgm:pt modelId="{90C4A38A-1F33-42B3-9206-7113CE75CA24}" type="parTrans" cxnId="{462C20BC-668C-4A16-807B-052212B01CB8}">
      <dgm:prSet/>
      <dgm:spPr/>
      <dgm:t>
        <a:bodyPr/>
        <a:lstStyle/>
        <a:p>
          <a:endParaRPr lang="en-US"/>
        </a:p>
      </dgm:t>
    </dgm:pt>
    <dgm:pt modelId="{CD37EF22-1AF9-4F24-9138-B0275A5A82B7}" type="sibTrans" cxnId="{462C20BC-668C-4A16-807B-052212B01CB8}">
      <dgm:prSet/>
      <dgm:spPr/>
      <dgm:t>
        <a:bodyPr/>
        <a:lstStyle/>
        <a:p>
          <a:endParaRPr lang="en-US"/>
        </a:p>
      </dgm:t>
    </dgm:pt>
    <dgm:pt modelId="{39CE782D-AE85-4C30-880C-1D3BA0467311}">
      <dgm:prSet/>
      <dgm:spPr/>
      <dgm:t>
        <a:bodyPr/>
        <a:lstStyle/>
        <a:p>
          <a:r>
            <a:rPr lang="en-GB"/>
            <a:t>Browser-specific buttons and multimedia keys emerged</a:t>
          </a:r>
          <a:endParaRPr lang="en-US"/>
        </a:p>
      </dgm:t>
    </dgm:pt>
    <dgm:pt modelId="{47141C90-0509-41B5-8CF1-2AF47701B32D}" type="parTrans" cxnId="{DE6FB80F-0CA8-4968-B998-1B87CC6A84BB}">
      <dgm:prSet/>
      <dgm:spPr/>
      <dgm:t>
        <a:bodyPr/>
        <a:lstStyle/>
        <a:p>
          <a:endParaRPr lang="en-US"/>
        </a:p>
      </dgm:t>
    </dgm:pt>
    <dgm:pt modelId="{F90329DB-02EE-4D20-8A6B-234A79831C8F}" type="sibTrans" cxnId="{DE6FB80F-0CA8-4968-B998-1B87CC6A84BB}">
      <dgm:prSet/>
      <dgm:spPr/>
      <dgm:t>
        <a:bodyPr/>
        <a:lstStyle/>
        <a:p>
          <a:endParaRPr lang="en-US"/>
        </a:p>
      </dgm:t>
    </dgm:pt>
    <dgm:pt modelId="{7F9602E2-0D3E-4FEB-98F2-021847A5A4E1}" type="pres">
      <dgm:prSet presAssocID="{742F071C-BE0F-4712-A6A6-50076F7E4A35}" presName="linear" presStyleCnt="0">
        <dgm:presLayoutVars>
          <dgm:animLvl val="lvl"/>
          <dgm:resizeHandles val="exact"/>
        </dgm:presLayoutVars>
      </dgm:prSet>
      <dgm:spPr/>
    </dgm:pt>
    <dgm:pt modelId="{E1D85A5E-9321-4A69-B6C3-02262FAF2C70}" type="pres">
      <dgm:prSet presAssocID="{02938447-026A-4A32-AF4F-70E7C5007668}" presName="parentText" presStyleLbl="node1" presStyleIdx="0" presStyleCnt="4">
        <dgm:presLayoutVars>
          <dgm:chMax val="0"/>
          <dgm:bulletEnabled val="1"/>
        </dgm:presLayoutVars>
      </dgm:prSet>
      <dgm:spPr/>
    </dgm:pt>
    <dgm:pt modelId="{C146AF11-742E-443E-8321-3B32FA8B4FE8}" type="pres">
      <dgm:prSet presAssocID="{02938447-026A-4A32-AF4F-70E7C5007668}" presName="childText" presStyleLbl="revTx" presStyleIdx="0" presStyleCnt="4">
        <dgm:presLayoutVars>
          <dgm:bulletEnabled val="1"/>
        </dgm:presLayoutVars>
      </dgm:prSet>
      <dgm:spPr/>
    </dgm:pt>
    <dgm:pt modelId="{55EAA300-A9AD-4403-B592-77C371B0956A}" type="pres">
      <dgm:prSet presAssocID="{FB4C219E-93A0-4078-A56A-9C42E0BE2AF5}" presName="parentText" presStyleLbl="node1" presStyleIdx="1" presStyleCnt="4">
        <dgm:presLayoutVars>
          <dgm:chMax val="0"/>
          <dgm:bulletEnabled val="1"/>
        </dgm:presLayoutVars>
      </dgm:prSet>
      <dgm:spPr/>
    </dgm:pt>
    <dgm:pt modelId="{5E3DF33A-19AF-401B-AFBF-434BFCB26A2F}" type="pres">
      <dgm:prSet presAssocID="{FB4C219E-93A0-4078-A56A-9C42E0BE2AF5}" presName="childText" presStyleLbl="revTx" presStyleIdx="1" presStyleCnt="4">
        <dgm:presLayoutVars>
          <dgm:bulletEnabled val="1"/>
        </dgm:presLayoutVars>
      </dgm:prSet>
      <dgm:spPr/>
    </dgm:pt>
    <dgm:pt modelId="{5E0DD636-85D8-40FD-8548-71D2BB8C973F}" type="pres">
      <dgm:prSet presAssocID="{E97E973A-4C08-44FF-890A-212CB8D7E4A4}" presName="parentText" presStyleLbl="node1" presStyleIdx="2" presStyleCnt="4">
        <dgm:presLayoutVars>
          <dgm:chMax val="0"/>
          <dgm:bulletEnabled val="1"/>
        </dgm:presLayoutVars>
      </dgm:prSet>
      <dgm:spPr/>
    </dgm:pt>
    <dgm:pt modelId="{09CB77E8-731B-49CF-8B4A-8018F877DF30}" type="pres">
      <dgm:prSet presAssocID="{E97E973A-4C08-44FF-890A-212CB8D7E4A4}" presName="childText" presStyleLbl="revTx" presStyleIdx="2" presStyleCnt="4">
        <dgm:presLayoutVars>
          <dgm:bulletEnabled val="1"/>
        </dgm:presLayoutVars>
      </dgm:prSet>
      <dgm:spPr/>
    </dgm:pt>
    <dgm:pt modelId="{D32A3DF4-2C3F-4EB1-87C4-FD85D8047AF2}" type="pres">
      <dgm:prSet presAssocID="{845E1B2B-56C6-465C-9EF2-C6CD759A70B7}" presName="parentText" presStyleLbl="node1" presStyleIdx="3" presStyleCnt="4">
        <dgm:presLayoutVars>
          <dgm:chMax val="0"/>
          <dgm:bulletEnabled val="1"/>
        </dgm:presLayoutVars>
      </dgm:prSet>
      <dgm:spPr/>
    </dgm:pt>
    <dgm:pt modelId="{229EFA93-CBDC-4E6D-95B0-708655D19768}" type="pres">
      <dgm:prSet presAssocID="{845E1B2B-56C6-465C-9EF2-C6CD759A70B7}" presName="childText" presStyleLbl="revTx" presStyleIdx="3" presStyleCnt="4">
        <dgm:presLayoutVars>
          <dgm:bulletEnabled val="1"/>
        </dgm:presLayoutVars>
      </dgm:prSet>
      <dgm:spPr/>
    </dgm:pt>
  </dgm:ptLst>
  <dgm:cxnLst>
    <dgm:cxn modelId="{DE6FB80F-0CA8-4968-B998-1B87CC6A84BB}" srcId="{845E1B2B-56C6-465C-9EF2-C6CD759A70B7}" destId="{39CE782D-AE85-4C30-880C-1D3BA0467311}" srcOrd="0" destOrd="0" parTransId="{47141C90-0509-41B5-8CF1-2AF47701B32D}" sibTransId="{F90329DB-02EE-4D20-8A6B-234A79831C8F}"/>
    <dgm:cxn modelId="{19C16F10-A659-4277-A635-9A7323099271}" type="presOf" srcId="{742F071C-BE0F-4712-A6A6-50076F7E4A35}" destId="{7F9602E2-0D3E-4FEB-98F2-021847A5A4E1}" srcOrd="0" destOrd="0" presId="urn:microsoft.com/office/officeart/2005/8/layout/vList2"/>
    <dgm:cxn modelId="{9A4E0961-868D-488B-85D5-292D8C0892FD}" type="presOf" srcId="{FB4C219E-93A0-4078-A56A-9C42E0BE2AF5}" destId="{55EAA300-A9AD-4403-B592-77C371B0956A}" srcOrd="0" destOrd="0" presId="urn:microsoft.com/office/officeart/2005/8/layout/vList2"/>
    <dgm:cxn modelId="{63EDF563-5ED7-4D4B-A4F1-315FDF8D3A05}" type="presOf" srcId="{339A5FB3-3248-4AC3-A6DD-8AF62EBF043F}" destId="{C146AF11-742E-443E-8321-3B32FA8B4FE8}" srcOrd="0" destOrd="0" presId="urn:microsoft.com/office/officeart/2005/8/layout/vList2"/>
    <dgm:cxn modelId="{41843769-94FF-44B6-9898-A455A3A3E1E3}" type="presOf" srcId="{02938447-026A-4A32-AF4F-70E7C5007668}" destId="{E1D85A5E-9321-4A69-B6C3-02262FAF2C70}" srcOrd="0" destOrd="0" presId="urn:microsoft.com/office/officeart/2005/8/layout/vList2"/>
    <dgm:cxn modelId="{784CFD69-A411-4C66-BC27-5B3C407936CE}" type="presOf" srcId="{750C27CB-F808-482B-9053-70CA5F4E657E}" destId="{09CB77E8-731B-49CF-8B4A-8018F877DF30}" srcOrd="0" destOrd="0" presId="urn:microsoft.com/office/officeart/2005/8/layout/vList2"/>
    <dgm:cxn modelId="{01E5E14B-A6C7-4D71-8252-FDA952ADDC92}" type="presOf" srcId="{E97E973A-4C08-44FF-890A-212CB8D7E4A4}" destId="{5E0DD636-85D8-40FD-8548-71D2BB8C973F}" srcOrd="0" destOrd="0" presId="urn:microsoft.com/office/officeart/2005/8/layout/vList2"/>
    <dgm:cxn modelId="{F696A14E-F085-485B-8972-204B86598C1D}" srcId="{FB4C219E-93A0-4078-A56A-9C42E0BE2AF5}" destId="{B5D0447F-5B57-4838-BCBC-FADFD84CDF44}" srcOrd="0" destOrd="0" parTransId="{3FF49175-2FF4-4F0B-B06C-7B024761DF29}" sibTransId="{4B3E0FA9-CE11-41CC-B5D5-FC33EF49CB29}"/>
    <dgm:cxn modelId="{948B8656-E570-42E0-842B-778D613A8171}" srcId="{742F071C-BE0F-4712-A6A6-50076F7E4A35}" destId="{FB4C219E-93A0-4078-A56A-9C42E0BE2AF5}" srcOrd="1" destOrd="0" parTransId="{9CC6010A-C580-4C96-A61F-4D3867389865}" sibTransId="{EFD535F0-17E3-4E3D-BD73-6F4E061C23AE}"/>
    <dgm:cxn modelId="{6FC50D58-7714-409C-8F57-6BC81A726FDF}" srcId="{E97E973A-4C08-44FF-890A-212CB8D7E4A4}" destId="{750C27CB-F808-482B-9053-70CA5F4E657E}" srcOrd="0" destOrd="0" parTransId="{FF53787E-CAA0-4B72-8391-705E596E2C7B}" sibTransId="{1B529659-CD3E-40E7-9269-97A1A2F01936}"/>
    <dgm:cxn modelId="{3055EA7D-AA5C-492C-ADC2-113FDF9FAB2B}" type="presOf" srcId="{845E1B2B-56C6-465C-9EF2-C6CD759A70B7}" destId="{D32A3DF4-2C3F-4EB1-87C4-FD85D8047AF2}" srcOrd="0" destOrd="0" presId="urn:microsoft.com/office/officeart/2005/8/layout/vList2"/>
    <dgm:cxn modelId="{10BD3D84-23E3-40CB-A43A-9277BD7F537F}" srcId="{02938447-026A-4A32-AF4F-70E7C5007668}" destId="{339A5FB3-3248-4AC3-A6DD-8AF62EBF043F}" srcOrd="0" destOrd="0" parTransId="{4B5645E3-6CDD-44EF-A2F5-2DE9361202A2}" sibTransId="{620BCB93-2802-42E9-ACE3-67C760606BB6}"/>
    <dgm:cxn modelId="{E1F82B85-7979-4C02-8724-98305EFE6666}" srcId="{742F071C-BE0F-4712-A6A6-50076F7E4A35}" destId="{E97E973A-4C08-44FF-890A-212CB8D7E4A4}" srcOrd="2" destOrd="0" parTransId="{C5436276-3F1A-45A8-9161-B06FD7C801C2}" sibTransId="{0546B546-778F-4F17-A6CA-7BAC60D55658}"/>
    <dgm:cxn modelId="{64A67CB1-C01E-4A26-B4B3-5DB146D109FF}" srcId="{742F071C-BE0F-4712-A6A6-50076F7E4A35}" destId="{02938447-026A-4A32-AF4F-70E7C5007668}" srcOrd="0" destOrd="0" parTransId="{00C9AEBB-C122-4EC7-A49D-13C6C6213AC1}" sibTransId="{F0804394-761B-4872-BCEF-8743A9E3361D}"/>
    <dgm:cxn modelId="{462C20BC-668C-4A16-807B-052212B01CB8}" srcId="{742F071C-BE0F-4712-A6A6-50076F7E4A35}" destId="{845E1B2B-56C6-465C-9EF2-C6CD759A70B7}" srcOrd="3" destOrd="0" parTransId="{90C4A38A-1F33-42B3-9206-7113CE75CA24}" sibTransId="{CD37EF22-1AF9-4F24-9138-B0275A5A82B7}"/>
    <dgm:cxn modelId="{DD7A7DE8-4A13-4D5F-A2D3-68D6F494AEEB}" type="presOf" srcId="{39CE782D-AE85-4C30-880C-1D3BA0467311}" destId="{229EFA93-CBDC-4E6D-95B0-708655D19768}" srcOrd="0" destOrd="0" presId="urn:microsoft.com/office/officeart/2005/8/layout/vList2"/>
    <dgm:cxn modelId="{432367FC-4C21-43A5-BB63-5AF508CED90A}" type="presOf" srcId="{B5D0447F-5B57-4838-BCBC-FADFD84CDF44}" destId="{5E3DF33A-19AF-401B-AFBF-434BFCB26A2F}" srcOrd="0" destOrd="0" presId="urn:microsoft.com/office/officeart/2005/8/layout/vList2"/>
    <dgm:cxn modelId="{71F36D0B-5D28-4BDD-890E-A12CAE8E70E7}" type="presParOf" srcId="{7F9602E2-0D3E-4FEB-98F2-021847A5A4E1}" destId="{E1D85A5E-9321-4A69-B6C3-02262FAF2C70}" srcOrd="0" destOrd="0" presId="urn:microsoft.com/office/officeart/2005/8/layout/vList2"/>
    <dgm:cxn modelId="{473A6274-E5D2-4162-BEDD-0BED57166AD8}" type="presParOf" srcId="{7F9602E2-0D3E-4FEB-98F2-021847A5A4E1}" destId="{C146AF11-742E-443E-8321-3B32FA8B4FE8}" srcOrd="1" destOrd="0" presId="urn:microsoft.com/office/officeart/2005/8/layout/vList2"/>
    <dgm:cxn modelId="{3F7DC810-7C41-4D8D-B6B5-617A7DA60B2E}" type="presParOf" srcId="{7F9602E2-0D3E-4FEB-98F2-021847A5A4E1}" destId="{55EAA300-A9AD-4403-B592-77C371B0956A}" srcOrd="2" destOrd="0" presId="urn:microsoft.com/office/officeart/2005/8/layout/vList2"/>
    <dgm:cxn modelId="{249D368D-716C-47A6-95DE-8415A4A9B813}" type="presParOf" srcId="{7F9602E2-0D3E-4FEB-98F2-021847A5A4E1}" destId="{5E3DF33A-19AF-401B-AFBF-434BFCB26A2F}" srcOrd="3" destOrd="0" presId="urn:microsoft.com/office/officeart/2005/8/layout/vList2"/>
    <dgm:cxn modelId="{B8A6DFA3-61BB-488F-A88A-B33BF1303DCA}" type="presParOf" srcId="{7F9602E2-0D3E-4FEB-98F2-021847A5A4E1}" destId="{5E0DD636-85D8-40FD-8548-71D2BB8C973F}" srcOrd="4" destOrd="0" presId="urn:microsoft.com/office/officeart/2005/8/layout/vList2"/>
    <dgm:cxn modelId="{612DAE53-8438-401F-8609-BFD395450733}" type="presParOf" srcId="{7F9602E2-0D3E-4FEB-98F2-021847A5A4E1}" destId="{09CB77E8-731B-49CF-8B4A-8018F877DF30}" srcOrd="5" destOrd="0" presId="urn:microsoft.com/office/officeart/2005/8/layout/vList2"/>
    <dgm:cxn modelId="{5E78E1EA-F975-4EDB-ADDA-C501BA1BAD84}" type="presParOf" srcId="{7F9602E2-0D3E-4FEB-98F2-021847A5A4E1}" destId="{D32A3DF4-2C3F-4EB1-87C4-FD85D8047AF2}" srcOrd="6" destOrd="0" presId="urn:microsoft.com/office/officeart/2005/8/layout/vList2"/>
    <dgm:cxn modelId="{E99E69A3-8DC2-4F63-B48E-3603D365664B}" type="presParOf" srcId="{7F9602E2-0D3E-4FEB-98F2-021847A5A4E1}" destId="{229EFA93-CBDC-4E6D-95B0-708655D19768}"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E7DEF11-9B95-43C2-8E27-9CCA6926B2FA}"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13E6ADA5-B1E9-4530-B710-E098A032F7E3}">
      <dgm:prSet/>
      <dgm:spPr/>
      <dgm:t>
        <a:bodyPr/>
        <a:lstStyle/>
        <a:p>
          <a:pPr>
            <a:defRPr b="1"/>
          </a:pPr>
          <a:r>
            <a:rPr lang="en-GB" b="1"/>
            <a:t>Voice Control</a:t>
          </a:r>
          <a:endParaRPr lang="en-US"/>
        </a:p>
      </dgm:t>
    </dgm:pt>
    <dgm:pt modelId="{424739DC-69E7-45BB-973C-B8EDB6637CC8}" type="parTrans" cxnId="{8CA05373-3DB6-4829-BCB3-3FC26482CC40}">
      <dgm:prSet/>
      <dgm:spPr/>
      <dgm:t>
        <a:bodyPr/>
        <a:lstStyle/>
        <a:p>
          <a:endParaRPr lang="en-US"/>
        </a:p>
      </dgm:t>
    </dgm:pt>
    <dgm:pt modelId="{626C7CAF-C6A2-40FC-B0AA-C00003F33E7E}" type="sibTrans" cxnId="{8CA05373-3DB6-4829-BCB3-3FC26482CC40}">
      <dgm:prSet/>
      <dgm:spPr/>
      <dgm:t>
        <a:bodyPr/>
        <a:lstStyle/>
        <a:p>
          <a:endParaRPr lang="en-US"/>
        </a:p>
      </dgm:t>
    </dgm:pt>
    <dgm:pt modelId="{8CB05836-738F-4CBC-BBCC-296A47CE5DC7}">
      <dgm:prSet/>
      <dgm:spPr/>
      <dgm:t>
        <a:bodyPr/>
        <a:lstStyle/>
        <a:p>
          <a:r>
            <a:rPr lang="en-GB"/>
            <a:t>Siri, Alexa, Google Assistant enable natural language input</a:t>
          </a:r>
          <a:endParaRPr lang="en-US"/>
        </a:p>
      </dgm:t>
    </dgm:pt>
    <dgm:pt modelId="{C685E7E6-59BE-4A5B-8F04-A069E9A47031}" type="parTrans" cxnId="{75F3A9CE-62F9-44C4-93C9-ABBD6CFFA5E8}">
      <dgm:prSet/>
      <dgm:spPr/>
      <dgm:t>
        <a:bodyPr/>
        <a:lstStyle/>
        <a:p>
          <a:endParaRPr lang="en-US"/>
        </a:p>
      </dgm:t>
    </dgm:pt>
    <dgm:pt modelId="{2B7B8377-6B9A-470D-B6D7-B6C0460D0E7F}" type="sibTrans" cxnId="{75F3A9CE-62F9-44C4-93C9-ABBD6CFFA5E8}">
      <dgm:prSet/>
      <dgm:spPr/>
      <dgm:t>
        <a:bodyPr/>
        <a:lstStyle/>
        <a:p>
          <a:endParaRPr lang="en-US"/>
        </a:p>
      </dgm:t>
    </dgm:pt>
    <dgm:pt modelId="{E7159F16-E108-4922-AE68-F9A2A18F8F8B}">
      <dgm:prSet/>
      <dgm:spPr/>
      <dgm:t>
        <a:bodyPr/>
        <a:lstStyle/>
        <a:p>
          <a:pPr>
            <a:defRPr b="1"/>
          </a:pPr>
          <a:r>
            <a:rPr lang="en-GB" b="1"/>
            <a:t>Gesture Recognition</a:t>
          </a:r>
          <a:endParaRPr lang="en-US"/>
        </a:p>
      </dgm:t>
    </dgm:pt>
    <dgm:pt modelId="{4FA9C25F-097A-478A-9B97-0C55EC8DED29}" type="parTrans" cxnId="{3831DE4F-B5F5-4DF7-B282-271F15E74365}">
      <dgm:prSet/>
      <dgm:spPr/>
      <dgm:t>
        <a:bodyPr/>
        <a:lstStyle/>
        <a:p>
          <a:endParaRPr lang="en-US"/>
        </a:p>
      </dgm:t>
    </dgm:pt>
    <dgm:pt modelId="{90AB7C38-99C6-4D6D-8556-D0D9C619CBC0}" type="sibTrans" cxnId="{3831DE4F-B5F5-4DF7-B282-271F15E74365}">
      <dgm:prSet/>
      <dgm:spPr/>
      <dgm:t>
        <a:bodyPr/>
        <a:lstStyle/>
        <a:p>
          <a:endParaRPr lang="en-US"/>
        </a:p>
      </dgm:t>
    </dgm:pt>
    <dgm:pt modelId="{EEBF718F-CE39-4383-88BD-C824274C33D6}">
      <dgm:prSet/>
      <dgm:spPr/>
      <dgm:t>
        <a:bodyPr/>
        <a:lstStyle/>
        <a:p>
          <a:r>
            <a:rPr lang="en-GB"/>
            <a:t>Kinect, Leap Motion, hand tracking cameras</a:t>
          </a:r>
          <a:endParaRPr lang="en-US"/>
        </a:p>
      </dgm:t>
    </dgm:pt>
    <dgm:pt modelId="{0F2BE8C8-5BDF-463C-BD2C-2C34F794944A}" type="parTrans" cxnId="{D01DED9E-438D-441C-A27E-FF559816C066}">
      <dgm:prSet/>
      <dgm:spPr/>
      <dgm:t>
        <a:bodyPr/>
        <a:lstStyle/>
        <a:p>
          <a:endParaRPr lang="en-US"/>
        </a:p>
      </dgm:t>
    </dgm:pt>
    <dgm:pt modelId="{06D0CD09-E1E5-4E9C-B6C3-E92094B0D461}" type="sibTrans" cxnId="{D01DED9E-438D-441C-A27E-FF559816C066}">
      <dgm:prSet/>
      <dgm:spPr/>
      <dgm:t>
        <a:bodyPr/>
        <a:lstStyle/>
        <a:p>
          <a:endParaRPr lang="en-US"/>
        </a:p>
      </dgm:t>
    </dgm:pt>
    <dgm:pt modelId="{FC8E3321-694E-401B-A781-A8D5F162A72B}">
      <dgm:prSet/>
      <dgm:spPr/>
      <dgm:t>
        <a:bodyPr/>
        <a:lstStyle/>
        <a:p>
          <a:pPr>
            <a:defRPr b="1"/>
          </a:pPr>
          <a:r>
            <a:rPr lang="en-GB" b="1"/>
            <a:t>Eye Tracking</a:t>
          </a:r>
          <a:endParaRPr lang="en-US"/>
        </a:p>
      </dgm:t>
    </dgm:pt>
    <dgm:pt modelId="{1C134C35-4BD7-405E-AD6F-D60D1A865729}" type="parTrans" cxnId="{C579B435-DD2C-4C94-AC72-CCEA76374926}">
      <dgm:prSet/>
      <dgm:spPr/>
      <dgm:t>
        <a:bodyPr/>
        <a:lstStyle/>
        <a:p>
          <a:endParaRPr lang="en-US"/>
        </a:p>
      </dgm:t>
    </dgm:pt>
    <dgm:pt modelId="{F5DEA73F-BC07-4DFD-A953-9E882FE2A4BA}" type="sibTrans" cxnId="{C579B435-DD2C-4C94-AC72-CCEA76374926}">
      <dgm:prSet/>
      <dgm:spPr/>
      <dgm:t>
        <a:bodyPr/>
        <a:lstStyle/>
        <a:p>
          <a:endParaRPr lang="en-US"/>
        </a:p>
      </dgm:t>
    </dgm:pt>
    <dgm:pt modelId="{8008B6B8-8EDE-4D91-B455-3D18B2B591A6}">
      <dgm:prSet/>
      <dgm:spPr/>
      <dgm:t>
        <a:bodyPr/>
        <a:lstStyle/>
        <a:p>
          <a:r>
            <a:rPr lang="en-GB"/>
            <a:t>Gaze-based input for accessibility and efficiency</a:t>
          </a:r>
          <a:endParaRPr lang="en-US"/>
        </a:p>
      </dgm:t>
    </dgm:pt>
    <dgm:pt modelId="{190A1134-03E7-4607-B023-66AF293AE4BD}" type="parTrans" cxnId="{34899898-EEC8-4B2C-9EF3-F1EC25B5B993}">
      <dgm:prSet/>
      <dgm:spPr/>
      <dgm:t>
        <a:bodyPr/>
        <a:lstStyle/>
        <a:p>
          <a:endParaRPr lang="en-US"/>
        </a:p>
      </dgm:t>
    </dgm:pt>
    <dgm:pt modelId="{87ADB1F5-8D91-4E9E-B2BE-5B38997898E6}" type="sibTrans" cxnId="{34899898-EEC8-4B2C-9EF3-F1EC25B5B993}">
      <dgm:prSet/>
      <dgm:spPr/>
      <dgm:t>
        <a:bodyPr/>
        <a:lstStyle/>
        <a:p>
          <a:endParaRPr lang="en-US"/>
        </a:p>
      </dgm:t>
    </dgm:pt>
    <dgm:pt modelId="{0C139B7F-D802-4D0E-848A-8FAF6CBAB6E8}">
      <dgm:prSet/>
      <dgm:spPr/>
      <dgm:t>
        <a:bodyPr/>
        <a:lstStyle/>
        <a:p>
          <a:pPr>
            <a:defRPr b="1"/>
          </a:pPr>
          <a:r>
            <a:rPr lang="en-GB" b="1"/>
            <a:t>Haptic Feedback</a:t>
          </a:r>
          <a:endParaRPr lang="en-US"/>
        </a:p>
      </dgm:t>
    </dgm:pt>
    <dgm:pt modelId="{AE822B79-00F9-4437-AA28-34D884400893}" type="parTrans" cxnId="{58AAB2F9-90D2-4452-B9C9-3AD657C7232D}">
      <dgm:prSet/>
      <dgm:spPr/>
      <dgm:t>
        <a:bodyPr/>
        <a:lstStyle/>
        <a:p>
          <a:endParaRPr lang="en-US"/>
        </a:p>
      </dgm:t>
    </dgm:pt>
    <dgm:pt modelId="{20562F04-C65D-4E65-B048-5B2C7C5FD548}" type="sibTrans" cxnId="{58AAB2F9-90D2-4452-B9C9-3AD657C7232D}">
      <dgm:prSet/>
      <dgm:spPr/>
      <dgm:t>
        <a:bodyPr/>
        <a:lstStyle/>
        <a:p>
          <a:endParaRPr lang="en-US"/>
        </a:p>
      </dgm:t>
    </dgm:pt>
    <dgm:pt modelId="{EE35BABF-5D03-45A6-80D4-FDA8211884A6}">
      <dgm:prSet/>
      <dgm:spPr/>
      <dgm:t>
        <a:bodyPr/>
        <a:lstStyle/>
        <a:p>
          <a:r>
            <a:rPr lang="en-GB"/>
            <a:t>Force feedback and tactile response systems</a:t>
          </a:r>
          <a:endParaRPr lang="en-US"/>
        </a:p>
      </dgm:t>
    </dgm:pt>
    <dgm:pt modelId="{8BC89B74-CD2F-44DD-AD9A-5732B8EB43E3}" type="parTrans" cxnId="{E5BF447E-0DFF-4E5A-A150-DC65C3DFA7B1}">
      <dgm:prSet/>
      <dgm:spPr/>
      <dgm:t>
        <a:bodyPr/>
        <a:lstStyle/>
        <a:p>
          <a:endParaRPr lang="en-US"/>
        </a:p>
      </dgm:t>
    </dgm:pt>
    <dgm:pt modelId="{18510CF4-5D59-442E-99A6-ABDB427D2AB8}" type="sibTrans" cxnId="{E5BF447E-0DFF-4E5A-A150-DC65C3DFA7B1}">
      <dgm:prSet/>
      <dgm:spPr/>
      <dgm:t>
        <a:bodyPr/>
        <a:lstStyle/>
        <a:p>
          <a:endParaRPr lang="en-US"/>
        </a:p>
      </dgm:t>
    </dgm:pt>
    <dgm:pt modelId="{698B9935-05CD-4F97-8C93-685CCD21C702}" type="pres">
      <dgm:prSet presAssocID="{9E7DEF11-9B95-43C2-8E27-9CCA6926B2FA}" presName="root" presStyleCnt="0">
        <dgm:presLayoutVars>
          <dgm:dir/>
          <dgm:resizeHandles val="exact"/>
        </dgm:presLayoutVars>
      </dgm:prSet>
      <dgm:spPr/>
    </dgm:pt>
    <dgm:pt modelId="{A957D032-2B04-4BBA-994C-364D1F7364BF}" type="pres">
      <dgm:prSet presAssocID="{13E6ADA5-B1E9-4530-B710-E098A032F7E3}" presName="compNode" presStyleCnt="0"/>
      <dgm:spPr/>
    </dgm:pt>
    <dgm:pt modelId="{CF927261-44E5-400F-8894-0D35C7E383F6}" type="pres">
      <dgm:prSet presAssocID="{13E6ADA5-B1E9-4530-B710-E098A032F7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ch"/>
        </a:ext>
      </dgm:extLst>
    </dgm:pt>
    <dgm:pt modelId="{FFB93440-C1C9-4C4B-9DF8-CD42C8483520}" type="pres">
      <dgm:prSet presAssocID="{13E6ADA5-B1E9-4530-B710-E098A032F7E3}" presName="iconSpace" presStyleCnt="0"/>
      <dgm:spPr/>
    </dgm:pt>
    <dgm:pt modelId="{842024B4-407F-4A36-BC4A-2BD24A3ADADA}" type="pres">
      <dgm:prSet presAssocID="{13E6ADA5-B1E9-4530-B710-E098A032F7E3}" presName="parTx" presStyleLbl="revTx" presStyleIdx="0" presStyleCnt="8">
        <dgm:presLayoutVars>
          <dgm:chMax val="0"/>
          <dgm:chPref val="0"/>
        </dgm:presLayoutVars>
      </dgm:prSet>
      <dgm:spPr/>
    </dgm:pt>
    <dgm:pt modelId="{E1182890-BEAF-4297-B3EA-221501D6B050}" type="pres">
      <dgm:prSet presAssocID="{13E6ADA5-B1E9-4530-B710-E098A032F7E3}" presName="txSpace" presStyleCnt="0"/>
      <dgm:spPr/>
    </dgm:pt>
    <dgm:pt modelId="{C4BCAB74-4BCB-41F8-86B4-D6848C9EB519}" type="pres">
      <dgm:prSet presAssocID="{13E6ADA5-B1E9-4530-B710-E098A032F7E3}" presName="desTx" presStyleLbl="revTx" presStyleIdx="1" presStyleCnt="8">
        <dgm:presLayoutVars/>
      </dgm:prSet>
      <dgm:spPr/>
    </dgm:pt>
    <dgm:pt modelId="{47BB475B-F879-4B10-B1F3-9708F8BAAB9E}" type="pres">
      <dgm:prSet presAssocID="{626C7CAF-C6A2-40FC-B0AA-C00003F33E7E}" presName="sibTrans" presStyleCnt="0"/>
      <dgm:spPr/>
    </dgm:pt>
    <dgm:pt modelId="{A41D8195-8D2C-493B-B2F7-FE9E9265EC91}" type="pres">
      <dgm:prSet presAssocID="{E7159F16-E108-4922-AE68-F9A2A18F8F8B}" presName="compNode" presStyleCnt="0"/>
      <dgm:spPr/>
    </dgm:pt>
    <dgm:pt modelId="{30BBD66A-8C12-4DFD-B5F6-70E8C79E849B}" type="pres">
      <dgm:prSet presAssocID="{E7159F16-E108-4922-AE68-F9A2A18F8F8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A512B542-C39F-4154-8F60-AFEEC2D67187}" type="pres">
      <dgm:prSet presAssocID="{E7159F16-E108-4922-AE68-F9A2A18F8F8B}" presName="iconSpace" presStyleCnt="0"/>
      <dgm:spPr/>
    </dgm:pt>
    <dgm:pt modelId="{11D82846-9BB4-4BAB-A294-32DE46FA7662}" type="pres">
      <dgm:prSet presAssocID="{E7159F16-E108-4922-AE68-F9A2A18F8F8B}" presName="parTx" presStyleLbl="revTx" presStyleIdx="2" presStyleCnt="8">
        <dgm:presLayoutVars>
          <dgm:chMax val="0"/>
          <dgm:chPref val="0"/>
        </dgm:presLayoutVars>
      </dgm:prSet>
      <dgm:spPr/>
    </dgm:pt>
    <dgm:pt modelId="{5DEE574E-DA53-4BFA-88E9-C2202BD34E9D}" type="pres">
      <dgm:prSet presAssocID="{E7159F16-E108-4922-AE68-F9A2A18F8F8B}" presName="txSpace" presStyleCnt="0"/>
      <dgm:spPr/>
    </dgm:pt>
    <dgm:pt modelId="{96502D15-1DAF-4364-B677-851E4E219C26}" type="pres">
      <dgm:prSet presAssocID="{E7159F16-E108-4922-AE68-F9A2A18F8F8B}" presName="desTx" presStyleLbl="revTx" presStyleIdx="3" presStyleCnt="8">
        <dgm:presLayoutVars/>
      </dgm:prSet>
      <dgm:spPr/>
    </dgm:pt>
    <dgm:pt modelId="{EE27C599-682E-4EB7-9B78-D576906F245F}" type="pres">
      <dgm:prSet presAssocID="{90AB7C38-99C6-4D6D-8556-D0D9C619CBC0}" presName="sibTrans" presStyleCnt="0"/>
      <dgm:spPr/>
    </dgm:pt>
    <dgm:pt modelId="{CB9BB30B-AE74-4BC5-A844-557ED2DD56A6}" type="pres">
      <dgm:prSet presAssocID="{FC8E3321-694E-401B-A781-A8D5F162A72B}" presName="compNode" presStyleCnt="0"/>
      <dgm:spPr/>
    </dgm:pt>
    <dgm:pt modelId="{8048B287-83AD-4224-8474-DECFB1EAC40A}" type="pres">
      <dgm:prSet presAssocID="{FC8E3321-694E-401B-A781-A8D5F162A7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C8B0A1C0-3543-4057-AD51-D871EBEFFFAE}" type="pres">
      <dgm:prSet presAssocID="{FC8E3321-694E-401B-A781-A8D5F162A72B}" presName="iconSpace" presStyleCnt="0"/>
      <dgm:spPr/>
    </dgm:pt>
    <dgm:pt modelId="{79674B50-AD9D-44D2-8B60-6C2841BE68CE}" type="pres">
      <dgm:prSet presAssocID="{FC8E3321-694E-401B-A781-A8D5F162A72B}" presName="parTx" presStyleLbl="revTx" presStyleIdx="4" presStyleCnt="8">
        <dgm:presLayoutVars>
          <dgm:chMax val="0"/>
          <dgm:chPref val="0"/>
        </dgm:presLayoutVars>
      </dgm:prSet>
      <dgm:spPr/>
    </dgm:pt>
    <dgm:pt modelId="{3463A654-0674-4C8A-920A-60D7791CDDC7}" type="pres">
      <dgm:prSet presAssocID="{FC8E3321-694E-401B-A781-A8D5F162A72B}" presName="txSpace" presStyleCnt="0"/>
      <dgm:spPr/>
    </dgm:pt>
    <dgm:pt modelId="{0FEE6A11-821B-478C-87A2-6AE051DAB5DF}" type="pres">
      <dgm:prSet presAssocID="{FC8E3321-694E-401B-A781-A8D5F162A72B}" presName="desTx" presStyleLbl="revTx" presStyleIdx="5" presStyleCnt="8">
        <dgm:presLayoutVars/>
      </dgm:prSet>
      <dgm:spPr/>
    </dgm:pt>
    <dgm:pt modelId="{C042B5D1-CE29-4DAF-B25C-D7566F74E4F6}" type="pres">
      <dgm:prSet presAssocID="{F5DEA73F-BC07-4DFD-A953-9E882FE2A4BA}" presName="sibTrans" presStyleCnt="0"/>
      <dgm:spPr/>
    </dgm:pt>
    <dgm:pt modelId="{F3399E0A-34BC-46D5-8610-D37DAD3B9FA3}" type="pres">
      <dgm:prSet presAssocID="{0C139B7F-D802-4D0E-848A-8FAF6CBAB6E8}" presName="compNode" presStyleCnt="0"/>
      <dgm:spPr/>
    </dgm:pt>
    <dgm:pt modelId="{942B4DC0-1E2D-4655-87DC-EB8CA038DEFE}" type="pres">
      <dgm:prSet presAssocID="{0C139B7F-D802-4D0E-848A-8FAF6CBAB6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4BF81A29-DBD8-4A04-90C3-8E68B59B83D1}" type="pres">
      <dgm:prSet presAssocID="{0C139B7F-D802-4D0E-848A-8FAF6CBAB6E8}" presName="iconSpace" presStyleCnt="0"/>
      <dgm:spPr/>
    </dgm:pt>
    <dgm:pt modelId="{5112AC43-37CB-4DF9-B6C2-7E73A484AE64}" type="pres">
      <dgm:prSet presAssocID="{0C139B7F-D802-4D0E-848A-8FAF6CBAB6E8}" presName="parTx" presStyleLbl="revTx" presStyleIdx="6" presStyleCnt="8">
        <dgm:presLayoutVars>
          <dgm:chMax val="0"/>
          <dgm:chPref val="0"/>
        </dgm:presLayoutVars>
      </dgm:prSet>
      <dgm:spPr/>
    </dgm:pt>
    <dgm:pt modelId="{DF7EFDCB-44D4-4199-93FB-31D25680F9FE}" type="pres">
      <dgm:prSet presAssocID="{0C139B7F-D802-4D0E-848A-8FAF6CBAB6E8}" presName="txSpace" presStyleCnt="0"/>
      <dgm:spPr/>
    </dgm:pt>
    <dgm:pt modelId="{8A448382-C068-42FF-8E82-04C6E6F0FF4E}" type="pres">
      <dgm:prSet presAssocID="{0C139B7F-D802-4D0E-848A-8FAF6CBAB6E8}" presName="desTx" presStyleLbl="revTx" presStyleIdx="7" presStyleCnt="8">
        <dgm:presLayoutVars/>
      </dgm:prSet>
      <dgm:spPr/>
    </dgm:pt>
  </dgm:ptLst>
  <dgm:cxnLst>
    <dgm:cxn modelId="{466D4F04-D30C-49C3-8688-EBCDF4096BE8}" type="presOf" srcId="{EEBF718F-CE39-4383-88BD-C824274C33D6}" destId="{96502D15-1DAF-4364-B677-851E4E219C26}" srcOrd="0" destOrd="0" presId="urn:microsoft.com/office/officeart/2018/2/layout/IconLabelDescriptionList"/>
    <dgm:cxn modelId="{C579B435-DD2C-4C94-AC72-CCEA76374926}" srcId="{9E7DEF11-9B95-43C2-8E27-9CCA6926B2FA}" destId="{FC8E3321-694E-401B-A781-A8D5F162A72B}" srcOrd="2" destOrd="0" parTransId="{1C134C35-4BD7-405E-AD6F-D60D1A865729}" sibTransId="{F5DEA73F-BC07-4DFD-A953-9E882FE2A4BA}"/>
    <dgm:cxn modelId="{21CBC96B-07D2-47E7-9E3B-B3D4CBA2112F}" type="presOf" srcId="{FC8E3321-694E-401B-A781-A8D5F162A72B}" destId="{79674B50-AD9D-44D2-8B60-6C2841BE68CE}" srcOrd="0" destOrd="0" presId="urn:microsoft.com/office/officeart/2018/2/layout/IconLabelDescriptionList"/>
    <dgm:cxn modelId="{7FA7D04E-CB58-445D-B323-8A9DB8407FE9}" type="presOf" srcId="{EE35BABF-5D03-45A6-80D4-FDA8211884A6}" destId="{8A448382-C068-42FF-8E82-04C6E6F0FF4E}" srcOrd="0" destOrd="0" presId="urn:microsoft.com/office/officeart/2018/2/layout/IconLabelDescriptionList"/>
    <dgm:cxn modelId="{2B157A4F-400C-4D2E-A452-37A5E3F2D46F}" type="presOf" srcId="{8CB05836-738F-4CBC-BBCC-296A47CE5DC7}" destId="{C4BCAB74-4BCB-41F8-86B4-D6848C9EB519}" srcOrd="0" destOrd="0" presId="urn:microsoft.com/office/officeart/2018/2/layout/IconLabelDescriptionList"/>
    <dgm:cxn modelId="{3831DE4F-B5F5-4DF7-B282-271F15E74365}" srcId="{9E7DEF11-9B95-43C2-8E27-9CCA6926B2FA}" destId="{E7159F16-E108-4922-AE68-F9A2A18F8F8B}" srcOrd="1" destOrd="0" parTransId="{4FA9C25F-097A-478A-9B97-0C55EC8DED29}" sibTransId="{90AB7C38-99C6-4D6D-8556-D0D9C619CBC0}"/>
    <dgm:cxn modelId="{9AAF4D72-F998-4FAF-A921-E3E5C512372A}" type="presOf" srcId="{8008B6B8-8EDE-4D91-B455-3D18B2B591A6}" destId="{0FEE6A11-821B-478C-87A2-6AE051DAB5DF}" srcOrd="0" destOrd="0" presId="urn:microsoft.com/office/officeart/2018/2/layout/IconLabelDescriptionList"/>
    <dgm:cxn modelId="{8CA05373-3DB6-4829-BCB3-3FC26482CC40}" srcId="{9E7DEF11-9B95-43C2-8E27-9CCA6926B2FA}" destId="{13E6ADA5-B1E9-4530-B710-E098A032F7E3}" srcOrd="0" destOrd="0" parTransId="{424739DC-69E7-45BB-973C-B8EDB6637CC8}" sibTransId="{626C7CAF-C6A2-40FC-B0AA-C00003F33E7E}"/>
    <dgm:cxn modelId="{E5BF447E-0DFF-4E5A-A150-DC65C3DFA7B1}" srcId="{0C139B7F-D802-4D0E-848A-8FAF6CBAB6E8}" destId="{EE35BABF-5D03-45A6-80D4-FDA8211884A6}" srcOrd="0" destOrd="0" parTransId="{8BC89B74-CD2F-44DD-AD9A-5732B8EB43E3}" sibTransId="{18510CF4-5D59-442E-99A6-ABDB427D2AB8}"/>
    <dgm:cxn modelId="{34899898-EEC8-4B2C-9EF3-F1EC25B5B993}" srcId="{FC8E3321-694E-401B-A781-A8D5F162A72B}" destId="{8008B6B8-8EDE-4D91-B455-3D18B2B591A6}" srcOrd="0" destOrd="0" parTransId="{190A1134-03E7-4607-B023-66AF293AE4BD}" sibTransId="{87ADB1F5-8D91-4E9E-B2BE-5B38997898E6}"/>
    <dgm:cxn modelId="{D01DED9E-438D-441C-A27E-FF559816C066}" srcId="{E7159F16-E108-4922-AE68-F9A2A18F8F8B}" destId="{EEBF718F-CE39-4383-88BD-C824274C33D6}" srcOrd="0" destOrd="0" parTransId="{0F2BE8C8-5BDF-463C-BD2C-2C34F794944A}" sibTransId="{06D0CD09-E1E5-4E9C-B6C3-E92094B0D461}"/>
    <dgm:cxn modelId="{4244F8C1-E5CD-4FB4-A267-B15D376FB312}" type="presOf" srcId="{9E7DEF11-9B95-43C2-8E27-9CCA6926B2FA}" destId="{698B9935-05CD-4F97-8C93-685CCD21C702}" srcOrd="0" destOrd="0" presId="urn:microsoft.com/office/officeart/2018/2/layout/IconLabelDescriptionList"/>
    <dgm:cxn modelId="{75F3A9CE-62F9-44C4-93C9-ABBD6CFFA5E8}" srcId="{13E6ADA5-B1E9-4530-B710-E098A032F7E3}" destId="{8CB05836-738F-4CBC-BBCC-296A47CE5DC7}" srcOrd="0" destOrd="0" parTransId="{C685E7E6-59BE-4A5B-8F04-A069E9A47031}" sibTransId="{2B7B8377-6B9A-470D-B6D7-B6C0460D0E7F}"/>
    <dgm:cxn modelId="{FD9EECD4-1B68-4E22-B140-F0711DC046F8}" type="presOf" srcId="{0C139B7F-D802-4D0E-848A-8FAF6CBAB6E8}" destId="{5112AC43-37CB-4DF9-B6C2-7E73A484AE64}" srcOrd="0" destOrd="0" presId="urn:microsoft.com/office/officeart/2018/2/layout/IconLabelDescriptionList"/>
    <dgm:cxn modelId="{56F3A5F1-6E2F-4A05-A174-0F5BA524B477}" type="presOf" srcId="{E7159F16-E108-4922-AE68-F9A2A18F8F8B}" destId="{11D82846-9BB4-4BAB-A294-32DE46FA7662}" srcOrd="0" destOrd="0" presId="urn:microsoft.com/office/officeart/2018/2/layout/IconLabelDescriptionList"/>
    <dgm:cxn modelId="{58AAB2F9-90D2-4452-B9C9-3AD657C7232D}" srcId="{9E7DEF11-9B95-43C2-8E27-9CCA6926B2FA}" destId="{0C139B7F-D802-4D0E-848A-8FAF6CBAB6E8}" srcOrd="3" destOrd="0" parTransId="{AE822B79-00F9-4437-AA28-34D884400893}" sibTransId="{20562F04-C65D-4E65-B048-5B2C7C5FD548}"/>
    <dgm:cxn modelId="{DA8AD0FB-F751-46F8-BB68-78802A35F5E1}" type="presOf" srcId="{13E6ADA5-B1E9-4530-B710-E098A032F7E3}" destId="{842024B4-407F-4A36-BC4A-2BD24A3ADADA}" srcOrd="0" destOrd="0" presId="urn:microsoft.com/office/officeart/2018/2/layout/IconLabelDescriptionList"/>
    <dgm:cxn modelId="{23CEEC9A-400D-49C8-A2DF-CB565F4B751C}" type="presParOf" srcId="{698B9935-05CD-4F97-8C93-685CCD21C702}" destId="{A957D032-2B04-4BBA-994C-364D1F7364BF}" srcOrd="0" destOrd="0" presId="urn:microsoft.com/office/officeart/2018/2/layout/IconLabelDescriptionList"/>
    <dgm:cxn modelId="{5D131B28-E5A9-4F54-82FC-07470EE375C9}" type="presParOf" srcId="{A957D032-2B04-4BBA-994C-364D1F7364BF}" destId="{CF927261-44E5-400F-8894-0D35C7E383F6}" srcOrd="0" destOrd="0" presId="urn:microsoft.com/office/officeart/2018/2/layout/IconLabelDescriptionList"/>
    <dgm:cxn modelId="{E1F422A8-6755-4D10-AA63-29429AA0CE1B}" type="presParOf" srcId="{A957D032-2B04-4BBA-994C-364D1F7364BF}" destId="{FFB93440-C1C9-4C4B-9DF8-CD42C8483520}" srcOrd="1" destOrd="0" presId="urn:microsoft.com/office/officeart/2018/2/layout/IconLabelDescriptionList"/>
    <dgm:cxn modelId="{1D84EFD5-6DF9-4CD3-8DDC-0FC7C2917D58}" type="presParOf" srcId="{A957D032-2B04-4BBA-994C-364D1F7364BF}" destId="{842024B4-407F-4A36-BC4A-2BD24A3ADADA}" srcOrd="2" destOrd="0" presId="urn:microsoft.com/office/officeart/2018/2/layout/IconLabelDescriptionList"/>
    <dgm:cxn modelId="{BB926AF8-A4ED-4DA4-BFC5-051959B3CF6C}" type="presParOf" srcId="{A957D032-2B04-4BBA-994C-364D1F7364BF}" destId="{E1182890-BEAF-4297-B3EA-221501D6B050}" srcOrd="3" destOrd="0" presId="urn:microsoft.com/office/officeart/2018/2/layout/IconLabelDescriptionList"/>
    <dgm:cxn modelId="{027CC4CB-BC22-4B04-A45F-2BC1D6DEB41B}" type="presParOf" srcId="{A957D032-2B04-4BBA-994C-364D1F7364BF}" destId="{C4BCAB74-4BCB-41F8-86B4-D6848C9EB519}" srcOrd="4" destOrd="0" presId="urn:microsoft.com/office/officeart/2018/2/layout/IconLabelDescriptionList"/>
    <dgm:cxn modelId="{5D22F708-584D-4D41-AD14-9CD642548232}" type="presParOf" srcId="{698B9935-05CD-4F97-8C93-685CCD21C702}" destId="{47BB475B-F879-4B10-B1F3-9708F8BAAB9E}" srcOrd="1" destOrd="0" presId="urn:microsoft.com/office/officeart/2018/2/layout/IconLabelDescriptionList"/>
    <dgm:cxn modelId="{CBAC51A8-EEE2-4EE9-8235-BD1DF79E125C}" type="presParOf" srcId="{698B9935-05CD-4F97-8C93-685CCD21C702}" destId="{A41D8195-8D2C-493B-B2F7-FE9E9265EC91}" srcOrd="2" destOrd="0" presId="urn:microsoft.com/office/officeart/2018/2/layout/IconLabelDescriptionList"/>
    <dgm:cxn modelId="{F4F7479B-CECE-40F4-8FBD-51C6A1FE5E37}" type="presParOf" srcId="{A41D8195-8D2C-493B-B2F7-FE9E9265EC91}" destId="{30BBD66A-8C12-4DFD-B5F6-70E8C79E849B}" srcOrd="0" destOrd="0" presId="urn:microsoft.com/office/officeart/2018/2/layout/IconLabelDescriptionList"/>
    <dgm:cxn modelId="{3052F943-569E-4B2E-8A9C-EB7D56A4E5C9}" type="presParOf" srcId="{A41D8195-8D2C-493B-B2F7-FE9E9265EC91}" destId="{A512B542-C39F-4154-8F60-AFEEC2D67187}" srcOrd="1" destOrd="0" presId="urn:microsoft.com/office/officeart/2018/2/layout/IconLabelDescriptionList"/>
    <dgm:cxn modelId="{0D2ED106-8FF3-47FE-8764-FE28CCD23EA6}" type="presParOf" srcId="{A41D8195-8D2C-493B-B2F7-FE9E9265EC91}" destId="{11D82846-9BB4-4BAB-A294-32DE46FA7662}" srcOrd="2" destOrd="0" presId="urn:microsoft.com/office/officeart/2018/2/layout/IconLabelDescriptionList"/>
    <dgm:cxn modelId="{00A78D82-479E-4A24-931C-4B7F615226AB}" type="presParOf" srcId="{A41D8195-8D2C-493B-B2F7-FE9E9265EC91}" destId="{5DEE574E-DA53-4BFA-88E9-C2202BD34E9D}" srcOrd="3" destOrd="0" presId="urn:microsoft.com/office/officeart/2018/2/layout/IconLabelDescriptionList"/>
    <dgm:cxn modelId="{50540A8E-7497-4B7D-ADAB-1B8BD10120AD}" type="presParOf" srcId="{A41D8195-8D2C-493B-B2F7-FE9E9265EC91}" destId="{96502D15-1DAF-4364-B677-851E4E219C26}" srcOrd="4" destOrd="0" presId="urn:microsoft.com/office/officeart/2018/2/layout/IconLabelDescriptionList"/>
    <dgm:cxn modelId="{3157907F-75DA-419D-B8C5-7BC3FF04EEBE}" type="presParOf" srcId="{698B9935-05CD-4F97-8C93-685CCD21C702}" destId="{EE27C599-682E-4EB7-9B78-D576906F245F}" srcOrd="3" destOrd="0" presId="urn:microsoft.com/office/officeart/2018/2/layout/IconLabelDescriptionList"/>
    <dgm:cxn modelId="{1323C4EC-BF83-4297-BC05-84F57294C532}" type="presParOf" srcId="{698B9935-05CD-4F97-8C93-685CCD21C702}" destId="{CB9BB30B-AE74-4BC5-A844-557ED2DD56A6}" srcOrd="4" destOrd="0" presId="urn:microsoft.com/office/officeart/2018/2/layout/IconLabelDescriptionList"/>
    <dgm:cxn modelId="{94772150-D892-4CB9-AAE9-62A61DDF71F6}" type="presParOf" srcId="{CB9BB30B-AE74-4BC5-A844-557ED2DD56A6}" destId="{8048B287-83AD-4224-8474-DECFB1EAC40A}" srcOrd="0" destOrd="0" presId="urn:microsoft.com/office/officeart/2018/2/layout/IconLabelDescriptionList"/>
    <dgm:cxn modelId="{B8933998-9A1E-478D-9B02-1341ED47DC20}" type="presParOf" srcId="{CB9BB30B-AE74-4BC5-A844-557ED2DD56A6}" destId="{C8B0A1C0-3543-4057-AD51-D871EBEFFFAE}" srcOrd="1" destOrd="0" presId="urn:microsoft.com/office/officeart/2018/2/layout/IconLabelDescriptionList"/>
    <dgm:cxn modelId="{4F1CC493-766F-499F-A1E2-3F8F1F5D4BE3}" type="presParOf" srcId="{CB9BB30B-AE74-4BC5-A844-557ED2DD56A6}" destId="{79674B50-AD9D-44D2-8B60-6C2841BE68CE}" srcOrd="2" destOrd="0" presId="urn:microsoft.com/office/officeart/2018/2/layout/IconLabelDescriptionList"/>
    <dgm:cxn modelId="{DAB11791-469E-4F05-8948-BD7FC9F3527F}" type="presParOf" srcId="{CB9BB30B-AE74-4BC5-A844-557ED2DD56A6}" destId="{3463A654-0674-4C8A-920A-60D7791CDDC7}" srcOrd="3" destOrd="0" presId="urn:microsoft.com/office/officeart/2018/2/layout/IconLabelDescriptionList"/>
    <dgm:cxn modelId="{8804E01A-ADC1-4EF8-B5A9-AAA9EB9F1572}" type="presParOf" srcId="{CB9BB30B-AE74-4BC5-A844-557ED2DD56A6}" destId="{0FEE6A11-821B-478C-87A2-6AE051DAB5DF}" srcOrd="4" destOrd="0" presId="urn:microsoft.com/office/officeart/2018/2/layout/IconLabelDescriptionList"/>
    <dgm:cxn modelId="{83BBB75D-2264-4304-8DC5-65A9C947EBB8}" type="presParOf" srcId="{698B9935-05CD-4F97-8C93-685CCD21C702}" destId="{C042B5D1-CE29-4DAF-B25C-D7566F74E4F6}" srcOrd="5" destOrd="0" presId="urn:microsoft.com/office/officeart/2018/2/layout/IconLabelDescriptionList"/>
    <dgm:cxn modelId="{6F391DC7-597A-449D-9C52-8AA8B207C060}" type="presParOf" srcId="{698B9935-05CD-4F97-8C93-685CCD21C702}" destId="{F3399E0A-34BC-46D5-8610-D37DAD3B9FA3}" srcOrd="6" destOrd="0" presId="urn:microsoft.com/office/officeart/2018/2/layout/IconLabelDescriptionList"/>
    <dgm:cxn modelId="{4DA0E7E5-4600-44E5-BA92-63D5A218F364}" type="presParOf" srcId="{F3399E0A-34BC-46D5-8610-D37DAD3B9FA3}" destId="{942B4DC0-1E2D-4655-87DC-EB8CA038DEFE}" srcOrd="0" destOrd="0" presId="urn:microsoft.com/office/officeart/2018/2/layout/IconLabelDescriptionList"/>
    <dgm:cxn modelId="{FC16208D-0EAD-4FAA-9289-91212624C618}" type="presParOf" srcId="{F3399E0A-34BC-46D5-8610-D37DAD3B9FA3}" destId="{4BF81A29-DBD8-4A04-90C3-8E68B59B83D1}" srcOrd="1" destOrd="0" presId="urn:microsoft.com/office/officeart/2018/2/layout/IconLabelDescriptionList"/>
    <dgm:cxn modelId="{2AE3BBA7-515F-4CC8-8B70-F46E1D7DCBFC}" type="presParOf" srcId="{F3399E0A-34BC-46D5-8610-D37DAD3B9FA3}" destId="{5112AC43-37CB-4DF9-B6C2-7E73A484AE64}" srcOrd="2" destOrd="0" presId="urn:microsoft.com/office/officeart/2018/2/layout/IconLabelDescriptionList"/>
    <dgm:cxn modelId="{B7483ED4-BE4B-48A2-AC71-4084BA91D375}" type="presParOf" srcId="{F3399E0A-34BC-46D5-8610-D37DAD3B9FA3}" destId="{DF7EFDCB-44D4-4199-93FB-31D25680F9FE}" srcOrd="3" destOrd="0" presId="urn:microsoft.com/office/officeart/2018/2/layout/IconLabelDescriptionList"/>
    <dgm:cxn modelId="{AB5FDD53-F698-4545-9EA1-FE211557BA35}" type="presParOf" srcId="{F3399E0A-34BC-46D5-8610-D37DAD3B9FA3}" destId="{8A448382-C068-42FF-8E82-04C6E6F0FF4E}"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FAF892B-26B1-4038-9245-430898223F3A}"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2CE32A1D-AA8C-47D9-B684-EEB8472DA7B1}">
      <dgm:prSet/>
      <dgm:spPr/>
      <dgm:t>
        <a:bodyPr/>
        <a:lstStyle/>
        <a:p>
          <a:r>
            <a:rPr lang="en-GB" b="1"/>
            <a:t>Brain-Computer Interfaces</a:t>
          </a:r>
          <a:endParaRPr lang="en-US"/>
        </a:p>
      </dgm:t>
    </dgm:pt>
    <dgm:pt modelId="{4879F84D-9F21-4056-8CCA-01E1510B76BC}" type="parTrans" cxnId="{875FEC54-7DEF-42EE-8874-6F4B679EA9F5}">
      <dgm:prSet/>
      <dgm:spPr/>
      <dgm:t>
        <a:bodyPr/>
        <a:lstStyle/>
        <a:p>
          <a:endParaRPr lang="en-US"/>
        </a:p>
      </dgm:t>
    </dgm:pt>
    <dgm:pt modelId="{B8F89DD1-30FC-4162-B376-0FC74BAC217F}" type="sibTrans" cxnId="{875FEC54-7DEF-42EE-8874-6F4B679EA9F5}">
      <dgm:prSet/>
      <dgm:spPr/>
      <dgm:t>
        <a:bodyPr/>
        <a:lstStyle/>
        <a:p>
          <a:endParaRPr lang="en-US"/>
        </a:p>
      </dgm:t>
    </dgm:pt>
    <dgm:pt modelId="{5A806960-8FE5-4AEE-B680-117221762438}">
      <dgm:prSet/>
      <dgm:spPr/>
      <dgm:t>
        <a:bodyPr/>
        <a:lstStyle/>
        <a:p>
          <a:r>
            <a:rPr lang="en-GB"/>
            <a:t>Neuralink, EEG-based control systems</a:t>
          </a:r>
          <a:endParaRPr lang="en-US"/>
        </a:p>
      </dgm:t>
    </dgm:pt>
    <dgm:pt modelId="{4889456E-617E-4537-A5B0-1C2331376E25}" type="parTrans" cxnId="{4BA6B7C7-E99B-42BA-87BD-CBFD20A45404}">
      <dgm:prSet/>
      <dgm:spPr/>
      <dgm:t>
        <a:bodyPr/>
        <a:lstStyle/>
        <a:p>
          <a:endParaRPr lang="en-US"/>
        </a:p>
      </dgm:t>
    </dgm:pt>
    <dgm:pt modelId="{B0D10C1A-E035-4067-AD5C-67A11086F8FF}" type="sibTrans" cxnId="{4BA6B7C7-E99B-42BA-87BD-CBFD20A45404}">
      <dgm:prSet/>
      <dgm:spPr/>
      <dgm:t>
        <a:bodyPr/>
        <a:lstStyle/>
        <a:p>
          <a:endParaRPr lang="en-US"/>
        </a:p>
      </dgm:t>
    </dgm:pt>
    <dgm:pt modelId="{BD535C69-41D1-4264-8AA5-F724DF152000}">
      <dgm:prSet/>
      <dgm:spPr/>
      <dgm:t>
        <a:bodyPr/>
        <a:lstStyle/>
        <a:p>
          <a:r>
            <a:rPr lang="en-GB" b="1"/>
            <a:t>Augmented Reality</a:t>
          </a:r>
          <a:endParaRPr lang="en-US"/>
        </a:p>
      </dgm:t>
    </dgm:pt>
    <dgm:pt modelId="{65044A63-D169-465F-9865-D551DFE1FA38}" type="parTrans" cxnId="{603ADE30-A895-4833-959F-DE6E5D920A03}">
      <dgm:prSet/>
      <dgm:spPr/>
      <dgm:t>
        <a:bodyPr/>
        <a:lstStyle/>
        <a:p>
          <a:endParaRPr lang="en-US"/>
        </a:p>
      </dgm:t>
    </dgm:pt>
    <dgm:pt modelId="{1ECA4293-CA3B-4AE4-884F-A8BFE345027C}" type="sibTrans" cxnId="{603ADE30-A895-4833-959F-DE6E5D920A03}">
      <dgm:prSet/>
      <dgm:spPr/>
      <dgm:t>
        <a:bodyPr/>
        <a:lstStyle/>
        <a:p>
          <a:endParaRPr lang="en-US"/>
        </a:p>
      </dgm:t>
    </dgm:pt>
    <dgm:pt modelId="{FA8AB3AE-6EF7-49D2-8C2B-48C8E71875D0}">
      <dgm:prSet/>
      <dgm:spPr/>
      <dgm:t>
        <a:bodyPr/>
        <a:lstStyle/>
        <a:p>
          <a:r>
            <a:rPr lang="en-GB"/>
            <a:t>Spatial computing, hand tracking in 3D space</a:t>
          </a:r>
          <a:endParaRPr lang="en-US"/>
        </a:p>
      </dgm:t>
    </dgm:pt>
    <dgm:pt modelId="{D54FD1D6-C942-4568-87AF-2F8B86F7F8C9}" type="parTrans" cxnId="{2B658559-373A-4D79-9C53-71B435A04284}">
      <dgm:prSet/>
      <dgm:spPr/>
      <dgm:t>
        <a:bodyPr/>
        <a:lstStyle/>
        <a:p>
          <a:endParaRPr lang="en-US"/>
        </a:p>
      </dgm:t>
    </dgm:pt>
    <dgm:pt modelId="{E8440B50-E0A6-4E4E-904D-7278675089E0}" type="sibTrans" cxnId="{2B658559-373A-4D79-9C53-71B435A04284}">
      <dgm:prSet/>
      <dgm:spPr/>
      <dgm:t>
        <a:bodyPr/>
        <a:lstStyle/>
        <a:p>
          <a:endParaRPr lang="en-US"/>
        </a:p>
      </dgm:t>
    </dgm:pt>
    <dgm:pt modelId="{AC07B5E7-15B3-425D-98EB-06C3CD493D17}">
      <dgm:prSet/>
      <dgm:spPr/>
      <dgm:t>
        <a:bodyPr/>
        <a:lstStyle/>
        <a:p>
          <a:r>
            <a:rPr lang="en-GB" b="1"/>
            <a:t>Biometric Input</a:t>
          </a:r>
          <a:endParaRPr lang="en-US"/>
        </a:p>
      </dgm:t>
    </dgm:pt>
    <dgm:pt modelId="{218D29E0-0C4E-44C5-B106-FC5E3A9B177B}" type="parTrans" cxnId="{220BDD4D-8892-48AD-99E0-2AF2FC304C21}">
      <dgm:prSet/>
      <dgm:spPr/>
      <dgm:t>
        <a:bodyPr/>
        <a:lstStyle/>
        <a:p>
          <a:endParaRPr lang="en-US"/>
        </a:p>
      </dgm:t>
    </dgm:pt>
    <dgm:pt modelId="{E6327ACA-2EFD-45E7-B083-1A93FD9C0266}" type="sibTrans" cxnId="{220BDD4D-8892-48AD-99E0-2AF2FC304C21}">
      <dgm:prSet/>
      <dgm:spPr/>
      <dgm:t>
        <a:bodyPr/>
        <a:lstStyle/>
        <a:p>
          <a:endParaRPr lang="en-US"/>
        </a:p>
      </dgm:t>
    </dgm:pt>
    <dgm:pt modelId="{49F5AEF2-0578-4254-9481-29626F3206D6}">
      <dgm:prSet/>
      <dgm:spPr/>
      <dgm:t>
        <a:bodyPr/>
        <a:lstStyle/>
        <a:p>
          <a:r>
            <a:rPr lang="en-GB"/>
            <a:t>Fingerprint, iris, facial recognition integration</a:t>
          </a:r>
          <a:endParaRPr lang="en-US"/>
        </a:p>
      </dgm:t>
    </dgm:pt>
    <dgm:pt modelId="{4B9E86C2-F54F-4BCD-B1EB-6349536DFDD5}" type="parTrans" cxnId="{0B0E33A0-FC14-4514-972F-D75A9ED8047A}">
      <dgm:prSet/>
      <dgm:spPr/>
      <dgm:t>
        <a:bodyPr/>
        <a:lstStyle/>
        <a:p>
          <a:endParaRPr lang="en-US"/>
        </a:p>
      </dgm:t>
    </dgm:pt>
    <dgm:pt modelId="{10E2AE46-71C4-4AA3-B24D-29D432AB727B}" type="sibTrans" cxnId="{0B0E33A0-FC14-4514-972F-D75A9ED8047A}">
      <dgm:prSet/>
      <dgm:spPr/>
      <dgm:t>
        <a:bodyPr/>
        <a:lstStyle/>
        <a:p>
          <a:endParaRPr lang="en-US"/>
        </a:p>
      </dgm:t>
    </dgm:pt>
    <dgm:pt modelId="{8E2E2C11-E77C-4B31-BDF3-90443591176A}">
      <dgm:prSet/>
      <dgm:spPr/>
      <dgm:t>
        <a:bodyPr/>
        <a:lstStyle/>
        <a:p>
          <a:r>
            <a:rPr lang="en-GB" b="1"/>
            <a:t>Ambient Computing</a:t>
          </a:r>
          <a:endParaRPr lang="en-US"/>
        </a:p>
      </dgm:t>
    </dgm:pt>
    <dgm:pt modelId="{4DD88DEA-91BF-47AB-B088-6364D4C132D9}" type="parTrans" cxnId="{936264AC-A378-4E6E-AAC2-8AAA30B75D93}">
      <dgm:prSet/>
      <dgm:spPr/>
      <dgm:t>
        <a:bodyPr/>
        <a:lstStyle/>
        <a:p>
          <a:endParaRPr lang="en-US"/>
        </a:p>
      </dgm:t>
    </dgm:pt>
    <dgm:pt modelId="{E8B6A349-9B19-4ED2-8B66-6B494C000506}" type="sibTrans" cxnId="{936264AC-A378-4E6E-AAC2-8AAA30B75D93}">
      <dgm:prSet/>
      <dgm:spPr/>
      <dgm:t>
        <a:bodyPr/>
        <a:lstStyle/>
        <a:p>
          <a:endParaRPr lang="en-US"/>
        </a:p>
      </dgm:t>
    </dgm:pt>
    <dgm:pt modelId="{82E33AF0-BD0D-4E12-8ACF-90869AAF78E6}">
      <dgm:prSet/>
      <dgm:spPr/>
      <dgm:t>
        <a:bodyPr/>
        <a:lstStyle/>
        <a:p>
          <a:r>
            <a:rPr lang="en-GB"/>
            <a:t>Context-aware systems that anticipate needs</a:t>
          </a:r>
          <a:endParaRPr lang="en-US"/>
        </a:p>
      </dgm:t>
    </dgm:pt>
    <dgm:pt modelId="{8BED8608-9DBB-46BB-8BE3-6BD80A9F3CDD}" type="parTrans" cxnId="{798BC001-A2CF-401C-9386-772F8EE74418}">
      <dgm:prSet/>
      <dgm:spPr/>
      <dgm:t>
        <a:bodyPr/>
        <a:lstStyle/>
        <a:p>
          <a:endParaRPr lang="en-US"/>
        </a:p>
      </dgm:t>
    </dgm:pt>
    <dgm:pt modelId="{60C02F55-50F4-4A6B-A49F-9EBD449793BF}" type="sibTrans" cxnId="{798BC001-A2CF-401C-9386-772F8EE74418}">
      <dgm:prSet/>
      <dgm:spPr/>
      <dgm:t>
        <a:bodyPr/>
        <a:lstStyle/>
        <a:p>
          <a:endParaRPr lang="en-US"/>
        </a:p>
      </dgm:t>
    </dgm:pt>
    <dgm:pt modelId="{0D73FBBC-62BB-40DC-9997-2D7121308B1C}" type="pres">
      <dgm:prSet presAssocID="{3FAF892B-26B1-4038-9245-430898223F3A}" presName="diagram" presStyleCnt="0">
        <dgm:presLayoutVars>
          <dgm:chPref val="1"/>
          <dgm:dir/>
          <dgm:animOne val="branch"/>
          <dgm:animLvl val="lvl"/>
          <dgm:resizeHandles/>
        </dgm:presLayoutVars>
      </dgm:prSet>
      <dgm:spPr/>
    </dgm:pt>
    <dgm:pt modelId="{20238A49-A7B4-4C54-92A1-53374BF35269}" type="pres">
      <dgm:prSet presAssocID="{2CE32A1D-AA8C-47D9-B684-EEB8472DA7B1}" presName="root" presStyleCnt="0"/>
      <dgm:spPr/>
    </dgm:pt>
    <dgm:pt modelId="{BD101371-ECAD-4AEC-A86A-41C66F6E1665}" type="pres">
      <dgm:prSet presAssocID="{2CE32A1D-AA8C-47D9-B684-EEB8472DA7B1}" presName="rootComposite" presStyleCnt="0"/>
      <dgm:spPr/>
    </dgm:pt>
    <dgm:pt modelId="{95BF17F6-C5B6-4218-AA0F-7CC5C2830DB5}" type="pres">
      <dgm:prSet presAssocID="{2CE32A1D-AA8C-47D9-B684-EEB8472DA7B1}" presName="rootText" presStyleLbl="node1" presStyleIdx="0" presStyleCnt="4"/>
      <dgm:spPr/>
    </dgm:pt>
    <dgm:pt modelId="{121B22B9-B6CE-4453-93A1-AF5916491E74}" type="pres">
      <dgm:prSet presAssocID="{2CE32A1D-AA8C-47D9-B684-EEB8472DA7B1}" presName="rootConnector" presStyleLbl="node1" presStyleIdx="0" presStyleCnt="4"/>
      <dgm:spPr/>
    </dgm:pt>
    <dgm:pt modelId="{D6F478D4-4EEA-4222-8378-C3B6C16A31A4}" type="pres">
      <dgm:prSet presAssocID="{2CE32A1D-AA8C-47D9-B684-EEB8472DA7B1}" presName="childShape" presStyleCnt="0"/>
      <dgm:spPr/>
    </dgm:pt>
    <dgm:pt modelId="{6C2B3EC8-6182-4FE8-8953-1FD4DD10C726}" type="pres">
      <dgm:prSet presAssocID="{4889456E-617E-4537-A5B0-1C2331376E25}" presName="Name13" presStyleLbl="parChTrans1D2" presStyleIdx="0" presStyleCnt="4"/>
      <dgm:spPr/>
    </dgm:pt>
    <dgm:pt modelId="{D0B0CD64-F06D-4E39-BC2F-10C96408994D}" type="pres">
      <dgm:prSet presAssocID="{5A806960-8FE5-4AEE-B680-117221762438}" presName="childText" presStyleLbl="bgAcc1" presStyleIdx="0" presStyleCnt="4">
        <dgm:presLayoutVars>
          <dgm:bulletEnabled val="1"/>
        </dgm:presLayoutVars>
      </dgm:prSet>
      <dgm:spPr/>
    </dgm:pt>
    <dgm:pt modelId="{4C0A0EFB-CC88-4C2F-8193-3B230285F85F}" type="pres">
      <dgm:prSet presAssocID="{BD535C69-41D1-4264-8AA5-F724DF152000}" presName="root" presStyleCnt="0"/>
      <dgm:spPr/>
    </dgm:pt>
    <dgm:pt modelId="{C03AF491-84D5-4979-BC99-697719C5D05E}" type="pres">
      <dgm:prSet presAssocID="{BD535C69-41D1-4264-8AA5-F724DF152000}" presName="rootComposite" presStyleCnt="0"/>
      <dgm:spPr/>
    </dgm:pt>
    <dgm:pt modelId="{5B91ABC7-494B-4AE6-B00B-C9D9F8094736}" type="pres">
      <dgm:prSet presAssocID="{BD535C69-41D1-4264-8AA5-F724DF152000}" presName="rootText" presStyleLbl="node1" presStyleIdx="1" presStyleCnt="4"/>
      <dgm:spPr/>
    </dgm:pt>
    <dgm:pt modelId="{FBC99E29-092E-42D2-860F-5AF7084BEA53}" type="pres">
      <dgm:prSet presAssocID="{BD535C69-41D1-4264-8AA5-F724DF152000}" presName="rootConnector" presStyleLbl="node1" presStyleIdx="1" presStyleCnt="4"/>
      <dgm:spPr/>
    </dgm:pt>
    <dgm:pt modelId="{DC78EA0A-1A24-4CAF-955A-B2A9C9660DD7}" type="pres">
      <dgm:prSet presAssocID="{BD535C69-41D1-4264-8AA5-F724DF152000}" presName="childShape" presStyleCnt="0"/>
      <dgm:spPr/>
    </dgm:pt>
    <dgm:pt modelId="{8AFE9200-B772-4F1E-9C40-AAAA0758FCCA}" type="pres">
      <dgm:prSet presAssocID="{D54FD1D6-C942-4568-87AF-2F8B86F7F8C9}" presName="Name13" presStyleLbl="parChTrans1D2" presStyleIdx="1" presStyleCnt="4"/>
      <dgm:spPr/>
    </dgm:pt>
    <dgm:pt modelId="{5BC84C41-2320-4F09-AF66-B68863A67851}" type="pres">
      <dgm:prSet presAssocID="{FA8AB3AE-6EF7-49D2-8C2B-48C8E71875D0}" presName="childText" presStyleLbl="bgAcc1" presStyleIdx="1" presStyleCnt="4">
        <dgm:presLayoutVars>
          <dgm:bulletEnabled val="1"/>
        </dgm:presLayoutVars>
      </dgm:prSet>
      <dgm:spPr/>
    </dgm:pt>
    <dgm:pt modelId="{63B01458-CCCF-44AC-86A1-8E9DE13287B3}" type="pres">
      <dgm:prSet presAssocID="{AC07B5E7-15B3-425D-98EB-06C3CD493D17}" presName="root" presStyleCnt="0"/>
      <dgm:spPr/>
    </dgm:pt>
    <dgm:pt modelId="{C08124B6-B1AC-4CE5-8E55-25F40897CCCD}" type="pres">
      <dgm:prSet presAssocID="{AC07B5E7-15B3-425D-98EB-06C3CD493D17}" presName="rootComposite" presStyleCnt="0"/>
      <dgm:spPr/>
    </dgm:pt>
    <dgm:pt modelId="{FF27F2C8-3865-4B58-BE20-BB1F3D5F095A}" type="pres">
      <dgm:prSet presAssocID="{AC07B5E7-15B3-425D-98EB-06C3CD493D17}" presName="rootText" presStyleLbl="node1" presStyleIdx="2" presStyleCnt="4"/>
      <dgm:spPr/>
    </dgm:pt>
    <dgm:pt modelId="{D866A5BF-16B4-4AC1-90F5-E4ED36EE7B6B}" type="pres">
      <dgm:prSet presAssocID="{AC07B5E7-15B3-425D-98EB-06C3CD493D17}" presName="rootConnector" presStyleLbl="node1" presStyleIdx="2" presStyleCnt="4"/>
      <dgm:spPr/>
    </dgm:pt>
    <dgm:pt modelId="{12A5ADC2-AE81-43F8-8994-3E81831DD5C5}" type="pres">
      <dgm:prSet presAssocID="{AC07B5E7-15B3-425D-98EB-06C3CD493D17}" presName="childShape" presStyleCnt="0"/>
      <dgm:spPr/>
    </dgm:pt>
    <dgm:pt modelId="{377AA8EA-DE35-4763-93E2-45266BEAA6A9}" type="pres">
      <dgm:prSet presAssocID="{4B9E86C2-F54F-4BCD-B1EB-6349536DFDD5}" presName="Name13" presStyleLbl="parChTrans1D2" presStyleIdx="2" presStyleCnt="4"/>
      <dgm:spPr/>
    </dgm:pt>
    <dgm:pt modelId="{1BE6EB63-DF65-4BD1-A5DB-F6A9EDC5D5B9}" type="pres">
      <dgm:prSet presAssocID="{49F5AEF2-0578-4254-9481-29626F3206D6}" presName="childText" presStyleLbl="bgAcc1" presStyleIdx="2" presStyleCnt="4">
        <dgm:presLayoutVars>
          <dgm:bulletEnabled val="1"/>
        </dgm:presLayoutVars>
      </dgm:prSet>
      <dgm:spPr/>
    </dgm:pt>
    <dgm:pt modelId="{A00AFF7F-1843-4CF2-955B-3B7652C728E8}" type="pres">
      <dgm:prSet presAssocID="{8E2E2C11-E77C-4B31-BDF3-90443591176A}" presName="root" presStyleCnt="0"/>
      <dgm:spPr/>
    </dgm:pt>
    <dgm:pt modelId="{40B6F182-2C79-4529-AC26-84847A231D5E}" type="pres">
      <dgm:prSet presAssocID="{8E2E2C11-E77C-4B31-BDF3-90443591176A}" presName="rootComposite" presStyleCnt="0"/>
      <dgm:spPr/>
    </dgm:pt>
    <dgm:pt modelId="{AB0AD7FF-4AA3-42F0-B140-CD9568AE9288}" type="pres">
      <dgm:prSet presAssocID="{8E2E2C11-E77C-4B31-BDF3-90443591176A}" presName="rootText" presStyleLbl="node1" presStyleIdx="3" presStyleCnt="4"/>
      <dgm:spPr/>
    </dgm:pt>
    <dgm:pt modelId="{CF55B603-E442-4CFE-85C1-FDCD6BF11390}" type="pres">
      <dgm:prSet presAssocID="{8E2E2C11-E77C-4B31-BDF3-90443591176A}" presName="rootConnector" presStyleLbl="node1" presStyleIdx="3" presStyleCnt="4"/>
      <dgm:spPr/>
    </dgm:pt>
    <dgm:pt modelId="{16D99EFA-FF9B-463C-9322-6A5CD0876AB0}" type="pres">
      <dgm:prSet presAssocID="{8E2E2C11-E77C-4B31-BDF3-90443591176A}" presName="childShape" presStyleCnt="0"/>
      <dgm:spPr/>
    </dgm:pt>
    <dgm:pt modelId="{D0F625AD-3EE1-4FA2-A207-C4C4570367DF}" type="pres">
      <dgm:prSet presAssocID="{8BED8608-9DBB-46BB-8BE3-6BD80A9F3CDD}" presName="Name13" presStyleLbl="parChTrans1D2" presStyleIdx="3" presStyleCnt="4"/>
      <dgm:spPr/>
    </dgm:pt>
    <dgm:pt modelId="{05F8ECDB-9EDD-4BD5-AF02-A457EC61015B}" type="pres">
      <dgm:prSet presAssocID="{82E33AF0-BD0D-4E12-8ACF-90869AAF78E6}" presName="childText" presStyleLbl="bgAcc1" presStyleIdx="3" presStyleCnt="4">
        <dgm:presLayoutVars>
          <dgm:bulletEnabled val="1"/>
        </dgm:presLayoutVars>
      </dgm:prSet>
      <dgm:spPr/>
    </dgm:pt>
  </dgm:ptLst>
  <dgm:cxnLst>
    <dgm:cxn modelId="{798BC001-A2CF-401C-9386-772F8EE74418}" srcId="{8E2E2C11-E77C-4B31-BDF3-90443591176A}" destId="{82E33AF0-BD0D-4E12-8ACF-90869AAF78E6}" srcOrd="0" destOrd="0" parTransId="{8BED8608-9DBB-46BB-8BE3-6BD80A9F3CDD}" sibTransId="{60C02F55-50F4-4A6B-A49F-9EBD449793BF}"/>
    <dgm:cxn modelId="{B75CA20D-3153-47BC-A8F1-98F2C6330999}" type="presOf" srcId="{49F5AEF2-0578-4254-9481-29626F3206D6}" destId="{1BE6EB63-DF65-4BD1-A5DB-F6A9EDC5D5B9}" srcOrd="0" destOrd="0" presId="urn:microsoft.com/office/officeart/2005/8/layout/hierarchy3"/>
    <dgm:cxn modelId="{A13DC511-02B4-4C13-89D6-F5960FA1E8EE}" type="presOf" srcId="{D54FD1D6-C942-4568-87AF-2F8B86F7F8C9}" destId="{8AFE9200-B772-4F1E-9C40-AAAA0758FCCA}" srcOrd="0" destOrd="0" presId="urn:microsoft.com/office/officeart/2005/8/layout/hierarchy3"/>
    <dgm:cxn modelId="{09607C1D-EB6F-41C8-88E0-63C3461D8450}" type="presOf" srcId="{3FAF892B-26B1-4038-9245-430898223F3A}" destId="{0D73FBBC-62BB-40DC-9997-2D7121308B1C}" srcOrd="0" destOrd="0" presId="urn:microsoft.com/office/officeart/2005/8/layout/hierarchy3"/>
    <dgm:cxn modelId="{61271E29-68FC-4457-B3B1-FD370369B7A0}" type="presOf" srcId="{2CE32A1D-AA8C-47D9-B684-EEB8472DA7B1}" destId="{95BF17F6-C5B6-4218-AA0F-7CC5C2830DB5}" srcOrd="0" destOrd="0" presId="urn:microsoft.com/office/officeart/2005/8/layout/hierarchy3"/>
    <dgm:cxn modelId="{603ADE30-A895-4833-959F-DE6E5D920A03}" srcId="{3FAF892B-26B1-4038-9245-430898223F3A}" destId="{BD535C69-41D1-4264-8AA5-F724DF152000}" srcOrd="1" destOrd="0" parTransId="{65044A63-D169-465F-9865-D551DFE1FA38}" sibTransId="{1ECA4293-CA3B-4AE4-884F-A8BFE345027C}"/>
    <dgm:cxn modelId="{0AA9D63A-95F1-44F0-943D-A4058567C44D}" type="presOf" srcId="{BD535C69-41D1-4264-8AA5-F724DF152000}" destId="{FBC99E29-092E-42D2-860F-5AF7084BEA53}" srcOrd="1" destOrd="0" presId="urn:microsoft.com/office/officeart/2005/8/layout/hierarchy3"/>
    <dgm:cxn modelId="{0846F049-F406-4771-9B23-281E8489DCC4}" type="presOf" srcId="{4889456E-617E-4537-A5B0-1C2331376E25}" destId="{6C2B3EC8-6182-4FE8-8953-1FD4DD10C726}" srcOrd="0" destOrd="0" presId="urn:microsoft.com/office/officeart/2005/8/layout/hierarchy3"/>
    <dgm:cxn modelId="{220BDD4D-8892-48AD-99E0-2AF2FC304C21}" srcId="{3FAF892B-26B1-4038-9245-430898223F3A}" destId="{AC07B5E7-15B3-425D-98EB-06C3CD493D17}" srcOrd="2" destOrd="0" parTransId="{218D29E0-0C4E-44C5-B106-FC5E3A9B177B}" sibTransId="{E6327ACA-2EFD-45E7-B083-1A93FD9C0266}"/>
    <dgm:cxn modelId="{875FEC54-7DEF-42EE-8874-6F4B679EA9F5}" srcId="{3FAF892B-26B1-4038-9245-430898223F3A}" destId="{2CE32A1D-AA8C-47D9-B684-EEB8472DA7B1}" srcOrd="0" destOrd="0" parTransId="{4879F84D-9F21-4056-8CCA-01E1510B76BC}" sibTransId="{B8F89DD1-30FC-4162-B376-0FC74BAC217F}"/>
    <dgm:cxn modelId="{2C799A77-58A5-431E-9763-210AB409B9CD}" type="presOf" srcId="{8E2E2C11-E77C-4B31-BDF3-90443591176A}" destId="{AB0AD7FF-4AA3-42F0-B140-CD9568AE9288}" srcOrd="0" destOrd="0" presId="urn:microsoft.com/office/officeart/2005/8/layout/hierarchy3"/>
    <dgm:cxn modelId="{2B658559-373A-4D79-9C53-71B435A04284}" srcId="{BD535C69-41D1-4264-8AA5-F724DF152000}" destId="{FA8AB3AE-6EF7-49D2-8C2B-48C8E71875D0}" srcOrd="0" destOrd="0" parTransId="{D54FD1D6-C942-4568-87AF-2F8B86F7F8C9}" sibTransId="{E8440B50-E0A6-4E4E-904D-7278675089E0}"/>
    <dgm:cxn modelId="{B892CE82-D6B6-452D-A0C0-1C67CFDA89D6}" type="presOf" srcId="{FA8AB3AE-6EF7-49D2-8C2B-48C8E71875D0}" destId="{5BC84C41-2320-4F09-AF66-B68863A67851}" srcOrd="0" destOrd="0" presId="urn:microsoft.com/office/officeart/2005/8/layout/hierarchy3"/>
    <dgm:cxn modelId="{3E086B91-893E-4307-8144-D1E080EE7C0C}" type="presOf" srcId="{82E33AF0-BD0D-4E12-8ACF-90869AAF78E6}" destId="{05F8ECDB-9EDD-4BD5-AF02-A457EC61015B}" srcOrd="0" destOrd="0" presId="urn:microsoft.com/office/officeart/2005/8/layout/hierarchy3"/>
    <dgm:cxn modelId="{C94C3493-3E65-4217-8325-60671396C9A2}" type="presOf" srcId="{2CE32A1D-AA8C-47D9-B684-EEB8472DA7B1}" destId="{121B22B9-B6CE-4453-93A1-AF5916491E74}" srcOrd="1" destOrd="0" presId="urn:microsoft.com/office/officeart/2005/8/layout/hierarchy3"/>
    <dgm:cxn modelId="{8BEC8298-A113-4F04-B99B-FDECEC0ACD55}" type="presOf" srcId="{8BED8608-9DBB-46BB-8BE3-6BD80A9F3CDD}" destId="{D0F625AD-3EE1-4FA2-A207-C4C4570367DF}" srcOrd="0" destOrd="0" presId="urn:microsoft.com/office/officeart/2005/8/layout/hierarchy3"/>
    <dgm:cxn modelId="{0B0E33A0-FC14-4514-972F-D75A9ED8047A}" srcId="{AC07B5E7-15B3-425D-98EB-06C3CD493D17}" destId="{49F5AEF2-0578-4254-9481-29626F3206D6}" srcOrd="0" destOrd="0" parTransId="{4B9E86C2-F54F-4BCD-B1EB-6349536DFDD5}" sibTransId="{10E2AE46-71C4-4AA3-B24D-29D432AB727B}"/>
    <dgm:cxn modelId="{936264AC-A378-4E6E-AAC2-8AAA30B75D93}" srcId="{3FAF892B-26B1-4038-9245-430898223F3A}" destId="{8E2E2C11-E77C-4B31-BDF3-90443591176A}" srcOrd="3" destOrd="0" parTransId="{4DD88DEA-91BF-47AB-B088-6364D4C132D9}" sibTransId="{E8B6A349-9B19-4ED2-8B66-6B494C000506}"/>
    <dgm:cxn modelId="{4BA6B7C7-E99B-42BA-87BD-CBFD20A45404}" srcId="{2CE32A1D-AA8C-47D9-B684-EEB8472DA7B1}" destId="{5A806960-8FE5-4AEE-B680-117221762438}" srcOrd="0" destOrd="0" parTransId="{4889456E-617E-4537-A5B0-1C2331376E25}" sibTransId="{B0D10C1A-E035-4067-AD5C-67A11086F8FF}"/>
    <dgm:cxn modelId="{32104BD8-2879-4D2D-B911-38A2A084A890}" type="presOf" srcId="{5A806960-8FE5-4AEE-B680-117221762438}" destId="{D0B0CD64-F06D-4E39-BC2F-10C96408994D}" srcOrd="0" destOrd="0" presId="urn:microsoft.com/office/officeart/2005/8/layout/hierarchy3"/>
    <dgm:cxn modelId="{A91B9DDC-B146-405B-B5F7-D6E1207D7FB0}" type="presOf" srcId="{AC07B5E7-15B3-425D-98EB-06C3CD493D17}" destId="{D866A5BF-16B4-4AC1-90F5-E4ED36EE7B6B}" srcOrd="1" destOrd="0" presId="urn:microsoft.com/office/officeart/2005/8/layout/hierarchy3"/>
    <dgm:cxn modelId="{A2504AE8-FCCF-4B54-8E38-97374742D590}" type="presOf" srcId="{8E2E2C11-E77C-4B31-BDF3-90443591176A}" destId="{CF55B603-E442-4CFE-85C1-FDCD6BF11390}" srcOrd="1" destOrd="0" presId="urn:microsoft.com/office/officeart/2005/8/layout/hierarchy3"/>
    <dgm:cxn modelId="{BFB525F6-CF5A-482F-B4D5-3E79C16F2EA4}" type="presOf" srcId="{BD535C69-41D1-4264-8AA5-F724DF152000}" destId="{5B91ABC7-494B-4AE6-B00B-C9D9F8094736}" srcOrd="0" destOrd="0" presId="urn:microsoft.com/office/officeart/2005/8/layout/hierarchy3"/>
    <dgm:cxn modelId="{EEFD48F8-32BD-4708-9DE8-6A30F0FDD395}" type="presOf" srcId="{AC07B5E7-15B3-425D-98EB-06C3CD493D17}" destId="{FF27F2C8-3865-4B58-BE20-BB1F3D5F095A}" srcOrd="0" destOrd="0" presId="urn:microsoft.com/office/officeart/2005/8/layout/hierarchy3"/>
    <dgm:cxn modelId="{D48E6BFD-26AE-41E5-AE89-F2150FC19DD0}" type="presOf" srcId="{4B9E86C2-F54F-4BCD-B1EB-6349536DFDD5}" destId="{377AA8EA-DE35-4763-93E2-45266BEAA6A9}" srcOrd="0" destOrd="0" presId="urn:microsoft.com/office/officeart/2005/8/layout/hierarchy3"/>
    <dgm:cxn modelId="{FB8EC7A7-D9A4-4371-8061-3F4C47A97D7B}" type="presParOf" srcId="{0D73FBBC-62BB-40DC-9997-2D7121308B1C}" destId="{20238A49-A7B4-4C54-92A1-53374BF35269}" srcOrd="0" destOrd="0" presId="urn:microsoft.com/office/officeart/2005/8/layout/hierarchy3"/>
    <dgm:cxn modelId="{A34306C6-23EC-422B-90AF-D4F6F1E9041D}" type="presParOf" srcId="{20238A49-A7B4-4C54-92A1-53374BF35269}" destId="{BD101371-ECAD-4AEC-A86A-41C66F6E1665}" srcOrd="0" destOrd="0" presId="urn:microsoft.com/office/officeart/2005/8/layout/hierarchy3"/>
    <dgm:cxn modelId="{9D107F13-030D-44A5-A991-45D372882258}" type="presParOf" srcId="{BD101371-ECAD-4AEC-A86A-41C66F6E1665}" destId="{95BF17F6-C5B6-4218-AA0F-7CC5C2830DB5}" srcOrd="0" destOrd="0" presId="urn:microsoft.com/office/officeart/2005/8/layout/hierarchy3"/>
    <dgm:cxn modelId="{FE6CF293-2A94-4211-8CF9-E5BF530B63B9}" type="presParOf" srcId="{BD101371-ECAD-4AEC-A86A-41C66F6E1665}" destId="{121B22B9-B6CE-4453-93A1-AF5916491E74}" srcOrd="1" destOrd="0" presId="urn:microsoft.com/office/officeart/2005/8/layout/hierarchy3"/>
    <dgm:cxn modelId="{571F85DD-D559-45D1-BE1C-76EE0494171E}" type="presParOf" srcId="{20238A49-A7B4-4C54-92A1-53374BF35269}" destId="{D6F478D4-4EEA-4222-8378-C3B6C16A31A4}" srcOrd="1" destOrd="0" presId="urn:microsoft.com/office/officeart/2005/8/layout/hierarchy3"/>
    <dgm:cxn modelId="{BF7B1C63-8DD5-4E28-ACCB-647DE5784EFC}" type="presParOf" srcId="{D6F478D4-4EEA-4222-8378-C3B6C16A31A4}" destId="{6C2B3EC8-6182-4FE8-8953-1FD4DD10C726}" srcOrd="0" destOrd="0" presId="urn:microsoft.com/office/officeart/2005/8/layout/hierarchy3"/>
    <dgm:cxn modelId="{56D4E362-0AEE-46C0-A81E-A3DA55E42C8D}" type="presParOf" srcId="{D6F478D4-4EEA-4222-8378-C3B6C16A31A4}" destId="{D0B0CD64-F06D-4E39-BC2F-10C96408994D}" srcOrd="1" destOrd="0" presId="urn:microsoft.com/office/officeart/2005/8/layout/hierarchy3"/>
    <dgm:cxn modelId="{391A12EA-6EFD-40CD-9CB7-527BFD4F1649}" type="presParOf" srcId="{0D73FBBC-62BB-40DC-9997-2D7121308B1C}" destId="{4C0A0EFB-CC88-4C2F-8193-3B230285F85F}" srcOrd="1" destOrd="0" presId="urn:microsoft.com/office/officeart/2005/8/layout/hierarchy3"/>
    <dgm:cxn modelId="{C666E747-97B2-469B-BEB2-0D85802603D9}" type="presParOf" srcId="{4C0A0EFB-CC88-4C2F-8193-3B230285F85F}" destId="{C03AF491-84D5-4979-BC99-697719C5D05E}" srcOrd="0" destOrd="0" presId="urn:microsoft.com/office/officeart/2005/8/layout/hierarchy3"/>
    <dgm:cxn modelId="{28C2B2F5-DE7B-43B7-8025-C7757984EFA8}" type="presParOf" srcId="{C03AF491-84D5-4979-BC99-697719C5D05E}" destId="{5B91ABC7-494B-4AE6-B00B-C9D9F8094736}" srcOrd="0" destOrd="0" presId="urn:microsoft.com/office/officeart/2005/8/layout/hierarchy3"/>
    <dgm:cxn modelId="{D592FA23-80A1-4F46-BEB3-4727F3494F46}" type="presParOf" srcId="{C03AF491-84D5-4979-BC99-697719C5D05E}" destId="{FBC99E29-092E-42D2-860F-5AF7084BEA53}" srcOrd="1" destOrd="0" presId="urn:microsoft.com/office/officeart/2005/8/layout/hierarchy3"/>
    <dgm:cxn modelId="{CAF7F8E3-359F-4C97-8C4F-584F6C62591F}" type="presParOf" srcId="{4C0A0EFB-CC88-4C2F-8193-3B230285F85F}" destId="{DC78EA0A-1A24-4CAF-955A-B2A9C9660DD7}" srcOrd="1" destOrd="0" presId="urn:microsoft.com/office/officeart/2005/8/layout/hierarchy3"/>
    <dgm:cxn modelId="{0420D45C-9A20-4851-90F8-33B828348CC9}" type="presParOf" srcId="{DC78EA0A-1A24-4CAF-955A-B2A9C9660DD7}" destId="{8AFE9200-B772-4F1E-9C40-AAAA0758FCCA}" srcOrd="0" destOrd="0" presId="urn:microsoft.com/office/officeart/2005/8/layout/hierarchy3"/>
    <dgm:cxn modelId="{76252019-B9E3-450B-AB89-F69D697A3D09}" type="presParOf" srcId="{DC78EA0A-1A24-4CAF-955A-B2A9C9660DD7}" destId="{5BC84C41-2320-4F09-AF66-B68863A67851}" srcOrd="1" destOrd="0" presId="urn:microsoft.com/office/officeart/2005/8/layout/hierarchy3"/>
    <dgm:cxn modelId="{8365468E-7D1D-4963-892D-FE0C45E8FE52}" type="presParOf" srcId="{0D73FBBC-62BB-40DC-9997-2D7121308B1C}" destId="{63B01458-CCCF-44AC-86A1-8E9DE13287B3}" srcOrd="2" destOrd="0" presId="urn:microsoft.com/office/officeart/2005/8/layout/hierarchy3"/>
    <dgm:cxn modelId="{A72903C0-D5EE-4456-B04F-59D243FF6101}" type="presParOf" srcId="{63B01458-CCCF-44AC-86A1-8E9DE13287B3}" destId="{C08124B6-B1AC-4CE5-8E55-25F40897CCCD}" srcOrd="0" destOrd="0" presId="urn:microsoft.com/office/officeart/2005/8/layout/hierarchy3"/>
    <dgm:cxn modelId="{935F3C03-F453-43C8-BF73-C0549D255FC0}" type="presParOf" srcId="{C08124B6-B1AC-4CE5-8E55-25F40897CCCD}" destId="{FF27F2C8-3865-4B58-BE20-BB1F3D5F095A}" srcOrd="0" destOrd="0" presId="urn:microsoft.com/office/officeart/2005/8/layout/hierarchy3"/>
    <dgm:cxn modelId="{FE1A9CA1-765F-47A3-A72E-93D3D78AF94F}" type="presParOf" srcId="{C08124B6-B1AC-4CE5-8E55-25F40897CCCD}" destId="{D866A5BF-16B4-4AC1-90F5-E4ED36EE7B6B}" srcOrd="1" destOrd="0" presId="urn:microsoft.com/office/officeart/2005/8/layout/hierarchy3"/>
    <dgm:cxn modelId="{26474873-A236-49DB-A8CE-1B726C483102}" type="presParOf" srcId="{63B01458-CCCF-44AC-86A1-8E9DE13287B3}" destId="{12A5ADC2-AE81-43F8-8994-3E81831DD5C5}" srcOrd="1" destOrd="0" presId="urn:microsoft.com/office/officeart/2005/8/layout/hierarchy3"/>
    <dgm:cxn modelId="{AACAD9EA-3B0A-42E9-8BE5-B5F6E15C6E60}" type="presParOf" srcId="{12A5ADC2-AE81-43F8-8994-3E81831DD5C5}" destId="{377AA8EA-DE35-4763-93E2-45266BEAA6A9}" srcOrd="0" destOrd="0" presId="urn:microsoft.com/office/officeart/2005/8/layout/hierarchy3"/>
    <dgm:cxn modelId="{202B7705-FB34-4DF3-9C1D-C2106F94CD33}" type="presParOf" srcId="{12A5ADC2-AE81-43F8-8994-3E81831DD5C5}" destId="{1BE6EB63-DF65-4BD1-A5DB-F6A9EDC5D5B9}" srcOrd="1" destOrd="0" presId="urn:microsoft.com/office/officeart/2005/8/layout/hierarchy3"/>
    <dgm:cxn modelId="{6488A157-3495-4C16-8093-23D605BCEEE7}" type="presParOf" srcId="{0D73FBBC-62BB-40DC-9997-2D7121308B1C}" destId="{A00AFF7F-1843-4CF2-955B-3B7652C728E8}" srcOrd="3" destOrd="0" presId="urn:microsoft.com/office/officeart/2005/8/layout/hierarchy3"/>
    <dgm:cxn modelId="{490BCF86-2A00-47F3-8B52-31B64ADA90B5}" type="presParOf" srcId="{A00AFF7F-1843-4CF2-955B-3B7652C728E8}" destId="{40B6F182-2C79-4529-AC26-84847A231D5E}" srcOrd="0" destOrd="0" presId="urn:microsoft.com/office/officeart/2005/8/layout/hierarchy3"/>
    <dgm:cxn modelId="{9AC740E8-6390-4E25-89B3-C794F6CE055B}" type="presParOf" srcId="{40B6F182-2C79-4529-AC26-84847A231D5E}" destId="{AB0AD7FF-4AA3-42F0-B140-CD9568AE9288}" srcOrd="0" destOrd="0" presId="urn:microsoft.com/office/officeart/2005/8/layout/hierarchy3"/>
    <dgm:cxn modelId="{388FC8C5-1FF7-4052-AB83-7B2E1578A478}" type="presParOf" srcId="{40B6F182-2C79-4529-AC26-84847A231D5E}" destId="{CF55B603-E442-4CFE-85C1-FDCD6BF11390}" srcOrd="1" destOrd="0" presId="urn:microsoft.com/office/officeart/2005/8/layout/hierarchy3"/>
    <dgm:cxn modelId="{8A00DA93-D104-4479-BB3F-48C4974F0468}" type="presParOf" srcId="{A00AFF7F-1843-4CF2-955B-3B7652C728E8}" destId="{16D99EFA-FF9B-463C-9322-6A5CD0876AB0}" srcOrd="1" destOrd="0" presId="urn:microsoft.com/office/officeart/2005/8/layout/hierarchy3"/>
    <dgm:cxn modelId="{03B3E469-71B8-4C73-A265-928177630306}" type="presParOf" srcId="{16D99EFA-FF9B-463C-9322-6A5CD0876AB0}" destId="{D0F625AD-3EE1-4FA2-A207-C4C4570367DF}" srcOrd="0" destOrd="0" presId="urn:microsoft.com/office/officeart/2005/8/layout/hierarchy3"/>
    <dgm:cxn modelId="{20BD0A07-F5E3-41B9-8817-BC814149D20B}" type="presParOf" srcId="{16D99EFA-FF9B-463C-9322-6A5CD0876AB0}" destId="{05F8ECDB-9EDD-4BD5-AF02-A457EC61015B}"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28C9F14-DD2E-4492-947D-F7880145B68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020178D-DED5-4564-8478-150C989F04E2}">
      <dgm:prSet/>
      <dgm:spPr/>
      <dgm:t>
        <a:bodyPr/>
        <a:lstStyle/>
        <a:p>
          <a:r>
            <a:rPr lang="en-GB"/>
            <a:t>Connects the key components of a computer system.</a:t>
          </a:r>
          <a:endParaRPr lang="en-US"/>
        </a:p>
      </dgm:t>
    </dgm:pt>
    <dgm:pt modelId="{ADD8EB55-6811-4C6E-823B-5451D8175960}" type="parTrans" cxnId="{6C6E0658-21DC-417E-8A0E-2F5E71999A02}">
      <dgm:prSet/>
      <dgm:spPr/>
      <dgm:t>
        <a:bodyPr/>
        <a:lstStyle/>
        <a:p>
          <a:endParaRPr lang="en-US"/>
        </a:p>
      </dgm:t>
    </dgm:pt>
    <dgm:pt modelId="{4CC41DEB-BF24-4CEB-BCC0-D532584CEA69}" type="sibTrans" cxnId="{6C6E0658-21DC-417E-8A0E-2F5E71999A02}">
      <dgm:prSet/>
      <dgm:spPr/>
      <dgm:t>
        <a:bodyPr/>
        <a:lstStyle/>
        <a:p>
          <a:endParaRPr lang="en-US"/>
        </a:p>
      </dgm:t>
    </dgm:pt>
    <dgm:pt modelId="{AB5D25D8-DA3A-4422-90A8-6359C98FC01F}">
      <dgm:prSet/>
      <dgm:spPr/>
      <dgm:t>
        <a:bodyPr/>
        <a:lstStyle/>
        <a:p>
          <a:r>
            <a:rPr lang="en-GB"/>
            <a:t>Comprised of:</a:t>
          </a:r>
          <a:endParaRPr lang="en-US"/>
        </a:p>
      </dgm:t>
    </dgm:pt>
    <dgm:pt modelId="{33F5F4BE-219B-40BA-9FEB-46D79734EA7A}" type="parTrans" cxnId="{81808D8F-CE47-4CFF-9C98-F8A4452E3AD6}">
      <dgm:prSet/>
      <dgm:spPr/>
      <dgm:t>
        <a:bodyPr/>
        <a:lstStyle/>
        <a:p>
          <a:endParaRPr lang="en-US"/>
        </a:p>
      </dgm:t>
    </dgm:pt>
    <dgm:pt modelId="{25206731-8140-4D1A-BB59-F3CD5CC4EF5B}" type="sibTrans" cxnId="{81808D8F-CE47-4CFF-9C98-F8A4452E3AD6}">
      <dgm:prSet/>
      <dgm:spPr/>
      <dgm:t>
        <a:bodyPr/>
        <a:lstStyle/>
        <a:p>
          <a:endParaRPr lang="en-US"/>
        </a:p>
      </dgm:t>
    </dgm:pt>
    <dgm:pt modelId="{8EDBE9DE-6EA9-4F22-A8B8-D3386B36F6AC}">
      <dgm:prSet/>
      <dgm:spPr/>
      <dgm:t>
        <a:bodyPr/>
        <a:lstStyle/>
        <a:p>
          <a:r>
            <a:rPr lang="en-GB"/>
            <a:t>Control bus – carries control/command information from the CPU and returns the status of devices.</a:t>
          </a:r>
          <a:endParaRPr lang="en-US"/>
        </a:p>
      </dgm:t>
    </dgm:pt>
    <dgm:pt modelId="{BC964128-8DDF-494E-96BA-F14C19D82D9E}" type="parTrans" cxnId="{6F8F1466-A979-48A0-9163-8BFFA286EB89}">
      <dgm:prSet/>
      <dgm:spPr/>
      <dgm:t>
        <a:bodyPr/>
        <a:lstStyle/>
        <a:p>
          <a:endParaRPr lang="en-US"/>
        </a:p>
      </dgm:t>
    </dgm:pt>
    <dgm:pt modelId="{8AE95689-41B4-450B-AE14-B3E931A1E574}" type="sibTrans" cxnId="{6F8F1466-A979-48A0-9163-8BFFA286EB89}">
      <dgm:prSet/>
      <dgm:spPr/>
      <dgm:t>
        <a:bodyPr/>
        <a:lstStyle/>
        <a:p>
          <a:endParaRPr lang="en-US"/>
        </a:p>
      </dgm:t>
    </dgm:pt>
    <dgm:pt modelId="{61CE6362-5DC6-42DC-8A73-A10C320155DA}">
      <dgm:prSet/>
      <dgm:spPr/>
      <dgm:t>
        <a:bodyPr/>
        <a:lstStyle/>
        <a:p>
          <a:r>
            <a:rPr lang="en-GB"/>
            <a:t>Data bus – carries data to be read from or written to a memory location.</a:t>
          </a:r>
          <a:endParaRPr lang="en-US"/>
        </a:p>
      </dgm:t>
    </dgm:pt>
    <dgm:pt modelId="{9993C0A3-D0EF-4F64-9380-7D551308FBA2}" type="parTrans" cxnId="{44D05B99-CA0F-425E-BE46-82894FF738C6}">
      <dgm:prSet/>
      <dgm:spPr/>
      <dgm:t>
        <a:bodyPr/>
        <a:lstStyle/>
        <a:p>
          <a:endParaRPr lang="en-US"/>
        </a:p>
      </dgm:t>
    </dgm:pt>
    <dgm:pt modelId="{2F28BA9E-5059-4D33-B017-67844AA3E5D5}" type="sibTrans" cxnId="{44D05B99-CA0F-425E-BE46-82894FF738C6}">
      <dgm:prSet/>
      <dgm:spPr/>
      <dgm:t>
        <a:bodyPr/>
        <a:lstStyle/>
        <a:p>
          <a:endParaRPr lang="en-US"/>
        </a:p>
      </dgm:t>
    </dgm:pt>
    <dgm:pt modelId="{7684B9C2-B936-4CCE-95FF-BFC9BD4A93FE}">
      <dgm:prSet/>
      <dgm:spPr/>
      <dgm:t>
        <a:bodyPr/>
        <a:lstStyle/>
        <a:p>
          <a:r>
            <a:rPr lang="en-GB"/>
            <a:t>Address bus – carries locations in memory which the CPU will read from or write to.</a:t>
          </a:r>
          <a:endParaRPr lang="en-US"/>
        </a:p>
      </dgm:t>
    </dgm:pt>
    <dgm:pt modelId="{EE725386-D651-4878-8705-54534D776982}" type="parTrans" cxnId="{7632ED86-33BD-43AF-BC80-AFBF83C8B601}">
      <dgm:prSet/>
      <dgm:spPr/>
      <dgm:t>
        <a:bodyPr/>
        <a:lstStyle/>
        <a:p>
          <a:endParaRPr lang="en-US"/>
        </a:p>
      </dgm:t>
    </dgm:pt>
    <dgm:pt modelId="{D96ACC43-2FD3-4457-AE5D-C0F0FDE2E4F2}" type="sibTrans" cxnId="{7632ED86-33BD-43AF-BC80-AFBF83C8B601}">
      <dgm:prSet/>
      <dgm:spPr/>
      <dgm:t>
        <a:bodyPr/>
        <a:lstStyle/>
        <a:p>
          <a:endParaRPr lang="en-US"/>
        </a:p>
      </dgm:t>
    </dgm:pt>
    <dgm:pt modelId="{E30E5301-BCA9-6F4C-A26A-EFB5DE039A6D}" type="pres">
      <dgm:prSet presAssocID="{C28C9F14-DD2E-4492-947D-F7880145B68B}" presName="linear" presStyleCnt="0">
        <dgm:presLayoutVars>
          <dgm:animLvl val="lvl"/>
          <dgm:resizeHandles val="exact"/>
        </dgm:presLayoutVars>
      </dgm:prSet>
      <dgm:spPr/>
    </dgm:pt>
    <dgm:pt modelId="{AF843CD4-2DEC-C745-9CBB-88EB73CBD112}" type="pres">
      <dgm:prSet presAssocID="{9020178D-DED5-4564-8478-150C989F04E2}" presName="parentText" presStyleLbl="node1" presStyleIdx="0" presStyleCnt="2">
        <dgm:presLayoutVars>
          <dgm:chMax val="0"/>
          <dgm:bulletEnabled val="1"/>
        </dgm:presLayoutVars>
      </dgm:prSet>
      <dgm:spPr/>
    </dgm:pt>
    <dgm:pt modelId="{013422B9-4630-5E4A-804D-2652A3187D59}" type="pres">
      <dgm:prSet presAssocID="{4CC41DEB-BF24-4CEB-BCC0-D532584CEA69}" presName="spacer" presStyleCnt="0"/>
      <dgm:spPr/>
    </dgm:pt>
    <dgm:pt modelId="{DA6BBA8E-FE48-3247-AB31-93FD00678FA0}" type="pres">
      <dgm:prSet presAssocID="{AB5D25D8-DA3A-4422-90A8-6359C98FC01F}" presName="parentText" presStyleLbl="node1" presStyleIdx="1" presStyleCnt="2">
        <dgm:presLayoutVars>
          <dgm:chMax val="0"/>
          <dgm:bulletEnabled val="1"/>
        </dgm:presLayoutVars>
      </dgm:prSet>
      <dgm:spPr/>
    </dgm:pt>
    <dgm:pt modelId="{CE7FAE14-AD44-B647-B2BB-B1ADF12066BB}" type="pres">
      <dgm:prSet presAssocID="{AB5D25D8-DA3A-4422-90A8-6359C98FC01F}" presName="childText" presStyleLbl="revTx" presStyleIdx="0" presStyleCnt="1">
        <dgm:presLayoutVars>
          <dgm:bulletEnabled val="1"/>
        </dgm:presLayoutVars>
      </dgm:prSet>
      <dgm:spPr/>
    </dgm:pt>
  </dgm:ptLst>
  <dgm:cxnLst>
    <dgm:cxn modelId="{E5257F29-7DCA-CA46-B97A-8AEB9DD6B2B1}" type="presOf" srcId="{61CE6362-5DC6-42DC-8A73-A10C320155DA}" destId="{CE7FAE14-AD44-B647-B2BB-B1ADF12066BB}" srcOrd="0" destOrd="1" presId="urn:microsoft.com/office/officeart/2005/8/layout/vList2"/>
    <dgm:cxn modelId="{6F8F1466-A979-48A0-9163-8BFFA286EB89}" srcId="{AB5D25D8-DA3A-4422-90A8-6359C98FC01F}" destId="{8EDBE9DE-6EA9-4F22-A8B8-D3386B36F6AC}" srcOrd="0" destOrd="0" parTransId="{BC964128-8DDF-494E-96BA-F14C19D82D9E}" sibTransId="{8AE95689-41B4-450B-AE14-B3E931A1E574}"/>
    <dgm:cxn modelId="{6C6E0658-21DC-417E-8A0E-2F5E71999A02}" srcId="{C28C9F14-DD2E-4492-947D-F7880145B68B}" destId="{9020178D-DED5-4564-8478-150C989F04E2}" srcOrd="0" destOrd="0" parTransId="{ADD8EB55-6811-4C6E-823B-5451D8175960}" sibTransId="{4CC41DEB-BF24-4CEB-BCC0-D532584CEA69}"/>
    <dgm:cxn modelId="{C9981779-94D8-5B45-8ADE-61F6376A4496}" type="presOf" srcId="{9020178D-DED5-4564-8478-150C989F04E2}" destId="{AF843CD4-2DEC-C745-9CBB-88EB73CBD112}" srcOrd="0" destOrd="0" presId="urn:microsoft.com/office/officeart/2005/8/layout/vList2"/>
    <dgm:cxn modelId="{56977B59-2E7C-9140-ADBD-606DCD033E7B}" type="presOf" srcId="{AB5D25D8-DA3A-4422-90A8-6359C98FC01F}" destId="{DA6BBA8E-FE48-3247-AB31-93FD00678FA0}" srcOrd="0" destOrd="0" presId="urn:microsoft.com/office/officeart/2005/8/layout/vList2"/>
    <dgm:cxn modelId="{7632ED86-33BD-43AF-BC80-AFBF83C8B601}" srcId="{AB5D25D8-DA3A-4422-90A8-6359C98FC01F}" destId="{7684B9C2-B936-4CCE-95FF-BFC9BD4A93FE}" srcOrd="2" destOrd="0" parTransId="{EE725386-D651-4878-8705-54534D776982}" sibTransId="{D96ACC43-2FD3-4457-AE5D-C0F0FDE2E4F2}"/>
    <dgm:cxn modelId="{99217D88-FBD5-1140-A25C-A2E9C78D2783}" type="presOf" srcId="{7684B9C2-B936-4CCE-95FF-BFC9BD4A93FE}" destId="{CE7FAE14-AD44-B647-B2BB-B1ADF12066BB}" srcOrd="0" destOrd="2" presId="urn:microsoft.com/office/officeart/2005/8/layout/vList2"/>
    <dgm:cxn modelId="{81808D8F-CE47-4CFF-9C98-F8A4452E3AD6}" srcId="{C28C9F14-DD2E-4492-947D-F7880145B68B}" destId="{AB5D25D8-DA3A-4422-90A8-6359C98FC01F}" srcOrd="1" destOrd="0" parTransId="{33F5F4BE-219B-40BA-9FEB-46D79734EA7A}" sibTransId="{25206731-8140-4D1A-BB59-F3CD5CC4EF5B}"/>
    <dgm:cxn modelId="{7D3CF196-3C98-DC43-843B-3BAFCB684076}" type="presOf" srcId="{8EDBE9DE-6EA9-4F22-A8B8-D3386B36F6AC}" destId="{CE7FAE14-AD44-B647-B2BB-B1ADF12066BB}" srcOrd="0" destOrd="0" presId="urn:microsoft.com/office/officeart/2005/8/layout/vList2"/>
    <dgm:cxn modelId="{44D05B99-CA0F-425E-BE46-82894FF738C6}" srcId="{AB5D25D8-DA3A-4422-90A8-6359C98FC01F}" destId="{61CE6362-5DC6-42DC-8A73-A10C320155DA}" srcOrd="1" destOrd="0" parTransId="{9993C0A3-D0EF-4F64-9380-7D551308FBA2}" sibTransId="{2F28BA9E-5059-4D33-B017-67844AA3E5D5}"/>
    <dgm:cxn modelId="{C71BEAB3-DB77-F54E-A6F0-C2D94D082124}" type="presOf" srcId="{C28C9F14-DD2E-4492-947D-F7880145B68B}" destId="{E30E5301-BCA9-6F4C-A26A-EFB5DE039A6D}" srcOrd="0" destOrd="0" presId="urn:microsoft.com/office/officeart/2005/8/layout/vList2"/>
    <dgm:cxn modelId="{F36FD57E-85B2-BC4D-A7C2-88A8C9FD2DA9}" type="presParOf" srcId="{E30E5301-BCA9-6F4C-A26A-EFB5DE039A6D}" destId="{AF843CD4-2DEC-C745-9CBB-88EB73CBD112}" srcOrd="0" destOrd="0" presId="urn:microsoft.com/office/officeart/2005/8/layout/vList2"/>
    <dgm:cxn modelId="{F62AC246-58A5-C846-A686-67829B49CF86}" type="presParOf" srcId="{E30E5301-BCA9-6F4C-A26A-EFB5DE039A6D}" destId="{013422B9-4630-5E4A-804D-2652A3187D59}" srcOrd="1" destOrd="0" presId="urn:microsoft.com/office/officeart/2005/8/layout/vList2"/>
    <dgm:cxn modelId="{456CC2DA-C744-CD45-BB2C-644CF2ABD6A6}" type="presParOf" srcId="{E30E5301-BCA9-6F4C-A26A-EFB5DE039A6D}" destId="{DA6BBA8E-FE48-3247-AB31-93FD00678FA0}" srcOrd="2" destOrd="0" presId="urn:microsoft.com/office/officeart/2005/8/layout/vList2"/>
    <dgm:cxn modelId="{E53DA860-99DA-4F4A-9FBF-9EAA96E2CA35}" type="presParOf" srcId="{E30E5301-BCA9-6F4C-A26A-EFB5DE039A6D}" destId="{CE7FAE14-AD44-B647-B2BB-B1ADF12066B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78DF6-91AF-C047-8440-BF497289D798}">
      <dsp:nvSpPr>
        <dsp:cNvPr id="0" name=""/>
        <dsp:cNvSpPr/>
      </dsp:nvSpPr>
      <dsp:spPr>
        <a:xfrm>
          <a:off x="2536" y="1156124"/>
          <a:ext cx="2472630" cy="762749"/>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von Neumann’s architecture is still recognisable, and often referenced today.</a:t>
          </a:r>
          <a:endParaRPr lang="en-US" sz="1500" kern="1200"/>
        </a:p>
      </dsp:txBody>
      <dsp:txXfrm>
        <a:off x="2536" y="1156124"/>
        <a:ext cx="2472630" cy="762749"/>
      </dsp:txXfrm>
    </dsp:sp>
    <dsp:sp modelId="{4DF7CC5C-894B-FF4B-8073-2E2E0C42BBB3}">
      <dsp:nvSpPr>
        <dsp:cNvPr id="0" name=""/>
        <dsp:cNvSpPr/>
      </dsp:nvSpPr>
      <dsp:spPr>
        <a:xfrm>
          <a:off x="2536" y="1918874"/>
          <a:ext cx="2472630" cy="65880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826CCB-D74D-5547-848A-9663BE3349DE}">
      <dsp:nvSpPr>
        <dsp:cNvPr id="0" name=""/>
        <dsp:cNvSpPr/>
      </dsp:nvSpPr>
      <dsp:spPr>
        <a:xfrm>
          <a:off x="2821334" y="1156124"/>
          <a:ext cx="2472630" cy="762749"/>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Slightly simpler than the more modern Harvard architecture.</a:t>
          </a:r>
          <a:endParaRPr lang="en-US" sz="1500" kern="1200"/>
        </a:p>
      </dsp:txBody>
      <dsp:txXfrm>
        <a:off x="2821334" y="1156124"/>
        <a:ext cx="2472630" cy="762749"/>
      </dsp:txXfrm>
    </dsp:sp>
    <dsp:sp modelId="{6E242DFE-0FB9-0442-B945-B41CEC948F15}">
      <dsp:nvSpPr>
        <dsp:cNvPr id="0" name=""/>
        <dsp:cNvSpPr/>
      </dsp:nvSpPr>
      <dsp:spPr>
        <a:xfrm>
          <a:off x="2821334" y="1918874"/>
          <a:ext cx="2472630" cy="658800"/>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F8342C-D6D2-3147-8E13-0B025D1770A8}">
      <dsp:nvSpPr>
        <dsp:cNvPr id="0" name=""/>
        <dsp:cNvSpPr/>
      </dsp:nvSpPr>
      <dsp:spPr>
        <a:xfrm>
          <a:off x="5640133" y="1156124"/>
          <a:ext cx="2472630" cy="762749"/>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Eventually led to the evolution of the “system bus” architecture.</a:t>
          </a:r>
          <a:endParaRPr lang="en-US" sz="1500" kern="1200"/>
        </a:p>
      </dsp:txBody>
      <dsp:txXfrm>
        <a:off x="5640133" y="1156124"/>
        <a:ext cx="2472630" cy="762749"/>
      </dsp:txXfrm>
    </dsp:sp>
    <dsp:sp modelId="{F518215D-0BB7-044D-BC0F-82EB7E25F6AA}">
      <dsp:nvSpPr>
        <dsp:cNvPr id="0" name=""/>
        <dsp:cNvSpPr/>
      </dsp:nvSpPr>
      <dsp:spPr>
        <a:xfrm>
          <a:off x="5640133" y="1918874"/>
          <a:ext cx="2472630" cy="65880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We’ll discuss this later.</a:t>
          </a:r>
          <a:endParaRPr lang="en-US" sz="1500" kern="1200"/>
        </a:p>
      </dsp:txBody>
      <dsp:txXfrm>
        <a:off x="5640133" y="1918874"/>
        <a:ext cx="2472630" cy="658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A21125-B61E-AC41-AFE9-BEA6F82B4125}">
      <dsp:nvSpPr>
        <dsp:cNvPr id="0" name=""/>
        <dsp:cNvSpPr/>
      </dsp:nvSpPr>
      <dsp:spPr>
        <a:xfrm>
          <a:off x="0" y="334759"/>
          <a:ext cx="5000124" cy="11934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Provides the means for other components to communicate.</a:t>
          </a:r>
          <a:endParaRPr lang="en-US" sz="3000" kern="1200"/>
        </a:p>
      </dsp:txBody>
      <dsp:txXfrm>
        <a:off x="58257" y="393016"/>
        <a:ext cx="4883610" cy="1076886"/>
      </dsp:txXfrm>
    </dsp:sp>
    <dsp:sp modelId="{370E69C9-66CE-AD42-ACE9-7C5012166574}">
      <dsp:nvSpPr>
        <dsp:cNvPr id="0" name=""/>
        <dsp:cNvSpPr/>
      </dsp:nvSpPr>
      <dsp:spPr>
        <a:xfrm>
          <a:off x="0" y="1528159"/>
          <a:ext cx="5000124" cy="11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Effectively houses, or connects to every other component.</a:t>
          </a:r>
          <a:endParaRPr lang="en-US" sz="2300" kern="1200"/>
        </a:p>
        <a:p>
          <a:pPr marL="228600" lvl="1" indent="-228600" algn="l" defTabSz="1022350">
            <a:lnSpc>
              <a:spcPct val="90000"/>
            </a:lnSpc>
            <a:spcBef>
              <a:spcPct val="0"/>
            </a:spcBef>
            <a:spcAft>
              <a:spcPct val="20000"/>
            </a:spcAft>
            <a:buChar char="•"/>
          </a:pPr>
          <a:r>
            <a:rPr lang="en-GB" sz="2300" kern="1200"/>
            <a:t>Facilitates a modular approach.</a:t>
          </a:r>
          <a:endParaRPr lang="en-US" sz="2300" kern="1200"/>
        </a:p>
      </dsp:txBody>
      <dsp:txXfrm>
        <a:off x="0" y="1528159"/>
        <a:ext cx="5000124" cy="1117800"/>
      </dsp:txXfrm>
    </dsp:sp>
    <dsp:sp modelId="{55C0DCE6-7FCD-A740-89C8-9B941D916983}">
      <dsp:nvSpPr>
        <dsp:cNvPr id="0" name=""/>
        <dsp:cNvSpPr/>
      </dsp:nvSpPr>
      <dsp:spPr>
        <a:xfrm>
          <a:off x="0" y="2645960"/>
          <a:ext cx="5000124" cy="1193400"/>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largest physical component in the system.</a:t>
          </a:r>
          <a:endParaRPr lang="en-US" sz="3000" kern="1200"/>
        </a:p>
      </dsp:txBody>
      <dsp:txXfrm>
        <a:off x="58257" y="2704217"/>
        <a:ext cx="4883610" cy="1076886"/>
      </dsp:txXfrm>
    </dsp:sp>
    <dsp:sp modelId="{BCCF29BE-CA54-224E-A1E5-8848A5BE59B5}">
      <dsp:nvSpPr>
        <dsp:cNvPr id="0" name=""/>
        <dsp:cNvSpPr/>
      </dsp:nvSpPr>
      <dsp:spPr>
        <a:xfrm>
          <a:off x="0" y="3925760"/>
          <a:ext cx="5000124" cy="119340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Provides interfaces to handle system IO.</a:t>
          </a:r>
          <a:endParaRPr lang="en-US" sz="3000" kern="1200"/>
        </a:p>
      </dsp:txBody>
      <dsp:txXfrm>
        <a:off x="58257" y="3984017"/>
        <a:ext cx="4883610" cy="1076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46068-FBD4-42A1-A410-523357E01F4B}">
      <dsp:nvSpPr>
        <dsp:cNvPr id="0" name=""/>
        <dsp:cNvSpPr/>
      </dsp:nvSpPr>
      <dsp:spPr>
        <a:xfrm>
          <a:off x="4828786" y="1187846"/>
          <a:ext cx="2250281" cy="225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kern="1200" dirty="0"/>
            <a:t>execute it</a:t>
          </a:r>
          <a:endParaRPr lang="en-GB" sz="3800" kern="1200" dirty="0"/>
        </a:p>
      </dsp:txBody>
      <dsp:txXfrm>
        <a:off x="4828786" y="1187846"/>
        <a:ext cx="2250281" cy="2250281"/>
      </dsp:txXfrm>
    </dsp:sp>
    <dsp:sp modelId="{D2E9B9DD-0143-48C2-A791-CBDC1E8F4430}">
      <dsp:nvSpPr>
        <dsp:cNvPr id="0" name=""/>
        <dsp:cNvSpPr/>
      </dsp:nvSpPr>
      <dsp:spPr>
        <a:xfrm>
          <a:off x="1800300" y="-1511"/>
          <a:ext cx="4628998" cy="4628998"/>
        </a:xfrm>
        <a:prstGeom prst="circularArrow">
          <a:avLst>
            <a:gd name="adj1" fmla="val 9479"/>
            <a:gd name="adj2" fmla="val 684653"/>
            <a:gd name="adj3" fmla="val 7852250"/>
            <a:gd name="adj4" fmla="val 2263097"/>
            <a:gd name="adj5" fmla="val 11059"/>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C813206-586D-4F6C-9DDA-155F436F5596}">
      <dsp:nvSpPr>
        <dsp:cNvPr id="0" name=""/>
        <dsp:cNvSpPr/>
      </dsp:nvSpPr>
      <dsp:spPr>
        <a:xfrm>
          <a:off x="1150531" y="1187846"/>
          <a:ext cx="2250281" cy="225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kern="1200" dirty="0"/>
            <a:t>fetch an instruction</a:t>
          </a:r>
          <a:endParaRPr lang="en-GB" sz="3800" kern="1200" dirty="0"/>
        </a:p>
      </dsp:txBody>
      <dsp:txXfrm>
        <a:off x="1150531" y="1187846"/>
        <a:ext cx="2250281" cy="2250281"/>
      </dsp:txXfrm>
    </dsp:sp>
    <dsp:sp modelId="{F9A292F6-9A1E-4DD3-8F81-8FFD5B62FA0A}">
      <dsp:nvSpPr>
        <dsp:cNvPr id="0" name=""/>
        <dsp:cNvSpPr/>
      </dsp:nvSpPr>
      <dsp:spPr>
        <a:xfrm>
          <a:off x="1800300" y="-1511"/>
          <a:ext cx="4628998" cy="4628998"/>
        </a:xfrm>
        <a:prstGeom prst="circularArrow">
          <a:avLst>
            <a:gd name="adj1" fmla="val 9479"/>
            <a:gd name="adj2" fmla="val 684653"/>
            <a:gd name="adj3" fmla="val 18652250"/>
            <a:gd name="adj4" fmla="val 13063097"/>
            <a:gd name="adj5" fmla="val 11059"/>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F6861-4AC9-4BB1-904C-1A6595658317}">
      <dsp:nvSpPr>
        <dsp:cNvPr id="0" name=""/>
        <dsp:cNvSpPr/>
      </dsp:nvSpPr>
      <dsp:spPr>
        <a:xfrm>
          <a:off x="4686840" y="101456"/>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a:ln/>
              <a:effectLst/>
              <a:uLnTx/>
              <a:uFillTx/>
              <a:latin typeface="+mn-lt"/>
              <a:ea typeface="+mn-ea"/>
              <a:cs typeface="+mn-cs"/>
            </a:rPr>
            <a:t>Decode instruction</a:t>
          </a:r>
          <a:endParaRPr lang="en-GB" sz="2800" kern="1200" dirty="0"/>
        </a:p>
      </dsp:txBody>
      <dsp:txXfrm>
        <a:off x="4686840" y="101456"/>
        <a:ext cx="1639490" cy="1639490"/>
      </dsp:txXfrm>
    </dsp:sp>
    <dsp:sp modelId="{D42FAE54-2789-484F-B97D-CF31164C3A8A}">
      <dsp:nvSpPr>
        <dsp:cNvPr id="0" name=""/>
        <dsp:cNvSpPr/>
      </dsp:nvSpPr>
      <dsp:spPr>
        <a:xfrm>
          <a:off x="1800175" y="-1637"/>
          <a:ext cx="4629249" cy="4629249"/>
        </a:xfrm>
        <a:prstGeom prst="circularArrow">
          <a:avLst>
            <a:gd name="adj1" fmla="val 6906"/>
            <a:gd name="adj2" fmla="val 465673"/>
            <a:gd name="adj3" fmla="val 548065"/>
            <a:gd name="adj4" fmla="val 20586262"/>
            <a:gd name="adj5" fmla="val 8057"/>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A749873-504B-45ED-84A0-4261D370DDB1}">
      <dsp:nvSpPr>
        <dsp:cNvPr id="0" name=""/>
        <dsp:cNvSpPr/>
      </dsp:nvSpPr>
      <dsp:spPr>
        <a:xfrm>
          <a:off x="4686840" y="2885027"/>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a:ln/>
              <a:effectLst/>
              <a:uLnTx/>
              <a:uFillTx/>
              <a:latin typeface="+mn-lt"/>
              <a:ea typeface="+mn-ea"/>
              <a:cs typeface="+mn-cs"/>
            </a:rPr>
            <a:t>Fetch required operands</a:t>
          </a:r>
          <a:endParaRPr lang="en-GB" sz="2800" kern="1200" dirty="0"/>
        </a:p>
      </dsp:txBody>
      <dsp:txXfrm>
        <a:off x="4686840" y="2885027"/>
        <a:ext cx="1639490" cy="1639490"/>
      </dsp:txXfrm>
    </dsp:sp>
    <dsp:sp modelId="{AEF8A90A-D7B1-4286-99F3-AC1DD294295C}">
      <dsp:nvSpPr>
        <dsp:cNvPr id="0" name=""/>
        <dsp:cNvSpPr/>
      </dsp:nvSpPr>
      <dsp:spPr>
        <a:xfrm>
          <a:off x="1800175" y="-1637"/>
          <a:ext cx="4629249" cy="4629249"/>
        </a:xfrm>
        <a:prstGeom prst="circularArrow">
          <a:avLst>
            <a:gd name="adj1" fmla="val 6906"/>
            <a:gd name="adj2" fmla="val 465673"/>
            <a:gd name="adj3" fmla="val 5948065"/>
            <a:gd name="adj4" fmla="val 4386262"/>
            <a:gd name="adj5" fmla="val 8057"/>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04DA0DF-EE4F-4365-8EEF-F2C892A4F8BD}">
      <dsp:nvSpPr>
        <dsp:cNvPr id="0" name=""/>
        <dsp:cNvSpPr/>
      </dsp:nvSpPr>
      <dsp:spPr>
        <a:xfrm>
          <a:off x="1903269" y="2885027"/>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a:ln/>
              <a:effectLst/>
              <a:uLnTx/>
              <a:uFillTx/>
              <a:latin typeface="+mn-lt"/>
              <a:ea typeface="+mn-ea"/>
              <a:cs typeface="+mn-cs"/>
            </a:rPr>
            <a:t>Perform operation</a:t>
          </a:r>
          <a:endParaRPr lang="en-GB" sz="2800" kern="1200" dirty="0"/>
        </a:p>
      </dsp:txBody>
      <dsp:txXfrm>
        <a:off x="1903269" y="2885027"/>
        <a:ext cx="1639490" cy="1639490"/>
      </dsp:txXfrm>
    </dsp:sp>
    <dsp:sp modelId="{76D6517A-23EA-4D8A-843C-4246561BC9FA}">
      <dsp:nvSpPr>
        <dsp:cNvPr id="0" name=""/>
        <dsp:cNvSpPr/>
      </dsp:nvSpPr>
      <dsp:spPr>
        <a:xfrm>
          <a:off x="1800175" y="-1637"/>
          <a:ext cx="4629249" cy="4629249"/>
        </a:xfrm>
        <a:prstGeom prst="circularArrow">
          <a:avLst>
            <a:gd name="adj1" fmla="val 6906"/>
            <a:gd name="adj2" fmla="val 465673"/>
            <a:gd name="adj3" fmla="val 11348065"/>
            <a:gd name="adj4" fmla="val 9786262"/>
            <a:gd name="adj5" fmla="val 8057"/>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FBEB43F-983D-4FA6-8025-F14E8C732C47}">
      <dsp:nvSpPr>
        <dsp:cNvPr id="0" name=""/>
        <dsp:cNvSpPr/>
      </dsp:nvSpPr>
      <dsp:spPr>
        <a:xfrm>
          <a:off x="1903269" y="101456"/>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dirty="0">
              <a:ln/>
              <a:effectLst/>
              <a:uLnTx/>
              <a:uFillTx/>
              <a:latin typeface="+mn-lt"/>
              <a:ea typeface="+mn-ea"/>
              <a:cs typeface="+mn-cs"/>
            </a:rPr>
            <a:t>Fetch instruction from memory </a:t>
          </a:r>
          <a:endParaRPr lang="en-GB" sz="2800" kern="1200" dirty="0"/>
        </a:p>
      </dsp:txBody>
      <dsp:txXfrm>
        <a:off x="1903269" y="101456"/>
        <a:ext cx="1639490" cy="1639490"/>
      </dsp:txXfrm>
    </dsp:sp>
    <dsp:sp modelId="{C2E24E78-FDCD-4987-9FB6-5FAE4D3D77FE}">
      <dsp:nvSpPr>
        <dsp:cNvPr id="0" name=""/>
        <dsp:cNvSpPr/>
      </dsp:nvSpPr>
      <dsp:spPr>
        <a:xfrm>
          <a:off x="1800175" y="-1637"/>
          <a:ext cx="4629249" cy="4629249"/>
        </a:xfrm>
        <a:prstGeom prst="circularArrow">
          <a:avLst>
            <a:gd name="adj1" fmla="val 6906"/>
            <a:gd name="adj2" fmla="val 465673"/>
            <a:gd name="adj3" fmla="val 16748065"/>
            <a:gd name="adj4" fmla="val 15186262"/>
            <a:gd name="adj5" fmla="val 8057"/>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6F00D-19BA-4C15-8A4A-C194B0AD885D}">
      <dsp:nvSpPr>
        <dsp:cNvPr id="0" name=""/>
        <dsp:cNvSpPr/>
      </dsp:nvSpPr>
      <dsp:spPr>
        <a:xfrm>
          <a:off x="0" y="4450"/>
          <a:ext cx="4588002" cy="9479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1577BD-DE44-4BD5-9ADA-4E3E3BE49F84}">
      <dsp:nvSpPr>
        <dsp:cNvPr id="0" name=""/>
        <dsp:cNvSpPr/>
      </dsp:nvSpPr>
      <dsp:spPr>
        <a:xfrm>
          <a:off x="286760" y="217743"/>
          <a:ext cx="521382" cy="52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D95378-A826-4184-9B59-B63A9F6A2369}">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755650">
            <a:lnSpc>
              <a:spcPct val="90000"/>
            </a:lnSpc>
            <a:spcBef>
              <a:spcPct val="0"/>
            </a:spcBef>
            <a:spcAft>
              <a:spcPct val="35000"/>
            </a:spcAft>
            <a:buNone/>
          </a:pPr>
          <a:r>
            <a:rPr lang="en-GB" sz="1700" kern="1200"/>
            <a:t>Often just referred to as “memory”.</a:t>
          </a:r>
          <a:endParaRPr lang="en-US" sz="1700" kern="1200"/>
        </a:p>
      </dsp:txBody>
      <dsp:txXfrm>
        <a:off x="1094903" y="4450"/>
        <a:ext cx="3493098" cy="947968"/>
      </dsp:txXfrm>
    </dsp:sp>
    <dsp:sp modelId="{AAACE57D-B408-4D83-AF24-79677A9CAB52}">
      <dsp:nvSpPr>
        <dsp:cNvPr id="0" name=""/>
        <dsp:cNvSpPr/>
      </dsp:nvSpPr>
      <dsp:spPr>
        <a:xfrm>
          <a:off x="0" y="1189411"/>
          <a:ext cx="4588002" cy="9479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1775A-FE3B-4D61-8E7E-F6A58FB2144F}">
      <dsp:nvSpPr>
        <dsp:cNvPr id="0" name=""/>
        <dsp:cNvSpPr/>
      </dsp:nvSpPr>
      <dsp:spPr>
        <a:xfrm>
          <a:off x="286760" y="1402704"/>
          <a:ext cx="521382" cy="52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379B65-0A92-4F6A-84E6-DD8DD80F7F26}">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755650">
            <a:lnSpc>
              <a:spcPct val="90000"/>
            </a:lnSpc>
            <a:spcBef>
              <a:spcPct val="0"/>
            </a:spcBef>
            <a:spcAft>
              <a:spcPct val="35000"/>
            </a:spcAft>
            <a:buNone/>
          </a:pPr>
          <a:r>
            <a:rPr lang="en-GB" sz="1700" kern="1200"/>
            <a:t>Can be accessed in any order, hence “random access”.</a:t>
          </a:r>
          <a:endParaRPr lang="en-US" sz="1700" kern="1200"/>
        </a:p>
      </dsp:txBody>
      <dsp:txXfrm>
        <a:off x="1094903" y="1189411"/>
        <a:ext cx="3493098" cy="947968"/>
      </dsp:txXfrm>
    </dsp:sp>
    <dsp:sp modelId="{DD644207-7C67-43BD-B764-5AAA0DB08BE9}">
      <dsp:nvSpPr>
        <dsp:cNvPr id="0" name=""/>
        <dsp:cNvSpPr/>
      </dsp:nvSpPr>
      <dsp:spPr>
        <a:xfrm>
          <a:off x="0" y="2374371"/>
          <a:ext cx="4588002" cy="9479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FC5D8-54F9-4781-876C-E8A6790915BC}">
      <dsp:nvSpPr>
        <dsp:cNvPr id="0" name=""/>
        <dsp:cNvSpPr/>
      </dsp:nvSpPr>
      <dsp:spPr>
        <a:xfrm>
          <a:off x="286760" y="2587664"/>
          <a:ext cx="521382" cy="52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D1D32B-C9B0-4FA2-B1C7-43C56F8AED5C}">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755650">
            <a:lnSpc>
              <a:spcPct val="90000"/>
            </a:lnSpc>
            <a:spcBef>
              <a:spcPct val="0"/>
            </a:spcBef>
            <a:spcAft>
              <a:spcPct val="35000"/>
            </a:spcAft>
            <a:buNone/>
          </a:pPr>
          <a:r>
            <a:rPr lang="en-GB" sz="1700" kern="1200" dirty="0"/>
            <a:t>High-speed storage of data, but relatively limited in capacity. </a:t>
          </a:r>
          <a:endParaRPr lang="en-US" sz="1700" kern="1200" dirty="0"/>
        </a:p>
      </dsp:txBody>
      <dsp:txXfrm>
        <a:off x="1094903" y="2374371"/>
        <a:ext cx="3493098" cy="947968"/>
      </dsp:txXfrm>
    </dsp:sp>
    <dsp:sp modelId="{4FAC2137-6D57-48F1-B19A-4940F7FE756D}">
      <dsp:nvSpPr>
        <dsp:cNvPr id="0" name=""/>
        <dsp:cNvSpPr/>
      </dsp:nvSpPr>
      <dsp:spPr>
        <a:xfrm>
          <a:off x="0" y="3559332"/>
          <a:ext cx="4588002" cy="94796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A6F02-4CA0-4400-A252-1BEB59DFFD08}">
      <dsp:nvSpPr>
        <dsp:cNvPr id="0" name=""/>
        <dsp:cNvSpPr/>
      </dsp:nvSpPr>
      <dsp:spPr>
        <a:xfrm>
          <a:off x="286760" y="3772625"/>
          <a:ext cx="521382" cy="521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26D486-6F93-48B6-AB48-48C9D800D06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755650">
            <a:lnSpc>
              <a:spcPct val="90000"/>
            </a:lnSpc>
            <a:spcBef>
              <a:spcPct val="0"/>
            </a:spcBef>
            <a:spcAft>
              <a:spcPct val="35000"/>
            </a:spcAft>
            <a:buNone/>
          </a:pPr>
          <a:r>
            <a:rPr lang="en-GB" sz="1700" kern="1200"/>
            <a:t>Volatile.  Any data stored is lost if unpowered.</a:t>
          </a:r>
          <a:endParaRPr lang="en-US" sz="1700" kern="1200"/>
        </a:p>
      </dsp:txBody>
      <dsp:txXfrm>
        <a:off x="1094903" y="3559332"/>
        <a:ext cx="3493098" cy="947968"/>
      </dsp:txXfrm>
    </dsp:sp>
    <dsp:sp modelId="{7B975E80-60F0-49D4-908B-C7F1D9756AC4}">
      <dsp:nvSpPr>
        <dsp:cNvPr id="0" name=""/>
        <dsp:cNvSpPr/>
      </dsp:nvSpPr>
      <dsp:spPr>
        <a:xfrm>
          <a:off x="0" y="4744292"/>
          <a:ext cx="4588002" cy="94796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33B82-0DCF-4CB7-B3F5-CC8E58145FD7}">
      <dsp:nvSpPr>
        <dsp:cNvPr id="0" name=""/>
        <dsp:cNvSpPr/>
      </dsp:nvSpPr>
      <dsp:spPr>
        <a:xfrm>
          <a:off x="286760" y="4957585"/>
          <a:ext cx="521382" cy="521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62A856-1127-40E1-A867-BA9106D7496F}">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755650">
            <a:lnSpc>
              <a:spcPct val="90000"/>
            </a:lnSpc>
            <a:spcBef>
              <a:spcPct val="0"/>
            </a:spcBef>
            <a:spcAft>
              <a:spcPct val="35000"/>
            </a:spcAft>
            <a:buNone/>
          </a:pPr>
          <a:r>
            <a:rPr lang="en-GB" sz="1700" kern="1200"/>
            <a:t>Contrast this with the storage provisioned by a hard disk drive (discussed in the coming slides).</a:t>
          </a:r>
          <a:endParaRPr lang="en-US" sz="1700" kern="1200"/>
        </a:p>
      </dsp:txBody>
      <dsp:txXfrm>
        <a:off x="1094903" y="4744292"/>
        <a:ext cx="3493098" cy="947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138BE-EE53-044C-8807-BF7DE52229D8}">
      <dsp:nvSpPr>
        <dsp:cNvPr id="0" name=""/>
        <dsp:cNvSpPr/>
      </dsp:nvSpPr>
      <dsp:spPr>
        <a:xfrm>
          <a:off x="0" y="69619"/>
          <a:ext cx="5000124" cy="835379"/>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SDRAM (Synchronous Dynamic Random Access Memory)</a:t>
          </a:r>
        </a:p>
      </dsp:txBody>
      <dsp:txXfrm>
        <a:off x="40780" y="110399"/>
        <a:ext cx="4918564" cy="753819"/>
      </dsp:txXfrm>
    </dsp:sp>
    <dsp:sp modelId="{51E31E7A-3499-D849-89FC-76FEC056E284}">
      <dsp:nvSpPr>
        <dsp:cNvPr id="0" name=""/>
        <dsp:cNvSpPr/>
      </dsp:nvSpPr>
      <dsp:spPr>
        <a:xfrm>
          <a:off x="0" y="965479"/>
          <a:ext cx="5000124" cy="835379"/>
        </a:xfrm>
        <a:prstGeom prst="roundRect">
          <a:avLst/>
        </a:prstGeom>
        <a:gradFill rotWithShape="0">
          <a:gsLst>
            <a:gs pos="0">
              <a:schemeClr val="accent5">
                <a:hueOff val="-1986775"/>
                <a:satOff val="7962"/>
                <a:lumOff val="1726"/>
                <a:alphaOff val="0"/>
                <a:shade val="51000"/>
                <a:satMod val="130000"/>
              </a:schemeClr>
            </a:gs>
            <a:gs pos="80000">
              <a:schemeClr val="accent5">
                <a:hueOff val="-1986775"/>
                <a:satOff val="7962"/>
                <a:lumOff val="1726"/>
                <a:alphaOff val="0"/>
                <a:shade val="93000"/>
                <a:satMod val="130000"/>
              </a:schemeClr>
            </a:gs>
            <a:gs pos="100000">
              <a:schemeClr val="accent5">
                <a:hueOff val="-1986775"/>
                <a:satOff val="7962"/>
                <a:lumOff val="1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DDR SDRAM (Double Data Rate SDRAM)</a:t>
          </a:r>
          <a:endParaRPr lang="en-US" sz="2100" kern="1200"/>
        </a:p>
      </dsp:txBody>
      <dsp:txXfrm>
        <a:off x="40780" y="1006259"/>
        <a:ext cx="4918564" cy="753819"/>
      </dsp:txXfrm>
    </dsp:sp>
    <dsp:sp modelId="{7BD47568-E5E7-3142-A855-4C29AFDC270A}">
      <dsp:nvSpPr>
        <dsp:cNvPr id="0" name=""/>
        <dsp:cNvSpPr/>
      </dsp:nvSpPr>
      <dsp:spPr>
        <a:xfrm>
          <a:off x="0" y="1861339"/>
          <a:ext cx="5000124" cy="835379"/>
        </a:xfrm>
        <a:prstGeom prst="roundRect">
          <a:avLst/>
        </a:prstGeom>
        <a:gradFill rotWithShape="0">
          <a:gsLst>
            <a:gs pos="0">
              <a:schemeClr val="accent5">
                <a:hueOff val="-3973551"/>
                <a:satOff val="15924"/>
                <a:lumOff val="3451"/>
                <a:alphaOff val="0"/>
                <a:shade val="51000"/>
                <a:satMod val="130000"/>
              </a:schemeClr>
            </a:gs>
            <a:gs pos="80000">
              <a:schemeClr val="accent5">
                <a:hueOff val="-3973551"/>
                <a:satOff val="15924"/>
                <a:lumOff val="3451"/>
                <a:alphaOff val="0"/>
                <a:shade val="93000"/>
                <a:satMod val="130000"/>
              </a:schemeClr>
            </a:gs>
            <a:gs pos="100000">
              <a:schemeClr val="accent5">
                <a:hueOff val="-3973551"/>
                <a:satOff val="15924"/>
                <a:lumOff val="345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DDR2 SDRAM(Double Data Rate Two SDRAM)</a:t>
          </a:r>
          <a:endParaRPr lang="en-US" sz="2100" kern="1200" dirty="0"/>
        </a:p>
      </dsp:txBody>
      <dsp:txXfrm>
        <a:off x="40780" y="1902119"/>
        <a:ext cx="4918564" cy="753819"/>
      </dsp:txXfrm>
    </dsp:sp>
    <dsp:sp modelId="{8668A964-7A81-7E4A-8E02-B03DB0C0C8DE}">
      <dsp:nvSpPr>
        <dsp:cNvPr id="0" name=""/>
        <dsp:cNvSpPr/>
      </dsp:nvSpPr>
      <dsp:spPr>
        <a:xfrm>
          <a:off x="0" y="2757200"/>
          <a:ext cx="5000124" cy="835379"/>
        </a:xfrm>
        <a:prstGeom prst="roundRect">
          <a:avLst/>
        </a:prstGeom>
        <a:gradFill rotWithShape="0">
          <a:gsLst>
            <a:gs pos="0">
              <a:schemeClr val="accent5">
                <a:hueOff val="-5960326"/>
                <a:satOff val="23887"/>
                <a:lumOff val="5177"/>
                <a:alphaOff val="0"/>
                <a:shade val="51000"/>
                <a:satMod val="130000"/>
              </a:schemeClr>
            </a:gs>
            <a:gs pos="80000">
              <a:schemeClr val="accent5">
                <a:hueOff val="-5960326"/>
                <a:satOff val="23887"/>
                <a:lumOff val="5177"/>
                <a:alphaOff val="0"/>
                <a:shade val="93000"/>
                <a:satMod val="130000"/>
              </a:schemeClr>
            </a:gs>
            <a:gs pos="100000">
              <a:schemeClr val="accent5">
                <a:hueOff val="-5960326"/>
                <a:satOff val="23887"/>
                <a:lumOff val="517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DDR3 SDRAM(Double Data Rate </a:t>
          </a:r>
          <a:r>
            <a:rPr lang="en-GB" sz="2100" kern="1200" dirty="0" err="1"/>
            <a:t>ThreeSDRAM</a:t>
          </a:r>
          <a:r>
            <a:rPr lang="en-GB" sz="2100" kern="1200" dirty="0"/>
            <a:t>)</a:t>
          </a:r>
          <a:endParaRPr lang="en-US" sz="2100" kern="1200" dirty="0"/>
        </a:p>
      </dsp:txBody>
      <dsp:txXfrm>
        <a:off x="40780" y="2797980"/>
        <a:ext cx="4918564" cy="753819"/>
      </dsp:txXfrm>
    </dsp:sp>
    <dsp:sp modelId="{05EB1C09-A79A-4048-BA03-D67E5E6A3DAE}">
      <dsp:nvSpPr>
        <dsp:cNvPr id="0" name=""/>
        <dsp:cNvSpPr/>
      </dsp:nvSpPr>
      <dsp:spPr>
        <a:xfrm>
          <a:off x="0" y="3653060"/>
          <a:ext cx="5000124" cy="835379"/>
        </a:xfrm>
        <a:prstGeom prst="roundRect">
          <a:avLst/>
        </a:prstGeom>
        <a:gradFill rotWithShape="0">
          <a:gsLst>
            <a:gs pos="0">
              <a:schemeClr val="accent5">
                <a:hueOff val="-7947101"/>
                <a:satOff val="31849"/>
                <a:lumOff val="6902"/>
                <a:alphaOff val="0"/>
                <a:shade val="51000"/>
                <a:satMod val="130000"/>
              </a:schemeClr>
            </a:gs>
            <a:gs pos="80000">
              <a:schemeClr val="accent5">
                <a:hueOff val="-7947101"/>
                <a:satOff val="31849"/>
                <a:lumOff val="6902"/>
                <a:alphaOff val="0"/>
                <a:shade val="93000"/>
                <a:satMod val="130000"/>
              </a:schemeClr>
            </a:gs>
            <a:gs pos="100000">
              <a:schemeClr val="accent5">
                <a:hueOff val="-7947101"/>
                <a:satOff val="31849"/>
                <a:lumOff val="690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DDR4 SDRAM (Double Data Rate Four SDRAM)</a:t>
          </a:r>
        </a:p>
      </dsp:txBody>
      <dsp:txXfrm>
        <a:off x="40780" y="3693840"/>
        <a:ext cx="4918564" cy="753819"/>
      </dsp:txXfrm>
    </dsp:sp>
    <dsp:sp modelId="{C8179CC4-6C38-4AAB-A13D-92097DB964A4}">
      <dsp:nvSpPr>
        <dsp:cNvPr id="0" name=""/>
        <dsp:cNvSpPr/>
      </dsp:nvSpPr>
      <dsp:spPr>
        <a:xfrm>
          <a:off x="0" y="4548920"/>
          <a:ext cx="5000124" cy="835379"/>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DDR5 SDRAM (Double Data Rate Five SDRAM)</a:t>
          </a:r>
        </a:p>
      </dsp:txBody>
      <dsp:txXfrm>
        <a:off x="40780" y="4589700"/>
        <a:ext cx="4918564" cy="7538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B8489-0FD2-4E4D-8163-91AFB79C0AB4}">
      <dsp:nvSpPr>
        <dsp:cNvPr id="0" name=""/>
        <dsp:cNvSpPr/>
      </dsp:nvSpPr>
      <dsp:spPr>
        <a:xfrm>
          <a:off x="0" y="406775"/>
          <a:ext cx="4697730" cy="111230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 storage device for data.</a:t>
          </a:r>
          <a:endParaRPr lang="en-US" sz="2800" kern="1200"/>
        </a:p>
      </dsp:txBody>
      <dsp:txXfrm>
        <a:off x="54298" y="461073"/>
        <a:ext cx="4589134" cy="1003708"/>
      </dsp:txXfrm>
    </dsp:sp>
    <dsp:sp modelId="{DAACC7DE-9B6F-DA43-8FD1-FA90BDF732EA}">
      <dsp:nvSpPr>
        <dsp:cNvPr id="0" name=""/>
        <dsp:cNvSpPr/>
      </dsp:nvSpPr>
      <dsp:spPr>
        <a:xfrm>
          <a:off x="0" y="1599719"/>
          <a:ext cx="4697730" cy="1112304"/>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Again, can be accessed in any order.</a:t>
          </a:r>
          <a:endParaRPr lang="en-US" sz="2800" kern="1200"/>
        </a:p>
      </dsp:txBody>
      <dsp:txXfrm>
        <a:off x="54298" y="1654017"/>
        <a:ext cx="4589134" cy="1003708"/>
      </dsp:txXfrm>
    </dsp:sp>
    <dsp:sp modelId="{3768681D-23DE-4743-A45F-9C96EFCF9F5E}">
      <dsp:nvSpPr>
        <dsp:cNvPr id="0" name=""/>
        <dsp:cNvSpPr/>
      </dsp:nvSpPr>
      <dsp:spPr>
        <a:xfrm>
          <a:off x="0" y="2792664"/>
          <a:ext cx="4697730" cy="1112304"/>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High capacity, but relatively slow to write to or read from.</a:t>
          </a:r>
          <a:endParaRPr lang="en-US" sz="2800" kern="1200"/>
        </a:p>
      </dsp:txBody>
      <dsp:txXfrm>
        <a:off x="54298" y="2846962"/>
        <a:ext cx="4589134" cy="1003708"/>
      </dsp:txXfrm>
    </dsp:sp>
    <dsp:sp modelId="{F8A03A14-AD8F-854C-AC29-4D7C7E51FD0A}">
      <dsp:nvSpPr>
        <dsp:cNvPr id="0" name=""/>
        <dsp:cNvSpPr/>
      </dsp:nvSpPr>
      <dsp:spPr>
        <a:xfrm>
          <a:off x="0" y="3985608"/>
          <a:ext cx="4697730" cy="1112304"/>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Persistent.  Any data stored is retained when unpowered.</a:t>
          </a:r>
          <a:endParaRPr lang="en-US" sz="2800" kern="1200"/>
        </a:p>
      </dsp:txBody>
      <dsp:txXfrm>
        <a:off x="54298" y="4039906"/>
        <a:ext cx="4589134" cy="10037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D6C50-5D53-E040-9B05-09FE4F58417C}">
      <dsp:nvSpPr>
        <dsp:cNvPr id="0" name=""/>
        <dsp:cNvSpPr/>
      </dsp:nvSpPr>
      <dsp:spPr>
        <a:xfrm>
          <a:off x="429570" y="472"/>
          <a:ext cx="3346456" cy="200787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Provides power to the other components.</a:t>
          </a:r>
          <a:endParaRPr lang="en-US" sz="2500" kern="1200"/>
        </a:p>
      </dsp:txBody>
      <dsp:txXfrm>
        <a:off x="429570" y="472"/>
        <a:ext cx="3346456" cy="2007873"/>
      </dsp:txXfrm>
    </dsp:sp>
    <dsp:sp modelId="{6459ADE4-B401-3149-9BA8-A529834F7FC5}">
      <dsp:nvSpPr>
        <dsp:cNvPr id="0" name=""/>
        <dsp:cNvSpPr/>
      </dsp:nvSpPr>
      <dsp:spPr>
        <a:xfrm>
          <a:off x="4110672" y="472"/>
          <a:ext cx="3346456" cy="2007873"/>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Provides different voltage rails for the relevant voltage requirement of each type of component.</a:t>
          </a:r>
          <a:endParaRPr lang="en-US" sz="2500" kern="1200"/>
        </a:p>
      </dsp:txBody>
      <dsp:txXfrm>
        <a:off x="4110672" y="472"/>
        <a:ext cx="3346456" cy="2007873"/>
      </dsp:txXfrm>
    </dsp:sp>
    <dsp:sp modelId="{1ED66AAA-7CC6-CC41-8AB4-A6FEC4294D0E}">
      <dsp:nvSpPr>
        <dsp:cNvPr id="0" name=""/>
        <dsp:cNvSpPr/>
      </dsp:nvSpPr>
      <dsp:spPr>
        <a:xfrm>
          <a:off x="2270121" y="2342991"/>
          <a:ext cx="3346456" cy="200787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Converts high-voltage mains AC to low-voltage DC.</a:t>
          </a:r>
          <a:endParaRPr lang="en-US" sz="2500" kern="1200"/>
        </a:p>
      </dsp:txBody>
      <dsp:txXfrm>
        <a:off x="2270121" y="2342991"/>
        <a:ext cx="3346456" cy="20078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EAB83-1D3D-D54C-B13E-C521B0B55298}">
      <dsp:nvSpPr>
        <dsp:cNvPr id="0" name=""/>
        <dsp:cNvSpPr/>
      </dsp:nvSpPr>
      <dsp:spPr>
        <a:xfrm>
          <a:off x="0" y="3406931"/>
          <a:ext cx="8229600" cy="111823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Often extremely power-hungry.</a:t>
          </a:r>
          <a:endParaRPr lang="en-US" sz="1900" kern="1200"/>
        </a:p>
      </dsp:txBody>
      <dsp:txXfrm>
        <a:off x="0" y="3406931"/>
        <a:ext cx="8229600" cy="1118231"/>
      </dsp:txXfrm>
    </dsp:sp>
    <dsp:sp modelId="{5FA9EF0A-0696-3F48-A5A9-EA2F7D577C8A}">
      <dsp:nvSpPr>
        <dsp:cNvPr id="0" name=""/>
        <dsp:cNvSpPr/>
      </dsp:nvSpPr>
      <dsp:spPr>
        <a:xfrm rot="10800000">
          <a:off x="0" y="1703865"/>
          <a:ext cx="8229600" cy="1719839"/>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Includes a separate processor for graphics, the Graphics Processing Unit (GPU) and independent RAM, both heavily optimised for graphics-based operations.</a:t>
          </a:r>
          <a:endParaRPr lang="en-US" sz="1900" kern="1200"/>
        </a:p>
      </dsp:txBody>
      <dsp:txXfrm rot="10800000">
        <a:off x="0" y="1703865"/>
        <a:ext cx="8229600" cy="1117500"/>
      </dsp:txXfrm>
    </dsp:sp>
    <dsp:sp modelId="{5042609F-8359-2745-BC22-AD9CE1556960}">
      <dsp:nvSpPr>
        <dsp:cNvPr id="0" name=""/>
        <dsp:cNvSpPr/>
      </dsp:nvSpPr>
      <dsp:spPr>
        <a:xfrm rot="10800000">
          <a:off x="0" y="799"/>
          <a:ext cx="8229600" cy="1719839"/>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An “expansion card”.  Nearly all modern motherboards feature graphics output, but lack the power for intensive graphics applications.</a:t>
          </a:r>
          <a:endParaRPr lang="en-US" sz="1900" kern="1200"/>
        </a:p>
      </dsp:txBody>
      <dsp:txXfrm rot="10800000">
        <a:off x="0" y="799"/>
        <a:ext cx="8229600" cy="1117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DE58C-2BD3-45DC-9ECD-0F750865548F}">
      <dsp:nvSpPr>
        <dsp:cNvPr id="0" name=""/>
        <dsp:cNvSpPr/>
      </dsp:nvSpPr>
      <dsp:spPr>
        <a:xfrm>
          <a:off x="0" y="4307"/>
          <a:ext cx="4773168"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626F5-2F31-4610-ABA1-89F5D7FF3D1B}">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C6D71D-6F4E-401D-8334-23E719BB6C82}">
      <dsp:nvSpPr>
        <dsp:cNvPr id="0" name=""/>
        <dsp:cNvSpPr/>
      </dsp:nvSpPr>
      <dsp:spPr>
        <a:xfrm>
          <a:off x="1059754" y="4307"/>
          <a:ext cx="3713413"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GB" sz="1700" kern="1200"/>
            <a:t>Hardware-accelerated 3D rendering</a:t>
          </a:r>
          <a:endParaRPr lang="en-US" sz="1700" kern="1200"/>
        </a:p>
      </dsp:txBody>
      <dsp:txXfrm>
        <a:off x="1059754" y="4307"/>
        <a:ext cx="3713413" cy="917536"/>
      </dsp:txXfrm>
    </dsp:sp>
    <dsp:sp modelId="{0D20320D-47EA-4156-8A0B-5341A5D27BFD}">
      <dsp:nvSpPr>
        <dsp:cNvPr id="0" name=""/>
        <dsp:cNvSpPr/>
      </dsp:nvSpPr>
      <dsp:spPr>
        <a:xfrm>
          <a:off x="0" y="1151227"/>
          <a:ext cx="4773168"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DD060-C06F-44BC-8E2D-80F85C0C3945}">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2A3188-06DE-40E0-AFE8-55B0CC833A99}">
      <dsp:nvSpPr>
        <dsp:cNvPr id="0" name=""/>
        <dsp:cNvSpPr/>
      </dsp:nvSpPr>
      <dsp:spPr>
        <a:xfrm>
          <a:off x="1059754" y="1151227"/>
          <a:ext cx="3713413"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GB" sz="1700" kern="1200"/>
            <a:t>Dedicated video memory (VRAM)</a:t>
          </a:r>
          <a:endParaRPr lang="en-US" sz="1700" kern="1200"/>
        </a:p>
      </dsp:txBody>
      <dsp:txXfrm>
        <a:off x="1059754" y="1151227"/>
        <a:ext cx="3713413" cy="917536"/>
      </dsp:txXfrm>
    </dsp:sp>
    <dsp:sp modelId="{80214A56-A367-4BA7-BCF2-8AA46CDA3AC7}">
      <dsp:nvSpPr>
        <dsp:cNvPr id="0" name=""/>
        <dsp:cNvSpPr/>
      </dsp:nvSpPr>
      <dsp:spPr>
        <a:xfrm>
          <a:off x="0" y="2298147"/>
          <a:ext cx="4773168"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08585F-4256-444D-ACFB-56C5133B2403}">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1984A9-E8F4-40B5-87C3-5A6C83F4BFFA}">
      <dsp:nvSpPr>
        <dsp:cNvPr id="0" name=""/>
        <dsp:cNvSpPr/>
      </dsp:nvSpPr>
      <dsp:spPr>
        <a:xfrm>
          <a:off x="1059754" y="2298147"/>
          <a:ext cx="3713413"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GB" sz="1700" kern="1200"/>
            <a:t>Specialised 3D APIs (Direct3D, OpenGL)(I teach a module on this if you want me to go into mega detail!)</a:t>
          </a:r>
          <a:endParaRPr lang="en-US" sz="1700" kern="1200"/>
        </a:p>
      </dsp:txBody>
      <dsp:txXfrm>
        <a:off x="1059754" y="2298147"/>
        <a:ext cx="3713413" cy="917536"/>
      </dsp:txXfrm>
    </dsp:sp>
    <dsp:sp modelId="{89D70AE8-6164-49DC-8C94-75B3FA7703B7}">
      <dsp:nvSpPr>
        <dsp:cNvPr id="0" name=""/>
        <dsp:cNvSpPr/>
      </dsp:nvSpPr>
      <dsp:spPr>
        <a:xfrm>
          <a:off x="0" y="3445068"/>
          <a:ext cx="4773168"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8761B-E442-44A3-B863-8895971A4E38}">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CB64BD-EB93-4731-AFB5-2ACE1794D8CF}">
      <dsp:nvSpPr>
        <dsp:cNvPr id="0" name=""/>
        <dsp:cNvSpPr/>
      </dsp:nvSpPr>
      <dsp:spPr>
        <a:xfrm>
          <a:off x="1059754" y="3445068"/>
          <a:ext cx="3713413"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GB" sz="1700" kern="1200"/>
            <a:t>Texture mapping and filtering</a:t>
          </a:r>
          <a:endParaRPr lang="en-US" sz="1700" kern="1200"/>
        </a:p>
      </dsp:txBody>
      <dsp:txXfrm>
        <a:off x="1059754" y="3445068"/>
        <a:ext cx="3713413" cy="917536"/>
      </dsp:txXfrm>
    </dsp:sp>
    <dsp:sp modelId="{B45F647F-75F9-471C-9E85-19E333587DCB}">
      <dsp:nvSpPr>
        <dsp:cNvPr id="0" name=""/>
        <dsp:cNvSpPr/>
      </dsp:nvSpPr>
      <dsp:spPr>
        <a:xfrm>
          <a:off x="0" y="4591988"/>
          <a:ext cx="4773168"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4BD042-1C19-4143-BEAD-7DC1DB9D446E}">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8022AE-5556-43E2-8156-8E54A81019C8}">
      <dsp:nvSpPr>
        <dsp:cNvPr id="0" name=""/>
        <dsp:cNvSpPr/>
      </dsp:nvSpPr>
      <dsp:spPr>
        <a:xfrm>
          <a:off x="1059754" y="4591988"/>
          <a:ext cx="3713413"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GB" sz="1700" kern="1200"/>
            <a:t>Z-buffering for depth testing</a:t>
          </a:r>
          <a:endParaRPr lang="en-US" sz="1700" kern="1200"/>
        </a:p>
      </dsp:txBody>
      <dsp:txXfrm>
        <a:off x="1059754" y="4591988"/>
        <a:ext cx="3713413" cy="91753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E3EB6-ED70-4CBA-94AC-8EE3BE44F3E6}">
      <dsp:nvSpPr>
        <dsp:cNvPr id="0" name=""/>
        <dsp:cNvSpPr/>
      </dsp:nvSpPr>
      <dsp:spPr>
        <a:xfrm>
          <a:off x="0" y="3404"/>
          <a:ext cx="78867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B4AC88-C01B-41CE-BCF1-465D9ECC4D38}">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771CC8-F93D-4409-8FBF-E46F896A83F6}">
      <dsp:nvSpPr>
        <dsp:cNvPr id="0" name=""/>
        <dsp:cNvSpPr/>
      </dsp:nvSpPr>
      <dsp:spPr>
        <a:xfrm>
          <a:off x="837512" y="3404"/>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b="1" kern="1200"/>
            <a:t>Ray Tracing:</a:t>
          </a:r>
          <a:r>
            <a:rPr lang="en-GB" sz="1900" kern="1200"/>
            <a:t> Real-time ray tracing becoming standard in modern games and applications</a:t>
          </a:r>
          <a:endParaRPr lang="en-US" sz="1900" kern="1200"/>
        </a:p>
      </dsp:txBody>
      <dsp:txXfrm>
        <a:off x="837512" y="3404"/>
        <a:ext cx="7049187" cy="725119"/>
      </dsp:txXfrm>
    </dsp:sp>
    <dsp:sp modelId="{C7A51D0A-CFA0-4733-A8EF-89AD90D6D240}">
      <dsp:nvSpPr>
        <dsp:cNvPr id="0" name=""/>
        <dsp:cNvSpPr/>
      </dsp:nvSpPr>
      <dsp:spPr>
        <a:xfrm>
          <a:off x="0" y="909803"/>
          <a:ext cx="78867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2D0D4-913F-460F-9B2D-E0AFFACBF1A1}">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CACB11-186D-4A6F-B1A7-1ABC96CA1631}">
      <dsp:nvSpPr>
        <dsp:cNvPr id="0" name=""/>
        <dsp:cNvSpPr/>
      </dsp:nvSpPr>
      <dsp:spPr>
        <a:xfrm>
          <a:off x="837512" y="909803"/>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b="1" kern="1200"/>
            <a:t>AI Acceleration:</a:t>
          </a:r>
          <a:r>
            <a:rPr lang="en-GB" sz="1900" kern="1200"/>
            <a:t> Dedicated tensor processing units for machine learning workloads</a:t>
          </a:r>
          <a:endParaRPr lang="en-US" sz="1900" kern="1200"/>
        </a:p>
      </dsp:txBody>
      <dsp:txXfrm>
        <a:off x="837512" y="909803"/>
        <a:ext cx="7049187" cy="725119"/>
      </dsp:txXfrm>
    </dsp:sp>
    <dsp:sp modelId="{9C79F7AA-30A6-4BBC-BF72-627D2052E5A3}">
      <dsp:nvSpPr>
        <dsp:cNvPr id="0" name=""/>
        <dsp:cNvSpPr/>
      </dsp:nvSpPr>
      <dsp:spPr>
        <a:xfrm>
          <a:off x="0" y="1816202"/>
          <a:ext cx="78867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A276B-C084-4A16-972C-502463431627}">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9A7AE8-BE1B-4BBA-B09E-CEDEC27485CC}">
      <dsp:nvSpPr>
        <dsp:cNvPr id="0" name=""/>
        <dsp:cNvSpPr/>
      </dsp:nvSpPr>
      <dsp:spPr>
        <a:xfrm>
          <a:off x="837512" y="1816202"/>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b="1" kern="1200"/>
            <a:t>Advanced Manufacturing:</a:t>
          </a:r>
          <a:r>
            <a:rPr lang="en-GB" sz="1900" kern="1200"/>
            <a:t> Transition to 5nm and smaller process nodes</a:t>
          </a:r>
          <a:endParaRPr lang="en-US" sz="1900" kern="1200"/>
        </a:p>
      </dsp:txBody>
      <dsp:txXfrm>
        <a:off x="837512" y="1816202"/>
        <a:ext cx="7049187" cy="725119"/>
      </dsp:txXfrm>
    </dsp:sp>
    <dsp:sp modelId="{3BDA60BB-E949-4FF9-8289-100089DD7D54}">
      <dsp:nvSpPr>
        <dsp:cNvPr id="0" name=""/>
        <dsp:cNvSpPr/>
      </dsp:nvSpPr>
      <dsp:spPr>
        <a:xfrm>
          <a:off x="0" y="2722601"/>
          <a:ext cx="78867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63951-B5FA-4023-A179-DD9C7354F4F0}">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7A9CBA-4FC0-4AD8-9EFD-FC9C4F16EF51}">
      <dsp:nvSpPr>
        <dsp:cNvPr id="0" name=""/>
        <dsp:cNvSpPr/>
      </dsp:nvSpPr>
      <dsp:spPr>
        <a:xfrm>
          <a:off x="837512" y="2722601"/>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b="1" kern="1200"/>
            <a:t>High Bandwidth Memory:</a:t>
          </a:r>
          <a:r>
            <a:rPr lang="en-GB" sz="1900" kern="1200"/>
            <a:t> HBM3 and GDDR6X providing unprecedented memory performance</a:t>
          </a:r>
          <a:endParaRPr lang="en-US" sz="1900" kern="1200"/>
        </a:p>
      </dsp:txBody>
      <dsp:txXfrm>
        <a:off x="837512" y="2722601"/>
        <a:ext cx="7049187" cy="725119"/>
      </dsp:txXfrm>
    </dsp:sp>
    <dsp:sp modelId="{5E17112A-0745-42F0-9ABA-2993C7919044}">
      <dsp:nvSpPr>
        <dsp:cNvPr id="0" name=""/>
        <dsp:cNvSpPr/>
      </dsp:nvSpPr>
      <dsp:spPr>
        <a:xfrm>
          <a:off x="0" y="3629000"/>
          <a:ext cx="78867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ED28B-F74D-4141-B194-9FA62751FBDD}">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62FC12-0283-49EF-9C60-D4D20B252DFF}">
      <dsp:nvSpPr>
        <dsp:cNvPr id="0" name=""/>
        <dsp:cNvSpPr/>
      </dsp:nvSpPr>
      <dsp:spPr>
        <a:xfrm>
          <a:off x="837512" y="3629000"/>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b="1" kern="1200"/>
            <a:t>Multi-GPU Computing:</a:t>
          </a:r>
          <a:r>
            <a:rPr lang="en-GB" sz="1900" kern="1200"/>
            <a:t> NVLink and similar technologies enabling scalable parallel processing</a:t>
          </a:r>
          <a:endParaRPr lang="en-US" sz="1900" kern="1200"/>
        </a:p>
      </dsp:txBody>
      <dsp:txXfrm>
        <a:off x="837512" y="3629000"/>
        <a:ext cx="7049187" cy="7251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D37C9-EAF1-4096-B2E6-DF4743B79EBD}">
      <dsp:nvSpPr>
        <dsp:cNvPr id="0" name=""/>
        <dsp:cNvSpPr/>
      </dsp:nvSpPr>
      <dsp:spPr>
        <a:xfrm>
          <a:off x="0" y="2726960"/>
          <a:ext cx="5000124" cy="0"/>
        </a:xfrm>
        <a:prstGeom prst="line">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7C4917A6-D5E8-4CBB-850A-E1FE4CA54B2D}">
      <dsp:nvSpPr>
        <dsp:cNvPr id="0" name=""/>
        <dsp:cNvSpPr/>
      </dsp:nvSpPr>
      <dsp:spPr>
        <a:xfrm>
          <a:off x="139261" y="2928755"/>
          <a:ext cx="2036769"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1964</a:t>
          </a:r>
        </a:p>
      </dsp:txBody>
      <dsp:txXfrm>
        <a:off x="139261" y="2928755"/>
        <a:ext cx="2036769" cy="616292"/>
      </dsp:txXfrm>
    </dsp:sp>
    <dsp:sp modelId="{F4F2BE2A-B2D1-4F6C-A368-CE6D701C7EEA}">
      <dsp:nvSpPr>
        <dsp:cNvPr id="0" name=""/>
        <dsp:cNvSpPr/>
      </dsp:nvSpPr>
      <dsp:spPr>
        <a:xfrm>
          <a:off x="390" y="760821"/>
          <a:ext cx="2314510" cy="929893"/>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a:t>Douglas Engelbart invents the computer mouse at Stanford Research Institute</a:t>
          </a:r>
        </a:p>
      </dsp:txBody>
      <dsp:txXfrm>
        <a:off x="45784" y="806215"/>
        <a:ext cx="2223722" cy="839105"/>
      </dsp:txXfrm>
    </dsp:sp>
    <dsp:sp modelId="{8045C7D9-7005-4771-9FB8-77DFB4F48278}">
      <dsp:nvSpPr>
        <dsp:cNvPr id="0" name=""/>
        <dsp:cNvSpPr/>
      </dsp:nvSpPr>
      <dsp:spPr>
        <a:xfrm>
          <a:off x="1157645" y="1690715"/>
          <a:ext cx="0" cy="1036244"/>
        </a:xfrm>
        <a:prstGeom prst="line">
          <a:avLst/>
        </a:prstGeom>
        <a:noFill/>
        <a:ln w="9525" cap="flat"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15D534B-B2CB-47FB-B363-280A476F6BB0}">
      <dsp:nvSpPr>
        <dsp:cNvPr id="0" name=""/>
        <dsp:cNvSpPr/>
      </dsp:nvSpPr>
      <dsp:spPr>
        <a:xfrm>
          <a:off x="1481677" y="1908871"/>
          <a:ext cx="2036769"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1973</a:t>
          </a:r>
        </a:p>
      </dsp:txBody>
      <dsp:txXfrm>
        <a:off x="1481677" y="1908871"/>
        <a:ext cx="2036769" cy="616292"/>
      </dsp:txXfrm>
    </dsp:sp>
    <dsp:sp modelId="{C22AA238-DA64-4B23-A7C2-ABCDB9633125}">
      <dsp:nvSpPr>
        <dsp:cNvPr id="0" name=""/>
        <dsp:cNvSpPr/>
      </dsp:nvSpPr>
      <dsp:spPr>
        <a:xfrm>
          <a:off x="1116741" y="2686055"/>
          <a:ext cx="81808" cy="81808"/>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206A594-9B72-4F75-8617-9E55042FDD23}">
      <dsp:nvSpPr>
        <dsp:cNvPr id="0" name=""/>
        <dsp:cNvSpPr/>
      </dsp:nvSpPr>
      <dsp:spPr>
        <a:xfrm>
          <a:off x="1342806" y="3763204"/>
          <a:ext cx="2314510" cy="929893"/>
        </a:xfrm>
        <a:prstGeom prst="roundRect">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a:t>Xerox Alto - first computer designed around mouse interaction</a:t>
          </a:r>
        </a:p>
      </dsp:txBody>
      <dsp:txXfrm>
        <a:off x="1388200" y="3808598"/>
        <a:ext cx="2223722" cy="839105"/>
      </dsp:txXfrm>
    </dsp:sp>
    <dsp:sp modelId="{B6E1F4AA-5D94-416B-93A7-2FBF1323B74A}">
      <dsp:nvSpPr>
        <dsp:cNvPr id="0" name=""/>
        <dsp:cNvSpPr/>
      </dsp:nvSpPr>
      <dsp:spPr>
        <a:xfrm>
          <a:off x="2500061" y="2726959"/>
          <a:ext cx="0" cy="1036244"/>
        </a:xfrm>
        <a:prstGeom prst="line">
          <a:avLst/>
        </a:prstGeom>
        <a:noFill/>
        <a:ln w="9525" cap="flat" cmpd="sng" algn="ctr">
          <a:solidFill>
            <a:schemeClr val="accent5">
              <a:hueOff val="-4966938"/>
              <a:satOff val="19906"/>
              <a:lumOff val="4314"/>
              <a:alphaOff val="0"/>
            </a:schemeClr>
          </a:solidFill>
          <a:prstDash val="dash"/>
        </a:ln>
        <a:effectLst/>
      </dsp:spPr>
      <dsp:style>
        <a:lnRef idx="1">
          <a:scrgbClr r="0" g="0" b="0"/>
        </a:lnRef>
        <a:fillRef idx="0">
          <a:scrgbClr r="0" g="0" b="0"/>
        </a:fillRef>
        <a:effectRef idx="0">
          <a:scrgbClr r="0" g="0" b="0"/>
        </a:effectRef>
        <a:fontRef idx="minor"/>
      </dsp:style>
    </dsp:sp>
    <dsp:sp modelId="{F562CA5A-A437-4D8E-AB36-603B168C3879}">
      <dsp:nvSpPr>
        <dsp:cNvPr id="0" name=""/>
        <dsp:cNvSpPr/>
      </dsp:nvSpPr>
      <dsp:spPr>
        <a:xfrm>
          <a:off x="2824093" y="2928755"/>
          <a:ext cx="2036769"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1984</a:t>
          </a:r>
        </a:p>
      </dsp:txBody>
      <dsp:txXfrm>
        <a:off x="2824093" y="2928755"/>
        <a:ext cx="2036769" cy="616292"/>
      </dsp:txXfrm>
    </dsp:sp>
    <dsp:sp modelId="{1DDBF7C0-7309-4A63-A772-08AB96E88589}">
      <dsp:nvSpPr>
        <dsp:cNvPr id="0" name=""/>
        <dsp:cNvSpPr/>
      </dsp:nvSpPr>
      <dsp:spPr>
        <a:xfrm>
          <a:off x="2459157" y="2686055"/>
          <a:ext cx="81808" cy="81808"/>
        </a:xfrm>
        <a:prstGeom prst="ellipse">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w="9525" cap="flat" cmpd="sng" algn="ctr">
          <a:solidFill>
            <a:schemeClr val="accent5">
              <a:hueOff val="-4966938"/>
              <a:satOff val="19906"/>
              <a:lumOff val="431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7E6BF33-9A53-4456-B2A1-02B291AAB3FB}">
      <dsp:nvSpPr>
        <dsp:cNvPr id="0" name=""/>
        <dsp:cNvSpPr/>
      </dsp:nvSpPr>
      <dsp:spPr>
        <a:xfrm>
          <a:off x="2685222" y="760821"/>
          <a:ext cx="2314510" cy="929893"/>
        </a:xfrm>
        <a:prstGeom prst="round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a:t>Apple Macintosh popularises mouse-driven graphical user interfaces</a:t>
          </a:r>
        </a:p>
      </dsp:txBody>
      <dsp:txXfrm>
        <a:off x="2730616" y="806215"/>
        <a:ext cx="2223722" cy="839105"/>
      </dsp:txXfrm>
    </dsp:sp>
    <dsp:sp modelId="{2BC82DD3-DED8-4029-A768-523EF13762E9}">
      <dsp:nvSpPr>
        <dsp:cNvPr id="0" name=""/>
        <dsp:cNvSpPr/>
      </dsp:nvSpPr>
      <dsp:spPr>
        <a:xfrm>
          <a:off x="3842478" y="1690715"/>
          <a:ext cx="0" cy="1036244"/>
        </a:xfrm>
        <a:prstGeom prst="line">
          <a:avLst/>
        </a:prstGeom>
        <a:noFill/>
        <a:ln w="9525" cap="flat" cmpd="sng" algn="ctr">
          <a:solidFill>
            <a:schemeClr val="accent5">
              <a:hueOff val="-9933876"/>
              <a:satOff val="39811"/>
              <a:lumOff val="8628"/>
              <a:alphaOff val="0"/>
            </a:schemeClr>
          </a:solidFill>
          <a:prstDash val="dash"/>
        </a:ln>
        <a:effectLst/>
      </dsp:spPr>
      <dsp:style>
        <a:lnRef idx="1">
          <a:scrgbClr r="0" g="0" b="0"/>
        </a:lnRef>
        <a:fillRef idx="0">
          <a:scrgbClr r="0" g="0" b="0"/>
        </a:fillRef>
        <a:effectRef idx="0">
          <a:scrgbClr r="0" g="0" b="0"/>
        </a:effectRef>
        <a:fontRef idx="minor"/>
      </dsp:style>
    </dsp:sp>
    <dsp:sp modelId="{4ADCE1AD-5682-4FDE-A725-488F5EA6AFEC}">
      <dsp:nvSpPr>
        <dsp:cNvPr id="0" name=""/>
        <dsp:cNvSpPr/>
      </dsp:nvSpPr>
      <dsp:spPr>
        <a:xfrm>
          <a:off x="3801573" y="2686055"/>
          <a:ext cx="81808" cy="81808"/>
        </a:xfrm>
        <a:prstGeom prst="ellipse">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85A5E-9321-4A69-B6C3-02262FAF2C70}">
      <dsp:nvSpPr>
        <dsp:cNvPr id="0" name=""/>
        <dsp:cNvSpPr/>
      </dsp:nvSpPr>
      <dsp:spPr>
        <a:xfrm>
          <a:off x="0" y="118355"/>
          <a:ext cx="5000124" cy="64759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Scroll Wheels</a:t>
          </a:r>
          <a:endParaRPr lang="en-US" sz="2700" kern="1200"/>
        </a:p>
      </dsp:txBody>
      <dsp:txXfrm>
        <a:off x="31613" y="149968"/>
        <a:ext cx="4936898" cy="584369"/>
      </dsp:txXfrm>
    </dsp:sp>
    <dsp:sp modelId="{C146AF11-742E-443E-8321-3B32FA8B4FE8}">
      <dsp:nvSpPr>
        <dsp:cNvPr id="0" name=""/>
        <dsp:cNvSpPr/>
      </dsp:nvSpPr>
      <dsp:spPr>
        <a:xfrm>
          <a:off x="0" y="765950"/>
          <a:ext cx="5000124"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Microsoft IntelliMouse introduced scroll wheel navigation</a:t>
          </a:r>
          <a:endParaRPr lang="en-US" sz="2100" kern="1200"/>
        </a:p>
      </dsp:txBody>
      <dsp:txXfrm>
        <a:off x="0" y="765950"/>
        <a:ext cx="5000124" cy="656707"/>
      </dsp:txXfrm>
    </dsp:sp>
    <dsp:sp modelId="{55EAA300-A9AD-4403-B592-77C371B0956A}">
      <dsp:nvSpPr>
        <dsp:cNvPr id="0" name=""/>
        <dsp:cNvSpPr/>
      </dsp:nvSpPr>
      <dsp:spPr>
        <a:xfrm>
          <a:off x="0" y="1422657"/>
          <a:ext cx="5000124" cy="647595"/>
        </a:xfrm>
        <a:prstGeom prst="round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USB Revolution</a:t>
          </a:r>
          <a:endParaRPr lang="en-US" sz="2700" kern="1200"/>
        </a:p>
      </dsp:txBody>
      <dsp:txXfrm>
        <a:off x="31613" y="1454270"/>
        <a:ext cx="4936898" cy="584369"/>
      </dsp:txXfrm>
    </dsp:sp>
    <dsp:sp modelId="{5E3DF33A-19AF-401B-AFBF-434BFCB26A2F}">
      <dsp:nvSpPr>
        <dsp:cNvPr id="0" name=""/>
        <dsp:cNvSpPr/>
      </dsp:nvSpPr>
      <dsp:spPr>
        <a:xfrm>
          <a:off x="0" y="2070252"/>
          <a:ext cx="5000124"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Universal Serial Bus simplified device connectivity</a:t>
          </a:r>
          <a:endParaRPr lang="en-US" sz="2100" kern="1200" dirty="0"/>
        </a:p>
      </dsp:txBody>
      <dsp:txXfrm>
        <a:off x="0" y="2070252"/>
        <a:ext cx="5000124" cy="656707"/>
      </dsp:txXfrm>
    </dsp:sp>
    <dsp:sp modelId="{5E0DD636-85D8-40FD-8548-71D2BB8C973F}">
      <dsp:nvSpPr>
        <dsp:cNvPr id="0" name=""/>
        <dsp:cNvSpPr/>
      </dsp:nvSpPr>
      <dsp:spPr>
        <a:xfrm>
          <a:off x="0" y="2726960"/>
          <a:ext cx="5000124" cy="647595"/>
        </a:xfrm>
        <a:prstGeom prst="round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Wireless Peripherals</a:t>
          </a:r>
          <a:endParaRPr lang="en-US" sz="2700" kern="1200"/>
        </a:p>
      </dsp:txBody>
      <dsp:txXfrm>
        <a:off x="31613" y="2758573"/>
        <a:ext cx="4936898" cy="584369"/>
      </dsp:txXfrm>
    </dsp:sp>
    <dsp:sp modelId="{09CB77E8-731B-49CF-8B4A-8018F877DF30}">
      <dsp:nvSpPr>
        <dsp:cNvPr id="0" name=""/>
        <dsp:cNvSpPr/>
      </dsp:nvSpPr>
      <dsp:spPr>
        <a:xfrm>
          <a:off x="0" y="3374555"/>
          <a:ext cx="5000124"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Bluetooth and RF enabled cable-free interaction</a:t>
          </a:r>
          <a:endParaRPr lang="en-US" sz="2100" kern="1200"/>
        </a:p>
      </dsp:txBody>
      <dsp:txXfrm>
        <a:off x="0" y="3374555"/>
        <a:ext cx="5000124" cy="656707"/>
      </dsp:txXfrm>
    </dsp:sp>
    <dsp:sp modelId="{D32A3DF4-2C3F-4EB1-87C4-FD85D8047AF2}">
      <dsp:nvSpPr>
        <dsp:cNvPr id="0" name=""/>
        <dsp:cNvSpPr/>
      </dsp:nvSpPr>
      <dsp:spPr>
        <a:xfrm>
          <a:off x="0" y="4031262"/>
          <a:ext cx="5000124" cy="647595"/>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Web Navigation</a:t>
          </a:r>
          <a:endParaRPr lang="en-US" sz="2700" kern="1200"/>
        </a:p>
      </dsp:txBody>
      <dsp:txXfrm>
        <a:off x="31613" y="4062875"/>
        <a:ext cx="4936898" cy="584369"/>
      </dsp:txXfrm>
    </dsp:sp>
    <dsp:sp modelId="{229EFA93-CBDC-4E6D-95B0-708655D19768}">
      <dsp:nvSpPr>
        <dsp:cNvPr id="0" name=""/>
        <dsp:cNvSpPr/>
      </dsp:nvSpPr>
      <dsp:spPr>
        <a:xfrm>
          <a:off x="0" y="4678857"/>
          <a:ext cx="5000124"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Browser-specific buttons and multimedia keys emerged</a:t>
          </a:r>
          <a:endParaRPr lang="en-US" sz="2100" kern="1200"/>
        </a:p>
      </dsp:txBody>
      <dsp:txXfrm>
        <a:off x="0" y="4678857"/>
        <a:ext cx="5000124" cy="65670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27261-44E5-400F-8894-0D35C7E383F6}">
      <dsp:nvSpPr>
        <dsp:cNvPr id="0" name=""/>
        <dsp:cNvSpPr/>
      </dsp:nvSpPr>
      <dsp:spPr>
        <a:xfrm>
          <a:off x="3164" y="1153021"/>
          <a:ext cx="633445" cy="633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2024B4-407F-4A36-BC4A-2BD24A3ADADA}">
      <dsp:nvSpPr>
        <dsp:cNvPr id="0" name=""/>
        <dsp:cNvSpPr/>
      </dsp:nvSpPr>
      <dsp:spPr>
        <a:xfrm>
          <a:off x="3164" y="1867597"/>
          <a:ext cx="1809843" cy="271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GB" sz="1600" b="1" kern="1200"/>
            <a:t>Voice Control</a:t>
          </a:r>
          <a:endParaRPr lang="en-US" sz="1600" kern="1200"/>
        </a:p>
      </dsp:txBody>
      <dsp:txXfrm>
        <a:off x="3164" y="1867597"/>
        <a:ext cx="1809843" cy="271476"/>
      </dsp:txXfrm>
    </dsp:sp>
    <dsp:sp modelId="{C4BCAB74-4BCB-41F8-86B4-D6848C9EB519}">
      <dsp:nvSpPr>
        <dsp:cNvPr id="0" name=""/>
        <dsp:cNvSpPr/>
      </dsp:nvSpPr>
      <dsp:spPr>
        <a:xfrm>
          <a:off x="3164" y="2176809"/>
          <a:ext cx="1809843" cy="86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GB" sz="1200" kern="1200"/>
            <a:t>Siri, Alexa, Google Assistant enable natural language input</a:t>
          </a:r>
          <a:endParaRPr lang="en-US" sz="1200" kern="1200"/>
        </a:p>
      </dsp:txBody>
      <dsp:txXfrm>
        <a:off x="3164" y="2176809"/>
        <a:ext cx="1809843" cy="862974"/>
      </dsp:txXfrm>
    </dsp:sp>
    <dsp:sp modelId="{30BBD66A-8C12-4DFD-B5F6-70E8C79E849B}">
      <dsp:nvSpPr>
        <dsp:cNvPr id="0" name=""/>
        <dsp:cNvSpPr/>
      </dsp:nvSpPr>
      <dsp:spPr>
        <a:xfrm>
          <a:off x="2129730" y="1153021"/>
          <a:ext cx="633445" cy="633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D82846-9BB4-4BAB-A294-32DE46FA7662}">
      <dsp:nvSpPr>
        <dsp:cNvPr id="0" name=""/>
        <dsp:cNvSpPr/>
      </dsp:nvSpPr>
      <dsp:spPr>
        <a:xfrm>
          <a:off x="2129730" y="1867597"/>
          <a:ext cx="1809843" cy="271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GB" sz="1600" b="1" kern="1200"/>
            <a:t>Gesture Recognition</a:t>
          </a:r>
          <a:endParaRPr lang="en-US" sz="1600" kern="1200"/>
        </a:p>
      </dsp:txBody>
      <dsp:txXfrm>
        <a:off x="2129730" y="1867597"/>
        <a:ext cx="1809843" cy="271476"/>
      </dsp:txXfrm>
    </dsp:sp>
    <dsp:sp modelId="{96502D15-1DAF-4364-B677-851E4E219C26}">
      <dsp:nvSpPr>
        <dsp:cNvPr id="0" name=""/>
        <dsp:cNvSpPr/>
      </dsp:nvSpPr>
      <dsp:spPr>
        <a:xfrm>
          <a:off x="2129730" y="2176809"/>
          <a:ext cx="1809843" cy="86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GB" sz="1200" kern="1200"/>
            <a:t>Kinect, Leap Motion, hand tracking cameras</a:t>
          </a:r>
          <a:endParaRPr lang="en-US" sz="1200" kern="1200"/>
        </a:p>
      </dsp:txBody>
      <dsp:txXfrm>
        <a:off x="2129730" y="2176809"/>
        <a:ext cx="1809843" cy="862974"/>
      </dsp:txXfrm>
    </dsp:sp>
    <dsp:sp modelId="{8048B287-83AD-4224-8474-DECFB1EAC40A}">
      <dsp:nvSpPr>
        <dsp:cNvPr id="0" name=""/>
        <dsp:cNvSpPr/>
      </dsp:nvSpPr>
      <dsp:spPr>
        <a:xfrm>
          <a:off x="4256296" y="1153021"/>
          <a:ext cx="633445" cy="633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674B50-AD9D-44D2-8B60-6C2841BE68CE}">
      <dsp:nvSpPr>
        <dsp:cNvPr id="0" name=""/>
        <dsp:cNvSpPr/>
      </dsp:nvSpPr>
      <dsp:spPr>
        <a:xfrm>
          <a:off x="4256296" y="1867597"/>
          <a:ext cx="1809843" cy="271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GB" sz="1600" b="1" kern="1200"/>
            <a:t>Eye Tracking</a:t>
          </a:r>
          <a:endParaRPr lang="en-US" sz="1600" kern="1200"/>
        </a:p>
      </dsp:txBody>
      <dsp:txXfrm>
        <a:off x="4256296" y="1867597"/>
        <a:ext cx="1809843" cy="271476"/>
      </dsp:txXfrm>
    </dsp:sp>
    <dsp:sp modelId="{0FEE6A11-821B-478C-87A2-6AE051DAB5DF}">
      <dsp:nvSpPr>
        <dsp:cNvPr id="0" name=""/>
        <dsp:cNvSpPr/>
      </dsp:nvSpPr>
      <dsp:spPr>
        <a:xfrm>
          <a:off x="4256296" y="2176809"/>
          <a:ext cx="1809843" cy="86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GB" sz="1200" kern="1200"/>
            <a:t>Gaze-based input for accessibility and efficiency</a:t>
          </a:r>
          <a:endParaRPr lang="en-US" sz="1200" kern="1200"/>
        </a:p>
      </dsp:txBody>
      <dsp:txXfrm>
        <a:off x="4256296" y="2176809"/>
        <a:ext cx="1809843" cy="862974"/>
      </dsp:txXfrm>
    </dsp:sp>
    <dsp:sp modelId="{942B4DC0-1E2D-4655-87DC-EB8CA038DEFE}">
      <dsp:nvSpPr>
        <dsp:cNvPr id="0" name=""/>
        <dsp:cNvSpPr/>
      </dsp:nvSpPr>
      <dsp:spPr>
        <a:xfrm>
          <a:off x="6382863" y="1153021"/>
          <a:ext cx="633445" cy="633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12AC43-37CB-4DF9-B6C2-7E73A484AE64}">
      <dsp:nvSpPr>
        <dsp:cNvPr id="0" name=""/>
        <dsp:cNvSpPr/>
      </dsp:nvSpPr>
      <dsp:spPr>
        <a:xfrm>
          <a:off x="6382863" y="1867597"/>
          <a:ext cx="1809843" cy="271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defRPr b="1"/>
          </a:pPr>
          <a:r>
            <a:rPr lang="en-GB" sz="1600" b="1" kern="1200"/>
            <a:t>Haptic Feedback</a:t>
          </a:r>
          <a:endParaRPr lang="en-US" sz="1600" kern="1200"/>
        </a:p>
      </dsp:txBody>
      <dsp:txXfrm>
        <a:off x="6382863" y="1867597"/>
        <a:ext cx="1809843" cy="271476"/>
      </dsp:txXfrm>
    </dsp:sp>
    <dsp:sp modelId="{8A448382-C068-42FF-8E82-04C6E6F0FF4E}">
      <dsp:nvSpPr>
        <dsp:cNvPr id="0" name=""/>
        <dsp:cNvSpPr/>
      </dsp:nvSpPr>
      <dsp:spPr>
        <a:xfrm>
          <a:off x="6382863" y="2176809"/>
          <a:ext cx="1809843" cy="86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GB" sz="1200" kern="1200"/>
            <a:t>Force feedback and tactile response systems</a:t>
          </a:r>
          <a:endParaRPr lang="en-US" sz="1200" kern="1200"/>
        </a:p>
      </dsp:txBody>
      <dsp:txXfrm>
        <a:off x="6382863" y="2176809"/>
        <a:ext cx="1809843" cy="8629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F17F6-C5B6-4218-AA0F-7CC5C2830DB5}">
      <dsp:nvSpPr>
        <dsp:cNvPr id="0" name=""/>
        <dsp:cNvSpPr/>
      </dsp:nvSpPr>
      <dsp:spPr>
        <a:xfrm>
          <a:off x="1500" y="1126194"/>
          <a:ext cx="1724814" cy="86240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b="1" kern="1200"/>
            <a:t>Brain-Computer Interfaces</a:t>
          </a:r>
          <a:endParaRPr lang="en-US" sz="1900" kern="1200"/>
        </a:p>
      </dsp:txBody>
      <dsp:txXfrm>
        <a:off x="26759" y="1151453"/>
        <a:ext cx="1674296" cy="811889"/>
      </dsp:txXfrm>
    </dsp:sp>
    <dsp:sp modelId="{6C2B3EC8-6182-4FE8-8953-1FD4DD10C726}">
      <dsp:nvSpPr>
        <dsp:cNvPr id="0" name=""/>
        <dsp:cNvSpPr/>
      </dsp:nvSpPr>
      <dsp:spPr>
        <a:xfrm>
          <a:off x="173982" y="1988601"/>
          <a:ext cx="172481" cy="646805"/>
        </a:xfrm>
        <a:custGeom>
          <a:avLst/>
          <a:gdLst/>
          <a:ahLst/>
          <a:cxnLst/>
          <a:rect l="0" t="0" r="0" b="0"/>
          <a:pathLst>
            <a:path>
              <a:moveTo>
                <a:pt x="0" y="0"/>
              </a:moveTo>
              <a:lnTo>
                <a:pt x="0" y="646805"/>
              </a:lnTo>
              <a:lnTo>
                <a:pt x="172481" y="64680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B0CD64-F06D-4E39-BC2F-10C96408994D}">
      <dsp:nvSpPr>
        <dsp:cNvPr id="0" name=""/>
        <dsp:cNvSpPr/>
      </dsp:nvSpPr>
      <dsp:spPr>
        <a:xfrm>
          <a:off x="346463" y="2204203"/>
          <a:ext cx="1379851" cy="86240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Neuralink, EEG-based control systems</a:t>
          </a:r>
          <a:endParaRPr lang="en-US" sz="1300" kern="1200"/>
        </a:p>
      </dsp:txBody>
      <dsp:txXfrm>
        <a:off x="371722" y="2229462"/>
        <a:ext cx="1329333" cy="811889"/>
      </dsp:txXfrm>
    </dsp:sp>
    <dsp:sp modelId="{5B91ABC7-494B-4AE6-B00B-C9D9F8094736}">
      <dsp:nvSpPr>
        <dsp:cNvPr id="0" name=""/>
        <dsp:cNvSpPr/>
      </dsp:nvSpPr>
      <dsp:spPr>
        <a:xfrm>
          <a:off x="2157519" y="1126194"/>
          <a:ext cx="1724814" cy="86240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b="1" kern="1200"/>
            <a:t>Augmented Reality</a:t>
          </a:r>
          <a:endParaRPr lang="en-US" sz="1900" kern="1200"/>
        </a:p>
      </dsp:txBody>
      <dsp:txXfrm>
        <a:off x="2182778" y="1151453"/>
        <a:ext cx="1674296" cy="811889"/>
      </dsp:txXfrm>
    </dsp:sp>
    <dsp:sp modelId="{8AFE9200-B772-4F1E-9C40-AAAA0758FCCA}">
      <dsp:nvSpPr>
        <dsp:cNvPr id="0" name=""/>
        <dsp:cNvSpPr/>
      </dsp:nvSpPr>
      <dsp:spPr>
        <a:xfrm>
          <a:off x="2330000" y="1988601"/>
          <a:ext cx="172481" cy="646805"/>
        </a:xfrm>
        <a:custGeom>
          <a:avLst/>
          <a:gdLst/>
          <a:ahLst/>
          <a:cxnLst/>
          <a:rect l="0" t="0" r="0" b="0"/>
          <a:pathLst>
            <a:path>
              <a:moveTo>
                <a:pt x="0" y="0"/>
              </a:moveTo>
              <a:lnTo>
                <a:pt x="0" y="646805"/>
              </a:lnTo>
              <a:lnTo>
                <a:pt x="172481" y="64680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C84C41-2320-4F09-AF66-B68863A67851}">
      <dsp:nvSpPr>
        <dsp:cNvPr id="0" name=""/>
        <dsp:cNvSpPr/>
      </dsp:nvSpPr>
      <dsp:spPr>
        <a:xfrm>
          <a:off x="2502481" y="2204203"/>
          <a:ext cx="1379851" cy="862407"/>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Spatial computing, hand tracking in 3D space</a:t>
          </a:r>
          <a:endParaRPr lang="en-US" sz="1300" kern="1200"/>
        </a:p>
      </dsp:txBody>
      <dsp:txXfrm>
        <a:off x="2527740" y="2229462"/>
        <a:ext cx="1329333" cy="811889"/>
      </dsp:txXfrm>
    </dsp:sp>
    <dsp:sp modelId="{FF27F2C8-3865-4B58-BE20-BB1F3D5F095A}">
      <dsp:nvSpPr>
        <dsp:cNvPr id="0" name=""/>
        <dsp:cNvSpPr/>
      </dsp:nvSpPr>
      <dsp:spPr>
        <a:xfrm>
          <a:off x="4313537" y="1126194"/>
          <a:ext cx="1724814" cy="86240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b="1" kern="1200"/>
            <a:t>Biometric Input</a:t>
          </a:r>
          <a:endParaRPr lang="en-US" sz="1900" kern="1200"/>
        </a:p>
      </dsp:txBody>
      <dsp:txXfrm>
        <a:off x="4338796" y="1151453"/>
        <a:ext cx="1674296" cy="811889"/>
      </dsp:txXfrm>
    </dsp:sp>
    <dsp:sp modelId="{377AA8EA-DE35-4763-93E2-45266BEAA6A9}">
      <dsp:nvSpPr>
        <dsp:cNvPr id="0" name=""/>
        <dsp:cNvSpPr/>
      </dsp:nvSpPr>
      <dsp:spPr>
        <a:xfrm>
          <a:off x="4486018" y="1988601"/>
          <a:ext cx="172481" cy="646805"/>
        </a:xfrm>
        <a:custGeom>
          <a:avLst/>
          <a:gdLst/>
          <a:ahLst/>
          <a:cxnLst/>
          <a:rect l="0" t="0" r="0" b="0"/>
          <a:pathLst>
            <a:path>
              <a:moveTo>
                <a:pt x="0" y="0"/>
              </a:moveTo>
              <a:lnTo>
                <a:pt x="0" y="646805"/>
              </a:lnTo>
              <a:lnTo>
                <a:pt x="172481" y="64680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E6EB63-DF65-4BD1-A5DB-F6A9EDC5D5B9}">
      <dsp:nvSpPr>
        <dsp:cNvPr id="0" name=""/>
        <dsp:cNvSpPr/>
      </dsp:nvSpPr>
      <dsp:spPr>
        <a:xfrm>
          <a:off x="4658500" y="2204203"/>
          <a:ext cx="1379851" cy="862407"/>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Fingerprint, iris, facial recognition integration</a:t>
          </a:r>
          <a:endParaRPr lang="en-US" sz="1300" kern="1200"/>
        </a:p>
      </dsp:txBody>
      <dsp:txXfrm>
        <a:off x="4683759" y="2229462"/>
        <a:ext cx="1329333" cy="811889"/>
      </dsp:txXfrm>
    </dsp:sp>
    <dsp:sp modelId="{AB0AD7FF-4AA3-42F0-B140-CD9568AE9288}">
      <dsp:nvSpPr>
        <dsp:cNvPr id="0" name=""/>
        <dsp:cNvSpPr/>
      </dsp:nvSpPr>
      <dsp:spPr>
        <a:xfrm>
          <a:off x="6469555" y="1126194"/>
          <a:ext cx="1724814" cy="862407"/>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b="1" kern="1200"/>
            <a:t>Ambient Computing</a:t>
          </a:r>
          <a:endParaRPr lang="en-US" sz="1900" kern="1200"/>
        </a:p>
      </dsp:txBody>
      <dsp:txXfrm>
        <a:off x="6494814" y="1151453"/>
        <a:ext cx="1674296" cy="811889"/>
      </dsp:txXfrm>
    </dsp:sp>
    <dsp:sp modelId="{D0F625AD-3EE1-4FA2-A207-C4C4570367DF}">
      <dsp:nvSpPr>
        <dsp:cNvPr id="0" name=""/>
        <dsp:cNvSpPr/>
      </dsp:nvSpPr>
      <dsp:spPr>
        <a:xfrm>
          <a:off x="6642037" y="1988601"/>
          <a:ext cx="172481" cy="646805"/>
        </a:xfrm>
        <a:custGeom>
          <a:avLst/>
          <a:gdLst/>
          <a:ahLst/>
          <a:cxnLst/>
          <a:rect l="0" t="0" r="0" b="0"/>
          <a:pathLst>
            <a:path>
              <a:moveTo>
                <a:pt x="0" y="0"/>
              </a:moveTo>
              <a:lnTo>
                <a:pt x="0" y="646805"/>
              </a:lnTo>
              <a:lnTo>
                <a:pt x="172481" y="64680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F8ECDB-9EDD-4BD5-AF02-A457EC61015B}">
      <dsp:nvSpPr>
        <dsp:cNvPr id="0" name=""/>
        <dsp:cNvSpPr/>
      </dsp:nvSpPr>
      <dsp:spPr>
        <a:xfrm>
          <a:off x="6814518" y="2204203"/>
          <a:ext cx="1379851" cy="862407"/>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Context-aware systems that anticipate needs</a:t>
          </a:r>
          <a:endParaRPr lang="en-US" sz="1300" kern="1200"/>
        </a:p>
      </dsp:txBody>
      <dsp:txXfrm>
        <a:off x="6839777" y="2229462"/>
        <a:ext cx="1329333" cy="81188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43CD4-2DEC-C745-9CBB-88EB73CBD112}">
      <dsp:nvSpPr>
        <dsp:cNvPr id="0" name=""/>
        <dsp:cNvSpPr/>
      </dsp:nvSpPr>
      <dsp:spPr>
        <a:xfrm>
          <a:off x="0" y="65839"/>
          <a:ext cx="5000124" cy="111384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Connects the key components of a computer system.</a:t>
          </a:r>
          <a:endParaRPr lang="en-US" sz="2800" kern="1200"/>
        </a:p>
      </dsp:txBody>
      <dsp:txXfrm>
        <a:off x="54373" y="120212"/>
        <a:ext cx="4891378" cy="1005094"/>
      </dsp:txXfrm>
    </dsp:sp>
    <dsp:sp modelId="{DA6BBA8E-FE48-3247-AB31-93FD00678FA0}">
      <dsp:nvSpPr>
        <dsp:cNvPr id="0" name=""/>
        <dsp:cNvSpPr/>
      </dsp:nvSpPr>
      <dsp:spPr>
        <a:xfrm>
          <a:off x="0" y="1260319"/>
          <a:ext cx="5000124" cy="111384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Comprised of:</a:t>
          </a:r>
          <a:endParaRPr lang="en-US" sz="2800" kern="1200"/>
        </a:p>
      </dsp:txBody>
      <dsp:txXfrm>
        <a:off x="54373" y="1314692"/>
        <a:ext cx="4891378" cy="1005094"/>
      </dsp:txXfrm>
    </dsp:sp>
    <dsp:sp modelId="{CE7FAE14-AD44-B647-B2BB-B1ADF12066BB}">
      <dsp:nvSpPr>
        <dsp:cNvPr id="0" name=""/>
        <dsp:cNvSpPr/>
      </dsp:nvSpPr>
      <dsp:spPr>
        <a:xfrm>
          <a:off x="0" y="2374160"/>
          <a:ext cx="5000124" cy="301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Control bus – carries control/command information from the CPU and returns the status of devices.</a:t>
          </a:r>
          <a:endParaRPr lang="en-US" sz="2200" kern="1200"/>
        </a:p>
        <a:p>
          <a:pPr marL="228600" lvl="1" indent="-228600" algn="l" defTabSz="977900">
            <a:lnSpc>
              <a:spcPct val="90000"/>
            </a:lnSpc>
            <a:spcBef>
              <a:spcPct val="0"/>
            </a:spcBef>
            <a:spcAft>
              <a:spcPct val="20000"/>
            </a:spcAft>
            <a:buChar char="•"/>
          </a:pPr>
          <a:r>
            <a:rPr lang="en-GB" sz="2200" kern="1200"/>
            <a:t>Data bus – carries data to be read from or written to a memory location.</a:t>
          </a:r>
          <a:endParaRPr lang="en-US" sz="2200" kern="1200"/>
        </a:p>
        <a:p>
          <a:pPr marL="228600" lvl="1" indent="-228600" algn="l" defTabSz="977900">
            <a:lnSpc>
              <a:spcPct val="90000"/>
            </a:lnSpc>
            <a:spcBef>
              <a:spcPct val="0"/>
            </a:spcBef>
            <a:spcAft>
              <a:spcPct val="20000"/>
            </a:spcAft>
            <a:buChar char="•"/>
          </a:pPr>
          <a:r>
            <a:rPr lang="en-GB" sz="2200" kern="1200"/>
            <a:t>Address bus – carries locations in memory which the CPU will read from or write to.</a:t>
          </a:r>
          <a:endParaRPr lang="en-US" sz="2200" kern="1200"/>
        </a:p>
      </dsp:txBody>
      <dsp:txXfrm>
        <a:off x="0" y="2374160"/>
        <a:ext cx="5000124" cy="301392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29AE3D-34DB-40DC-A6F0-64ED7222F3FB}" type="datetimeFigureOut">
              <a:rPr lang="en-GB" smtClean="0"/>
              <a:t>16/03/2026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2AA996-F650-43B3-983B-DD8F4F462E47}" type="slidenum">
              <a:rPr lang="en-GB" smtClean="0"/>
              <a:t>‹#›</a:t>
            </a:fld>
            <a:endParaRPr lang="en-GB"/>
          </a:p>
        </p:txBody>
      </p:sp>
    </p:spTree>
    <p:extLst>
      <p:ext uri="{BB962C8B-B14F-4D97-AF65-F5344CB8AC3E}">
        <p14:creationId xmlns:p14="http://schemas.microsoft.com/office/powerpoint/2010/main" val="2482833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Welcome students and introduce the module topic: the computer and its components.</a:t>
            </a:r>
          </a:p>
          <a:p>
            <a:r>
              <a:rPr lang="en-GB" dirty="0"/>
              <a:t>- Emphasise that understanding hardware is foundational to all software engineering.</a:t>
            </a:r>
          </a:p>
          <a:p>
            <a:r>
              <a:rPr lang="en-GB" dirty="0"/>
              <a:t>- Outline what will be covered across the lecture series.</a:t>
            </a:r>
          </a:p>
          <a:p>
            <a:r>
              <a:rPr lang="en-GB" dirty="0"/>
              <a:t>- Ask students: how many components can they name in a PC right now?</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Table of Contents overview:</a:t>
            </a:r>
          </a:p>
          <a:p>
            <a:r>
              <a:rPr lang="en-GB" dirty="0"/>
              <a:t>- Walk students through the major sections so they understand the lecture structure.</a:t>
            </a:r>
          </a:p>
          <a:p>
            <a:r>
              <a:rPr lang="en-GB" dirty="0"/>
              <a:t>- Explain that each section builds on the previous: architecture first, then components, then interconnect.</a:t>
            </a:r>
          </a:p>
          <a:p>
            <a:r>
              <a:rPr lang="en-GB" dirty="0"/>
              <a:t>- Encourage note-taking and questions throughout.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Computer architecture describes the conceptual design and operational structure of a computer system.</a:t>
            </a:r>
          </a:p>
          <a:p>
            <a:r>
              <a:rPr lang="en-GB" dirty="0"/>
              <a:t>- Three core concepts: Design (the high-level blueprint), Instruction Set Architecture (ISA - the interface between hardware and software), and Organisation (how the design is physically implemented).</a:t>
            </a:r>
          </a:p>
          <a:p>
            <a:r>
              <a:rPr lang="en-GB" dirty="0"/>
              <a:t>- These three concepts are sometimes described separately but are deeply interrelated.</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1945, John von Neumann proposed the architecture of a digital computer.</a:t>
            </a:r>
          </a:p>
          <a:p>
            <a:endParaRPr lang="en-GB" dirty="0"/>
          </a:p>
          <a:p>
            <a:r>
              <a:rPr lang="en-GB" dirty="0"/>
              <a:t>Key talking points:</a:t>
            </a:r>
          </a:p>
          <a:p>
            <a:r>
              <a:rPr lang="en-GB" dirty="0"/>
              <a:t>- John von Neumann (1945) proposed storing both data and program instructions in the same memory.</a:t>
            </a:r>
          </a:p>
          <a:p>
            <a:r>
              <a:rPr lang="en-GB" dirty="0"/>
              <a:t>- The single shared bus means the CPU must fetch instructions and data sequentially, creating the 'von Neumann bottleneck'.</a:t>
            </a:r>
          </a:p>
          <a:p>
            <a:r>
              <a:rPr lang="en-GB" dirty="0"/>
              <a:t>- Two-cycle fetch-execute: first fetch the instruction, then execute it - this limits throughput.</a:t>
            </a:r>
          </a:p>
          <a:p>
            <a:r>
              <a:rPr lang="en-GB" dirty="0"/>
              <a:t>- Most modern CPUs are based on this architecture even today.</a:t>
            </a:r>
          </a:p>
        </p:txBody>
      </p:sp>
      <p:sp>
        <p:nvSpPr>
          <p:cNvPr id="4" name="Slide Number Placeholder 3"/>
          <p:cNvSpPr>
            <a:spLocks noGrp="1"/>
          </p:cNvSpPr>
          <p:nvPr>
            <p:ph type="sldNum" sz="quarter" idx="5"/>
          </p:nvPr>
        </p:nvSpPr>
        <p:spPr/>
        <p:txBody>
          <a:bodyPr/>
          <a:lstStyle/>
          <a:p>
            <a:fld id="{852AA996-F650-43B3-983B-DD8F4F462E47}" type="slidenum">
              <a:rPr lang="en-GB" smtClean="0"/>
              <a:t>4</a:t>
            </a:fld>
            <a:endParaRPr lang="en-GB"/>
          </a:p>
        </p:txBody>
      </p:sp>
    </p:spTree>
    <p:extLst>
      <p:ext uri="{BB962C8B-B14F-4D97-AF65-F5344CB8AC3E}">
        <p14:creationId xmlns:p14="http://schemas.microsoft.com/office/powerpoint/2010/main" val="1114013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This slide illustrates the von Neumann bus structure visually.</a:t>
            </a:r>
          </a:p>
          <a:p>
            <a:r>
              <a:rPr lang="en-GB" dirty="0"/>
              <a:t>- The system bus connects CPU, memory, and I/O via a single shared pathway.</a:t>
            </a:r>
          </a:p>
          <a:p>
            <a:r>
              <a:rPr lang="en-GB" dirty="0"/>
              <a:t>- Students should observe the single bidirectional data/address bus.</a:t>
            </a:r>
          </a:p>
          <a:p>
            <a:r>
              <a:rPr lang="en-GB" dirty="0"/>
              <a:t>- Ask: what happens if two components want to use the bus simultaneously? (Bus contention.)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Von Neumann's architecture is over 75 years old but remains recognisable in modern systems.</a:t>
            </a:r>
          </a:p>
          <a:p>
            <a:r>
              <a:rPr lang="en-GB" dirty="0"/>
              <a:t>- The evolution from a single bus to a system bus architecture added control and address buses separately.</a:t>
            </a:r>
          </a:p>
          <a:p>
            <a:r>
              <a:rPr lang="en-GB" dirty="0"/>
              <a:t>- Modern CPUs add caches, pipelining and out-of-order execution to mitigate the von Neumann bottleneck.</a:t>
            </a:r>
          </a:p>
          <a:p>
            <a:r>
              <a:rPr lang="en-GB" dirty="0"/>
              <a:t>- Harvard architecture emerged as an alternative with separate instruction and data memory.</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Harvard architecture separates the instruction memory bus from the data memory bus.</a:t>
            </a:r>
          </a:p>
          <a:p>
            <a:r>
              <a:rPr lang="en-GB" dirty="0"/>
              <a:t>- This allows simultaneous fetch of an instruction and access to data in a single clock cycle.</a:t>
            </a:r>
          </a:p>
          <a:p>
            <a:r>
              <a:rPr lang="en-GB" dirty="0"/>
              <a:t>- The trade-off: typically lower clock frequency, and more complex hardware.</a:t>
            </a:r>
          </a:p>
          <a:p>
            <a:r>
              <a:rPr lang="en-GB" dirty="0"/>
              <a:t>- Original Harvard Mark I used physically separate storage media for instructions and data.</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diagram shows two entirely separate buses: one for instructions, one for data.</a:t>
            </a:r>
          </a:p>
          <a:p>
            <a:r>
              <a:rPr lang="en-GB" dirty="0"/>
              <a:t>- This physical separation eliminates the von Neumann bottleneck for instruction fetch.</a:t>
            </a:r>
          </a:p>
          <a:p>
            <a:r>
              <a:rPr lang="en-GB" dirty="0"/>
              <a:t>- Ask students: where do we commonly see pure Harvard architectures today? (Microcontrollers, DSPs, some embedded CPUs.)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Modified (Revised) Harvard architecture blends the two: it uses Harvard-style separate caches internally.</a:t>
            </a:r>
          </a:p>
          <a:p>
            <a:r>
              <a:rPr lang="en-GB" dirty="0"/>
              <a:t>- However, the main memory interface behaves like von Neumann - data and instructions share the same main memory space.</a:t>
            </a:r>
          </a:p>
          <a:p>
            <a:r>
              <a:rPr lang="en-GB" dirty="0"/>
              <a:t>- This is the architecture of virtually all modern desktop/server CPUs: separate L1-I and L1-D caches, unified L2/L3.</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10</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r>
              <a:rPr lang="en-GB" dirty="0"/>
              <a:t>Key talking points:</a:t>
            </a:r>
          </a:p>
          <a:p>
            <a:r>
              <a:rPr lang="en-GB" dirty="0"/>
              <a:t>- When accessing main memory, the CPU behaves as a von Neumann machine (single unified address space).</a:t>
            </a:r>
          </a:p>
          <a:p>
            <a:r>
              <a:rPr lang="en-GB" dirty="0"/>
              <a:t>- When data is in the L1 or L2 cache, the CPU behaves as a pure Harvard machine (separate instruction/data paths).</a:t>
            </a:r>
          </a:p>
          <a:p>
            <a:r>
              <a:rPr lang="en-GB" dirty="0"/>
              <a:t>- This compromise gives the best of both worlds: cache efficiency and a simple unified memory model for programmers.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Von Neumann's original five-component model: Input, Output, Memory, Control Unit, and Arithmetic Logic Unit.</a:t>
            </a:r>
          </a:p>
          <a:p>
            <a:r>
              <a:rPr lang="en-GB" dirty="0"/>
              <a:t>- The accumulator was the sole internal register in early designs - all ALU results passed through it.</a:t>
            </a:r>
          </a:p>
          <a:p>
            <a:r>
              <a:rPr lang="en-GB" dirty="0"/>
              <a:t>- Modern CPUs have hundreds of registers and multiple execution units, but the conceptual model is unchanged.</a:t>
            </a:r>
          </a:p>
          <a:p>
            <a:r>
              <a:rPr lang="en-GB" dirty="0"/>
              <a:t>- Students should memorise: Processor = CU + ALU; System = Processor + Memory + I/O.</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This slide shows the historical block diagram of the von Neumann machine.</a:t>
            </a:r>
          </a:p>
          <a:p>
            <a:r>
              <a:rPr lang="en-GB" dirty="0"/>
              <a:t>- Draw students' attention to the central role of the control unit in coordinating all data movement.</a:t>
            </a:r>
          </a:p>
          <a:p>
            <a:r>
              <a:rPr lang="en-GB" dirty="0"/>
              <a:t>- Note how I/O is treated as just another addressable bus component, not a special category.</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This lecture gives a system-level overview; detailed analysis of each component follows in later sessions.</a:t>
            </a:r>
          </a:p>
          <a:p>
            <a:r>
              <a:rPr lang="en-GB" dirty="0"/>
              <a:t>- Key system-level components: CPU, memory hierarchy, storage, GPU, PSU, interconnects.</a:t>
            </a:r>
          </a:p>
          <a:p>
            <a:r>
              <a:rPr lang="en-GB" dirty="0"/>
              <a:t>- Emphasise that understanding interconnect (buses) is just as important as understanding individual components.</a:t>
            </a:r>
          </a:p>
          <a:p>
            <a:r>
              <a:rPr lang="en-GB" dirty="0"/>
              <a:t>- The module will build from this high-level overview to detailed implementation knowledge.</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motherboard (mainboard) is the central PCB that connects all major components.</a:t>
            </a:r>
          </a:p>
          <a:p>
            <a:r>
              <a:rPr lang="en-GB" dirty="0"/>
              <a:t>- It provides power distribution, data pathways (buses), and hosts key ICs such as the chipset.</a:t>
            </a:r>
          </a:p>
          <a:p>
            <a:r>
              <a:rPr lang="en-GB" dirty="0"/>
              <a:t>- Key connectors: CPU socket, DIMM slots (RAM), PCIe slots (GPU, storage), SATA connectors, M.2 slots.</a:t>
            </a:r>
          </a:p>
          <a:p>
            <a:r>
              <a:rPr lang="en-GB" dirty="0"/>
              <a:t>- Form factors: ATX, Micro-ATX, Mini-ITX determine physical size and feature count.</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image shows a real motherboard with major components labelled.</a:t>
            </a:r>
          </a:p>
          <a:p>
            <a:r>
              <a:rPr lang="en-GB" dirty="0"/>
              <a:t>- Ask students to identify the CPU socket, RAM slots, and PCIe x16 slot visually.</a:t>
            </a:r>
          </a:p>
          <a:p>
            <a:r>
              <a:rPr lang="en-GB" dirty="0"/>
              <a:t>- The chipset (formerly North/South bridge, now often integrated) manages bus communication between components.</a:t>
            </a:r>
          </a:p>
          <a:p>
            <a:r>
              <a:rPr lang="en-GB" dirty="0"/>
              <a:t>- Discuss how the motherboard form factor constrains case selection and cooling options.</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CPU is the primary processor but not the only one: GPUs, DSPs, and other dedicated processors also exist.</a:t>
            </a:r>
          </a:p>
          <a:p>
            <a:r>
              <a:rPr lang="en-GB" dirty="0"/>
              <a:t>- The 'brain' analogy is misleading: CPUs do not think - they execute deterministic mathematical operations.</a:t>
            </a:r>
          </a:p>
          <a:p>
            <a:r>
              <a:rPr lang="en-GB" dirty="0"/>
              <a:t>- Modern CPUs operate at GHz frequencies and can execute billions of instructions per second.</a:t>
            </a:r>
          </a:p>
          <a:p>
            <a:r>
              <a:rPr lang="en-GB" dirty="0"/>
              <a:t>- Key metric: IPC (instructions per clock cycle) alongside clock frequency determines performance.</a:t>
            </a: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17</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r>
              <a:rPr lang="en-GB" dirty="0"/>
              <a:t>ALU (arithmetic logic unit)</a:t>
            </a:r>
          </a:p>
          <a:p>
            <a:r>
              <a:rPr lang="en-GB" dirty="0"/>
              <a:t>Performs calculations and comparisons (data changed)</a:t>
            </a:r>
          </a:p>
          <a:p>
            <a:r>
              <a:rPr lang="en-GB" dirty="0"/>
              <a:t>CU (control unit): performs fetch/execute cycle</a:t>
            </a:r>
          </a:p>
          <a:p>
            <a:r>
              <a:rPr lang="en-GB" dirty="0"/>
              <a:t>Functions:</a:t>
            </a:r>
          </a:p>
          <a:p>
            <a:r>
              <a:rPr lang="en-GB" dirty="0"/>
              <a:t>Moves data to and from CPU registers and other hardware components (no change in data)</a:t>
            </a:r>
          </a:p>
          <a:p>
            <a:r>
              <a:rPr lang="en-GB" dirty="0"/>
              <a:t>Accesses program instructions and issues commands to the ALU</a:t>
            </a:r>
          </a:p>
          <a:p>
            <a:r>
              <a:rPr lang="en-GB" dirty="0"/>
              <a:t>Subparts:</a:t>
            </a:r>
          </a:p>
          <a:p>
            <a:r>
              <a:rPr lang="en-GB" dirty="0"/>
              <a:t>Memory management unit: supervises fetching instructions and data</a:t>
            </a:r>
          </a:p>
          <a:p>
            <a:r>
              <a:rPr lang="en-GB" dirty="0"/>
              <a:t>I/O Interface: sometimes combined with memory management unit as Bust Interface Unit </a:t>
            </a:r>
          </a:p>
          <a:p>
            <a:r>
              <a:rPr lang="en-GB" dirty="0"/>
              <a:t>Registers</a:t>
            </a:r>
          </a:p>
          <a:p>
            <a:r>
              <a:rPr lang="en-GB" dirty="0"/>
              <a:t>Example:  Program counter (PC) or instruction pointer determines next instruction for execution</a:t>
            </a:r>
          </a:p>
          <a:p>
            <a:endParaRPr lang="en-GB" dirty="0"/>
          </a:p>
          <a:p>
            <a:r>
              <a:rPr lang="en-GB" dirty="0"/>
              <a:t>Key talking points:</a:t>
            </a:r>
          </a:p>
          <a:p>
            <a:r>
              <a:rPr lang="en-GB" dirty="0"/>
              <a:t>- The three major subsystems of every CPU are: ALU, CU, and Registers.</a:t>
            </a:r>
          </a:p>
          <a:p>
            <a:r>
              <a:rPr lang="en-GB" dirty="0"/>
              <a:t>- ALU: performs all arithmetic (add, subtract, multiply) and logical (AND, OR, NOT, XOR) operations.</a:t>
            </a:r>
          </a:p>
          <a:p>
            <a:r>
              <a:rPr lang="en-GB" dirty="0"/>
              <a:t>- CU: controls the fetch-execute cycle, coordinates data movement, issues commands to ALU.</a:t>
            </a:r>
          </a:p>
          <a:p>
            <a:r>
              <a:rPr lang="en-GB" dirty="0"/>
              <a:t>- Registers: on-die, ultra-fast storage holding operands, addresses, and flags during execution.</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ALU is the computational heart of the CPU.</a:t>
            </a:r>
          </a:p>
          <a:p>
            <a:r>
              <a:rPr lang="en-GB" dirty="0"/>
              <a:t>- Basic arithmetic: addition and multiplication are the foundations; subtraction uses two's complement addition.</a:t>
            </a:r>
          </a:p>
          <a:p>
            <a:r>
              <a:rPr lang="en-GB" dirty="0"/>
              <a:t>- Logical operations: AND, OR, NOT, XOR operate on individual bits and are essential for masking and flags.</a:t>
            </a:r>
          </a:p>
          <a:p>
            <a:r>
              <a:rPr lang="en-GB" dirty="0"/>
              <a:t>- Registers feeding the ALU: operation code specifies the operation; operands are the data values.</a:t>
            </a:r>
          </a:p>
          <a:p>
            <a:r>
              <a:rPr lang="en-GB" dirty="0"/>
              <a:t>- Modern ALUs are pipelined and can execute multiple operations simultaneously.</a:t>
            </a: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ALU and the control unit called the Central Processing Unit, or CPU</a:t>
            </a:r>
          </a:p>
          <a:p>
            <a:endParaRPr lang="en-GB" dirty="0"/>
          </a:p>
          <a:p>
            <a:r>
              <a:rPr lang="en-GB" dirty="0"/>
              <a:t>Key talking points:</a:t>
            </a:r>
          </a:p>
          <a:p>
            <a:r>
              <a:rPr lang="en-GB" dirty="0"/>
              <a:t>- The CU is the 'organising force' that sequences all CPU operations.</a:t>
            </a:r>
          </a:p>
          <a:p>
            <a:r>
              <a:rPr lang="en-GB" dirty="0"/>
              <a:t>- It drives the fetch-execute cycle by reading the program counter and issuing micro-operations.</a:t>
            </a:r>
          </a:p>
          <a:p>
            <a:r>
              <a:rPr lang="en-GB" dirty="0"/>
              <a:t>- Instruction Register (IR): holds the instruction currently being decoded and executed.</a:t>
            </a:r>
          </a:p>
          <a:p>
            <a:r>
              <a:rPr lang="en-GB" dirty="0"/>
              <a:t>- Program Counter (PC): holds the address of the next instruction to be fetched; auto-increments each cycle.</a:t>
            </a:r>
          </a:p>
          <a:p>
            <a:r>
              <a:rPr lang="en-GB" dirty="0"/>
              <a:t>- The CU coordinates I/O, memory access, and ALU operations without altering data itself.</a:t>
            </a:r>
          </a:p>
        </p:txBody>
      </p:sp>
      <p:sp>
        <p:nvSpPr>
          <p:cNvPr id="4" name="Slide Number Placeholder 3"/>
          <p:cNvSpPr>
            <a:spLocks noGrp="1"/>
          </p:cNvSpPr>
          <p:nvPr>
            <p:ph type="sldNum" sz="quarter" idx="10"/>
          </p:nvPr>
        </p:nvSpPr>
        <p:spPr/>
        <p:txBody>
          <a:bodyPr/>
          <a:lstStyle/>
          <a:p>
            <a:fld id="{4A0A2339-854D-4810-9E26-ADF03CA437F7}" type="slidenum">
              <a:rPr lang="en-GB" smtClean="0"/>
              <a:pPr/>
              <a:t>19</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Registers are the fastest storage in the computer, residing directly on the CPU die.</a:t>
            </a:r>
          </a:p>
          <a:p>
            <a:r>
              <a:rPr lang="en-GB" dirty="0"/>
              <a:t>- They can hold any binary data: machine instructions, memory addresses, characters, pixel values.</a:t>
            </a:r>
          </a:p>
          <a:p>
            <a:r>
              <a:rPr lang="en-GB" dirty="0"/>
              <a:t>- Access time is typically less than one CPU clock cycle - no bus traversal required.</a:t>
            </a:r>
          </a:p>
          <a:p>
            <a:r>
              <a:rPr lang="en-GB" dirty="0"/>
              <a:t>- The number and width of registers is defined by the ISA (e.g., x86-64 has 16 general-purpose 64-bit registers).</a:t>
            </a:r>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Register width must match the processor word size: a 32-bit system has 32-bit registers.</a:t>
            </a:r>
          </a:p>
          <a:p>
            <a:r>
              <a:rPr lang="en-GB" dirty="0"/>
              <a:t>- Half-registers allow accessing the lower 16 or 8 bits of a 32/64-bit register (e.g., EAX, AX, AL in x86).</a:t>
            </a:r>
          </a:p>
          <a:p>
            <a:r>
              <a:rPr lang="en-GB" dirty="0"/>
              <a:t>- Registers are identified by number (e.g., r0-r31 in RISC architectures) or by specific names (AX, BX in x86).</a:t>
            </a:r>
          </a:p>
          <a:p>
            <a:r>
              <a:rPr lang="en-GB" dirty="0"/>
              <a:t>- This backward compatibility is one reason x86 register names still reflect 8086 origins.</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Registers provide high-speed temporary storage that eliminates slow memory bus accesses during computation.</a:t>
            </a:r>
          </a:p>
          <a:p>
            <a:r>
              <a:rPr lang="en-GB" dirty="0"/>
              <a:t>- The classic load-store pattern: load data from RAM to a register, operate on it in the ALU, store result back.</a:t>
            </a:r>
          </a:p>
          <a:p>
            <a:r>
              <a:rPr lang="en-GB" dirty="0"/>
              <a:t>- Efficient use of registers (register allocation) is a key compiler optimisation technique.</a:t>
            </a:r>
          </a:p>
          <a:p>
            <a:r>
              <a:rPr lang="en-GB" dirty="0"/>
              <a:t>- Spilling: when all registers are occupied, data is temporarily written to the stack in RAM, which is much slower.</a:t>
            </a:r>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Two primary categories: Control and Status registers (not user-accessible) and User-visible registers.</a:t>
            </a:r>
          </a:p>
          <a:p>
            <a:r>
              <a:rPr lang="en-GB" dirty="0"/>
              <a:t>- This distinction is enforced by the CPU privilege model: user-mode software cannot directly read/write control registers.</a:t>
            </a:r>
          </a:p>
          <a:p>
            <a:r>
              <a:rPr lang="en-GB" dirty="0"/>
              <a:t>- The operating system uses privileged instructions to manage control registers on behalf of user processes.</a:t>
            </a:r>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Control and Status registers govern CPU operation and are invisible to ordinary programs.</a:t>
            </a:r>
          </a:p>
          <a:p>
            <a:r>
              <a:rPr lang="en-GB" dirty="0"/>
              <a:t>- The OS uses them to manage process scheduling, memory protection, and interrupt handling.</a:t>
            </a:r>
          </a:p>
          <a:p>
            <a:r>
              <a:rPr lang="en-GB" dirty="0"/>
              <a:t>- Examples include: Program Counter (PC), Instruction Register (IR), Flags/Status Register, Stack Pointer (SP).</a:t>
            </a:r>
          </a:p>
          <a:p>
            <a:r>
              <a:rPr lang="en-GB" dirty="0"/>
              <a:t>- Access to these registers from user mode raises a privilege exception (protection fault).</a:t>
            </a:r>
          </a:p>
        </p:txBody>
      </p:sp>
      <p:sp>
        <p:nvSpPr>
          <p:cNvPr id="4" name="Slide Number Placeholder 3"/>
          <p:cNvSpPr>
            <a:spLocks noGrp="1"/>
          </p:cNvSpPr>
          <p:nvPr>
            <p:ph type="sldNum" sz="quarter" idx="5"/>
          </p:nvPr>
        </p:nvSpPr>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Program Counter (PC) / Instruction Pointer (IP): always points to the next instruction.</a:t>
            </a:r>
          </a:p>
          <a:p>
            <a:r>
              <a:rPr lang="en-GB" dirty="0"/>
              <a:t>- After each fetch, the PC is incremented by the instruction size (or set to a branch target).</a:t>
            </a:r>
          </a:p>
          <a:p>
            <a:r>
              <a:rPr lang="en-GB" dirty="0"/>
              <a:t>- Instruction Register (IR): holds the fetched instruction while the CU decodes and executes it.</a:t>
            </a:r>
          </a:p>
          <a:p>
            <a:r>
              <a:rPr lang="en-GB" dirty="0"/>
              <a:t>- On an interrupt, the PC value is saved to the stack so execution can resume after the handler returns.</a:t>
            </a:r>
          </a:p>
        </p:txBody>
      </p:sp>
      <p:sp>
        <p:nvSpPr>
          <p:cNvPr id="4" name="Slide Number Placeholder 3"/>
          <p:cNvSpPr>
            <a:spLocks noGrp="1"/>
          </p:cNvSpPr>
          <p:nvPr>
            <p:ph type="sldNum" sz="quarter" idx="5"/>
          </p:nvPr>
        </p:nvSpPr>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User-visible registers can be read and written by user programs and the OS alike.</a:t>
            </a:r>
          </a:p>
          <a:p>
            <a:r>
              <a:rPr lang="en-GB" dirty="0"/>
              <a:t>- They hold: data (intermediate calculation results), addresses (pointers to memory), and condition codes (flags).</a:t>
            </a:r>
          </a:p>
          <a:p>
            <a:r>
              <a:rPr lang="en-GB" dirty="0"/>
              <a:t>- Condition codes (zero flag, carry flag, negative flag, overflow flag) are set by ALU operations and used for branches.</a:t>
            </a:r>
          </a:p>
        </p:txBody>
      </p:sp>
      <p:sp>
        <p:nvSpPr>
          <p:cNvPr id="4" name="Slide Number Placeholder 3"/>
          <p:cNvSpPr>
            <a:spLocks noGrp="1"/>
          </p:cNvSpPr>
          <p:nvPr>
            <p:ph type="sldNum" sz="quarter" idx="5"/>
          </p:nvPr>
        </p:nvSpPr>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Data registers: general-purpose holders for computation operands and results.</a:t>
            </a:r>
          </a:p>
          <a:p>
            <a:r>
              <a:rPr lang="en-GB" dirty="0"/>
              <a:t>- Address registers: hold memory addresses, used as base or index registers in addressing modes.</a:t>
            </a:r>
          </a:p>
          <a:p>
            <a:r>
              <a:rPr lang="en-GB" dirty="0"/>
              <a:t>- In RISC architectures (ARM, RISC-V), all registers are generally-purpose; in CISC (x86), some have implicit roles.</a:t>
            </a:r>
          </a:p>
          <a:p>
            <a:r>
              <a:rPr lang="en-GB" dirty="0"/>
              <a:t>- Understanding register roles is essential for reading and writing assembly language.</a:t>
            </a:r>
          </a:p>
        </p:txBody>
      </p:sp>
      <p:sp>
        <p:nvSpPr>
          <p:cNvPr id="4" name="Slide Number Placeholder 3"/>
          <p:cNvSpPr>
            <a:spLocks noGrp="1"/>
          </p:cNvSpPr>
          <p:nvPr>
            <p:ph type="sldNum" sz="quarter" idx="5"/>
          </p:nvPr>
        </p:nvSpPr>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Many RISC ISAs (e.g., MIPS) have 32 general-purpose registers, written r0-r31.</a:t>
            </a:r>
          </a:p>
          <a:p>
            <a:r>
              <a:rPr lang="en-GB" dirty="0"/>
              <a:t>- r0 is typically hard-wired to zero (writing to it is a no-op); it is used to generate constants cheaply.</a:t>
            </a:r>
          </a:p>
          <a:p>
            <a:r>
              <a:rPr lang="en-GB" dirty="0"/>
              <a:t>- r1 (ra) is often the return address register; r29 (sp) is the stack pointer by convention.</a:t>
            </a:r>
          </a:p>
          <a:p>
            <a:r>
              <a:rPr lang="en-GB" dirty="0"/>
              <a:t>- Registers r4-r27 are 'user visible' in the sense of being free for general use in user programs.</a:t>
            </a:r>
          </a:p>
        </p:txBody>
      </p:sp>
      <p:sp>
        <p:nvSpPr>
          <p:cNvPr id="4" name="Slide Number Placeholder 3"/>
          <p:cNvSpPr>
            <a:spLocks noGrp="1"/>
          </p:cNvSpPr>
          <p:nvPr>
            <p:ph type="sldNum" sz="quarter" idx="5"/>
          </p:nvPr>
        </p:nvSpPr>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Cache memory sits between the CPU and main RAM in the memory hierarchy.</a:t>
            </a:r>
          </a:p>
          <a:p>
            <a:r>
              <a:rPr lang="en-GB" dirty="0"/>
              <a:t>- The CPU checks the cache first before accessing the much slower main memory.</a:t>
            </a:r>
          </a:p>
          <a:p>
            <a:r>
              <a:rPr lang="en-GB" dirty="0"/>
              <a:t>- Cache is SRAM (Static RAM), which is faster but more expensive and larger per bit than DRAM.</a:t>
            </a:r>
          </a:p>
          <a:p>
            <a:r>
              <a:rPr lang="en-GB" dirty="0"/>
              <a:t>- Three levels: L1 (smallest, fastest, per-core), L2 (intermediate), L3 (larger, shared between cores).</a:t>
            </a:r>
          </a:p>
          <a:p>
            <a:r>
              <a:rPr lang="en-GB" dirty="0"/>
              <a:t>- L1 cache is often split into L1-I (instructions) and L1-D (data), making it effectively Harvard.</a:t>
            </a:r>
          </a:p>
        </p:txBody>
      </p:sp>
      <p:sp>
        <p:nvSpPr>
          <p:cNvPr id="4" name="Slide Number Placeholder 3"/>
          <p:cNvSpPr>
            <a:spLocks noGrp="1"/>
          </p:cNvSpPr>
          <p:nvPr>
            <p:ph type="sldNum" sz="quarter" idx="5"/>
          </p:nvPr>
        </p:nvSpPr>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fetch-execute cycle is the fundamental operational loop of every CPU.</a:t>
            </a:r>
          </a:p>
          <a:p>
            <a:r>
              <a:rPr lang="en-GB" dirty="0"/>
              <a:t>- Each cycle: Fetch the instruction at the address in the PC, Decode it, Execute it, then repeat.</a:t>
            </a:r>
          </a:p>
          <a:p>
            <a:r>
              <a:rPr lang="en-GB" dirty="0"/>
              <a:t>- Modern CPUs pipeline this: multiple instructions at different stages simultaneously.</a:t>
            </a:r>
          </a:p>
          <a:p>
            <a:r>
              <a:rPr lang="en-GB" dirty="0"/>
              <a:t>- The cycle operates continuously as long as the CPU is powered and not halted.</a:t>
            </a:r>
          </a:p>
        </p:txBody>
      </p:sp>
      <p:sp>
        <p:nvSpPr>
          <p:cNvPr id="4" name="Slide Number Placeholder 3"/>
          <p:cNvSpPr>
            <a:spLocks noGrp="1"/>
          </p:cNvSpPr>
          <p:nvPr>
            <p:ph type="sldNum" sz="quarter" idx="5"/>
          </p:nvPr>
        </p:nvSpPr>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classic fetch-execute diagram: Fetch instruction from memory, Decode the instruction, Fetch operands, Execute, Store result.</a:t>
            </a:r>
          </a:p>
          <a:p>
            <a:r>
              <a:rPr lang="en-GB" dirty="0"/>
              <a:t>- Each stage feeds into the next; pipelining overlaps stages across multiple instructions.</a:t>
            </a:r>
          </a:p>
          <a:p>
            <a:r>
              <a:rPr lang="en-GB" dirty="0"/>
              <a:t>- Branch instructions can cause pipeline stalls (bubbles) when the next address is not yet known.</a:t>
            </a:r>
          </a:p>
          <a:p>
            <a:r>
              <a:rPr lang="en-GB" dirty="0"/>
              <a:t>- Branch prediction hardware attempts to guess the next instruction and speculatively execute it.</a:t>
            </a:r>
          </a:p>
        </p:txBody>
      </p:sp>
      <p:sp>
        <p:nvSpPr>
          <p:cNvPr id="4" name="Slide Number Placeholder 3"/>
          <p:cNvSpPr>
            <a:spLocks noGrp="1"/>
          </p:cNvSpPr>
          <p:nvPr>
            <p:ph type="sldNum" sz="quarter" idx="5"/>
          </p:nvPr>
        </p:nvSpPr>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ALU and CU together drive the fetch-execute cycle.</a:t>
            </a:r>
          </a:p>
          <a:p>
            <a:r>
              <a:rPr lang="en-GB" dirty="0"/>
              <a:t>- Interrupts are signals that cause the CPU to pause the current execution and jump to an interrupt handler address.</a:t>
            </a:r>
          </a:p>
          <a:p>
            <a:r>
              <a:rPr lang="en-GB" dirty="0"/>
              <a:t>- The 'Interrupt Handler' (Interrupt Service Routine, ISR) processes the interrupt, then returns execution to where it left off.</a:t>
            </a:r>
          </a:p>
          <a:p>
            <a:r>
              <a:rPr lang="en-GB" dirty="0"/>
              <a:t>- Interrupts are used for I/O completion, timer ticks, hardware faults, and software exceptions.</a:t>
            </a:r>
          </a:p>
        </p:txBody>
      </p:sp>
      <p:sp>
        <p:nvSpPr>
          <p:cNvPr id="4" name="Slide Number Placeholder 3"/>
          <p:cNvSpPr>
            <a:spLocks noGrp="1"/>
          </p:cNvSpPr>
          <p:nvPr>
            <p:ph type="sldNum" sz="quarter" idx="5"/>
          </p:nvPr>
        </p:nvSpPr>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flowchart shows the complete fetch-execute loop including interrupt checking.</a:t>
            </a:r>
          </a:p>
          <a:p>
            <a:r>
              <a:rPr lang="en-GB" dirty="0"/>
              <a:t>- After each instruction executes, the CPU checks if there is a pending interrupt requiring service.</a:t>
            </a:r>
          </a:p>
          <a:p>
            <a:r>
              <a:rPr lang="en-GB" dirty="0"/>
              <a:t>- If yes, control transfers to the interrupt handling program (ISR).</a:t>
            </a:r>
          </a:p>
          <a:p>
            <a:r>
              <a:rPr lang="en-GB" dirty="0"/>
              <a:t>- This interrupt-check is what allows the OS to regain control from running programs (pre-emptive multitasking).</a:t>
            </a:r>
          </a:p>
        </p:txBody>
      </p:sp>
      <p:sp>
        <p:nvSpPr>
          <p:cNvPr id="4" name="Slide Number Placeholder 3"/>
          <p:cNvSpPr>
            <a:spLocks noGrp="1"/>
          </p:cNvSpPr>
          <p:nvPr>
            <p:ph type="sldNum" sz="quarter" idx="5"/>
          </p:nvPr>
        </p:nvSpPr>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Modern CPUs handle multiple tasks via multitasking: the OS rapidly switches between processes.</a:t>
            </a:r>
          </a:p>
          <a:p>
            <a:r>
              <a:rPr lang="en-GB" dirty="0"/>
              <a:t>- Timesharing: the OS allocates each process a short time slice (typically 1-10ms).</a:t>
            </a:r>
          </a:p>
          <a:p>
            <a:r>
              <a:rPr lang="en-GB" dirty="0"/>
              <a:t>- Threads are lightweight units of execution within a process, sharing the same address space.</a:t>
            </a:r>
          </a:p>
          <a:p>
            <a:r>
              <a:rPr lang="en-GB" dirty="0"/>
              <a:t>- Context switching: the OS saves register state (context) of the current thread and loads that of the next.</a:t>
            </a:r>
          </a:p>
        </p:txBody>
      </p:sp>
      <p:sp>
        <p:nvSpPr>
          <p:cNvPr id="4" name="Slide Number Placeholder 3"/>
          <p:cNvSpPr>
            <a:spLocks noGrp="1"/>
          </p:cNvSpPr>
          <p:nvPr>
            <p:ph type="sldNum" sz="quarter" idx="5"/>
          </p:nvPr>
        </p:nvSpPr>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Recap slide: ensure students can name and briefly define all five topics.</a:t>
            </a:r>
          </a:p>
          <a:p>
            <a:r>
              <a:rPr lang="en-GB" dirty="0"/>
              <a:t>- ALU: arithmetic and logical operations. CU: fetch-execute control. Registers: fast on-die storage.</a:t>
            </a:r>
          </a:p>
          <a:p>
            <a:r>
              <a:rPr lang="en-GB" dirty="0"/>
              <a:t>- Cache Memory: fast intermediate memory between CPU and RAM.</a:t>
            </a:r>
          </a:p>
          <a:p>
            <a:r>
              <a:rPr lang="en-GB" dirty="0"/>
              <a:t>- Fetch-Execute Cycle: the operational heartbeat of the CPU.</a:t>
            </a:r>
          </a:p>
          <a:p>
            <a:r>
              <a:rPr lang="en-GB" dirty="0"/>
              <a:t>- Invite questions before moving on to system-level components.</a:t>
            </a:r>
          </a:p>
        </p:txBody>
      </p:sp>
      <p:sp>
        <p:nvSpPr>
          <p:cNvPr id="4" name="Slide Number Placeholder 3"/>
          <p:cNvSpPr>
            <a:spLocks noGrp="1"/>
          </p:cNvSpPr>
          <p:nvPr>
            <p:ph type="sldNum" sz="quarter" idx="5"/>
          </p:nvPr>
        </p:nvSpPr>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image shows a modern Intel processor die (e.g., Haswell i7).</a:t>
            </a:r>
          </a:p>
          <a:p>
            <a:r>
              <a:rPr lang="en-GB" dirty="0"/>
              <a:t>- Point out the CPU cores (multiple ALU/CU/register sets), the large L3 cache area, and the memory controller.</a:t>
            </a:r>
          </a:p>
          <a:p>
            <a:r>
              <a:rPr lang="en-GB" dirty="0"/>
              <a:t>- The scale of integration: billions of transistors on a chip smaller than a fingernail.</a:t>
            </a:r>
          </a:p>
          <a:p>
            <a:r>
              <a:rPr lang="en-GB" dirty="0"/>
              <a:t>- The die photo illustrates why chip manufacturing is one of the most complex engineering endeavours in existence.</a:t>
            </a:r>
          </a:p>
        </p:txBody>
      </p:sp>
      <p:sp>
        <p:nvSpPr>
          <p:cNvPr id="4" name="Slide Number Placeholder 3"/>
          <p:cNvSpPr>
            <a:spLocks noGrp="1"/>
          </p:cNvSpPr>
          <p:nvPr>
            <p:ph type="sldNum" sz="quarter" idx="5"/>
          </p:nvPr>
        </p:nvSpPr>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Moore's Law (1965, Gordon Moore): transistor count on a chip doubles approximately every two years.</a:t>
            </a:r>
          </a:p>
          <a:p>
            <a:r>
              <a:rPr lang="en-GB" dirty="0"/>
              <a:t>- This has driven exponential growth in CPU performance and memory capacity for six decades.</a:t>
            </a:r>
          </a:p>
          <a:p>
            <a:r>
              <a:rPr lang="en-GB" dirty="0"/>
              <a:t>- Physical limits (quantum tunnelling, heat dissipation) are slowing traditional transistor scaling.</a:t>
            </a:r>
          </a:p>
          <a:p>
            <a:r>
              <a:rPr lang="en-GB" dirty="0"/>
              <a:t>- Industry response: chiplet architectures, 3D stacking, new materials (GaN, SiC), and specialised accelerators.</a:t>
            </a:r>
          </a:p>
        </p:txBody>
      </p:sp>
      <p:sp>
        <p:nvSpPr>
          <p:cNvPr id="4" name="Slide Number Placeholder 3"/>
          <p:cNvSpPr>
            <a:spLocks noGrp="1"/>
          </p:cNvSpPr>
          <p:nvPr>
            <p:ph type="sldNum" sz="quarter" idx="5"/>
          </p:nvPr>
        </p:nvSpPr>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Multi-core processors place multiple independent CPU cores on a single die.</a:t>
            </a:r>
          </a:p>
          <a:p>
            <a:r>
              <a:rPr lang="en-GB" dirty="0"/>
              <a:t>- Benefits: parallel execution of independent tasks, better throughput without increasing clock frequency.</a:t>
            </a:r>
          </a:p>
          <a:p>
            <a:r>
              <a:rPr lang="en-GB" dirty="0"/>
              <a:t>- Not all workloads benefit equally: Amdahl's Law limits speedup based on the serial fraction of a program.</a:t>
            </a:r>
          </a:p>
          <a:p>
            <a:r>
              <a:rPr lang="en-GB" dirty="0"/>
              <a:t>- Cores share L3 cache and the memory bus, creating potential contention under heavy load.</a:t>
            </a:r>
          </a:p>
        </p:txBody>
      </p:sp>
      <p:sp>
        <p:nvSpPr>
          <p:cNvPr id="4" name="Slide Number Placeholder 3"/>
          <p:cNvSpPr>
            <a:spLocks noGrp="1"/>
          </p:cNvSpPr>
          <p:nvPr>
            <p:ph type="sldNum" sz="quarter" idx="5"/>
          </p:nvPr>
        </p:nvSpPr>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RAM (Random Access Memory) allows reading or writing any location in equal time (vs sequential access in tapes).</a:t>
            </a:r>
          </a:p>
          <a:p>
            <a:r>
              <a:rPr lang="en-GB" dirty="0"/>
              <a:t>- RAM is volatile: data is lost when power is removed.</a:t>
            </a:r>
          </a:p>
          <a:p>
            <a:r>
              <a:rPr lang="en-GB" dirty="0"/>
              <a:t>- It holds the currently executing process(es), their data, and the OS kernel.</a:t>
            </a:r>
          </a:p>
          <a:p>
            <a:r>
              <a:rPr lang="en-GB" dirty="0"/>
              <a:t>- Typical modern systems: 16-64 GB DDR4/DDR5 RAM running at 3200-6400 MT/s.</a:t>
            </a:r>
          </a:p>
        </p:txBody>
      </p:sp>
      <p:sp>
        <p:nvSpPr>
          <p:cNvPr id="4" name="Slide Number Placeholder 3"/>
          <p:cNvSpPr>
            <a:spLocks noGrp="1"/>
          </p:cNvSpPr>
          <p:nvPr>
            <p:ph type="sldNum" sz="quarter" idx="5"/>
          </p:nvPr>
        </p:nvSpPr>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image shows DDR4 DIMM sticks (Dual Inline Memory Modules).</a:t>
            </a:r>
          </a:p>
          <a:p>
            <a:r>
              <a:rPr lang="en-GB" dirty="0"/>
              <a:t>- DIMM form factors: DIMM (desktop), SO-DIMM (laptop), LPDDR (mobile).</a:t>
            </a:r>
          </a:p>
          <a:p>
            <a:r>
              <a:rPr lang="en-GB" dirty="0"/>
              <a:t>- Memory channels (dual/quad channel) increase effective bandwidth by running multiple DIMMs in parallel.</a:t>
            </a:r>
          </a:p>
          <a:p>
            <a:r>
              <a:rPr lang="en-GB" dirty="0"/>
              <a:t>- The notch position on DIMMs is keyed to prevent incorrect installation.</a:t>
            </a:r>
          </a:p>
        </p:txBody>
      </p:sp>
      <p:sp>
        <p:nvSpPr>
          <p:cNvPr id="4" name="Slide Number Placeholder 3"/>
          <p:cNvSpPr>
            <a:spLocks noGrp="1"/>
          </p:cNvSpPr>
          <p:nvPr>
            <p:ph type="sldNum" sz="quarter" idx="5"/>
          </p:nvPr>
        </p:nvSpPr>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stored program concept is von Neumann's key insight: both program code and data reside in the same memory.</a:t>
            </a:r>
          </a:p>
          <a:p>
            <a:r>
              <a:rPr lang="en-GB" dirty="0"/>
              <a:t>- This contrasts with early ENIAC-style computers where programming meant physically rewiring the machine.</a:t>
            </a:r>
          </a:p>
          <a:p>
            <a:r>
              <a:rPr lang="en-GB" dirty="0"/>
              <a:t>- Memory holds the executing program, its working data, and its output results simultaneously.</a:t>
            </a:r>
          </a:p>
          <a:p>
            <a:r>
              <a:rPr lang="en-GB" dirty="0"/>
              <a:t>- The equation: Processor + Memory + I/O = Computer System is the simplest possible definition.</a:t>
            </a:r>
          </a:p>
        </p:txBody>
      </p:sp>
      <p:sp>
        <p:nvSpPr>
          <p:cNvPr id="4" name="Slide Number Placeholder 3"/>
          <p:cNvSpPr>
            <a:spLocks noGrp="1"/>
          </p:cNvSpPr>
          <p:nvPr>
            <p:ph type="sldNum" sz="quarter" idx="5"/>
          </p:nvPr>
        </p:nvSpPr>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Four major memory types on a modern circuit board:</a:t>
            </a:r>
          </a:p>
          <a:p>
            <a:r>
              <a:rPr lang="en-GB" dirty="0"/>
              <a:t>- RAM: volatile main memory; swap space is RAM overflow on disk.</a:t>
            </a:r>
          </a:p>
          <a:p>
            <a:r>
              <a:rPr lang="en-GB" dirty="0"/>
              <a:t>- ROM: non-volatile; holds the BIOS/UEFI firmware that runs before the OS loads.</a:t>
            </a:r>
          </a:p>
          <a:p>
            <a:r>
              <a:rPr lang="en-GB" dirty="0"/>
              <a:t>- Cache: SRAM on or adjacent to the CPU die; accelerates apparent memory speed.</a:t>
            </a:r>
          </a:p>
          <a:p>
            <a:r>
              <a:rPr lang="en-GB" dirty="0"/>
              <a:t>- NV RAM (Non-Volatile RAM): used in portable devices to retain settings and state without power.</a:t>
            </a:r>
          </a:p>
        </p:txBody>
      </p:sp>
      <p:sp>
        <p:nvSpPr>
          <p:cNvPr id="4" name="Slide Number Placeholder 3"/>
          <p:cNvSpPr>
            <a:spLocks noGrp="1"/>
          </p:cNvSpPr>
          <p:nvPr>
            <p:ph type="sldNum" sz="quarter" idx="5"/>
          </p:nvPr>
        </p:nvSpPr>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Static RAM (SRAM): uses flip-flop circuits; fast, but large and expensive - used for CPU cache.</a:t>
            </a:r>
          </a:p>
          <a:p>
            <a:r>
              <a:rPr lang="en-GB" dirty="0"/>
              <a:t>- Dynamic RAM (DRAM): uses capacitors; smaller and cheaper, but requires periodic refresh to retain data.</a:t>
            </a:r>
          </a:p>
          <a:p>
            <a:r>
              <a:rPr lang="en-GB" dirty="0"/>
              <a:t>- Volatile RAM loses data on power loss; NV RAM (e.g., FRAM, MRAM) retains data - used in embedded/IoT.</a:t>
            </a:r>
          </a:p>
        </p:txBody>
      </p:sp>
      <p:sp>
        <p:nvSpPr>
          <p:cNvPr id="4" name="Slide Number Placeholder 3"/>
          <p:cNvSpPr>
            <a:spLocks noGrp="1"/>
          </p:cNvSpPr>
          <p:nvPr>
            <p:ph type="sldNum" sz="quarter" idx="5"/>
          </p:nvPr>
        </p:nvSpPr>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ROM types form a spectrum from fully fixed to fully reprogrammable:</a:t>
            </a:r>
          </a:p>
          <a:p>
            <a:r>
              <a:rPr lang="en-GB" dirty="0"/>
              <a:t>- Mask ROM: programmed at manufacture; cannot be changed.</a:t>
            </a:r>
          </a:p>
          <a:p>
            <a:r>
              <a:rPr lang="en-GB" dirty="0"/>
              <a:t>- PROM: Programmable ROM; written once by the user with a programmer device.</a:t>
            </a:r>
          </a:p>
          <a:p>
            <a:r>
              <a:rPr lang="en-GB" dirty="0"/>
              <a:t>- UV-EPROM: erased by ultraviolet light through a quartz window; reprogrammable.</a:t>
            </a:r>
          </a:p>
          <a:p>
            <a:r>
              <a:rPr lang="en-GB" dirty="0"/>
              <a:t>- EEPROM: electrically erasable; byte-addressable, used for BIOS chips. Flash memory is a derivative of EEPROM.</a:t>
            </a:r>
          </a:p>
        </p:txBody>
      </p:sp>
      <p:sp>
        <p:nvSpPr>
          <p:cNvPr id="4" name="Slide Number Placeholder 3"/>
          <p:cNvSpPr>
            <a:spLocks noGrp="1"/>
          </p:cNvSpPr>
          <p:nvPr>
            <p:ph type="sldNum" sz="quarter" idx="5"/>
          </p:nvPr>
        </p:nvSpPr>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Memory timing is critical: the address bus must be stable before data can be read or written.</a:t>
            </a:r>
          </a:p>
          <a:p>
            <a:r>
              <a:rPr lang="en-GB" dirty="0"/>
              <a:t>- A valid address must precede valid data on the bus - this is enforced by timing diagrams.</a:t>
            </a:r>
          </a:p>
          <a:p>
            <a:r>
              <a:rPr lang="en-GB" dirty="0"/>
              <a:t>- Memory timing parameters: CAS latency (CL), tRCD, tRP, tRAS - all measured in clock cycles.</a:t>
            </a:r>
          </a:p>
          <a:p>
            <a:r>
              <a:rPr lang="en-GB" dirty="0"/>
              <a:t>- The memory controller enforces these timings to prevent data corruption from premature read/write.</a:t>
            </a:r>
          </a:p>
        </p:txBody>
      </p:sp>
      <p:sp>
        <p:nvSpPr>
          <p:cNvPr id="4" name="Slide Number Placeholder 3"/>
          <p:cNvSpPr>
            <a:spLocks noGrp="1"/>
          </p:cNvSpPr>
          <p:nvPr>
            <p:ph type="sldNum" sz="quarter" idx="5"/>
          </p:nvPr>
        </p:nvSpPr>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Cache is a small but very fast memory area holding recently accessed blocks of main memory.</a:t>
            </a:r>
          </a:p>
          <a:p>
            <a:r>
              <a:rPr lang="en-GB" dirty="0"/>
              <a:t>- When the CPU finds its data in cache (cache hit), it operates at cache speed rather than RAM speed.</a:t>
            </a:r>
          </a:p>
          <a:p>
            <a:r>
              <a:rPr lang="en-GB" dirty="0"/>
              <a:t>- If all accesses hit the cache, the system effectively operates as if all memory were fast.</a:t>
            </a:r>
          </a:p>
          <a:p>
            <a:r>
              <a:rPr lang="en-GB" dirty="0"/>
              <a:t>- Cache hit ratio is the key performance metric: even a 90% hit ratio dramatically improves performance.</a:t>
            </a:r>
          </a:p>
          <a:p>
            <a:r>
              <a:rPr lang="en-GB" dirty="0"/>
              <a:t>- We will discuss cache replacement policies and coherency later in this lecture.</a:t>
            </a:r>
          </a:p>
        </p:txBody>
      </p:sp>
      <p:sp>
        <p:nvSpPr>
          <p:cNvPr id="4" name="Slide Number Placeholder 3"/>
          <p:cNvSpPr>
            <a:spLocks noGrp="1"/>
          </p:cNvSpPr>
          <p:nvPr>
            <p:ph type="sldNum" sz="quarter" idx="5"/>
          </p:nvPr>
        </p:nvSpPr>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cache architecture diagram shows the three-level hierarchy: CPU, Cache, Main Memory.</a:t>
            </a:r>
          </a:p>
          <a:p>
            <a:r>
              <a:rPr lang="en-GB" dirty="0"/>
              <a:t>- Data moves between levels in fixed-size blocks (cache lines, typically 64 bytes on x86).</a:t>
            </a:r>
          </a:p>
          <a:p>
            <a:r>
              <a:rPr lang="en-GB" dirty="0"/>
              <a:t>- On a cache miss, the entire cache line containing the needed data is fetched from the next level.</a:t>
            </a:r>
          </a:p>
          <a:p>
            <a:r>
              <a:rPr lang="en-GB" dirty="0"/>
              <a:t>- Spatial locality principle: data near recently accessed data is likely to be needed soon.</a:t>
            </a:r>
          </a:p>
        </p:txBody>
      </p:sp>
      <p:sp>
        <p:nvSpPr>
          <p:cNvPr id="4" name="Slide Number Placeholder 3"/>
          <p:cNvSpPr>
            <a:spLocks noGrp="1"/>
          </p:cNvSpPr>
          <p:nvPr>
            <p:ph type="sldNum" sz="quarter" idx="5"/>
          </p:nvPr>
        </p:nvSpPr>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Virtual memory allows a process to use more address space than physical RAM.</a:t>
            </a:r>
          </a:p>
          <a:p>
            <a:r>
              <a:rPr lang="en-GB" dirty="0"/>
              <a:t>- Demand paging: only the pages currently needed by a process are loaded into physical RAM.</a:t>
            </a:r>
          </a:p>
          <a:p>
            <a:r>
              <a:rPr lang="en-GB" dirty="0"/>
              <a:t>- The OS page fault handler loads missing pages from disk on demand.</a:t>
            </a:r>
          </a:p>
          <a:p>
            <a:r>
              <a:rPr lang="en-GB" dirty="0"/>
              <a:t>- This gives programmers a simple, flat memory model while the OS handles physical allocation.</a:t>
            </a:r>
          </a:p>
        </p:txBody>
      </p:sp>
      <p:sp>
        <p:nvSpPr>
          <p:cNvPr id="4" name="Slide Number Placeholder 3"/>
          <p:cNvSpPr>
            <a:spLocks noGrp="1"/>
          </p:cNvSpPr>
          <p:nvPr>
            <p:ph type="sldNum" sz="quarter" idx="5"/>
          </p:nvPr>
        </p:nvSpPr>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Virtual memory diagrams show the mapping between virtual addresses (process view) and physical frames (RAM).</a:t>
            </a:r>
          </a:p>
          <a:p>
            <a:r>
              <a:rPr lang="en-GB" dirty="0"/>
              <a:t>- The page table, managed by the OS and hardware MMU, performs this translation.</a:t>
            </a:r>
          </a:p>
          <a:p>
            <a:r>
              <a:rPr lang="en-GB" dirty="0"/>
              <a:t>- TLB (Translation Lookaside Buffer): a cache for page table entries to speed up address translation.</a:t>
            </a:r>
          </a:p>
          <a:p>
            <a:r>
              <a:rPr lang="en-GB" dirty="0"/>
              <a:t>- Each process has its own page table, providing memory isolation and protection between processes.</a:t>
            </a:r>
          </a:p>
        </p:txBody>
      </p:sp>
      <p:sp>
        <p:nvSpPr>
          <p:cNvPr id="4" name="Slide Number Placeholder 3"/>
          <p:cNvSpPr>
            <a:spLocks noGrp="1"/>
          </p:cNvSpPr>
          <p:nvPr>
            <p:ph type="sldNum" sz="quarter" idx="5"/>
          </p:nvPr>
        </p:nvSpPr>
        <p:spPr/>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Paging divides both virtual and physical memory into fixed-size pages (typically 4 KB).</a:t>
            </a:r>
          </a:p>
          <a:p>
            <a:r>
              <a:rPr lang="en-GB" dirty="0"/>
              <a:t>- A process is allocated an integer number of pages; they need not be contiguous in physical RAM.</a:t>
            </a:r>
          </a:p>
          <a:p>
            <a:r>
              <a:rPr lang="en-GB" dirty="0"/>
              <a:t>- The page table maps virtual page numbers to physical frame numbers.</a:t>
            </a:r>
          </a:p>
          <a:p>
            <a:r>
              <a:rPr lang="en-GB" dirty="0"/>
              <a:t>- On process termination, all its physical frames are returned to the free pool.</a:t>
            </a:r>
          </a:p>
          <a:p>
            <a:r>
              <a:rPr lang="en-GB" dirty="0"/>
              <a:t>- Swapping: pages not currently needed are written to disk (swap space) to free physical frames.</a:t>
            </a:r>
          </a:p>
        </p:txBody>
      </p:sp>
      <p:sp>
        <p:nvSpPr>
          <p:cNvPr id="4" name="Slide Number Placeholder 3"/>
          <p:cNvSpPr>
            <a:spLocks noGrp="1"/>
          </p:cNvSpPr>
          <p:nvPr>
            <p:ph type="sldNum" sz="quarter" idx="5"/>
          </p:nvPr>
        </p:nvSpPr>
        <p:spPr/>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Virtual memory uses the hard disk as an extension of RAM via the swap file/partition.</a:t>
            </a:r>
          </a:p>
          <a:p>
            <a:r>
              <a:rPr lang="en-GB" dirty="0"/>
              <a:t>- Mass storage is orders of magnitude slower than RAM (microseconds vs nanoseconds), so excessive swapping (thrashing) devastates performance.</a:t>
            </a:r>
          </a:p>
          <a:p>
            <a:r>
              <a:rPr lang="en-GB" dirty="0"/>
              <a:t>- Demand paging allows processes whose total size exceeds physical RAM to still execute.</a:t>
            </a:r>
          </a:p>
          <a:p>
            <a:r>
              <a:rPr lang="en-GB" dirty="0"/>
              <a:t>- Systems with too little RAM will thrash: constantly paging in and out, spending more time on I/O than computation.</a:t>
            </a:r>
          </a:p>
        </p:txBody>
      </p:sp>
      <p:sp>
        <p:nvSpPr>
          <p:cNvPr id="4" name="Slide Number Placeholder 3"/>
          <p:cNvSpPr>
            <a:spLocks noGrp="1"/>
          </p:cNvSpPr>
          <p:nvPr>
            <p:ph type="sldNum" sz="quarter" idx="5"/>
          </p:nvPr>
        </p:nvSpPr>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diagram shows the demand paging mechanism: page fault, OS intervention, disk read, page table update.</a:t>
            </a:r>
          </a:p>
          <a:p>
            <a:r>
              <a:rPr lang="en-GB" dirty="0"/>
              <a:t>- The page fault handler is an OS routine that handles the case where the requested page is not in RAM.</a:t>
            </a:r>
          </a:p>
          <a:p>
            <a:r>
              <a:rPr lang="en-GB" dirty="0"/>
              <a:t>- Hardware support: the MMU (Memory Management Unit) detects invalid page table entries and raises page faults.</a:t>
            </a:r>
          </a:p>
          <a:p>
            <a:r>
              <a:rPr lang="en-GB" dirty="0"/>
              <a:t>- Modern SSDs have dramatically reduced swap latency compared to spinning hard disks.</a:t>
            </a:r>
          </a:p>
        </p:txBody>
      </p:sp>
      <p:sp>
        <p:nvSpPr>
          <p:cNvPr id="4" name="Slide Number Placeholder 3"/>
          <p:cNvSpPr>
            <a:spLocks noGrp="1"/>
          </p:cNvSpPr>
          <p:nvPr>
            <p:ph type="sldNum" sz="quarter" idx="5"/>
          </p:nvPr>
        </p:nvSpPr>
        <p:spPr/>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SDRAM (Synchronous Dynamic Random Access Memory)</a:t>
            </a:r>
          </a:p>
          <a:p>
            <a:r>
              <a:rPr lang="en-GB" dirty="0"/>
              <a:t>SDRAM synchronises memory operations with the system clock, providing predictable timing for data access. Modern implementations focus on improving latency and power efficiency whilst maintaining backwards compatibility with legacy systems.</a:t>
            </a:r>
          </a:p>
          <a:p>
            <a:r>
              <a:rPr lang="en-GB" dirty="0"/>
              <a:t>DDR SDRAM (Double Data Rate SDRAM)</a:t>
            </a:r>
          </a:p>
          <a:p>
            <a:r>
              <a:rPr lang="en-GB" dirty="0"/>
              <a:t>The original DDR SDRAM transfers data on both rising and falling edges of the clock signal, effectively doubling data throughput compared to single data rate SDRAM. Current applications primarily exist in embedded systems and legacy hardware.</a:t>
            </a:r>
          </a:p>
          <a:p>
            <a:r>
              <a:rPr lang="en-GB" dirty="0"/>
              <a:t>DDR2 SDRAM (Double Data Rate Two SDRAM)</a:t>
            </a:r>
          </a:p>
          <a:p>
            <a:r>
              <a:rPr lang="en-GB" dirty="0"/>
              <a:t>DDR2 introduced prefetch buffers and improved signalling to achieve higher frequencies than DDR. Modern DDR2 implementations continue to serve niche applications, though production has largely ceased in favour of newer standards.</a:t>
            </a:r>
          </a:p>
          <a:p>
            <a:r>
              <a:rPr lang="en-GB" dirty="0"/>
              <a:t>DDR3 SDRAM (Double Data Rate Three SDRAM)</a:t>
            </a:r>
          </a:p>
          <a:p>
            <a:r>
              <a:rPr lang="en-GB" dirty="0"/>
              <a:t>DDR3 reduced operating voltage to 1.5V and increased prefetch buffer size to 8 bits. Legacy systems and cost-sensitive applications still utilise DDR3, though it has been superseded by DDR4 and DDR5 in mainstream computing.</a:t>
            </a:r>
          </a:p>
          <a:p>
            <a:r>
              <a:rPr lang="en-GB" dirty="0"/>
              <a:t>Current Generation Memory Technologies</a:t>
            </a:r>
          </a:p>
          <a:p>
            <a:r>
              <a:rPr lang="en-GB" dirty="0"/>
              <a:t>DDR4 SDRAM (Double Data Rate Four SDRAM)</a:t>
            </a:r>
          </a:p>
          <a:p>
            <a:r>
              <a:rPr lang="en-GB" dirty="0"/>
              <a:t>DDR4 operates at 1.2V with data rates ranging from 1600 to 3200 MT/s in standard JEDEC specifications, with overclocked modules achieving higher speeds. Key advancements include:</a:t>
            </a:r>
          </a:p>
          <a:p>
            <a:r>
              <a:rPr lang="en-GB" dirty="0"/>
              <a:t>Improved Power Efficiency: 1.2V operating voltage reduces power consumption by approximately 20% compared to DDR3</a:t>
            </a:r>
          </a:p>
          <a:p>
            <a:r>
              <a:rPr lang="en-GB" dirty="0"/>
              <a:t>Higher Density: Maximum DIMM capacity of 64GB per module</a:t>
            </a:r>
          </a:p>
          <a:p>
            <a:r>
              <a:rPr lang="en-GB" dirty="0"/>
              <a:t>Enhanced Error Correction: Improved on-die ECC capabilities</a:t>
            </a:r>
          </a:p>
          <a:p>
            <a:r>
              <a:rPr lang="en-GB" dirty="0"/>
              <a:t>Bank Group Architecture: Four bank groups with four banks each for better parallelism</a:t>
            </a:r>
          </a:p>
          <a:p>
            <a:r>
              <a:rPr lang="en-GB" dirty="0"/>
              <a:t>DDR5 SDRAM (Double Data Rate Five SDRAM)</a:t>
            </a:r>
          </a:p>
          <a:p>
            <a:r>
              <a:rPr lang="en-GB" dirty="0"/>
              <a:t>Released on July 14, 2020, DDR5 reduces power consumption to 1.1V whilst doubling bandwidth compared to DDR4. Recent advancements include:</a:t>
            </a:r>
          </a:p>
          <a:p>
            <a:r>
              <a:rPr lang="en-GB" dirty="0"/>
              <a:t>Performance Specifications</a:t>
            </a:r>
          </a:p>
          <a:p>
            <a:r>
              <a:rPr lang="en-GB" dirty="0"/>
              <a:t>Data Rates: DDR5 supports frequencies up to 9600 MT/s, with 8200 MT/s translating to approximately 120 GB/s bandwidth</a:t>
            </a:r>
          </a:p>
          <a:p>
            <a:r>
              <a:rPr lang="en-GB" dirty="0"/>
              <a:t>Capacity: Maximum DIMM capacity increased from 64GB to 512GB</a:t>
            </a:r>
          </a:p>
          <a:p>
            <a:r>
              <a:rPr lang="en-GB" dirty="0"/>
              <a:t>Latency: Maintains approximately 14 ns latency similar to DDR4 and DDR3</a:t>
            </a:r>
          </a:p>
          <a:p>
            <a:endParaRPr lang="en-GB" dirty="0"/>
          </a:p>
          <a:p>
            <a:r>
              <a:rPr lang="en-GB" dirty="0"/>
              <a:t>Key talking points:</a:t>
            </a:r>
          </a:p>
          <a:p>
            <a:r>
              <a:rPr lang="en-GB" dirty="0"/>
              <a:t>- SDRAM synchronises to the system clock, providing predictable timing.</a:t>
            </a:r>
          </a:p>
          <a:p>
            <a:r>
              <a:rPr lang="en-GB" dirty="0"/>
              <a:t>- DDR transfers on both rising and falling clock edges, doubling data rate vs SDR.</a:t>
            </a:r>
          </a:p>
          <a:p>
            <a:r>
              <a:rPr lang="en-GB" dirty="0"/>
              <a:t>- DDR2/3/4/5: each generation reduces voltage (improving power efficiency) and increases bandwidth.</a:t>
            </a:r>
          </a:p>
          <a:p>
            <a:r>
              <a:rPr lang="en-GB" dirty="0"/>
              <a:t>- DDR5 supports up to 9600 MT/s and up to 512 GB per DIMM - a dramatic improvement over DDR4.</a:t>
            </a:r>
          </a:p>
          <a:p>
            <a:r>
              <a:rPr lang="en-GB" dirty="0"/>
              <a:t>- For students interested in current specs: check JEDEC standards (jedec.org) as these evolve regularly.</a:t>
            </a:r>
          </a:p>
        </p:txBody>
      </p:sp>
      <p:sp>
        <p:nvSpPr>
          <p:cNvPr id="4" name="Slide Number Placeholder 3"/>
          <p:cNvSpPr>
            <a:spLocks noGrp="1"/>
          </p:cNvSpPr>
          <p:nvPr>
            <p:ph type="sldNum" sz="quarter" idx="5"/>
          </p:nvPr>
        </p:nvSpPr>
        <p:spPr/>
        <p:txBody>
          <a:bodyPr/>
          <a:lstStyle/>
          <a:p>
            <a:fld id="{852AA996-F650-43B3-983B-DD8F4F462E47}" type="slidenum">
              <a:rPr lang="en-GB" smtClean="0"/>
              <a:t>53</a:t>
            </a:fld>
            <a:endParaRPr lang="en-GB"/>
          </a:p>
        </p:txBody>
      </p:sp>
    </p:spTree>
    <p:extLst>
      <p:ext uri="{BB962C8B-B14F-4D97-AF65-F5344CB8AC3E}">
        <p14:creationId xmlns:p14="http://schemas.microsoft.com/office/powerpoint/2010/main" val="16262531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comparison table shows key parameters across SDRAM generations: bandwidth, voltage, max capacity.</a:t>
            </a:r>
          </a:p>
          <a:p>
            <a:r>
              <a:rPr lang="en-GB" dirty="0"/>
              <a:t>- Students should note the trend: voltage decreases (1.5V DDR3 -&gt; 1.2V DDR4 -&gt; 1.1V DDR5).</a:t>
            </a:r>
          </a:p>
          <a:p>
            <a:r>
              <a:rPr lang="en-GB" dirty="0"/>
              <a:t>- Bandwidth increases: roughly doubling with each generation.</a:t>
            </a:r>
          </a:p>
          <a:p>
            <a:r>
              <a:rPr lang="en-GB" dirty="0"/>
              <a:t>- Backward compatibility: DDR5 DIMMs are physically incompatible with DDR4 slots (different key notch position).</a:t>
            </a:r>
          </a:p>
        </p:txBody>
      </p:sp>
      <p:sp>
        <p:nvSpPr>
          <p:cNvPr id="4" name="Slide Number Placeholder 3"/>
          <p:cNvSpPr>
            <a:spLocks noGrp="1"/>
          </p:cNvSpPr>
          <p:nvPr>
            <p:ph type="sldNum" sz="quarter" idx="5"/>
          </p:nvPr>
        </p:nvSpPr>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Storage refers to persistent, non-volatile data storage - data survives power loss.</a:t>
            </a:r>
          </a:p>
          <a:p>
            <a:r>
              <a:rPr lang="en-GB" dirty="0"/>
              <a:t>- Main types: HDD (magnetic spinning disks), SSD (NAND flash), NVMe M.2 (PCIe-connected flash).</a:t>
            </a:r>
          </a:p>
          <a:p>
            <a:r>
              <a:rPr lang="en-GB" dirty="0"/>
              <a:t>- The file system is the layer that organises raw storage into the file and directory structure seen by users.</a:t>
            </a:r>
          </a:p>
          <a:p>
            <a:r>
              <a:rPr lang="en-GB" dirty="0"/>
              <a:t>- Understanding storage at the block level helps explain file system design decisions.</a:t>
            </a:r>
          </a:p>
        </p:txBody>
      </p:sp>
      <p:sp>
        <p:nvSpPr>
          <p:cNvPr id="4" name="Slide Number Placeholder 3"/>
          <p:cNvSpPr>
            <a:spLocks noGrp="1"/>
          </p:cNvSpPr>
          <p:nvPr>
            <p:ph type="sldNum" sz="quarter" idx="5"/>
          </p:nvPr>
        </p:nvSpPr>
        <p:spPr/>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All persistent data is ultimately stored in fixed-size blocks on storage devices.</a:t>
            </a:r>
          </a:p>
          <a:p>
            <a:r>
              <a:rPr lang="en-GB" dirty="0"/>
              <a:t>- Four pieces of information needed to locate a file: start location, continuation block address, end delimiter, and identifier (filename/inode).</a:t>
            </a:r>
          </a:p>
          <a:p>
            <a:r>
              <a:rPr lang="en-GB" dirty="0"/>
              <a:t>- This structure is why deleting a file only removes the metadata: the blocks are simply marked free.</a:t>
            </a:r>
          </a:p>
          <a:p>
            <a:r>
              <a:rPr lang="en-GB" dirty="0"/>
              <a:t>- File recovery tools work by scanning for intact block data after metadata deletion.</a:t>
            </a:r>
          </a:p>
        </p:txBody>
      </p:sp>
      <p:sp>
        <p:nvSpPr>
          <p:cNvPr id="4" name="Slide Number Placeholder 3"/>
          <p:cNvSpPr>
            <a:spLocks noGrp="1"/>
          </p:cNvSpPr>
          <p:nvPr>
            <p:ph type="sldNum" sz="quarter" idx="5"/>
          </p:nvPr>
        </p:nvSpPr>
        <p:spPr/>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ext4 (Linux): journal-based, allocates contiguous blocks where possible, falls back to extent-based mapping.</a:t>
            </a:r>
          </a:p>
          <a:p>
            <a:r>
              <a:rPr lang="en-GB" dirty="0"/>
              <a:t>- FAT (File Allocation Table): simple table-based approach; widely compatible, still used on USB drives.</a:t>
            </a:r>
          </a:p>
          <a:p>
            <a:r>
              <a:rPr lang="en-GB" dirty="0"/>
              <a:t>- NTFS (Windows): journal-based, supports permissions, compression, encryption, large volumes.</a:t>
            </a:r>
          </a:p>
          <a:p>
            <a:r>
              <a:rPr lang="en-GB" dirty="0"/>
              <a:t>- APFS (Apple): copy-on-write, snapshots, strong encryption. ZFS: checksumming, RAID-Z, snapshots.</a:t>
            </a:r>
          </a:p>
          <a:p>
            <a:r>
              <a:rPr lang="en-GB" dirty="0"/>
              <a:t>- File system choice affects performance, reliability, and maximum file/volume size.</a:t>
            </a:r>
          </a:p>
        </p:txBody>
      </p:sp>
      <p:sp>
        <p:nvSpPr>
          <p:cNvPr id="4" name="Slide Number Placeholder 3"/>
          <p:cNvSpPr>
            <a:spLocks noGrp="1"/>
          </p:cNvSpPr>
          <p:nvPr>
            <p:ph type="sldNum" sz="quarter" idx="5"/>
          </p:nvPr>
        </p:nvSpPr>
        <p:spPr/>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Fragmentation occurs when a file's blocks are not contiguous on disk.</a:t>
            </a:r>
          </a:p>
          <a:p>
            <a:r>
              <a:rPr lang="en-GB" dirty="0"/>
              <a:t>- HDDs suffer performance degradation from fragmentation (seek time to physically move the read head).</a:t>
            </a:r>
          </a:p>
          <a:p>
            <a:r>
              <a:rPr lang="en-GB" dirty="0"/>
              <a:t>- SSDs are not significantly affected by fragmentation (random access time is constant), so defragmentation of SSDs is unnecessary and harmful.</a:t>
            </a:r>
          </a:p>
          <a:p>
            <a:r>
              <a:rPr lang="en-GB" dirty="0"/>
              <a:t>- Modern OS schedulers and SSDs use wear levelling and garbage collection to manage block allocation.</a:t>
            </a:r>
          </a:p>
        </p:txBody>
      </p:sp>
      <p:sp>
        <p:nvSpPr>
          <p:cNvPr id="4" name="Slide Number Placeholder 3"/>
          <p:cNvSpPr>
            <a:spLocks noGrp="1"/>
          </p:cNvSpPr>
          <p:nvPr>
            <p:ph type="sldNum" sz="quarter" idx="5"/>
          </p:nvPr>
        </p:nvSpPr>
        <p:spPr/>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MMU (Memory Management Unit) is hardware within the CPU that handles address translation and memory protection.</a:t>
            </a:r>
          </a:p>
          <a:p>
            <a:r>
              <a:rPr lang="en-GB" dirty="0"/>
              <a:t>- It maximises CPU utilisation by ensuring data transfers happen efficiently without direct CPU supervision.</a:t>
            </a:r>
          </a:p>
          <a:p>
            <a:r>
              <a:rPr lang="en-GB" dirty="0"/>
              <a:t>- The MMU also tracks fragmented memory blocks via the page table, enabling virtual memory.</a:t>
            </a:r>
          </a:p>
          <a:p>
            <a:r>
              <a:rPr lang="en-GB" dirty="0"/>
              <a:t>- DMA (Direct Memory Access) controllers further offload data transfer: they move blocks between RAM and I/O without CPU intervention.</a:t>
            </a:r>
          </a:p>
        </p:txBody>
      </p:sp>
      <p:sp>
        <p:nvSpPr>
          <p:cNvPr id="4" name="Slide Number Placeholder 3"/>
          <p:cNvSpPr>
            <a:spLocks noGrp="1"/>
          </p:cNvSpPr>
          <p:nvPr>
            <p:ph type="sldNum" sz="quarter" idx="5"/>
          </p:nvPr>
        </p:nvSpPr>
        <p:spPr/>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Large blocks: fewer metadata entries, less fragmentation, but internal fragmentation wastes space within a block.</a:t>
            </a:r>
          </a:p>
          <a:p>
            <a:r>
              <a:rPr lang="en-GB" dirty="0"/>
              <a:t>- A 4 KB block size means a 1-byte file wastes nearly 4 KB of allocated space.</a:t>
            </a:r>
          </a:p>
          <a:p>
            <a:r>
              <a:rPr lang="en-GB" dirty="0"/>
              <a:t>- Small blocks: less internal waste, but more metadata, more fragmentation, slower sequential access.</a:t>
            </a:r>
          </a:p>
          <a:p>
            <a:r>
              <a:rPr lang="en-GB" dirty="0"/>
              <a:t>- Typical file system block sizes: 512 B (legacy), 4 KB (modern default), up to 64 KB for large-file workloads.</a:t>
            </a:r>
          </a:p>
        </p:txBody>
      </p:sp>
      <p:sp>
        <p:nvSpPr>
          <p:cNvPr id="4" name="Slide Number Placeholder 3"/>
          <p:cNvSpPr>
            <a:spLocks noGrp="1"/>
          </p:cNvSpPr>
          <p:nvPr>
            <p:ph type="sldNum" sz="quarter" idx="5"/>
          </p:nvPr>
        </p:nvSpPr>
        <p:spPr/>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Transition slide: having covered file systems and memory management, now we look at the physical storage devices.</a:t>
            </a:r>
          </a:p>
          <a:p>
            <a:r>
              <a:rPr lang="en-GB" dirty="0"/>
              <a:t>- The two main storage device types are HDD (Hard Disk Drive) and SSD (Solid State Drive).</a:t>
            </a:r>
          </a:p>
          <a:p>
            <a:r>
              <a:rPr lang="en-GB" dirty="0"/>
              <a:t>- Ask students: what are the key trade-offs they already know between HDD and SSD?</a:t>
            </a:r>
          </a:p>
        </p:txBody>
      </p:sp>
      <p:sp>
        <p:nvSpPr>
          <p:cNvPr id="4" name="Slide Number Placeholder 3"/>
          <p:cNvSpPr>
            <a:spLocks noGrp="1"/>
          </p:cNvSpPr>
          <p:nvPr>
            <p:ph type="sldNum" sz="quarter" idx="5"/>
          </p:nvPr>
        </p:nvSpPr>
        <p:spPr/>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SSDs have no moving parts: they store data in NAND flash memory cells.</a:t>
            </a:r>
          </a:p>
          <a:p>
            <a:r>
              <a:rPr lang="en-GB" dirty="0"/>
              <a:t>- Access times: ~0.1ms, compared to ~10ms for HDDs - approximately 100x faster.</a:t>
            </a:r>
          </a:p>
          <a:p>
            <a:r>
              <a:rPr lang="en-GB" dirty="0"/>
              <a:t>- Capacity: generally lower per unit cost vs HDD, though this gap is narrowing.</a:t>
            </a:r>
          </a:p>
          <a:p>
            <a:r>
              <a:rPr lang="en-GB" dirty="0"/>
              <a:t>- Endurance: each NAND cell has a limited number of write cycles (Program/Erase cycles); small random writes degrade SSDs faster.</a:t>
            </a:r>
          </a:p>
          <a:p>
            <a:r>
              <a:rPr lang="en-GB" dirty="0"/>
              <a:t>- Write amplification is a key concept: SSD controllers must erase full blocks before writing, often moving data.</a:t>
            </a:r>
          </a:p>
        </p:txBody>
      </p:sp>
      <p:sp>
        <p:nvSpPr>
          <p:cNvPr id="4" name="Slide Number Placeholder 3"/>
          <p:cNvSpPr>
            <a:spLocks noGrp="1"/>
          </p:cNvSpPr>
          <p:nvPr>
            <p:ph type="sldNum" sz="quarter" idx="5"/>
          </p:nvPr>
        </p:nvSpPr>
        <p:spPr/>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HDDs use spinning magnetic platters with read/write heads on actuator arms.</a:t>
            </a:r>
          </a:p>
          <a:p>
            <a:r>
              <a:rPr lang="en-GB" dirty="0"/>
              <a:t>- Access time has three components: seek time (head movement), rotational latency (waiting for sector), and transfer time.</a:t>
            </a:r>
          </a:p>
          <a:p>
            <a:r>
              <a:rPr lang="en-GB" dirty="0"/>
              <a:t>- Typical HDD speeds: 5400 RPM (laptops), 7200 RPM (desktops), 10000-15000 RPM (server/enterprise).</a:t>
            </a:r>
          </a:p>
          <a:p>
            <a:r>
              <a:rPr lang="en-GB" dirty="0"/>
              <a:t>- HDDs offer high capacity at low cost per GB, making them suitable for bulk storage.</a:t>
            </a:r>
          </a:p>
        </p:txBody>
      </p:sp>
      <p:sp>
        <p:nvSpPr>
          <p:cNvPr id="4" name="Slide Number Placeholder 3"/>
          <p:cNvSpPr>
            <a:spLocks noGrp="1"/>
          </p:cNvSpPr>
          <p:nvPr>
            <p:ph type="sldNum" sz="quarter" idx="5"/>
          </p:nvPr>
        </p:nvSpPr>
        <p:spPr/>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mechanical components: platter (stores data magnetically), read/write head (electromagnet), actuator arm (positions head), spindle motor.</a:t>
            </a:r>
          </a:p>
          <a:p>
            <a:r>
              <a:rPr lang="en-GB" dirty="0"/>
              <a:t>- Data is written by changing the magnetic polarity of tiny domains on the platter surface.</a:t>
            </a:r>
          </a:p>
          <a:p>
            <a:r>
              <a:rPr lang="en-GB" dirty="0"/>
              <a:t>- Modern HDDs use perpendicular magnetic recording (PMR) and shingled magnetic recording (SMR) for higher density.</a:t>
            </a:r>
          </a:p>
          <a:p>
            <a:r>
              <a:rPr lang="en-GB" dirty="0"/>
              <a:t>- The head floats nanometres above the platter surface on an air cushion - hence why physical shocks can cause head crashes.</a:t>
            </a:r>
          </a:p>
        </p:txBody>
      </p:sp>
      <p:sp>
        <p:nvSpPr>
          <p:cNvPr id="4" name="Slide Number Placeholder 3"/>
          <p:cNvSpPr>
            <a:spLocks noGrp="1"/>
          </p:cNvSpPr>
          <p:nvPr>
            <p:ph type="sldNum" sz="quarter" idx="5"/>
          </p:nvPr>
        </p:nvSpPr>
        <p:spPr/>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image shows an Intel SSD with the controller chip and NAND flash packages visible.</a:t>
            </a:r>
          </a:p>
          <a:p>
            <a:r>
              <a:rPr lang="en-GB" dirty="0"/>
              <a:t>- SSD controller: manages wear levelling, error correction (ECC), garbage collection, and the flash translation layer (FTL).</a:t>
            </a:r>
          </a:p>
          <a:p>
            <a:r>
              <a:rPr lang="en-GB" dirty="0"/>
              <a:t>- NAND types: SLC (1 bit/cell, fast, expensive), MLC (2 bit), TLC (3 bit, common), QLC (4 bit, high capacity, slower).</a:t>
            </a:r>
          </a:p>
          <a:p>
            <a:r>
              <a:rPr lang="en-GB" dirty="0"/>
              <a:t>- The FTL maps logical block addresses to physical NAND pages, hiding the erase-before-write constraint from the OS.</a:t>
            </a:r>
          </a:p>
        </p:txBody>
      </p:sp>
      <p:sp>
        <p:nvSpPr>
          <p:cNvPr id="4" name="Slide Number Placeholder 3"/>
          <p:cNvSpPr>
            <a:spLocks noGrp="1"/>
          </p:cNvSpPr>
          <p:nvPr>
            <p:ph type="sldNum" sz="quarter" idx="5"/>
          </p:nvPr>
        </p:nvSpPr>
        <p:spPr/>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05D12FA7-EFBC-0E46-AC8E-65EA6B3B41AB}"/>
              </a:ext>
            </a:extLst>
          </p:cNvPr>
          <p:cNvSpPr>
            <a:spLocks noGrp="1" noRot="1" noChangeAspect="1" noChangeArrowheads="1" noTextEdit="1"/>
          </p:cNvSpPr>
          <p:nvPr>
            <p:ph type="sldImg"/>
          </p:nvPr>
        </p:nvSpPr>
        <p:spPr>
          <a:xfrm>
            <a:off x="917575" y="744538"/>
            <a:ext cx="4962525" cy="3722687"/>
          </a:xfrm>
          <a:ln/>
        </p:spPr>
      </p:sp>
      <p:sp>
        <p:nvSpPr>
          <p:cNvPr id="23555" name="Notes Placeholder 2">
            <a:extLst>
              <a:ext uri="{FF2B5EF4-FFF2-40B4-BE49-F238E27FC236}">
                <a16:creationId xmlns:a16="http://schemas.microsoft.com/office/drawing/2014/main" id="{E69EDECD-7D46-31BE-2E26-98B942CFB6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- 1TB M.2 NVMe SSDs represent the current mainstream high-performance storage option.</a:t>
            </a:r>
          </a:p>
          <a:p>
            <a:r>
              <a:rPr lang="en-GB" dirty="0"/>
              <a:t>- NVMe (Non-Volatile Memory Express) is a protocol designed specifically for flash storage, far more efficient than SATA.</a:t>
            </a:r>
          </a:p>
          <a:p>
            <a:r>
              <a:rPr lang="en-GB" dirty="0"/>
              <a:t>- NVMe over PCIe offers dramatically lower latency (around 20 microseconds vs 70 microseconds for SATA SSD).</a:t>
            </a:r>
          </a:p>
          <a:p>
            <a:r>
              <a:rPr lang="en-GB" dirty="0"/>
              <a:t>- The M.2 form factor is a small PCB (22mm wide, various lengths) that plugs directly into a motherboard slot.</a:t>
            </a:r>
          </a:p>
        </p:txBody>
      </p:sp>
      <p:sp>
        <p:nvSpPr>
          <p:cNvPr id="23556" name="Slide Number Placeholder 3">
            <a:extLst>
              <a:ext uri="{FF2B5EF4-FFF2-40B4-BE49-F238E27FC236}">
                <a16:creationId xmlns:a16="http://schemas.microsoft.com/office/drawing/2014/main" id="{F46B43C1-AEE9-E710-CCC4-2E0478E576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7022D4B-9786-4923-900B-8EBB379D1756}" type="slidenum">
              <a:rPr lang="en-GB" altLang="en-US" sz="1200" smtClean="0">
                <a:latin typeface="Arial" panose="020B0604020202020204" pitchFamily="34" charset="0"/>
              </a:rPr>
              <a:pPr/>
              <a:t>66</a:t>
            </a:fld>
            <a:endParaRPr lang="en-GB" altLang="en-US" sz="1200">
              <a:latin typeface="Arial" panose="020B0604020202020204" pitchFamily="34" charset="0"/>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2297628-CD2E-76D5-85AB-353A63AADAA5}"/>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2240A4D6-E413-F215-3316-7C1D7B8879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M.2 slots can be wired for either SATA or PCIe (NVMe), and sometimes both - the key (notch) determines compatibility.</a:t>
            </a:r>
          </a:p>
          <a:p>
            <a:r>
              <a:rPr lang="en-GB" dirty="0"/>
              <a:t>- M.2 SATA: uses the AHCI protocol; same speed as a regular SATA SSD (~550 MB/s) but in a compact form factor.</a:t>
            </a:r>
          </a:p>
          <a:p>
            <a:r>
              <a:rPr lang="en-GB" dirty="0"/>
              <a:t>- M.2 PCIe NVMe: uses the NVMe protocol; sequential speeds of 3500+ MB/s (Gen 3), 7000+ MB/s (Gen 4), 12000+ MB/s (Gen 5).</a:t>
            </a:r>
          </a:p>
          <a:p>
            <a:r>
              <a:rPr lang="en-GB" dirty="0"/>
              <a:t>- Students must check their motherboard specification to know which M.2 protocol(s) are supported.</a:t>
            </a:r>
          </a:p>
        </p:txBody>
      </p:sp>
      <p:sp>
        <p:nvSpPr>
          <p:cNvPr id="25604" name="Slide Number Placeholder 3">
            <a:extLst>
              <a:ext uri="{FF2B5EF4-FFF2-40B4-BE49-F238E27FC236}">
                <a16:creationId xmlns:a16="http://schemas.microsoft.com/office/drawing/2014/main" id="{D5D9D25C-62C2-F6FC-4F9A-ECBEB09516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88E7537-8F23-4823-AA22-2AEB23CE2DC6}" type="slidenum">
              <a:rPr lang="en-GB" altLang="en-US" sz="1200" smtClean="0">
                <a:latin typeface="Arial" panose="020B0604020202020204" pitchFamily="34" charset="0"/>
              </a:rPr>
              <a:pPr/>
              <a:t>67</a:t>
            </a:fld>
            <a:endParaRPr lang="en-GB" altLang="en-US" sz="1200">
              <a:latin typeface="Arial" panose="020B0604020202020204" pitchFamily="34" charset="0"/>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3E3243E-6D05-7871-88CE-8030708430D1}"/>
              </a:ext>
            </a:extLst>
          </p:cNvPr>
          <p:cNvSpPr>
            <a:spLocks noGrp="1" noRot="1" noChangeAspect="1" noChangeArrowheads="1" noTextEdit="1"/>
          </p:cNvSpPr>
          <p:nvPr>
            <p:ph type="sldImg"/>
          </p:nvPr>
        </p:nvSpPr>
        <p:spPr>
          <a:xfrm>
            <a:off x="917575" y="744538"/>
            <a:ext cx="4962525" cy="3722687"/>
          </a:xfrm>
          <a:ln/>
        </p:spPr>
      </p:sp>
      <p:sp>
        <p:nvSpPr>
          <p:cNvPr id="27651" name="Notes Placeholder 2">
            <a:extLst>
              <a:ext uri="{FF2B5EF4-FFF2-40B4-BE49-F238E27FC236}">
                <a16:creationId xmlns:a16="http://schemas.microsoft.com/office/drawing/2014/main" id="{10C499E7-A756-7F76-80D0-9930D9B12E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M.2 drives come in different lengths: 2230 (30mm), 2242 (42mm), 2260 (60mm), 2280 (80mm), 22110 (110mm).</a:t>
            </a:r>
          </a:p>
          <a:p>
            <a:r>
              <a:rPr lang="en-GB" dirty="0"/>
              <a:t>- 2280 is the most common length for consumer NVMe drives.</a:t>
            </a:r>
          </a:p>
          <a:p>
            <a:r>
              <a:rPr lang="en-GB" dirty="0"/>
              <a:t>- Shorter lengths (2230, 2242) are common in compact laptops and handheld devices.</a:t>
            </a:r>
          </a:p>
          <a:p>
            <a:r>
              <a:rPr lang="en-GB" dirty="0"/>
              <a:t>- The motherboard M.2 slot must support the drive's length; most slots have multiple screw positions to accommodate different lengths.</a:t>
            </a:r>
          </a:p>
        </p:txBody>
      </p:sp>
      <p:sp>
        <p:nvSpPr>
          <p:cNvPr id="27652" name="Slide Number Placeholder 3">
            <a:extLst>
              <a:ext uri="{FF2B5EF4-FFF2-40B4-BE49-F238E27FC236}">
                <a16:creationId xmlns:a16="http://schemas.microsoft.com/office/drawing/2014/main" id="{4C87FCDA-5134-8ABF-16F7-762BA78ED7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A23554-2AA6-46E5-839F-B6FE5AB610FD}" type="slidenum">
              <a:rPr lang="en-GB" altLang="en-US" sz="1200" smtClean="0">
                <a:latin typeface="Arial" panose="020B0604020202020204" pitchFamily="34" charset="0"/>
              </a:rPr>
              <a:pPr/>
              <a:t>68</a:t>
            </a:fld>
            <a:endParaRPr lang="en-GB" altLang="en-US" sz="1200">
              <a:latin typeface="Arial" panose="020B0604020202020204" pitchFamily="34" charset="0"/>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66054D7-7F2F-89D0-FE79-D8FF6F6428AD}"/>
              </a:ext>
            </a:extLst>
          </p:cNvPr>
          <p:cNvSpPr>
            <a:spLocks noGrp="1" noRot="1" noChangeAspect="1" noChangeArrowheads="1" noTextEdit="1"/>
          </p:cNvSpPr>
          <p:nvPr>
            <p:ph type="sldImg"/>
          </p:nvPr>
        </p:nvSpPr>
        <p:spPr>
          <a:xfrm>
            <a:off x="917575" y="744538"/>
            <a:ext cx="4962525" cy="3722687"/>
          </a:xfrm>
          <a:ln/>
        </p:spPr>
      </p:sp>
      <p:sp>
        <p:nvSpPr>
          <p:cNvPr id="29699" name="Notes Placeholder 2">
            <a:extLst>
              <a:ext uri="{FF2B5EF4-FFF2-40B4-BE49-F238E27FC236}">
                <a16:creationId xmlns:a16="http://schemas.microsoft.com/office/drawing/2014/main" id="{2C68F902-1720-2EAB-0B10-123FFA1332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Modern motherboards often have two to four M.2 slots, supporting a mix of PCIe Gen 3/4/5 and SATA.</a:t>
            </a:r>
          </a:p>
          <a:p>
            <a:r>
              <a:rPr lang="en-GB" dirty="0"/>
              <a:t>- Some slots share PCIe lanes with other connectors (e.g., SATA or PCIe x1 slots): enabling one may disable another.</a:t>
            </a:r>
          </a:p>
          <a:p>
            <a:r>
              <a:rPr lang="en-GB" dirty="0"/>
              <a:t>- Thermal throttling: high-speed NVMe drives generate significant heat; many motherboards include M.2 heatspreaders.</a:t>
            </a:r>
          </a:p>
          <a:p>
            <a:r>
              <a:rPr lang="en-GB" dirty="0"/>
              <a:t>- A modern high-performance PC build might use an NVMe for the OS and applications, and an HDD for bulk media storage.</a:t>
            </a:r>
          </a:p>
        </p:txBody>
      </p:sp>
      <p:sp>
        <p:nvSpPr>
          <p:cNvPr id="29700" name="Slide Number Placeholder 3">
            <a:extLst>
              <a:ext uri="{FF2B5EF4-FFF2-40B4-BE49-F238E27FC236}">
                <a16:creationId xmlns:a16="http://schemas.microsoft.com/office/drawing/2014/main" id="{53B6868A-6FE2-64AC-7830-F3F7F2A571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9C3268-70CB-483A-8709-0FEBD9928B98}" type="slidenum">
              <a:rPr lang="en-GB" altLang="en-US" sz="1200" smtClean="0">
                <a:latin typeface="Arial" panose="020B0604020202020204" pitchFamily="34" charset="0"/>
              </a:rPr>
              <a:pPr/>
              <a:t>69</a:t>
            </a:fld>
            <a:endParaRPr lang="en-GB" altLang="en-US" sz="1200">
              <a:latin typeface="Arial" panose="020B0604020202020204" pitchFamily="34" charset="0"/>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PSU converts mains AC power (230V in the UK) to the DC voltages used by PC components.</a:t>
            </a:r>
          </a:p>
          <a:p>
            <a:r>
              <a:rPr lang="en-GB" dirty="0"/>
              <a:t>- Standard output rails: +12V (CPU, GPU, motors), +5V (logic circuits, USB), +3.3V (memory, PCIe).</a:t>
            </a:r>
          </a:p>
          <a:p>
            <a:r>
              <a:rPr lang="en-GB" dirty="0"/>
              <a:t>- Efficiency rating: 80 PLUS certification indicates at least 80% efficiency; higher tiers (Bronze, Gold, Platinum, Titanium) indicate greater efficiency.</a:t>
            </a:r>
          </a:p>
          <a:p>
            <a:r>
              <a:rPr lang="en-GB" dirty="0"/>
              <a:t>- Wasted power becomes heat: a less efficient PSU runs hotter and wastes electricity.</a:t>
            </a:r>
          </a:p>
        </p:txBody>
      </p:sp>
      <p:sp>
        <p:nvSpPr>
          <p:cNvPr id="4" name="Slide Number Placeholder 3"/>
          <p:cNvSpPr>
            <a:spLocks noGrp="1"/>
          </p:cNvSpPr>
          <p:nvPr>
            <p:ph type="sldNum" sz="quarter" idx="5"/>
          </p:nvPr>
        </p:nvSpPr>
        <p:spPr/>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talking points:</a:t>
            </a:r>
          </a:p>
          <a:p>
            <a:r>
              <a:rPr lang="en-GB" dirty="0"/>
              <a:t>- The image shows a standard ATX PSU with modular cabling.</a:t>
            </a:r>
          </a:p>
          <a:p>
            <a:r>
              <a:rPr lang="en-GB" dirty="0"/>
              <a:t>- Modular PSUs allow unused cable bundles to be disconnected, improving airflow and cable management.</a:t>
            </a:r>
          </a:p>
          <a:p>
            <a:r>
              <a:rPr lang="en-GB" dirty="0"/>
              <a:t>- Typical consumer PSU wattages: 550-750W for gaming systems, 850W+ for high-end GPU builds.</a:t>
            </a:r>
          </a:p>
          <a:p>
            <a:r>
              <a:rPr lang="en-GB" dirty="0"/>
              <a:t>- The PSU includes over-current, over-voltage, and short-circuit protection circuits.</a:t>
            </a:r>
          </a:p>
        </p:txBody>
      </p:sp>
      <p:sp>
        <p:nvSpPr>
          <p:cNvPr id="4" name="Slide Number Placeholder 3"/>
          <p:cNvSpPr>
            <a:spLocks noGrp="1"/>
          </p:cNvSpPr>
          <p:nvPr>
            <p:ph type="sldNum" sz="quarter" idx="5"/>
          </p:nvPr>
        </p:nvSpPr>
        <p:spPr/>
        <p:txBody>
          <a:bodyPr/>
          <a:lstStyle/>
          <a:p>
            <a:fld id="{852AA996-F650-43B3-983B-DD8F4F462E47}" type="slidenum">
              <a:rPr lang="en-GB" smtClean="0"/>
              <a:t>71</a:t>
            </a:fld>
            <a:endParaRPr lang="en-GB"/>
          </a:p>
        </p:txBody>
      </p:sp>
    </p:spTree>
    <p:extLst>
      <p:ext uri="{BB962C8B-B14F-4D97-AF65-F5344CB8AC3E}">
        <p14:creationId xmlns:p14="http://schemas.microsoft.com/office/powerpoint/2010/main" val="87117324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Different components have very different power draws: a modern GPU may consume 300-450W alone.</a:t>
            </a:r>
          </a:p>
          <a:p>
            <a:r>
              <a:rPr lang="en-GB" dirty="0"/>
              <a:t>- TDP (Thermal Design Power) is the maximum sustained power a component is designed to dissipate.</a:t>
            </a:r>
          </a:p>
          <a:p>
            <a:r>
              <a:rPr lang="en-GB" dirty="0"/>
              <a:t>- System builders must calculate total component TDP to select an appropriately rated PSU with headroom.</a:t>
            </a:r>
          </a:p>
          <a:p>
            <a:r>
              <a:rPr lang="en-GB" dirty="0"/>
              <a:t>- Undervolting CPUs and GPUs is a technique to reduce power consumption and heat with minimal performance loss.</a:t>
            </a:r>
          </a:p>
        </p:txBody>
      </p:sp>
      <p:sp>
        <p:nvSpPr>
          <p:cNvPr id="4" name="Slide Number Placeholder 3"/>
          <p:cNvSpPr>
            <a:spLocks noGrp="1"/>
          </p:cNvSpPr>
          <p:nvPr>
            <p:ph type="sldNum" sz="quarter" idx="5"/>
          </p:nvPr>
        </p:nvSpPr>
        <p:spPr/>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GPUs (Graphics Processing Units) were originally designed exclusively for rendering graphics.</a:t>
            </a:r>
          </a:p>
          <a:p>
            <a:r>
              <a:rPr lang="en-GB" dirty="0"/>
              <a:t>- Their massively parallel architecture has made them indispensable for general-purpose parallel computing (GPGPU).</a:t>
            </a:r>
          </a:p>
          <a:p>
            <a:r>
              <a:rPr lang="en-GB" dirty="0"/>
              <a:t>- Key distinction from CPU: GPUs have thousands of smaller, simpler cores optimised for throughput; CPUs have fewer, more powerful cores optimised for latency.</a:t>
            </a:r>
          </a:p>
          <a:p>
            <a:r>
              <a:rPr lang="en-GB" dirty="0"/>
              <a:t>- This course will explore GPU architecture in detail in the graphics programming module.</a:t>
            </a:r>
          </a:p>
        </p:txBody>
      </p:sp>
      <p:sp>
        <p:nvSpPr>
          <p:cNvPr id="4" name="Slide Number Placeholder 3"/>
          <p:cNvSpPr>
            <a:spLocks noGrp="1"/>
          </p:cNvSpPr>
          <p:nvPr>
            <p:ph type="sldNum" sz="quarter" idx="5"/>
          </p:nvPr>
        </p:nvSpPr>
        <p:spPr/>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A graphics card is a PCB containing the GPU die, VRAM, power delivery circuitry, and display outputs.</a:t>
            </a:r>
          </a:p>
          <a:p>
            <a:r>
              <a:rPr lang="en-GB" dirty="0"/>
              <a:t>- VRAM (Video RAM, usually GDDR6 or HBM) is specialised high-bandwidth memory for the GPU.</a:t>
            </a:r>
          </a:p>
          <a:p>
            <a:r>
              <a:rPr lang="en-GB" dirty="0"/>
              <a:t>- Major GPU vendors: NVIDIA (GeForce for consumer, Quadro/RTX Pro for workstation), AMD (Radeon RX consumer, Pro workstation), Intel (Arc).</a:t>
            </a:r>
          </a:p>
          <a:p>
            <a:r>
              <a:rPr lang="en-GB" dirty="0"/>
              <a:t>- The GPU connects to the CPU via PCIe x16 (most commonly PCIe 4.0 or 5.0 in current systems).</a:t>
            </a:r>
          </a:p>
        </p:txBody>
      </p:sp>
      <p:sp>
        <p:nvSpPr>
          <p:cNvPr id="4" name="Slide Number Placeholder 3"/>
          <p:cNvSpPr>
            <a:spLocks noGrp="1"/>
          </p:cNvSpPr>
          <p:nvPr>
            <p:ph type="sldNum" sz="quarter" idx="5"/>
          </p:nvPr>
        </p:nvSpPr>
        <p:spPr/>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formal definition: a GPU is a specialised processor designed to rapidly manipulate memory to accelerate frame buffer output.</a:t>
            </a:r>
          </a:p>
          <a:p>
            <a:r>
              <a:rPr lang="en-GB" dirty="0"/>
              <a:t>- Frame buffer: the area of VRAM holding the current frame being displayed.</a:t>
            </a:r>
          </a:p>
          <a:p>
            <a:r>
              <a:rPr lang="en-GB" dirty="0"/>
              <a:t>- GPUs achieve their speed through massive parallelism: running thousands of shader threads simultaneously.</a:t>
            </a:r>
          </a:p>
          <a:p>
            <a:r>
              <a:rPr lang="en-GB" dirty="0"/>
              <a:t>- Ask students: why is graphics rendering inherently parallel? (Each pixel can be computed independently.)</a:t>
            </a:r>
          </a:p>
        </p:txBody>
      </p:sp>
      <p:sp>
        <p:nvSpPr>
          <p:cNvPr id="4" name="Slide Number Placeholder 3"/>
          <p:cNvSpPr>
            <a:spLocks noGrp="1"/>
          </p:cNvSpPr>
          <p:nvPr>
            <p:ph type="sldNum" sz="quarter" idx="5"/>
          </p:nvPr>
        </p:nvSpPr>
        <p:spPr/>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Parallel Processing: GPUs have thousands of CUDA cores (NVIDIA) or Compute Units (AMD), each handling simple operations.</a:t>
            </a:r>
          </a:p>
          <a:p>
            <a:r>
              <a:rPr lang="en-GB" dirty="0"/>
              <a:t>- Specialised Architecture: the SIMD (Single Instruction, Multiple Data) model executes one instruction on many data points at once.</a:t>
            </a:r>
          </a:p>
          <a:p>
            <a:r>
              <a:rPr lang="en-GB" dirty="0"/>
              <a:t>- High Memory Bandwidth: GDDR6 provides 500-900+ GB/s bandwidth, enabling rapid texture and frame data access.</a:t>
            </a:r>
          </a:p>
          <a:p>
            <a:r>
              <a:rPr lang="en-GB" dirty="0"/>
              <a:t>- Floating-Point Performance: GPUs are rated in TFLOPS (teraFLOPS); current flagship GPUs exceed 100 TFLOPS for FP32.</a:t>
            </a:r>
          </a:p>
        </p:txBody>
      </p:sp>
      <p:sp>
        <p:nvSpPr>
          <p:cNvPr id="4" name="Slide Number Placeholder 3"/>
          <p:cNvSpPr>
            <a:spLocks noGrp="1"/>
          </p:cNvSpPr>
          <p:nvPr>
            <p:ph type="sldNum" sz="quarter" idx="5"/>
          </p:nvPr>
        </p:nvSpPr>
        <p:spPr/>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Rendering: transforming 3D geometry and textures into 2D pixel output (the graphics pipeline).</a:t>
            </a:r>
          </a:p>
          <a:p>
            <a:r>
              <a:rPr lang="en-GB" dirty="0"/>
              <a:t>- Video processing: hardware-accelerated encode/decode (H.264, H.265, AV1) reduces CPU load for streaming.</a:t>
            </a:r>
          </a:p>
          <a:p>
            <a:r>
              <a:rPr lang="en-GB" dirty="0"/>
              <a:t>- GPGPU: general-purpose computing using APIs like CUDA (NVIDIA) or OpenCL; vital for scientific computing.</a:t>
            </a:r>
          </a:p>
          <a:p>
            <a:r>
              <a:rPr lang="en-GB" dirty="0"/>
              <a:t>- Machine learning inference and training: GPUs dominate AI workloads due to matrix multiply throughput.</a:t>
            </a:r>
          </a:p>
        </p:txBody>
      </p:sp>
      <p:sp>
        <p:nvSpPr>
          <p:cNvPr id="4" name="Slide Number Placeholder 3"/>
          <p:cNvSpPr>
            <a:spLocks noGrp="1"/>
          </p:cNvSpPr>
          <p:nvPr>
            <p:ph type="sldNum" sz="quarter" idx="5"/>
          </p:nvPr>
        </p:nvSpPr>
        <p:spPr/>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Massively parallel: a modern GPU has thousands to tens of thousands of shader cores.</a:t>
            </a:r>
          </a:p>
          <a:p>
            <a:r>
              <a:rPr lang="en-GB" dirty="0"/>
              <a:t>- Higher throughput: for embarrassingly parallel workloads (no dependencies between data elements), GPUs vastly outperform CPUs.</a:t>
            </a:r>
          </a:p>
          <a:p>
            <a:r>
              <a:rPr lang="en-GB" dirty="0"/>
              <a:t>- Floating-point: GPUs are optimised for FP32 and FP16 operations common in graphics and ML.</a:t>
            </a:r>
          </a:p>
          <a:p>
            <a:r>
              <a:rPr lang="en-GB" dirty="0"/>
              <a:t>- Power efficiency: for specific workloads, GPUs do more work per watt than CPUs (e.g., matrix operations for AI).</a:t>
            </a:r>
          </a:p>
        </p:txBody>
      </p:sp>
      <p:sp>
        <p:nvSpPr>
          <p:cNvPr id="4" name="Slide Number Placeholder 3"/>
          <p:cNvSpPr>
            <a:spLocks noGrp="1"/>
          </p:cNvSpPr>
          <p:nvPr>
            <p:ph type="sldNum" sz="quarter" idx="5"/>
          </p:nvPr>
        </p:nvSpPr>
        <p:spPr/>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Scientific Computing: weather simulation, molecular dynamics, fluid simulation all map well to GPU parallelism.</a:t>
            </a:r>
          </a:p>
          <a:p>
            <a:r>
              <a:rPr lang="en-GB" dirty="0"/>
              <a:t>- Cryptocurrency: mining uses GPU hash computations; this drove GPU shortages and price spikes (2020-2022).</a:t>
            </a:r>
          </a:p>
          <a:p>
            <a:r>
              <a:rPr lang="en-GB" dirty="0"/>
              <a:t>- AI/Deep Learning: transformer training for LLMs now uses GPU clusters; NVIDIA's H100 is the dominant AI accelerator.</a:t>
            </a:r>
          </a:p>
          <a:p>
            <a:r>
              <a:rPr lang="en-GB" dirty="0"/>
              <a:t>- Medical Research: protein folding (AlphaFold), medical image segmentation, drug discovery screening.</a:t>
            </a:r>
          </a:p>
          <a:p>
            <a:r>
              <a:rPr lang="en-GB" dirty="0"/>
              <a:t>- Gaming remains the primary consumer use case and the driver of GPU innovation.</a:t>
            </a:r>
          </a:p>
        </p:txBody>
      </p:sp>
      <p:sp>
        <p:nvSpPr>
          <p:cNvPr id="4" name="Slide Number Placeholder 3"/>
          <p:cNvSpPr>
            <a:spLocks noGrp="1"/>
          </p:cNvSpPr>
          <p:nvPr>
            <p:ph type="sldNum" sz="quarter" idx="5"/>
          </p:nvPr>
        </p:nvSpPr>
        <p:spPr/>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image shows a GPU die photograph or architecture diagram.</a:t>
            </a:r>
          </a:p>
          <a:p>
            <a:r>
              <a:rPr lang="en-GB" dirty="0"/>
              <a:t>- Key functional blocks visible: Streaming Multiprocessors (SMs), L2 cache, memory controllers, ROPs, RasterOps.</a:t>
            </a:r>
          </a:p>
          <a:p>
            <a:r>
              <a:rPr lang="en-GB" dirty="0"/>
              <a:t>- Each SM contains many CUDA cores, shared memory (L1/texture cache), and schedulers.</a:t>
            </a:r>
          </a:p>
          <a:p>
            <a:r>
              <a:rPr lang="en-GB" dirty="0"/>
              <a:t>- Students pursuing graphics programming will study the GPU pipeline in detail in the ACCA6021 module.</a:t>
            </a:r>
          </a:p>
        </p:txBody>
      </p:sp>
      <p:sp>
        <p:nvSpPr>
          <p:cNvPr id="4" name="Slide Number Placeholder 3"/>
          <p:cNvSpPr>
            <a:spLocks noGrp="1"/>
          </p:cNvSpPr>
          <p:nvPr>
            <p:ph type="sldNum" sz="quarter" idx="5"/>
          </p:nvPr>
        </p:nvSpPr>
        <p:spPr/>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- 1970s: CPUs handled all graphics; very limited capability (vector lines, simple raster).</a:t>
            </a:r>
          </a:p>
          <a:p>
            <a:r>
              <a:rPr lang="en-GB" dirty="0"/>
              <a:t>- CGA (1981): first widely adopted PC colour graphics adapter; only 4 colours at 320x200.</a:t>
            </a:r>
          </a:p>
          <a:p>
            <a:r>
              <a:rPr lang="en-GB" dirty="0"/>
              <a:t>- EGA (1984): 16 colours at 640x350 - allowed more detailed text and simple graphics.</a:t>
            </a:r>
          </a:p>
          <a:p>
            <a:r>
              <a:rPr lang="en-GB" dirty="0"/>
              <a:t>- VGA (1987): 256 colours at 640x480; became the universal baseline standard still referenced today.</a:t>
            </a:r>
          </a:p>
          <a:p>
            <a:r>
              <a:rPr lang="en-GB" dirty="0"/>
              <a:t>- S3 86C911 (1991): first real 2D hardware acceleration, offloading line drawing from the CPU.</a:t>
            </a:r>
          </a:p>
        </p:txBody>
      </p:sp>
      <p:sp>
        <p:nvSpPr>
          <p:cNvPr id="4" name="Slide Number Placeholder 3"/>
          <p:cNvSpPr>
            <a:spLocks noGrp="1"/>
          </p:cNvSpPr>
          <p:nvPr>
            <p:ph type="sldNum" sz="quarter" idx="5"/>
          </p:nvPr>
        </p:nvSpPr>
        <p:spPr/>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- 3dfx Voodoo (1995): first mainstream 3D accelerator; transformed PC gaming with real-time 3D rendering.</a:t>
            </a:r>
          </a:p>
          <a:p>
            <a:r>
              <a:rPr lang="en-GB" dirty="0"/>
              <a:t>- RIVA 128 / ATI Rage (1997): combined 2D and 3D acceleration on one chip.</a:t>
            </a:r>
          </a:p>
          <a:p>
            <a:r>
              <a:rPr lang="en-GB" dirty="0"/>
              <a:t>- GeForce 256 (1999): coined 'GPU'; added hardware Transform &amp; Lighting (T&amp;L), moving geometry calculations from CPU to GPU.</a:t>
            </a:r>
          </a:p>
          <a:p>
            <a:r>
              <a:rPr lang="en-GB" dirty="0"/>
              <a:t>- This period saw the beginning of the programmable shader era, changing graphics from fixed-function to programmable pipelines.</a:t>
            </a:r>
          </a:p>
        </p:txBody>
      </p:sp>
      <p:sp>
        <p:nvSpPr>
          <p:cNvPr id="4" name="Slide Number Placeholder 3"/>
          <p:cNvSpPr>
            <a:spLocks noGrp="1"/>
          </p:cNvSpPr>
          <p:nvPr>
            <p:ph type="sldNum" sz="quarter" idx="5"/>
          </p:nvPr>
        </p:nvSpPr>
        <p:spPr/>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1990s saw the transition from fixed-function graphics pipelines to programmable shaders.</a:t>
            </a:r>
          </a:p>
          <a:p>
            <a:r>
              <a:rPr lang="en-GB" dirty="0"/>
              <a:t>- Key innovation: separating geometry transformation from rasterisation, and making both programmable.</a:t>
            </a:r>
          </a:p>
          <a:p>
            <a:r>
              <a:rPr lang="en-GB" dirty="0"/>
              <a:t>- This enabled effects previously impossible: per-pixel lighting, bump mapping, environment mapping.</a:t>
            </a:r>
          </a:p>
          <a:p>
            <a:r>
              <a:rPr lang="en-GB" dirty="0"/>
              <a:t>- The DirectX and OpenGL APIs were standardising the interface between software and graphics hardware.</a:t>
            </a:r>
          </a:p>
        </p:txBody>
      </p:sp>
      <p:sp>
        <p:nvSpPr>
          <p:cNvPr id="4" name="Slide Number Placeholder 3"/>
          <p:cNvSpPr>
            <a:spLocks noGrp="1"/>
          </p:cNvSpPr>
          <p:nvPr>
            <p:ph type="sldNum" sz="quarter" idx="5"/>
          </p:nvPr>
        </p:nvSpPr>
        <p:spPr/>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GeForce2 (2000): programmable vertex shaders introduced developer control of geometry transformation.</a:t>
            </a:r>
          </a:p>
          <a:p>
            <a:r>
              <a:rPr lang="en-GB" dirty="0"/>
              <a:t>- ATI Radeon 9700 (2002): first programmable pixel shaders; enabled complex per-pixel lighting and material effects.</a:t>
            </a:r>
          </a:p>
          <a:p>
            <a:r>
              <a:rPr lang="en-GB" dirty="0"/>
              <a:t>- GeForce 8800 (2006): unified shader architecture - vertex and pixel shaders share the same processing units; enables flexible resource allocation.</a:t>
            </a:r>
          </a:p>
          <a:p>
            <a:r>
              <a:rPr lang="en-GB" dirty="0"/>
              <a:t>- NVIDIA CUDA (2007): GPGPU computing launched; researchers could now write C code targeting the GPU.</a:t>
            </a:r>
          </a:p>
          <a:p>
            <a:r>
              <a:rPr lang="en-GB" dirty="0"/>
              <a:t>- Radeon HD 5870 (2009): first GPU on 40nm, DirectX 11, tessellation hardware.</a:t>
            </a:r>
          </a:p>
        </p:txBody>
      </p:sp>
      <p:sp>
        <p:nvSpPr>
          <p:cNvPr id="4" name="Slide Number Placeholder 3"/>
          <p:cNvSpPr>
            <a:spLocks noGrp="1"/>
          </p:cNvSpPr>
          <p:nvPr>
            <p:ph type="sldNum" sz="quarter" idx="5"/>
          </p:nvPr>
        </p:nvSpPr>
        <p:spPr/>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Kepler (2012): dramatic power efficiency improvement; enabled mobile discrete GPUs.</a:t>
            </a:r>
          </a:p>
          <a:p>
            <a:r>
              <a:rPr lang="en-GB" dirty="0"/>
              <a:t>- Pascal (2016): 16nm FinFET, first to pair HBM2 memory with consumer-grade GPUs.</a:t>
            </a:r>
          </a:p>
          <a:p>
            <a:r>
              <a:rPr lang="en-GB" dirty="0"/>
              <a:t>- Turing (2018): first consumer GPUs with dedicated RT (ray tracing) cores and Tensor cores for AI.</a:t>
            </a:r>
          </a:p>
          <a:p>
            <a:r>
              <a:rPr lang="en-GB" dirty="0"/>
              <a:t>- Ampere (2020): doubled RT core performance; became the dominant AI training architecture.</a:t>
            </a:r>
          </a:p>
          <a:p>
            <a:r>
              <a:rPr lang="en-GB" dirty="0"/>
              <a:t>- Ada Lovelace (2022): TSMC 4nm; Ada doubles FP32 throughput vs Ampere with improved power efficiency.</a:t>
            </a:r>
          </a:p>
        </p:txBody>
      </p:sp>
      <p:sp>
        <p:nvSpPr>
          <p:cNvPr id="4" name="Slide Number Placeholder 3"/>
          <p:cNvSpPr>
            <a:spLocks noGrp="1"/>
          </p:cNvSpPr>
          <p:nvPr>
            <p:ph type="sldNum" sz="quarter" idx="5"/>
          </p:nvPr>
        </p:nvSpPr>
        <p:spPr/>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Ray tracing: hardware-accelerated real-time ray tracing is now standard in mid-range and above GPUs.</a:t>
            </a:r>
          </a:p>
          <a:p>
            <a:r>
              <a:rPr lang="en-GB" dirty="0"/>
              <a:t>- AI upscaling (DLSS, FSR, XeSS): AI-driven super-sampling renders at lower resolution then upscales, improving frame rates.</a:t>
            </a:r>
          </a:p>
          <a:p>
            <a:r>
              <a:rPr lang="en-GB" dirty="0"/>
              <a:t>- High Bandwidth Memory (HBM): stacked DRAM on the GPU package; used in professional and AI accelerator cards.</a:t>
            </a:r>
          </a:p>
          <a:p>
            <a:r>
              <a:rPr lang="en-GB" dirty="0"/>
              <a:t>- Multi-GPU Computing: NVLink (NVIDIA) allows direct GPU-to-GPU communication at high bandwidth for AI training clusters.</a:t>
            </a:r>
          </a:p>
        </p:txBody>
      </p:sp>
      <p:sp>
        <p:nvSpPr>
          <p:cNvPr id="4" name="Slide Number Placeholder 3"/>
          <p:cNvSpPr>
            <a:spLocks noGrp="1"/>
          </p:cNvSpPr>
          <p:nvPr>
            <p:ph type="sldNum" sz="quarter" idx="5"/>
          </p:nvPr>
        </p:nvSpPr>
        <p:spPr/>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Input peripherals translate human actions into digital signals the computer can process.</a:t>
            </a:r>
          </a:p>
          <a:p>
            <a:r>
              <a:rPr lang="en-GB" dirty="0"/>
              <a:t>- Core peripherals: keyboard, mouse, microphone, camera - each with its own electrical interface.</a:t>
            </a:r>
          </a:p>
          <a:p>
            <a:r>
              <a:rPr lang="en-GB" dirty="0"/>
              <a:t>- Modern input devices connect via USB (wired), Bluetooth, or 2.4GHz RF (wireless).</a:t>
            </a:r>
          </a:p>
          <a:p>
            <a:r>
              <a:rPr lang="en-GB" dirty="0"/>
              <a:t>- HID (Human Interface Device) is the USB standard class for keyboards, mice, and similar devices.</a:t>
            </a:r>
          </a:p>
        </p:txBody>
      </p:sp>
      <p:sp>
        <p:nvSpPr>
          <p:cNvPr id="4" name="Slide Number Placeholder 3"/>
          <p:cNvSpPr>
            <a:spLocks noGrp="1"/>
          </p:cNvSpPr>
          <p:nvPr>
            <p:ph type="sldNum" sz="quarter" idx="5"/>
          </p:nvPr>
        </p:nvSpPr>
        <p:spPr/>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- 1940s: punch cards provided batch input; sequences of holes encoded instructions or data.</a:t>
            </a:r>
          </a:p>
          <a:p>
            <a:r>
              <a:rPr lang="en-GB" dirty="0"/>
              <a:t>- Paper tape was similar but sequential - common in early mainframes and telex systems.</a:t>
            </a:r>
          </a:p>
          <a:p>
            <a:r>
              <a:rPr lang="en-GB" dirty="0"/>
              <a:t>- 1950s: light pens allowed direct pointing at CRT screens, predating the mouse by a decade.</a:t>
            </a:r>
          </a:p>
          <a:p>
            <a:r>
              <a:rPr lang="en-GB" dirty="0"/>
              <a:t>- 1960s: keyboards adapted from typewriter mechanisms; early mechanical key switches.</a:t>
            </a:r>
          </a:p>
          <a:p>
            <a:r>
              <a:rPr lang="en-GB" dirty="0"/>
              <a:t>- This era established the fundamental paradigm of discrete input events triggering computational responses.</a:t>
            </a:r>
          </a:p>
        </p:txBody>
      </p:sp>
      <p:sp>
        <p:nvSpPr>
          <p:cNvPr id="4" name="Slide Number Placeholder 3"/>
          <p:cNvSpPr>
            <a:spLocks noGrp="1"/>
          </p:cNvSpPr>
          <p:nvPr>
            <p:ph type="sldNum" sz="quarter" idx="5"/>
          </p:nvPr>
        </p:nvSpPr>
        <p:spPr/>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Douglas Engelbart invented the mouse in 1964 at Stanford Research Institute.</a:t>
            </a:r>
          </a:p>
          <a:p>
            <a:r>
              <a:rPr lang="en-GB" dirty="0"/>
              <a:t>- Early mice used two perpendicular wheels; later replaced by a rubber ball (mechanical mice).</a:t>
            </a:r>
          </a:p>
          <a:p>
            <a:r>
              <a:rPr lang="en-GB" dirty="0"/>
              <a:t>- The mouse was popularised by the Apple Macintosh (1984) and subsequently Windows.</a:t>
            </a:r>
          </a:p>
          <a:p>
            <a:r>
              <a:rPr lang="en-GB" dirty="0"/>
              <a:t>- The GUI (Graphical User Interface) and the mouse co-evolved as enabling technologies for mass-market computing.</a:t>
            </a:r>
          </a:p>
        </p:txBody>
      </p:sp>
      <p:sp>
        <p:nvSpPr>
          <p:cNvPr id="4" name="Slide Number Placeholder 3"/>
          <p:cNvSpPr>
            <a:spLocks noGrp="1"/>
          </p:cNvSpPr>
          <p:nvPr>
            <p:ph type="sldNum" sz="quarter" idx="5"/>
          </p:nvPr>
        </p:nvSpPr>
        <p:spPr/>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QWERTY keyboard layout: designed to prevent jamming in mechanical typewriters; now universal despite ergonomic alternatives.</a:t>
            </a:r>
          </a:p>
          <a:p>
            <a:r>
              <a:rPr lang="en-GB" dirty="0"/>
              <a:t>- Optical mice (late 1990s/2000s): replaced ball mice; use an optical sensor and LED to track movement on any surface.</a:t>
            </a:r>
          </a:p>
          <a:p>
            <a:r>
              <a:rPr lang="en-GB" dirty="0"/>
              <a:t>- Function keys added programmable shortcuts critical for productivity software.</a:t>
            </a:r>
          </a:p>
          <a:p>
            <a:r>
              <a:rPr lang="en-GB" dirty="0"/>
              <a:t>- Joysticks and gamepads: gaming-specific input devices with analogue axes and multiple buttons.</a:t>
            </a:r>
          </a:p>
          <a:p>
            <a:r>
              <a:rPr lang="en-GB" dirty="0"/>
              <a:t>- Trackballs: alternative to mice for users requiring precision or limited desk space.</a:t>
            </a:r>
          </a:p>
        </p:txBody>
      </p:sp>
      <p:sp>
        <p:nvSpPr>
          <p:cNvPr id="4" name="Slide Number Placeholder 3"/>
          <p:cNvSpPr>
            <a:spLocks noGrp="1"/>
          </p:cNvSpPr>
          <p:nvPr>
            <p:ph type="sldNum" sz="quarter" idx="5"/>
          </p:nvPr>
        </p:nvSpPr>
        <p:spPr/>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Scroll wheels introduced around 1995 (Microsoft IntelliMouse) - fundamentally changed web browsing interaction.</a:t>
            </a:r>
          </a:p>
          <a:p>
            <a:r>
              <a:rPr lang="en-GB" dirty="0"/>
              <a:t>- USB (Universal Serial Bus, 1996) standardised peripheral connections, replacing a zoo of proprietary connectors (serial, parallel, PS/2).</a:t>
            </a:r>
          </a:p>
          <a:p>
            <a:r>
              <a:rPr lang="en-GB" dirty="0"/>
              <a:t>- Wireless peripherals became practical with 27MHz and later 2.4GHz RF technology.</a:t>
            </a:r>
          </a:p>
          <a:p>
            <a:r>
              <a:rPr lang="en-GB" dirty="0"/>
              <a:t>- The internet age brought new input needs: web navigation, email typing, search queries - driving keyboard and pointing device refinement.</a:t>
            </a:r>
          </a:p>
        </p:txBody>
      </p:sp>
      <p:sp>
        <p:nvSpPr>
          <p:cNvPr id="4" name="Slide Number Placeholder 3"/>
          <p:cNvSpPr>
            <a:spLocks noGrp="1"/>
          </p:cNvSpPr>
          <p:nvPr>
            <p:ph type="sldNum" sz="quarter" idx="5"/>
          </p:nvPr>
        </p:nvSpPr>
        <p:spPr/>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iPhone (2007) introduced capacitive multi-touch to mainstream consumers.</a:t>
            </a:r>
          </a:p>
          <a:p>
            <a:r>
              <a:rPr lang="en-GB" dirty="0"/>
              <a:t>- Capacitive touchscreens sense the slight electrical conductance of a finger, unlike older resistive screens.</a:t>
            </a:r>
          </a:p>
          <a:p>
            <a:r>
              <a:rPr lang="en-GB" dirty="0"/>
              <a:t>- Multi-touch gestures (pinch-to-zoom, swipe, rotate) created entirely new interaction metaphors.</a:t>
            </a:r>
          </a:p>
          <a:p>
            <a:r>
              <a:rPr lang="en-GB" dirty="0"/>
              <a:t>- The iPad (2010) created the tablet form factor; touch became the primary input method for mobile computing.</a:t>
            </a:r>
          </a:p>
          <a:p>
            <a:r>
              <a:rPr lang="en-GB" dirty="0"/>
              <a:t>- Multi-touch trackpads on laptops brought gesture control to desktop-class machines.</a:t>
            </a:r>
          </a:p>
        </p:txBody>
      </p:sp>
      <p:sp>
        <p:nvSpPr>
          <p:cNvPr id="4" name="Slide Number Placeholder 3"/>
          <p:cNvSpPr>
            <a:spLocks noGrp="1"/>
          </p:cNvSpPr>
          <p:nvPr>
            <p:ph type="sldNum" sz="quarter" idx="5"/>
          </p:nvPr>
        </p:nvSpPr>
        <p:spPr/>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Current mainstream: capacitive touch, optical mice, mechanical and membrane keyboards are all common simultaneously.</a:t>
            </a:r>
          </a:p>
          <a:p>
            <a:r>
              <a:rPr lang="en-GB" dirty="0"/>
              <a:t>- Voice control (Siri, Alexa, Google Assistant) is now a primary input method for many users.</a:t>
            </a:r>
          </a:p>
          <a:p>
            <a:r>
              <a:rPr lang="en-GB" dirty="0"/>
              <a:t>- Biometric input: fingerprint sensors, face recognition (Face ID) for authentication.</a:t>
            </a:r>
          </a:p>
          <a:p>
            <a:r>
              <a:rPr lang="en-GB" dirty="0"/>
              <a:t>- Accessibility: eye-tracking, switch access, and breath-controlled input serve users with physical disabilities.</a:t>
            </a:r>
          </a:p>
        </p:txBody>
      </p:sp>
      <p:sp>
        <p:nvSpPr>
          <p:cNvPr id="4" name="Slide Number Placeholder 3"/>
          <p:cNvSpPr>
            <a:spLocks noGrp="1"/>
          </p:cNvSpPr>
          <p:nvPr>
            <p:ph type="sldNum" sz="quarter" idx="5"/>
          </p:nvPr>
        </p:nvSpPr>
        <p:spPr/>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Brain-Computer Interfaces (BCI): Neuralink and similar projects aim to allow direct neural control of computers.</a:t>
            </a:r>
          </a:p>
          <a:p>
            <a:r>
              <a:rPr lang="en-GB" dirty="0"/>
              <a:t>- Gesture recognition: cameras and depth sensors (Kinect, Leap Motion) track hand and body movement.</a:t>
            </a:r>
          </a:p>
          <a:p>
            <a:r>
              <a:rPr lang="en-GB" dirty="0"/>
              <a:t>- Haptic feedback: advanced controllers and wearables provide tactile responses to digital events.</a:t>
            </a:r>
          </a:p>
          <a:p>
            <a:r>
              <a:rPr lang="en-GB" dirty="0"/>
              <a:t>- Augmented and Mixed Reality: hand tracking and eye tracking in headsets (Apple Vision Pro, Meta Quest) redefine input.</a:t>
            </a:r>
          </a:p>
          <a:p>
            <a:r>
              <a:rPr lang="en-GB" dirty="0"/>
              <a:t>- The trajectory is toward more natural, lower-friction human-computer interaction modalities.</a:t>
            </a:r>
          </a:p>
        </p:txBody>
      </p:sp>
      <p:sp>
        <p:nvSpPr>
          <p:cNvPr id="4" name="Slide Number Placeholder 3"/>
          <p:cNvSpPr>
            <a:spLocks noGrp="1"/>
          </p:cNvSpPr>
          <p:nvPr>
            <p:ph type="sldNum" sz="quarter" idx="5"/>
          </p:nvPr>
        </p:nvSpPr>
        <p:spPr/>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bus' is the communication highway between CPU, memory, and I/O devices.</a:t>
            </a:r>
          </a:p>
          <a:p>
            <a:r>
              <a:rPr lang="en-GB" dirty="0"/>
              <a:t>- The analogy: just as a bus carries passengers between locations, a system bus carries data between components.</a:t>
            </a:r>
          </a:p>
          <a:p>
            <a:r>
              <a:rPr lang="en-GB" dirty="0"/>
              <a:t>- Bus characteristics: width (bits transferred in parallel), speed (MHz), and protocol.</a:t>
            </a:r>
          </a:p>
          <a:p>
            <a:r>
              <a:rPr lang="en-GB" dirty="0"/>
              <a:t>- Multiple buses exist in a modern system, optimised for different use cases.</a:t>
            </a:r>
          </a:p>
        </p:txBody>
      </p:sp>
      <p:sp>
        <p:nvSpPr>
          <p:cNvPr id="4" name="Slide Number Placeholder 3"/>
          <p:cNvSpPr>
            <a:spLocks noGrp="1"/>
          </p:cNvSpPr>
          <p:nvPr>
            <p:ph type="sldNum" sz="quarter" idx="5"/>
          </p:nvPr>
        </p:nvSpPr>
        <p:spPr/>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A modern system has several buses: the front-side bus (or HyperTransport/QPI/Infinity Fabric connecting CPU to chipset), the memory bus, PCIe, SATA, USB, and more.</a:t>
            </a:r>
          </a:p>
          <a:p>
            <a:r>
              <a:rPr lang="en-GB" dirty="0"/>
              <a:t>- The three logical components of any bus: control bus, address bus, data bus.</a:t>
            </a:r>
          </a:p>
          <a:p>
            <a:r>
              <a:rPr lang="en-GB" dirty="0"/>
              <a:t>- Bus arbitration: when multiple devices want the bus simultaneously, an arbiter (hardware or protocol) determines priority.</a:t>
            </a:r>
          </a:p>
        </p:txBody>
      </p:sp>
      <p:sp>
        <p:nvSpPr>
          <p:cNvPr id="4" name="Slide Number Placeholder 3"/>
          <p:cNvSpPr>
            <a:spLocks noGrp="1"/>
          </p:cNvSpPr>
          <p:nvPr>
            <p:ph type="sldNum" sz="quarter" idx="5"/>
          </p:nvPr>
        </p:nvSpPr>
        <p:spPr/>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Specifically, the red arrows show:</a:t>
            </a:r>
          </a:p>
          <a:p>
            <a:r>
              <a:rPr lang="en-GB" dirty="0"/>
              <a:t>CPU to Memory via Data Bus: When the CPU writes data to memory (e.g., storing calculation results, variables, or program state)</a:t>
            </a:r>
          </a:p>
          <a:p>
            <a:r>
              <a:rPr lang="en-GB" dirty="0"/>
              <a:t>CPU to Address Bus: When the CPU specifies which memory location or I/O port it wants to access</a:t>
            </a:r>
          </a:p>
          <a:p>
            <a:r>
              <a:rPr lang="en-GB" dirty="0"/>
              <a:t>The reason these are unidirectional is functional:</a:t>
            </a:r>
          </a:p>
          <a:p>
            <a:r>
              <a:rPr lang="en-GB" dirty="0"/>
              <a:t>Address Bus: The CPU is the bus master that controls memory addressing. Only the CPU decides which memory locations to access, so addresses only flow from CPU to memory and I/O devices.</a:t>
            </a:r>
          </a:p>
          <a:p>
            <a:r>
              <a:rPr lang="en-GB" dirty="0"/>
              <a:t>Data Bus (CPU to Memory): This specific red arrow represents write operations where the CPU sends data to be stored in memory. The CPU is the source and memory is the destination for this data flow.</a:t>
            </a:r>
          </a:p>
          <a:p>
            <a:r>
              <a:rPr lang="en-GB" dirty="0"/>
              <a:t>The black bidirectional arrows on the data bus represent the full duplex capability - data can flow both ways (CPU reading from memory OR CPU writing to memory), but each individual operation is unidirectional. The red arrows highlight specific write operations where data flows only from CPU outward.</a:t>
            </a:r>
          </a:p>
          <a:p>
            <a:r>
              <a:rPr lang="en-GB" dirty="0"/>
              <a:t>This is a fundamental aspect of the Von Neumann architecture, where the CPU acts as the central controller that initiates all memory and I/O operations by first specifying addresses, then either reading data from or writing data to those locations.</a:t>
            </a:r>
          </a:p>
          <a:p>
            <a:endParaRPr lang="en-GB" dirty="0"/>
          </a:p>
          <a:p>
            <a:r>
              <a:rPr lang="en-GB" dirty="0"/>
              <a:t>Key talking points:</a:t>
            </a:r>
          </a:p>
          <a:p>
            <a:r>
              <a:rPr lang="en-GB" dirty="0"/>
              <a:t>- Control bus: carries command signals (read/write, interrupt requests, clock) - typically unidirectional from CPU.</a:t>
            </a:r>
          </a:p>
          <a:p>
            <a:r>
              <a:rPr lang="en-GB" dirty="0"/>
              <a:t>- Address bus: carries the memory/I/O address being accessed - unidirectional from CPU (CPU selects what to access).</a:t>
            </a:r>
          </a:p>
          <a:p>
            <a:r>
              <a:rPr lang="en-GB" dirty="0"/>
              <a:t>- Data bus: carries the actual data being transferred - bidirectional (read: memory to CPU; write: CPU to memory).</a:t>
            </a:r>
          </a:p>
          <a:p>
            <a:r>
              <a:rPr lang="en-GB" dirty="0"/>
              <a:t>- The red one-directional arrows in the diagram represent the address bus and write data bus - the CPU drives these.</a:t>
            </a:r>
          </a:p>
          <a:p>
            <a:r>
              <a:rPr lang="en-GB" dirty="0"/>
              <a:t>- This is a fundamental aspect of the Von Neumann architecture: the CPU is always the bus master.</a:t>
            </a:r>
          </a:p>
        </p:txBody>
      </p:sp>
      <p:sp>
        <p:nvSpPr>
          <p:cNvPr id="4" name="Slide Number Placeholder 3"/>
          <p:cNvSpPr>
            <a:spLocks noGrp="1"/>
          </p:cNvSpPr>
          <p:nvPr>
            <p:ph type="sldNum" sz="quarter" idx="5"/>
          </p:nvPr>
        </p:nvSpPr>
        <p:spPr/>
        <p:txBody>
          <a:bodyPr/>
          <a:lstStyle/>
          <a:p>
            <a:fld id="{852AA996-F650-43B3-983B-DD8F4F462E47}" type="slidenum">
              <a:rPr lang="en-GB" smtClean="0"/>
              <a:t>97</a:t>
            </a:fld>
            <a:endParaRPr lang="en-GB"/>
          </a:p>
        </p:txBody>
      </p:sp>
    </p:spTree>
    <p:extLst>
      <p:ext uri="{BB962C8B-B14F-4D97-AF65-F5344CB8AC3E}">
        <p14:creationId xmlns:p14="http://schemas.microsoft.com/office/powerpoint/2010/main" val="878091568"/>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PCIe (Peripheral Component Interconnect Express) is the dominant high-speed interconnect standard.</a:t>
            </a:r>
          </a:p>
          <a:p>
            <a:r>
              <a:rPr lang="en-GB" dirty="0"/>
              <a:t>- It replaced older standards: ISA, PCI, AGP.</a:t>
            </a:r>
          </a:p>
          <a:p>
            <a:r>
              <a:rPr lang="en-GB" dirty="0"/>
              <a:t>- PCIe is a serial point-to-point connection (unlike parallel PCI buses), with lanes that can be aggregated.</a:t>
            </a:r>
          </a:p>
          <a:p>
            <a:r>
              <a:rPr lang="en-GB" dirty="0"/>
              <a:t>- The PCIe slot on a motherboard can be x1, x4, x8, or x16 (referring to the number of lanes).</a:t>
            </a:r>
          </a:p>
        </p:txBody>
      </p:sp>
      <p:sp>
        <p:nvSpPr>
          <p:cNvPr id="4" name="Slide Number Placeholder 3"/>
          <p:cNvSpPr>
            <a:spLocks noGrp="1"/>
          </p:cNvSpPr>
          <p:nvPr>
            <p:ph type="sldNum" sz="quarter" idx="5"/>
          </p:nvPr>
        </p:nvSpPr>
        <p:spPr/>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D32F8665-4184-FD97-F5E6-E0C43FADFC96}"/>
              </a:ext>
            </a:extLst>
          </p:cNvPr>
          <p:cNvSpPr>
            <a:spLocks noGrp="1" noRot="1" noChangeAspect="1" noChangeArrowheads="1" noTextEdit="1"/>
          </p:cNvSpPr>
          <p:nvPr>
            <p:ph type="sldImg"/>
          </p:nvPr>
        </p:nvSpPr>
        <p:spPr>
          <a:xfrm>
            <a:off x="917575" y="744538"/>
            <a:ext cx="4962525" cy="3722687"/>
          </a:xfrm>
          <a:ln/>
        </p:spPr>
      </p:sp>
      <p:sp>
        <p:nvSpPr>
          <p:cNvPr id="7171" name="Notes Placeholder 2">
            <a:extLst>
              <a:ext uri="{FF2B5EF4-FFF2-40B4-BE49-F238E27FC236}">
                <a16:creationId xmlns:a16="http://schemas.microsoft.com/office/drawing/2014/main" id="{6AF0B940-01FB-A92E-FB78-8A251DA0B4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ISA (Industry Standard Architecture): the original IBM PC expansion bus, 8-bit at 4.77 MHz, later extended to 16-bit.</a:t>
            </a:r>
          </a:p>
          <a:p>
            <a:r>
              <a:rPr lang="en-GB" dirty="0"/>
              <a:t>- The ISA bus was introduced with the IBM PC in 1981 and became the de facto standard for add-in cards.</a:t>
            </a:r>
          </a:p>
          <a:p>
            <a:r>
              <a:rPr lang="en-GB" dirty="0"/>
              <a:t>- Limitations: slow (8 MHz), narrow (16-bit), no plug-and-play, manual IRQ/DMA configuration required.</a:t>
            </a:r>
          </a:p>
          <a:p>
            <a:r>
              <a:rPr lang="en-GB" dirty="0"/>
              <a:t>- ISA slots were still present in some motherboards into the early 2000s for legacy industrial hardware.</a:t>
            </a:r>
          </a:p>
        </p:txBody>
      </p:sp>
      <p:sp>
        <p:nvSpPr>
          <p:cNvPr id="7172" name="Slide Number Placeholder 3">
            <a:extLst>
              <a:ext uri="{FF2B5EF4-FFF2-40B4-BE49-F238E27FC236}">
                <a16:creationId xmlns:a16="http://schemas.microsoft.com/office/drawing/2014/main" id="{5C65DCA5-F6AB-ED7F-ED2C-F5F23B49A1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D25C41F-69C2-45AC-B6B2-14CF61CA7E4B}" type="slidenum">
              <a:rPr lang="en-GB" altLang="en-US" sz="1200" smtClean="0">
                <a:latin typeface="Arial" panose="020B0604020202020204" pitchFamily="34" charset="0"/>
              </a:rPr>
              <a:pPr/>
              <a:t>99</a:t>
            </a:fld>
            <a:endParaRPr lang="en-GB" altLang="en-US" sz="1200">
              <a:latin typeface="Arial" panose="020B0604020202020204" pitchFamily="34" charset="0"/>
            </a:endParaRPr>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CA8ED3B5-F920-CC9C-5B83-35AD48048246}"/>
              </a:ext>
            </a:extLst>
          </p:cNvPr>
          <p:cNvSpPr>
            <a:spLocks noGrp="1" noRot="1" noChangeAspect="1" noChangeArrowheads="1" noTextEdit="1"/>
          </p:cNvSpPr>
          <p:nvPr>
            <p:ph type="sldImg"/>
          </p:nvPr>
        </p:nvSpPr>
        <p:spPr>
          <a:xfrm>
            <a:off x="917575" y="744538"/>
            <a:ext cx="4962525" cy="3722687"/>
          </a:xfrm>
          <a:ln/>
        </p:spPr>
      </p:sp>
      <p:sp>
        <p:nvSpPr>
          <p:cNvPr id="13315" name="Notes Placeholder 2">
            <a:extLst>
              <a:ext uri="{FF2B5EF4-FFF2-40B4-BE49-F238E27FC236}">
                <a16:creationId xmlns:a16="http://schemas.microsoft.com/office/drawing/2014/main" id="{3F52110A-EC06-0F4B-3CDC-47938734EE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PCI (Peripheral Component Interconnect, 1992): 32-bit parallel bus at 33 MHz, providing 133 MB/s bandwidth.</a:t>
            </a:r>
          </a:p>
          <a:p>
            <a:r>
              <a:rPr lang="en-GB" dirty="0"/>
              <a:t>- PCI introduced plug-and-play (hardware auto-detection) and shared interrupt lines.</a:t>
            </a:r>
          </a:p>
          <a:p>
            <a:r>
              <a:rPr lang="en-GB" dirty="0"/>
              <a:t>- PCI was used for sound cards, network cards, modems, and SCSI controllers throughout the 1990s and 2000s.</a:t>
            </a:r>
          </a:p>
          <a:p>
            <a:r>
              <a:rPr lang="en-GB" dirty="0"/>
              <a:t>- AGP (Accelerated Graphics Port, 1997): a dedicated port derived from PCI specifically for GPUs, providing higher bandwidth.</a:t>
            </a:r>
          </a:p>
          <a:p>
            <a:r>
              <a:rPr lang="en-GB" dirty="0"/>
              <a:t>- PCI was eventually replaced by PCIe, which offered much higher bandwidth and scalability.</a:t>
            </a:r>
          </a:p>
        </p:txBody>
      </p:sp>
      <p:sp>
        <p:nvSpPr>
          <p:cNvPr id="13316" name="Slide Number Placeholder 3">
            <a:extLst>
              <a:ext uri="{FF2B5EF4-FFF2-40B4-BE49-F238E27FC236}">
                <a16:creationId xmlns:a16="http://schemas.microsoft.com/office/drawing/2014/main" id="{9195B0D1-B6D6-D4D2-26DE-CB40620828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5B04269-7922-4A14-B225-F06AD59E1F2C}" type="slidenum">
              <a:rPr lang="en-GB" altLang="en-US" sz="1200" smtClean="0">
                <a:latin typeface="Arial" panose="020B0604020202020204" pitchFamily="34" charset="0"/>
              </a:rPr>
              <a:pPr/>
              <a:t>100</a:t>
            </a:fld>
            <a:endParaRPr lang="en-GB" altLang="en-US" sz="1200">
              <a:latin typeface="Arial" panose="020B0604020202020204" pitchFamily="34" charset="0"/>
            </a:endParaRPr>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E9B4277-C231-49D6-1EA1-C15ED31866C4}"/>
              </a:ext>
            </a:extLst>
          </p:cNvPr>
          <p:cNvSpPr>
            <a:spLocks noGrp="1" noRot="1" noChangeAspect="1" noChangeArrowheads="1" noTextEdit="1"/>
          </p:cNvSpPr>
          <p:nvPr>
            <p:ph type="sldImg"/>
          </p:nvPr>
        </p:nvSpPr>
        <p:spPr>
          <a:xfrm>
            <a:off x="917575" y="744538"/>
            <a:ext cx="4962525" cy="3722687"/>
          </a:xfrm>
          <a:ln/>
        </p:spPr>
      </p:sp>
      <p:sp>
        <p:nvSpPr>
          <p:cNvPr id="15363" name="Notes Placeholder 2">
            <a:extLst>
              <a:ext uri="{FF2B5EF4-FFF2-40B4-BE49-F238E27FC236}">
                <a16:creationId xmlns:a16="http://schemas.microsoft.com/office/drawing/2014/main" id="{F64D9771-BCBA-F882-FAFA-E34715F8A3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PCIe lanes are serial (differential pairs), unlike the parallel PCI bus.</a:t>
            </a:r>
          </a:p>
          <a:p>
            <a:r>
              <a:rPr lang="en-GB" dirty="0"/>
              <a:t>- x1: 1 lane, 18 pins, 25mm long - used for low-bandwidth devices (sound cards, USB expansion).</a:t>
            </a:r>
          </a:p>
          <a:p>
            <a:r>
              <a:rPr lang="en-GB" dirty="0"/>
              <a:t>- x4: 4 lanes, used for NVMe SSDs and some networking cards.</a:t>
            </a:r>
          </a:p>
          <a:p>
            <a:r>
              <a:rPr lang="en-GB" dirty="0"/>
              <a:t>- x8: 8 lanes, used for RAID controllers and some professional cards.</a:t>
            </a:r>
          </a:p>
          <a:p>
            <a:r>
              <a:rPr lang="en-GB" dirty="0"/>
              <a:t>- x16: 16 lanes, 82 pins, 89mm long - the full-length slot used exclusively for GPUs in consumer systems.</a:t>
            </a:r>
          </a:p>
          <a:p>
            <a:r>
              <a:rPr lang="en-GB" dirty="0"/>
              <a:t>- Shorter cards can fit in longer slots (an x4 card in an x16 slot runs at x4 speeds).</a:t>
            </a:r>
          </a:p>
        </p:txBody>
      </p:sp>
      <p:sp>
        <p:nvSpPr>
          <p:cNvPr id="15364" name="Slide Number Placeholder 3">
            <a:extLst>
              <a:ext uri="{FF2B5EF4-FFF2-40B4-BE49-F238E27FC236}">
                <a16:creationId xmlns:a16="http://schemas.microsoft.com/office/drawing/2014/main" id="{B68D097B-068F-6554-21A6-A730C0E2FD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1782DDE8-BA26-43ED-A3FD-D7CCE791FFB2}" type="slidenum">
              <a:rPr lang="en-GB" altLang="en-US" sz="1200" smtClean="0">
                <a:latin typeface="Arial" panose="020B0604020202020204" pitchFamily="34" charset="0"/>
              </a:rPr>
              <a:pPr/>
              <a:t>101</a:t>
            </a:fld>
            <a:endParaRPr lang="en-GB" altLang="en-US" sz="1200">
              <a:latin typeface="Arial" panose="020B0604020202020204" pitchFamily="34" charset="0"/>
            </a:endParaRPr>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0C9C0967-AAA3-1093-F750-A9E2ED36E695}"/>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0E5D56D8-D6E0-E2E9-3AFB-CA03247360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PCIe bandwidth scales with generation (the data rate per lane doubles each generation) and lane count.</a:t>
            </a:r>
          </a:p>
          <a:p>
            <a:r>
              <a:rPr lang="en-GB" dirty="0"/>
              <a:t>- Gen 1: 250 MB/s/lane; Gen 2: 500 MB/s/lane; Gen 3: ~984 MB/s/lane; Gen 4: ~1969 MB/s/lane.</a:t>
            </a:r>
          </a:p>
          <a:p>
            <a:r>
              <a:rPr lang="en-GB" dirty="0"/>
              <a:t>- PCIe 5.0 (2021): ~3938 MB/s/lane; PCIe 6.0 (2023): ~7877 MB/s/lane.</a:t>
            </a:r>
          </a:p>
          <a:p>
            <a:r>
              <a:rPr lang="en-GB" dirty="0"/>
              <a:t>- A PCIe 4.0 x16 slot delivers approximately 31.5 GB/s total bandwidth, sufficient for the fastest GPUs.</a:t>
            </a:r>
          </a:p>
          <a:p>
            <a:r>
              <a:rPr lang="en-GB" dirty="0"/>
              <a:t>- NVMe Gen 4 SSDs use x4 lanes, achieving ~8 GB/s sequential read - showing the versatility of PCIe.</a:t>
            </a:r>
          </a:p>
        </p:txBody>
      </p:sp>
      <p:sp>
        <p:nvSpPr>
          <p:cNvPr id="17412" name="Slide Number Placeholder 3">
            <a:extLst>
              <a:ext uri="{FF2B5EF4-FFF2-40B4-BE49-F238E27FC236}">
                <a16:creationId xmlns:a16="http://schemas.microsoft.com/office/drawing/2014/main" id="{58501E1C-DBD9-01E5-D0AD-B989B42DE3D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78F06B7-F3F7-413A-9C34-F33DEEC63864}" type="slidenum">
              <a:rPr lang="en-GB" altLang="en-US" sz="1200" smtClean="0">
                <a:latin typeface="Arial" panose="020B0604020202020204" pitchFamily="34" charset="0"/>
              </a:rPr>
              <a:pPr/>
              <a:t>102</a:t>
            </a:fld>
            <a:endParaRPr lang="en-GB" altLang="en-US" sz="1200">
              <a:latin typeface="Arial" panose="020B0604020202020204" pitchFamily="34" charset="0"/>
            </a:endParaRPr>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972D73B8-807A-099E-8B6C-297EE5F53A06}"/>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FED92FB7-8D8B-5A3F-14DD-024EC0FE36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The image on this slide shows a PCIe motherboard diagram or slot comparison photograph.</a:t>
            </a:r>
          </a:p>
          <a:p>
            <a:r>
              <a:rPr lang="en-GB" dirty="0"/>
              <a:t>- Students should be able to identify x1, x4, x8, and x16 slots by physical length.</a:t>
            </a:r>
          </a:p>
          <a:p>
            <a:r>
              <a:rPr lang="en-GB" dirty="0"/>
              <a:t>- Note that x16 physical slots are sometimes wired as x8 or even x4 electrically - the slot length does not guarantee bandwidth.</a:t>
            </a:r>
          </a:p>
          <a:p>
            <a:r>
              <a:rPr lang="en-GB" dirty="0"/>
              <a:t>- This is common on B-series (budget) motherboards where cost reductions limit PCIe lane routing.</a:t>
            </a:r>
          </a:p>
        </p:txBody>
      </p:sp>
      <p:sp>
        <p:nvSpPr>
          <p:cNvPr id="19460" name="Slide Number Placeholder 3">
            <a:extLst>
              <a:ext uri="{FF2B5EF4-FFF2-40B4-BE49-F238E27FC236}">
                <a16:creationId xmlns:a16="http://schemas.microsoft.com/office/drawing/2014/main" id="{C56C72A1-3DE4-92CF-5810-7A4A35B15E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A993794-866D-4B27-9B26-D255DF574125}" type="slidenum">
              <a:rPr lang="en-GB" altLang="en-US" sz="1200" smtClean="0">
                <a:latin typeface="Arial" panose="020B0604020202020204" pitchFamily="34" charset="0"/>
              </a:rPr>
              <a:pPr/>
              <a:t>103</a:t>
            </a:fld>
            <a:endParaRPr lang="en-GB" altLang="en-US" sz="1200">
              <a:latin typeface="Arial" panose="020B0604020202020204" pitchFamily="34" charset="0"/>
            </a:endParaRPr>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B991380-3E2D-8F0B-3407-B0E3A00AD884}"/>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F18DC575-8527-897F-0E7C-6D9B94F2F3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Key talking points:</a:t>
            </a:r>
          </a:p>
          <a:p>
            <a:r>
              <a:rPr lang="en-GB" dirty="0"/>
              <a:t>- The diagram on this slide likely shows a full system bus architecture with multiple bus types.</a:t>
            </a:r>
          </a:p>
          <a:p>
            <a:r>
              <a:rPr lang="en-GB" dirty="0"/>
              <a:t>- Modern systems use a hub architecture: the CPU connects directly to RAM via the memory controller, and to PCIe devices via the PCIe root complex.</a:t>
            </a:r>
          </a:p>
          <a:p>
            <a:r>
              <a:rPr lang="en-GB" dirty="0"/>
              <a:t>- The chipset (PCH on Intel, Fusion Controller Hub) handles slower I/O: SATA, USB, older PCIe lanes.</a:t>
            </a:r>
          </a:p>
          <a:p>
            <a:r>
              <a:rPr lang="en-GB" dirty="0"/>
              <a:t>- CPU to chipset communication uses a dedicated link (Intel DMI, AMD SB Link) rather than the main system bus.</a:t>
            </a:r>
          </a:p>
        </p:txBody>
      </p:sp>
      <p:sp>
        <p:nvSpPr>
          <p:cNvPr id="21508" name="Slide Number Placeholder 3">
            <a:extLst>
              <a:ext uri="{FF2B5EF4-FFF2-40B4-BE49-F238E27FC236}">
                <a16:creationId xmlns:a16="http://schemas.microsoft.com/office/drawing/2014/main" id="{2133F6E1-3423-C2E2-B292-EF57048686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598DC1E-FBF3-42BD-982C-20198B3DE4DC}" type="slidenum">
              <a:rPr lang="en-GB" altLang="en-US" sz="1200" smtClean="0">
                <a:latin typeface="Arial" panose="020B0604020202020204" pitchFamily="34" charset="0"/>
              </a:rPr>
              <a:pPr/>
              <a:t>104</a:t>
            </a:fld>
            <a:endParaRPr lang="en-GB" altLang="en-US" sz="1200">
              <a:latin typeface="Arial" panose="020B0604020202020204" pitchFamily="34" charset="0"/>
            </a:endParaRPr>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Cache memory is the key performance bridge between the fast CPU and the slow main memory.</a:t>
            </a:r>
          </a:p>
          <a:p>
            <a:r>
              <a:rPr lang="en-GB" dirty="0"/>
              <a:t>- Without cache, modern CPUs would spend the vast majority of their time waiting for data from RAM.</a:t>
            </a:r>
          </a:p>
          <a:p>
            <a:r>
              <a:rPr lang="en-GB" dirty="0"/>
              <a:t>- The memory wall problem: CPU clock speeds have grown faster than RAM access speeds for decades.</a:t>
            </a:r>
          </a:p>
          <a:p>
            <a:r>
              <a:rPr lang="en-GB" dirty="0"/>
              <a:t>- Cache mitigates this by exploiting temporal and spatial locality of memory access patterns.</a:t>
            </a:r>
          </a:p>
        </p:txBody>
      </p:sp>
      <p:sp>
        <p:nvSpPr>
          <p:cNvPr id="4" name="Slide Number Placeholder 3"/>
          <p:cNvSpPr>
            <a:spLocks noGrp="1"/>
          </p:cNvSpPr>
          <p:nvPr>
            <p:ph type="sldNum" sz="quarter" idx="5"/>
          </p:nvPr>
        </p:nvSpPr>
        <p:spPr/>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Cache is SRAM (Static RAM): much faster but larger and more expensive per bit than DRAM.</a:t>
            </a:r>
          </a:p>
          <a:p>
            <a:r>
              <a:rPr lang="en-GB" dirty="0"/>
              <a:t>- Data is loaded into cache in fixed-size units called cache lines (typically 64 bytes on x86).</a:t>
            </a:r>
          </a:p>
          <a:p>
            <a:r>
              <a:rPr lang="en-GB" dirty="0"/>
              <a:t>- Sequential instruction execution means the next instruction is almost always in the same cache line.</a:t>
            </a:r>
          </a:p>
          <a:p>
            <a:r>
              <a:rPr lang="en-GB" dirty="0"/>
              <a:t>- A cache hit means the data is found in cache; a cache miss means a slower access to the next memory level.</a:t>
            </a:r>
          </a:p>
          <a:p>
            <a:r>
              <a:rPr lang="en-GB" dirty="0"/>
              <a:t>- Cache hit rate is the primary metric: higher is better; 95%+ is achievable with well-optimised code.</a:t>
            </a:r>
          </a:p>
        </p:txBody>
      </p:sp>
      <p:sp>
        <p:nvSpPr>
          <p:cNvPr id="4" name="Slide Number Placeholder 3"/>
          <p:cNvSpPr>
            <a:spLocks noGrp="1"/>
          </p:cNvSpPr>
          <p:nvPr>
            <p:ph type="sldNum" sz="quarter" idx="5"/>
          </p:nvPr>
        </p:nvSpPr>
        <p:spPr/>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The three-level hierarchy: CPU &gt; Cache &gt; Main Memory, each level slower and larger than the previous.</a:t>
            </a:r>
          </a:p>
          <a:p>
            <a:r>
              <a:rPr lang="en-GB" dirty="0"/>
              <a:t>- The CPU checks L1, then L2, then L3, then main memory in sequence on each access.</a:t>
            </a:r>
          </a:p>
          <a:p>
            <a:r>
              <a:rPr lang="en-GB" dirty="0"/>
              <a:t>- Data found at any level is the 'hit level'; data not found at any cache level causes a main memory access.</a:t>
            </a:r>
          </a:p>
          <a:p>
            <a:r>
              <a:rPr lang="en-GB" dirty="0"/>
              <a:t>- Each level is larger: L1 (tens of KB), L2 (hundreds of KB), L3 (tens of MB).</a:t>
            </a:r>
          </a:p>
        </p:txBody>
      </p:sp>
      <p:sp>
        <p:nvSpPr>
          <p:cNvPr id="4" name="Slide Number Placeholder 3"/>
          <p:cNvSpPr>
            <a:spLocks noGrp="1"/>
          </p:cNvSpPr>
          <p:nvPr>
            <p:ph type="sldNum" sz="quarter" idx="5"/>
          </p:nvPr>
        </p:nvSpPr>
        <p:spPr/>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L1 cache access: typically 1-4 CPU cycles.</a:t>
            </a:r>
          </a:p>
          <a:p>
            <a:r>
              <a:rPr lang="en-GB" dirty="0"/>
              <a:t>- L2 cache access: typically 10-12 CPU cycles.</a:t>
            </a:r>
          </a:p>
          <a:p>
            <a:r>
              <a:rPr lang="en-GB" dirty="0"/>
              <a:t>- L3 cache access: typically 30-40 CPU cycles.</a:t>
            </a:r>
          </a:p>
          <a:p>
            <a:r>
              <a:rPr lang="en-GB" dirty="0"/>
              <a:t>- Main memory (DDR4 RAM): approximately 60-70ns, which at 4 GHz equates to ~240-280 cycles.</a:t>
            </a:r>
          </a:p>
          <a:p>
            <a:r>
              <a:rPr lang="en-GB" dirty="0"/>
              <a:t>- HDD access: 5-10ms = millions of CPU cycles.</a:t>
            </a:r>
          </a:p>
          <a:p>
            <a:r>
              <a:rPr lang="en-GB" dirty="0"/>
              <a:t>- These numbers illustrate why cache design is so critical to CPU performance.</a:t>
            </a:r>
          </a:p>
        </p:txBody>
      </p:sp>
      <p:sp>
        <p:nvSpPr>
          <p:cNvPr id="4" name="Slide Number Placeholder 3"/>
          <p:cNvSpPr>
            <a:spLocks noGrp="1"/>
          </p:cNvSpPr>
          <p:nvPr>
            <p:ph type="sldNum" sz="quarter" idx="5"/>
          </p:nvPr>
        </p:nvSpPr>
        <p:spPr/>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Most modern desktop/server CPUs have 3 cache levels; some high-end designs have 4.</a:t>
            </a:r>
          </a:p>
          <a:p>
            <a:r>
              <a:rPr lang="en-GB" dirty="0"/>
              <a:t>- Intel Skylake example: L1 64KB/core, L2 256KB/core, L3 8MB shared.</a:t>
            </a:r>
          </a:p>
          <a:p>
            <a:r>
              <a:rPr lang="en-GB" dirty="0"/>
              <a:t>- Intel Haswell-E had an L4 cache (eDRAM, 128MB) in some configurations.</a:t>
            </a:r>
          </a:p>
          <a:p>
            <a:r>
              <a:rPr lang="en-GB" dirty="0"/>
              <a:t>- AMD Zen 3 V-Cache adds a vertically stacked 64MB L3 cache on some CPUs (3D V-Cache technology).</a:t>
            </a:r>
          </a:p>
          <a:p>
            <a:r>
              <a:rPr lang="en-GB" dirty="0"/>
              <a:t>- Cache naming convention: L1 is closest to the CPU core, L4 (where present) is furthest.</a:t>
            </a:r>
          </a:p>
        </p:txBody>
      </p:sp>
      <p:sp>
        <p:nvSpPr>
          <p:cNvPr id="4" name="Slide Number Placeholder 3"/>
          <p:cNvSpPr>
            <a:spLocks noGrp="1"/>
          </p:cNvSpPr>
          <p:nvPr>
            <p:ph type="sldNum" sz="quarter" idx="5"/>
          </p:nvPr>
        </p:nvSpPr>
        <p:spPr/>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L1 cache is directly connected to the ALU and CU with no bus in between.</a:t>
            </a:r>
          </a:p>
          <a:p>
            <a:r>
              <a:rPr lang="en-GB" dirty="0"/>
              <a:t>- It is typically split: L1-I (instruction cache) and L1-D (data cache) - making it modified Harvard.</a:t>
            </a:r>
          </a:p>
          <a:p>
            <a:r>
              <a:rPr lang="en-GB" dirty="0"/>
              <a:t>- Extremely fast: sub-nanosecond access, often accessible in a single CPU cycle.</a:t>
            </a:r>
          </a:p>
          <a:p>
            <a:r>
              <a:rPr lang="en-GB" dirty="0"/>
              <a:t>- Very small: Intel Skylake has 32KB instruction + 32KB data per core = 64KB total L1.</a:t>
            </a:r>
          </a:p>
          <a:p>
            <a:r>
              <a:rPr lang="en-GB" dirty="0"/>
              <a:t>- Cache-coherency between L1-I and L1-D is managed by hardware.</a:t>
            </a:r>
          </a:p>
        </p:txBody>
      </p:sp>
      <p:sp>
        <p:nvSpPr>
          <p:cNvPr id="4" name="Slide Number Placeholder 3"/>
          <p:cNvSpPr>
            <a:spLocks noGrp="1"/>
          </p:cNvSpPr>
          <p:nvPr>
            <p:ph type="sldNum" sz="quarter" idx="5"/>
          </p:nvPr>
        </p:nvSpPr>
        <p:spPr/>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L2 cache connects to the ALU/CU via a local bus, adding a small latency penalty over L1.</a:t>
            </a:r>
          </a:p>
          <a:p>
            <a:r>
              <a:rPr lang="en-GB" dirty="0"/>
              <a:t>- It is unified (instructions and data in the same cache), unlike L1 which is often split.</a:t>
            </a:r>
          </a:p>
          <a:p>
            <a:r>
              <a:rPr lang="en-GB" dirty="0"/>
              <a:t>- Larger than L1: Intel Skylake has 256KB per core.</a:t>
            </a:r>
          </a:p>
          <a:p>
            <a:r>
              <a:rPr lang="en-GB" dirty="0"/>
              <a:t>- Not shared: each core has its own L2 cache, so inter-core communication goes through L3.</a:t>
            </a:r>
          </a:p>
          <a:p>
            <a:r>
              <a:rPr lang="en-GB" dirty="0"/>
              <a:t>- An L2 cache miss forces a lookup in L3 or main memory.</a:t>
            </a:r>
          </a:p>
        </p:txBody>
      </p:sp>
      <p:sp>
        <p:nvSpPr>
          <p:cNvPr id="4" name="Slide Number Placeholder 3"/>
          <p:cNvSpPr>
            <a:spLocks noGrp="1"/>
          </p:cNvSpPr>
          <p:nvPr>
            <p:ph type="sldNum" sz="quarter" idx="5"/>
          </p:nvPr>
        </p:nvSpPr>
        <p:spPr/>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L3 cache is shared between all cores on the CPU die.</a:t>
            </a:r>
          </a:p>
          <a:p>
            <a:r>
              <a:rPr lang="en-GB" dirty="0"/>
              <a:t>- This sharing enables inter-core data sharing without accessing main memory.</a:t>
            </a:r>
          </a:p>
          <a:p>
            <a:r>
              <a:rPr lang="en-GB" dirty="0"/>
              <a:t>- Intel Skylake: 8MB L3 shared across all cores.</a:t>
            </a:r>
          </a:p>
          <a:p>
            <a:r>
              <a:rPr lang="en-GB" dirty="0"/>
              <a:t>- AMD Ryzen 'X3D' processors stack additional L3 cache using 3D V-Cache to dramatically improve game performance.</a:t>
            </a:r>
          </a:p>
          <a:p>
            <a:r>
              <a:rPr lang="en-GB" dirty="0"/>
              <a:t>- The L3 is the last line of defence before a costly main memory access.</a:t>
            </a:r>
          </a:p>
        </p:txBody>
      </p:sp>
      <p:sp>
        <p:nvSpPr>
          <p:cNvPr id="4" name="Slide Number Placeholder 3"/>
          <p:cNvSpPr>
            <a:spLocks noGrp="1"/>
          </p:cNvSpPr>
          <p:nvPr>
            <p:ph type="sldNum" sz="quarter" idx="5"/>
          </p:nvPr>
        </p:nvSpPr>
        <p:spPr/>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Because cache is small, old data must be replaced when new data needs to be loaded.</a:t>
            </a:r>
          </a:p>
          <a:p>
            <a:r>
              <a:rPr lang="en-GB" dirty="0"/>
              <a:t>- The replacement policy determines which block to evict when the cache is full.</a:t>
            </a:r>
          </a:p>
          <a:p>
            <a:r>
              <a:rPr lang="en-GB" dirty="0"/>
              <a:t>- Choice of policy can significantly impact cache hit ratio for specific access patterns.</a:t>
            </a:r>
          </a:p>
          <a:p>
            <a:r>
              <a:rPr lang="en-GB" dirty="0"/>
              <a:t>- Four common strategies: LRU, FIFO, LFU, and Random Replacement - each with different trade-offs.</a:t>
            </a:r>
          </a:p>
        </p:txBody>
      </p:sp>
      <p:sp>
        <p:nvSpPr>
          <p:cNvPr id="4" name="Slide Number Placeholder 3"/>
          <p:cNvSpPr>
            <a:spLocks noGrp="1"/>
          </p:cNvSpPr>
          <p:nvPr>
            <p:ph type="sldNum" sz="quarter" idx="5"/>
          </p:nvPr>
        </p:nvSpPr>
        <p:spPr/>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LRU (Least Recently Used): evict the block not accessed for the longest time.</a:t>
            </a:r>
          </a:p>
          <a:p>
            <a:r>
              <a:rPr lang="en-GB" dirty="0"/>
              <a:t>- Rationale: temporal locality - recently used data is likely to be used again soon.</a:t>
            </a:r>
          </a:p>
          <a:p>
            <a:r>
              <a:rPr lang="en-GB" dirty="0"/>
              <a:t>- Easy to reason about, but expensive to implement perfectly (requires tracking access time for all blocks).</a:t>
            </a:r>
          </a:p>
          <a:p>
            <a:r>
              <a:rPr lang="en-GB" dirty="0"/>
              <a:t>- Approximations (Clock algorithm, pseudo-LRU) are used in practice.</a:t>
            </a:r>
          </a:p>
          <a:p>
            <a:r>
              <a:rPr lang="en-GB" dirty="0"/>
              <a:t>- Works well for most general-purpose workloads.</a:t>
            </a:r>
          </a:p>
        </p:txBody>
      </p:sp>
      <p:sp>
        <p:nvSpPr>
          <p:cNvPr id="4" name="Slide Number Placeholder 3"/>
          <p:cNvSpPr>
            <a:spLocks noGrp="1"/>
          </p:cNvSpPr>
          <p:nvPr>
            <p:ph type="sldNum" sz="quarter" idx="5"/>
          </p:nvPr>
        </p:nvSpPr>
        <p:spPr/>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FIFO (First In, First Out): evict the oldest block in cache, regardless of when it was last accessed.</a:t>
            </a:r>
          </a:p>
          <a:p>
            <a:r>
              <a:rPr lang="en-GB" dirty="0"/>
              <a:t>- Implemented as a circular buffer (ring buffer): very simple hardware implementation.</a:t>
            </a:r>
          </a:p>
          <a:p>
            <a:r>
              <a:rPr lang="en-GB" dirty="0"/>
              <a:t>- Weakness: can evict frequently used data that happened to be loaded early (Belady's anomaly).</a:t>
            </a:r>
          </a:p>
          <a:p>
            <a:r>
              <a:rPr lang="en-GB" dirty="0"/>
              <a:t>- Does not consider how recently or frequently data has been used.</a:t>
            </a:r>
          </a:p>
          <a:p>
            <a:r>
              <a:rPr lang="en-GB" dirty="0"/>
              <a:t>- Used in some TLB (Translation Lookaside Buffer) implementations for its simplicity.</a:t>
            </a:r>
          </a:p>
        </p:txBody>
      </p:sp>
      <p:sp>
        <p:nvSpPr>
          <p:cNvPr id="4" name="Slide Number Placeholder 3"/>
          <p:cNvSpPr>
            <a:spLocks noGrp="1"/>
          </p:cNvSpPr>
          <p:nvPr>
            <p:ph type="sldNum" sz="quarter" idx="5"/>
          </p:nvPr>
        </p:nvSpPr>
        <p:spPr/>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LFU (Least Frequently Used): evict the block with the lowest access count.</a:t>
            </a:r>
          </a:p>
          <a:p>
            <a:r>
              <a:rPr lang="en-GB" dirty="0"/>
              <a:t>- Each block maintains a counter that increments on each hit.</a:t>
            </a:r>
          </a:p>
          <a:p>
            <a:r>
              <a:rPr lang="en-GB" dirty="0"/>
              <a:t>- Problem: recently loaded blocks start with a count of 1 and may be evicted before they accumulate hits.</a:t>
            </a:r>
          </a:p>
          <a:p>
            <a:r>
              <a:rPr lang="en-GB" dirty="0"/>
              <a:t>- Variant: Ageing LFU periodically halves all counters to reduce the influence of old access history.</a:t>
            </a:r>
          </a:p>
          <a:p>
            <a:r>
              <a:rPr lang="en-GB" dirty="0"/>
              <a:t>- Best suited for workloads with stable, predictable access patterns.</a:t>
            </a:r>
          </a:p>
        </p:txBody>
      </p:sp>
      <p:sp>
        <p:nvSpPr>
          <p:cNvPr id="4" name="Slide Number Placeholder 3"/>
          <p:cNvSpPr>
            <a:spLocks noGrp="1"/>
          </p:cNvSpPr>
          <p:nvPr>
            <p:ph type="sldNum" sz="quarter" idx="5"/>
          </p:nvPr>
        </p:nvSpPr>
        <p:spPr/>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Random Replacement: select a victim block uniformly at random.</a:t>
            </a:r>
          </a:p>
          <a:p>
            <a:r>
              <a:rPr lang="en-GB" dirty="0"/>
              <a:t>- No metadata required: no hit counters, no access time stamps.</a:t>
            </a:r>
          </a:p>
          <a:p>
            <a:r>
              <a:rPr lang="en-GB" dirty="0"/>
              <a:t>- Very simple hardware implementation - used in some ARM processors.</a:t>
            </a:r>
          </a:p>
          <a:p>
            <a:r>
              <a:rPr lang="en-GB" dirty="0"/>
              <a:t>- Surprisingly competitive: studies show random replacement is only slightly worse than LRU on average.</a:t>
            </a:r>
          </a:p>
          <a:p>
            <a:r>
              <a:rPr lang="en-GB" dirty="0"/>
              <a:t>- Worst case is catastrophic (evicting the most needed block), but this is rare in practice.</a:t>
            </a:r>
          </a:p>
        </p:txBody>
      </p:sp>
      <p:sp>
        <p:nvSpPr>
          <p:cNvPr id="4" name="Slide Number Placeholder 3"/>
          <p:cNvSpPr>
            <a:spLocks noGrp="1"/>
          </p:cNvSpPr>
          <p:nvPr>
            <p:ph type="sldNum" sz="quarter" idx="5"/>
          </p:nvPr>
        </p:nvSpPr>
        <p:spPr/>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When data is modified in cache, main memory may hold an outdated copy.</a:t>
            </a:r>
          </a:p>
          <a:p>
            <a:r>
              <a:rPr lang="en-GB" dirty="0"/>
              <a:t>- Write-through: every cache write is immediately written to main memory; simpler but generates more bus traffic.</a:t>
            </a:r>
          </a:p>
          <a:p>
            <a:r>
              <a:rPr lang="en-GB" dirty="0"/>
              <a:t>- Write-back: writes are only propagated to main memory when the cache line is evicted; a dirty bit marks modified lines.</a:t>
            </a:r>
          </a:p>
          <a:p>
            <a:r>
              <a:rPr lang="en-GB" dirty="0"/>
              <a:t>- Write-back is more common as it reduces memory bus traffic.</a:t>
            </a:r>
          </a:p>
          <a:p>
            <a:r>
              <a:rPr lang="en-GB" dirty="0"/>
              <a:t>- The dirty bit is checked on eviction: if set, the line must be written to main memory before the block is freed.</a:t>
            </a:r>
          </a:p>
        </p:txBody>
      </p:sp>
      <p:sp>
        <p:nvSpPr>
          <p:cNvPr id="4" name="Slide Number Placeholder 3"/>
          <p:cNvSpPr>
            <a:spLocks noGrp="1"/>
          </p:cNvSpPr>
          <p:nvPr>
            <p:ph type="sldNum" sz="quarter" idx="5"/>
          </p:nvPr>
        </p:nvSpPr>
        <p:spPr/>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Multi-core cache coherency: if two cores have different cached copies of the same memory address, which is correct?</a:t>
            </a:r>
          </a:p>
          <a:p>
            <a:r>
              <a:rPr lang="en-GB" dirty="0"/>
              <a:t>- MESI protocol (Modified, Exclusive, Shared, Invalid): a hardware coherency protocol ensuring all cores see consistent data.</a:t>
            </a:r>
          </a:p>
          <a:p>
            <a:r>
              <a:rPr lang="en-GB" dirty="0"/>
              <a:t>- In write-back systems, main memory may be out-of-date for long periods (ratio of ~6:1 reads to writes).</a:t>
            </a:r>
          </a:p>
          <a:p>
            <a:r>
              <a:rPr lang="en-GB" dirty="0"/>
              <a:t>- This is acceptable because the cache is the authoritative source of truth while a line is dirty.</a:t>
            </a:r>
          </a:p>
          <a:p>
            <a:r>
              <a:rPr lang="en-GB" dirty="0"/>
              <a:t>- Write propagation ensures eventual consistency: the dirty line will be written back on eviction.</a:t>
            </a:r>
          </a:p>
        </p:txBody>
      </p:sp>
      <p:sp>
        <p:nvSpPr>
          <p:cNvPr id="4" name="Slide Number Placeholder 3"/>
          <p:cNvSpPr>
            <a:spLocks noGrp="1"/>
          </p:cNvSpPr>
          <p:nvPr>
            <p:ph type="sldNum" sz="quarter" idx="5"/>
          </p:nvPr>
        </p:nvSpPr>
        <p:spPr/>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Cache block (line) size is a key design parameter affecting performance.</a:t>
            </a:r>
          </a:p>
          <a:p>
            <a:r>
              <a:rPr lang="en-GB" dirty="0"/>
              <a:t>- Large blocks: fewer misses due to spatial locality (nearby data loaded together), but slower miss penalty (more data to transfer on miss).</a:t>
            </a:r>
          </a:p>
          <a:p>
            <a:r>
              <a:rPr lang="en-GB" dirty="0"/>
              <a:t>- Large blocks also risk loading irrelevant data - called pollution.</a:t>
            </a:r>
          </a:p>
          <a:p>
            <a:r>
              <a:rPr lang="en-GB" dirty="0"/>
              <a:t>- Proximity (spatial locality) principle: the further from the currently accessed address, the less likely the data will be needed.</a:t>
            </a:r>
          </a:p>
        </p:txBody>
      </p:sp>
      <p:sp>
        <p:nvSpPr>
          <p:cNvPr id="4" name="Slide Number Placeholder 3"/>
          <p:cNvSpPr>
            <a:spLocks noGrp="1"/>
          </p:cNvSpPr>
          <p:nvPr>
            <p:ph type="sldNum" sz="quarter" idx="5"/>
          </p:nvPr>
        </p:nvSpPr>
        <p:spPr/>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Small blocks: higher miss rate (less prefetching benefit), but faster miss penalty (less data to fetch per miss).</a:t>
            </a:r>
          </a:p>
          <a:p>
            <a:r>
              <a:rPr lang="en-GB" dirty="0"/>
              <a:t>- Lower pollution risk: less chance of fetching irrelevant data.</a:t>
            </a:r>
          </a:p>
          <a:p>
            <a:r>
              <a:rPr lang="en-GB" dirty="0"/>
              <a:t>- Optimal block size for general-purpose processors is typically 4-8 words (64 bytes on x86).</a:t>
            </a:r>
          </a:p>
          <a:p>
            <a:r>
              <a:rPr lang="en-GB" dirty="0"/>
              <a:t>- This is why x86 cache lines are 64 bytes: a 64-bit (8-byte) word, so 8 words per cache line.</a:t>
            </a:r>
          </a:p>
          <a:p>
            <a:r>
              <a:rPr lang="en-GB" dirty="0"/>
              <a:t>- Memory access patterns in code can be optimised for this: iterating through arrays sequentially is cache-friendly.</a:t>
            </a:r>
          </a:p>
        </p:txBody>
      </p:sp>
      <p:sp>
        <p:nvSpPr>
          <p:cNvPr id="4" name="Slide Number Placeholder 3"/>
          <p:cNvSpPr>
            <a:spLocks noGrp="1"/>
          </p:cNvSpPr>
          <p:nvPr>
            <p:ph type="sldNum" sz="quarter" idx="5"/>
          </p:nvPr>
        </p:nvSpPr>
        <p:spPr/>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Cache size determines how much 'working set' can be held without accessing slower memory.</a:t>
            </a:r>
          </a:p>
          <a:p>
            <a:r>
              <a:rPr lang="en-GB" dirty="0"/>
              <a:t>- High-end CPUs have large L3 caches because cache hit ratio improves with size.</a:t>
            </a:r>
          </a:p>
          <a:p>
            <a:r>
              <a:rPr lang="en-GB" dirty="0"/>
              <a:t>- System access time formula: T_avg = H * T_cache + (1-H) * T_memory.</a:t>
            </a:r>
          </a:p>
          <a:p>
            <a:r>
              <a:rPr lang="en-GB" dirty="0"/>
              <a:t>  Where H = hit ratio, T_cache = cache access time, T_memory = main memory access time.</a:t>
            </a:r>
          </a:p>
          <a:p>
            <a:r>
              <a:rPr lang="en-GB" dirty="0"/>
              <a:t>- Example: H=0.95, T_cache=1ns, T_memory=70ns -&gt; T_avg = 0.95*1 + 0.05*70 = 0.95 + 3.5 = 4.45ns.</a:t>
            </a:r>
          </a:p>
          <a:p>
            <a:r>
              <a:rPr lang="en-GB" dirty="0"/>
              <a:t>- This illustrates the dramatic benefit of even a modest improvement in hit ratio.</a:t>
            </a:r>
          </a:p>
        </p:txBody>
      </p:sp>
      <p:sp>
        <p:nvSpPr>
          <p:cNvPr id="4" name="Slide Number Placeholder 3"/>
          <p:cNvSpPr>
            <a:spLocks noGrp="1"/>
          </p:cNvSpPr>
          <p:nvPr>
            <p:ph type="sldNum" sz="quarter" idx="5"/>
          </p:nvPr>
        </p:nvSpPr>
        <p:spPr/>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Key talking points:</a:t>
            </a:r>
          </a:p>
          <a:p>
            <a:r>
              <a:rPr lang="en-GB" dirty="0"/>
              <a:t>- Even tiny caches achieve hit ratios above 70% in practice.</a:t>
            </a:r>
          </a:p>
          <a:p>
            <a:r>
              <a:rPr lang="en-GB" dirty="0"/>
              <a:t>- Writing cache-friendly code (accessing memory sequentially, respecting cache line boundaries) can push hit ratios above 90%.</a:t>
            </a:r>
          </a:p>
          <a:p>
            <a:r>
              <a:rPr lang="en-GB" dirty="0"/>
              <a:t>- Example: iterating a 2D array row-by-row vs column-by-column - row-by-row is cache-friendly in C (row-major layout).</a:t>
            </a:r>
          </a:p>
          <a:p>
            <a:r>
              <a:rPr lang="en-GB" dirty="0"/>
              <a:t>- When purchasing a CPU, L3 cache size is a significant performance differentiator often overlooked in favour of clock speed.</a:t>
            </a:r>
          </a:p>
          <a:p>
            <a:r>
              <a:rPr lang="en-GB" dirty="0"/>
              <a:t>- End of lecture recap: cache is fundamental to understanding why modern CPUs perform as they do.</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9A148D-EE2A-4150-8F95-9AEF4BF71377}"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2269873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A148D-EE2A-4150-8F95-9AEF4BF71377}"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3870836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9A148D-EE2A-4150-8F95-9AEF4BF71377}"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3699037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9A148D-EE2A-4150-8F95-9AEF4BF71377}"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3536133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9A148D-EE2A-4150-8F95-9AEF4BF71377}"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409130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9A148D-EE2A-4150-8F95-9AEF4BF71377}"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2395496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9A148D-EE2A-4150-8F95-9AEF4BF71377}"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1271097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9A148D-EE2A-4150-8F95-9AEF4BF71377}"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4292463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9A148D-EE2A-4150-8F95-9AEF4BF71377}"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1214164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A148D-EE2A-4150-8F95-9AEF4BF71377}"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180281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A148D-EE2A-4150-8F95-9AEF4BF71377}"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EB00F6-02A5-4CCA-BB0E-933FE5B789C7}" type="slidenum">
              <a:rPr lang="en-GB" smtClean="0"/>
              <a:t>‹#›</a:t>
            </a:fld>
            <a:endParaRPr lang="en-GB"/>
          </a:p>
        </p:txBody>
      </p:sp>
    </p:spTree>
    <p:extLst>
      <p:ext uri="{BB962C8B-B14F-4D97-AF65-F5344CB8AC3E}">
        <p14:creationId xmlns:p14="http://schemas.microsoft.com/office/powerpoint/2010/main" val="247593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9A148D-EE2A-4150-8F95-9AEF4BF71377}" type="datetimeFigureOut">
              <a:rPr lang="en-GB" smtClean="0"/>
              <a:t>16/03/2026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EB00F6-02A5-4CCA-BB0E-933FE5B789C7}" type="slidenum">
              <a:rPr lang="en-GB" smtClean="0"/>
              <a:t>‹#›</a:t>
            </a:fld>
            <a:endParaRPr lang="en-GB"/>
          </a:p>
        </p:txBody>
      </p:sp>
    </p:spTree>
    <p:extLst>
      <p:ext uri="{BB962C8B-B14F-4D97-AF65-F5344CB8AC3E}">
        <p14:creationId xmlns:p14="http://schemas.microsoft.com/office/powerpoint/2010/main" val="1613806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24.wmf"/></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25.emf"/></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26.wmf"/></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7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7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8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8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87.xml"/><Relationship Id="rId1" Type="http://schemas.openxmlformats.org/officeDocument/2006/relationships/slideLayout" Target="../slideLayouts/slideLayout2.xml"/><Relationship Id="rId5" Type="http://schemas.openxmlformats.org/officeDocument/2006/relationships/image" Target="../media/image60.jpeg"/><Relationship Id="rId4" Type="http://schemas.openxmlformats.org/officeDocument/2006/relationships/image" Target="../media/image59.jpeg"/></Relationships>
</file>

<file path=ppt/slides/_rels/slide8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8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9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9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9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94.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9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95.xml"/><Relationship Id="rId1" Type="http://schemas.openxmlformats.org/officeDocument/2006/relationships/slideLayout" Target="../slideLayouts/slideLayout1.xml"/></Relationships>
</file>

<file path=ppt/slides/_rels/slide9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9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coded on electronic circuit board">
            <a:extLst>
              <a:ext uri="{FF2B5EF4-FFF2-40B4-BE49-F238E27FC236}">
                <a16:creationId xmlns:a16="http://schemas.microsoft.com/office/drawing/2014/main" id="{D56F2251-95E3-490C-9BC0-B2AB1D03C8A5}"/>
              </a:ext>
            </a:extLst>
          </p:cNvPr>
          <p:cNvPicPr>
            <a:picLocks noChangeAspect="1"/>
          </p:cNvPicPr>
          <p:nvPr/>
        </p:nvPicPr>
        <p:blipFill rotWithShape="1">
          <a:blip r:embed="rId3"/>
          <a:srcRect l="11667" r="-1" b="-1"/>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sz="3200" b="1" dirty="0">
                <a:solidFill>
                  <a:srgbClr val="1A3A5C"/>
                </a:solidFill>
                <a:latin typeface="Calibri"/>
              </a:rPr>
              <a:t>Systems and Components</a:t>
            </a:r>
          </a:p>
        </p:txBody>
      </p:sp>
      <p:sp>
        <p:nvSpPr>
          <p:cNvPr id="3" name="Subtitle 2"/>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Title</a:t>
            </a:r>
          </a:p>
        </p:txBody>
      </p:sp>
    </p:spTree>
    <p:extLst>
      <p:ext uri="{BB962C8B-B14F-4D97-AF65-F5344CB8AC3E}">
        <p14:creationId xmlns:p14="http://schemas.microsoft.com/office/powerpoint/2010/main" val="382155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1005840"/>
          </a:xfrm>
          <a:prstGeom prst="rect">
            <a:avLst/>
          </a:prstGeom>
          <a:solidFill>
            <a:srgbClr val="1A3A5C"/>
          </a:solidFill>
          <a:ln>
            <a:noFill/>
          </a:ln>
        </p:spPr>
        <p:style>
          <a:lnRef idx="1">
            <a:schemeClr val="accent1"/>
          </a:lnRef>
          <a:fillRef idx="3">
            <a:schemeClr val="accent1"/>
          </a:fillRef>
          <a:effectRef idx="2">
            <a:schemeClr val="accent1"/>
          </a:effectRef>
          <a:fontRef idx="minor">
            <a:schemeClr val="lt1"/>
          </a:fontRef>
        </p:style>
        <p:txBody>
          <a:bodyPr wrap="none" lIns="411480" tIns="109728" rtlCol="0" anchor="ctr"/>
          <a:lstStyle/>
          <a:p>
            <a:pPr algn="l"/>
            <a:r>
              <a:rPr sz="3400" b="1">
                <a:solidFill>
                  <a:srgbClr val="FFFFFF"/>
                </a:solidFill>
                <a:latin typeface="Calibri"/>
              </a:rPr>
              <a:t>Table of Contents</a:t>
            </a:r>
          </a:p>
          <a:p>
            <a:pPr algn="l"/>
            <a:r>
              <a:rPr sz="1100" i="1">
                <a:solidFill>
                  <a:srgbClr val="D6E8F7"/>
                </a:solidFill>
                <a:latin typeface="Calibri"/>
              </a:rPr>
              <a:t>Systems and Components</a:t>
            </a:r>
          </a:p>
        </p:txBody>
      </p:sp>
      <p:sp>
        <p:nvSpPr>
          <p:cNvPr id="3" name="Rectangle 2"/>
          <p:cNvSpPr/>
          <p:nvPr/>
        </p:nvSpPr>
        <p:spPr>
          <a:xfrm>
            <a:off x="411480" y="1289304"/>
            <a:ext cx="164592" cy="164592"/>
          </a:xfrm>
          <a:prstGeom prst="ellipse">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67512" y="1143000"/>
            <a:ext cx="4023360" cy="795528"/>
          </a:xfrm>
          <a:prstGeom prst="rect">
            <a:avLst/>
          </a:prstGeom>
          <a:noFill/>
        </p:spPr>
        <p:txBody>
          <a:bodyPr wrap="none">
            <a:spAutoFit/>
          </a:bodyPr>
          <a:lstStyle/>
          <a:p>
            <a:r>
              <a:rPr sz="1400" b="1">
                <a:solidFill>
                  <a:srgbClr val="1A3A5C"/>
                </a:solidFill>
                <a:latin typeface="Calibri"/>
              </a:rPr>
              <a:t>Computer Architecture</a:t>
            </a:r>
          </a:p>
          <a:p>
            <a:r>
              <a:rPr sz="900" i="1">
                <a:solidFill>
                  <a:srgbClr val="555575"/>
                </a:solidFill>
                <a:latin typeface="Calibri"/>
              </a:rPr>
              <a:t>Slides 3-12</a:t>
            </a:r>
          </a:p>
        </p:txBody>
      </p:sp>
      <p:sp>
        <p:nvSpPr>
          <p:cNvPr id="5" name="Rectangle 4"/>
          <p:cNvSpPr/>
          <p:nvPr/>
        </p:nvSpPr>
        <p:spPr>
          <a:xfrm>
            <a:off x="411480" y="2084832"/>
            <a:ext cx="164592" cy="164592"/>
          </a:xfrm>
          <a:prstGeom prst="ellipse">
            <a:avLst/>
          </a:prstGeom>
          <a:solidFill>
            <a:srgbClr val="177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667512" y="1938528"/>
            <a:ext cx="4023360" cy="795528"/>
          </a:xfrm>
          <a:prstGeom prst="rect">
            <a:avLst/>
          </a:prstGeom>
          <a:noFill/>
        </p:spPr>
        <p:txBody>
          <a:bodyPr wrap="none">
            <a:spAutoFit/>
          </a:bodyPr>
          <a:lstStyle/>
          <a:p>
            <a:r>
              <a:rPr sz="1400" b="1">
                <a:solidFill>
                  <a:srgbClr val="1A3A5C"/>
                </a:solidFill>
                <a:latin typeface="Calibri"/>
              </a:rPr>
              <a:t>Block-Level Components</a:t>
            </a:r>
          </a:p>
          <a:p>
            <a:r>
              <a:rPr sz="900" i="1">
                <a:solidFill>
                  <a:srgbClr val="555575"/>
                </a:solidFill>
                <a:latin typeface="Calibri"/>
              </a:rPr>
              <a:t>Slides 13-15</a:t>
            </a:r>
          </a:p>
        </p:txBody>
      </p:sp>
      <p:sp>
        <p:nvSpPr>
          <p:cNvPr id="7" name="Rectangle 6"/>
          <p:cNvSpPr/>
          <p:nvPr/>
        </p:nvSpPr>
        <p:spPr>
          <a:xfrm>
            <a:off x="411480" y="2880360"/>
            <a:ext cx="164592" cy="164592"/>
          </a:xfrm>
          <a:prstGeom prst="ellipse">
            <a:avLst/>
          </a:prstGeom>
          <a:solidFill>
            <a:srgbClr val="2E8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67512" y="2734056"/>
            <a:ext cx="4023360" cy="795528"/>
          </a:xfrm>
          <a:prstGeom prst="rect">
            <a:avLst/>
          </a:prstGeom>
          <a:noFill/>
        </p:spPr>
        <p:txBody>
          <a:bodyPr wrap="none">
            <a:spAutoFit/>
          </a:bodyPr>
          <a:lstStyle/>
          <a:p>
            <a:r>
              <a:rPr sz="1400" b="1">
                <a:solidFill>
                  <a:srgbClr val="1A3A5C"/>
                </a:solidFill>
                <a:latin typeface="Calibri"/>
              </a:rPr>
              <a:t>Central Processing Unit</a:t>
            </a:r>
          </a:p>
          <a:p>
            <a:r>
              <a:rPr sz="900" i="1">
                <a:solidFill>
                  <a:srgbClr val="555575"/>
                </a:solidFill>
                <a:latin typeface="Calibri"/>
              </a:rPr>
              <a:t>Slides 16-35</a:t>
            </a:r>
          </a:p>
        </p:txBody>
      </p:sp>
      <p:sp>
        <p:nvSpPr>
          <p:cNvPr id="9" name="Rectangle 8"/>
          <p:cNvSpPr/>
          <p:nvPr/>
        </p:nvSpPr>
        <p:spPr>
          <a:xfrm>
            <a:off x="411480" y="3675888"/>
            <a:ext cx="164592" cy="164592"/>
          </a:xfrm>
          <a:prstGeom prst="ellipse">
            <a:avLst/>
          </a:prstGeom>
          <a:solidFill>
            <a:srgbClr val="845E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67512" y="3529584"/>
            <a:ext cx="4023360" cy="795528"/>
          </a:xfrm>
          <a:prstGeom prst="rect">
            <a:avLst/>
          </a:prstGeom>
          <a:noFill/>
        </p:spPr>
        <p:txBody>
          <a:bodyPr wrap="none">
            <a:spAutoFit/>
          </a:bodyPr>
          <a:lstStyle/>
          <a:p>
            <a:r>
              <a:rPr sz="1400" b="1">
                <a:solidFill>
                  <a:srgbClr val="1A3A5C"/>
                </a:solidFill>
                <a:latin typeface="Calibri"/>
              </a:rPr>
              <a:t>Moore's Law &amp; Multi-Core</a:t>
            </a:r>
          </a:p>
          <a:p>
            <a:r>
              <a:rPr sz="900" i="1">
                <a:solidFill>
                  <a:srgbClr val="555575"/>
                </a:solidFill>
                <a:latin typeface="Calibri"/>
              </a:rPr>
              <a:t>Slides 37-38</a:t>
            </a:r>
          </a:p>
        </p:txBody>
      </p:sp>
      <p:sp>
        <p:nvSpPr>
          <p:cNvPr id="11" name="Rectangle 10"/>
          <p:cNvSpPr/>
          <p:nvPr/>
        </p:nvSpPr>
        <p:spPr>
          <a:xfrm>
            <a:off x="411480" y="4471416"/>
            <a:ext cx="164592" cy="164592"/>
          </a:xfrm>
          <a:prstGeom prst="ellipse">
            <a:avLst/>
          </a:prstGeom>
          <a:solidFill>
            <a:srgbClr val="C756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67512" y="4325112"/>
            <a:ext cx="4023360" cy="795528"/>
          </a:xfrm>
          <a:prstGeom prst="rect">
            <a:avLst/>
          </a:prstGeom>
          <a:noFill/>
        </p:spPr>
        <p:txBody>
          <a:bodyPr wrap="none">
            <a:spAutoFit/>
          </a:bodyPr>
          <a:lstStyle/>
          <a:p>
            <a:r>
              <a:rPr sz="1400" b="1">
                <a:solidFill>
                  <a:srgbClr val="1A3A5C"/>
                </a:solidFill>
                <a:latin typeface="Calibri"/>
              </a:rPr>
              <a:t>Memory &amp; RAM</a:t>
            </a:r>
          </a:p>
          <a:p>
            <a:r>
              <a:rPr sz="900" i="1">
                <a:solidFill>
                  <a:srgbClr val="555575"/>
                </a:solidFill>
                <a:latin typeface="Calibri"/>
              </a:rPr>
              <a:t>Slides 39-54</a:t>
            </a:r>
          </a:p>
        </p:txBody>
      </p:sp>
      <p:sp>
        <p:nvSpPr>
          <p:cNvPr id="13" name="Rectangle 12"/>
          <p:cNvSpPr/>
          <p:nvPr/>
        </p:nvSpPr>
        <p:spPr>
          <a:xfrm>
            <a:off x="411480" y="5266944"/>
            <a:ext cx="164592" cy="164592"/>
          </a:xfrm>
          <a:prstGeom prst="ellipse">
            <a:avLst/>
          </a:prstGeom>
          <a:solidFill>
            <a:srgbClr val="AF27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67512" y="5120640"/>
            <a:ext cx="4023360" cy="795528"/>
          </a:xfrm>
          <a:prstGeom prst="rect">
            <a:avLst/>
          </a:prstGeom>
          <a:noFill/>
        </p:spPr>
        <p:txBody>
          <a:bodyPr wrap="none">
            <a:spAutoFit/>
          </a:bodyPr>
          <a:lstStyle/>
          <a:p>
            <a:r>
              <a:rPr sz="1400" b="1">
                <a:solidFill>
                  <a:srgbClr val="1A3A5C"/>
                </a:solidFill>
                <a:latin typeface="Calibri"/>
              </a:rPr>
              <a:t>Storage &amp; File Systems</a:t>
            </a:r>
          </a:p>
          <a:p>
            <a:r>
              <a:rPr sz="900" i="1">
                <a:solidFill>
                  <a:srgbClr val="555575"/>
                </a:solidFill>
                <a:latin typeface="Calibri"/>
              </a:rPr>
              <a:t>Slides 55-69</a:t>
            </a:r>
          </a:p>
        </p:txBody>
      </p:sp>
      <p:sp>
        <p:nvSpPr>
          <p:cNvPr id="15" name="Rectangle 14"/>
          <p:cNvSpPr/>
          <p:nvPr/>
        </p:nvSpPr>
        <p:spPr>
          <a:xfrm>
            <a:off x="4892040" y="1289304"/>
            <a:ext cx="164592" cy="164592"/>
          </a:xfrm>
          <a:prstGeom prst="ellipse">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148072" y="1143000"/>
            <a:ext cx="4023360" cy="795528"/>
          </a:xfrm>
          <a:prstGeom prst="rect">
            <a:avLst/>
          </a:prstGeom>
          <a:noFill/>
        </p:spPr>
        <p:txBody>
          <a:bodyPr wrap="none">
            <a:spAutoFit/>
          </a:bodyPr>
          <a:lstStyle/>
          <a:p>
            <a:r>
              <a:rPr sz="1400" b="1">
                <a:solidFill>
                  <a:srgbClr val="1A3A5C"/>
                </a:solidFill>
                <a:latin typeface="Calibri"/>
              </a:rPr>
              <a:t>Power Supply Unit</a:t>
            </a:r>
          </a:p>
          <a:p>
            <a:r>
              <a:rPr sz="900" i="1">
                <a:solidFill>
                  <a:srgbClr val="555575"/>
                </a:solidFill>
                <a:latin typeface="Calibri"/>
              </a:rPr>
              <a:t>Slides 70-72</a:t>
            </a:r>
          </a:p>
        </p:txBody>
      </p:sp>
      <p:sp>
        <p:nvSpPr>
          <p:cNvPr id="17" name="Rectangle 16"/>
          <p:cNvSpPr/>
          <p:nvPr/>
        </p:nvSpPr>
        <p:spPr>
          <a:xfrm>
            <a:off x="4892040" y="2084832"/>
            <a:ext cx="164592" cy="164592"/>
          </a:xfrm>
          <a:prstGeom prst="ellipse">
            <a:avLst/>
          </a:prstGeom>
          <a:solidFill>
            <a:srgbClr val="177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148072" y="1938528"/>
            <a:ext cx="4023360" cy="795528"/>
          </a:xfrm>
          <a:prstGeom prst="rect">
            <a:avLst/>
          </a:prstGeom>
          <a:noFill/>
        </p:spPr>
        <p:txBody>
          <a:bodyPr wrap="none">
            <a:spAutoFit/>
          </a:bodyPr>
          <a:lstStyle/>
          <a:p>
            <a:r>
              <a:rPr sz="1400" b="1">
                <a:solidFill>
                  <a:srgbClr val="1A3A5C"/>
                </a:solidFill>
                <a:latin typeface="Calibri"/>
              </a:rPr>
              <a:t>Graphics Processing Unit</a:t>
            </a:r>
          </a:p>
          <a:p>
            <a:r>
              <a:rPr sz="900" i="1">
                <a:solidFill>
                  <a:srgbClr val="555575"/>
                </a:solidFill>
                <a:latin typeface="Calibri"/>
              </a:rPr>
              <a:t>Slides 73-86</a:t>
            </a:r>
          </a:p>
        </p:txBody>
      </p:sp>
      <p:sp>
        <p:nvSpPr>
          <p:cNvPr id="19" name="Rectangle 18"/>
          <p:cNvSpPr/>
          <p:nvPr/>
        </p:nvSpPr>
        <p:spPr>
          <a:xfrm>
            <a:off x="4892040" y="2880360"/>
            <a:ext cx="164592" cy="164592"/>
          </a:xfrm>
          <a:prstGeom prst="ellipse">
            <a:avLst/>
          </a:prstGeom>
          <a:solidFill>
            <a:srgbClr val="2E8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148072" y="2734056"/>
            <a:ext cx="4023360" cy="795528"/>
          </a:xfrm>
          <a:prstGeom prst="rect">
            <a:avLst/>
          </a:prstGeom>
          <a:noFill/>
        </p:spPr>
        <p:txBody>
          <a:bodyPr wrap="none">
            <a:spAutoFit/>
          </a:bodyPr>
          <a:lstStyle/>
          <a:p>
            <a:r>
              <a:rPr sz="1400" b="1">
                <a:solidFill>
                  <a:srgbClr val="1A3A5C"/>
                </a:solidFill>
                <a:latin typeface="Calibri"/>
              </a:rPr>
              <a:t>Input Peripherals</a:t>
            </a:r>
          </a:p>
          <a:p>
            <a:r>
              <a:rPr sz="900" i="1">
                <a:solidFill>
                  <a:srgbClr val="555575"/>
                </a:solidFill>
                <a:latin typeface="Calibri"/>
              </a:rPr>
              <a:t>Slides 87-94</a:t>
            </a:r>
          </a:p>
        </p:txBody>
      </p:sp>
      <p:sp>
        <p:nvSpPr>
          <p:cNvPr id="21" name="Rectangle 20"/>
          <p:cNvSpPr/>
          <p:nvPr/>
        </p:nvSpPr>
        <p:spPr>
          <a:xfrm>
            <a:off x="4892040" y="3675888"/>
            <a:ext cx="164592" cy="164592"/>
          </a:xfrm>
          <a:prstGeom prst="ellipse">
            <a:avLst/>
          </a:prstGeom>
          <a:solidFill>
            <a:srgbClr val="845E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5148072" y="3529584"/>
            <a:ext cx="4023360" cy="795528"/>
          </a:xfrm>
          <a:prstGeom prst="rect">
            <a:avLst/>
          </a:prstGeom>
          <a:noFill/>
        </p:spPr>
        <p:txBody>
          <a:bodyPr wrap="none">
            <a:spAutoFit/>
          </a:bodyPr>
          <a:lstStyle/>
          <a:p>
            <a:r>
              <a:rPr sz="1400" b="1">
                <a:solidFill>
                  <a:srgbClr val="1A3A5C"/>
                </a:solidFill>
                <a:latin typeface="Calibri"/>
              </a:rPr>
              <a:t>System Buses &amp; PCIe</a:t>
            </a:r>
          </a:p>
          <a:p>
            <a:r>
              <a:rPr sz="900" i="1">
                <a:solidFill>
                  <a:srgbClr val="555575"/>
                </a:solidFill>
                <a:latin typeface="Calibri"/>
              </a:rPr>
              <a:t>Slides 95-104</a:t>
            </a:r>
          </a:p>
        </p:txBody>
      </p:sp>
      <p:sp>
        <p:nvSpPr>
          <p:cNvPr id="23" name="Rectangle 22"/>
          <p:cNvSpPr/>
          <p:nvPr/>
        </p:nvSpPr>
        <p:spPr>
          <a:xfrm>
            <a:off x="4892040" y="4471416"/>
            <a:ext cx="164592" cy="164592"/>
          </a:xfrm>
          <a:prstGeom prst="ellipse">
            <a:avLst/>
          </a:prstGeom>
          <a:solidFill>
            <a:srgbClr val="C756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5148072" y="4325112"/>
            <a:ext cx="4023360" cy="795528"/>
          </a:xfrm>
          <a:prstGeom prst="rect">
            <a:avLst/>
          </a:prstGeom>
          <a:noFill/>
        </p:spPr>
        <p:txBody>
          <a:bodyPr wrap="none">
            <a:spAutoFit/>
          </a:bodyPr>
          <a:lstStyle/>
          <a:p>
            <a:r>
              <a:rPr sz="1400" b="1">
                <a:solidFill>
                  <a:srgbClr val="1A3A5C"/>
                </a:solidFill>
                <a:latin typeface="Calibri"/>
              </a:rPr>
              <a:t>Cache Memory</a:t>
            </a:r>
          </a:p>
          <a:p>
            <a:r>
              <a:rPr sz="900" i="1">
                <a:solidFill>
                  <a:srgbClr val="555575"/>
                </a:solidFill>
                <a:latin typeface="Calibri"/>
              </a:rPr>
              <a:t>Slides 105-123</a:t>
            </a:r>
          </a:p>
        </p:txBody>
      </p:sp>
      <p:sp>
        <p:nvSpPr>
          <p:cNvPr id="25" name="Rectangle 24"/>
          <p:cNvSpPr/>
          <p:nvPr/>
        </p:nvSpPr>
        <p:spPr>
          <a:xfrm>
            <a:off x="4617720" y="1097280"/>
            <a:ext cx="27432" cy="5486400"/>
          </a:xfrm>
          <a:prstGeom prst="rect">
            <a:avLst/>
          </a:prstGeom>
          <a:solidFill>
            <a:srgbClr val="D6E8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Contents</a:t>
            </a:r>
          </a:p>
        </p:txBody>
      </p:sp>
    </p:spTree>
    <p:extLst>
      <p:ext uri="{BB962C8B-B14F-4D97-AF65-F5344CB8AC3E}">
        <p14:creationId xmlns:p14="http://schemas.microsoft.com/office/powerpoint/2010/main" val="3031783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A4C8F-A965-604B-9E69-CB5F3C0710A7}"/>
              </a:ext>
            </a:extLst>
          </p:cNvPr>
          <p:cNvSpPr>
            <a:spLocks noGrp="1"/>
          </p:cNvSpPr>
          <p:nvPr>
            <p:ph type="title"/>
          </p:nvPr>
        </p:nvSpPr>
        <p:spPr>
          <a:xfrm>
            <a:off x="480060" y="325369"/>
            <a:ext cx="3276451" cy="1956841"/>
          </a:xfrm>
        </p:spPr>
        <p:txBody>
          <a:bodyPr anchor="b">
            <a:normAutofit/>
          </a:bodyPr>
          <a:lstStyle/>
          <a:p>
            <a:r>
              <a:rPr lang="en-US" sz="3200" b="1">
                <a:solidFill>
                  <a:srgbClr val="1A3A5C"/>
                </a:solidFill>
                <a:latin typeface="Calibri"/>
              </a:rPr>
              <a:t>Computer Architecture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 name="csX0" fmla="*/ 0 w 2606040"/>
              <a:gd name="csY0" fmla="*/ 0 h 18288"/>
              <a:gd name="csX1" fmla="*/ 599389 w 2606040"/>
              <a:gd name="csY1" fmla="*/ 0 h 18288"/>
              <a:gd name="csX2" fmla="*/ 1303020 w 2606040"/>
              <a:gd name="csY2" fmla="*/ 0 h 18288"/>
              <a:gd name="csX3" fmla="*/ 1876349 w 2606040"/>
              <a:gd name="csY3" fmla="*/ 0 h 18288"/>
              <a:gd name="csX4" fmla="*/ 2606040 w 2606040"/>
              <a:gd name="csY4" fmla="*/ 0 h 18288"/>
              <a:gd name="csX5" fmla="*/ 2606040 w 2606040"/>
              <a:gd name="csY5" fmla="*/ 18288 h 18288"/>
              <a:gd name="csX6" fmla="*/ 1980590 w 2606040"/>
              <a:gd name="csY6" fmla="*/ 18288 h 18288"/>
              <a:gd name="csX7" fmla="*/ 1276960 w 2606040"/>
              <a:gd name="csY7" fmla="*/ 18288 h 18288"/>
              <a:gd name="csX8" fmla="*/ 65151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D144DC-826B-FA42-B4BF-B5FA4C93D560}"/>
              </a:ext>
            </a:extLst>
          </p:cNvPr>
          <p:cNvSpPr>
            <a:spLocks noGrp="1"/>
          </p:cNvSpPr>
          <p:nvPr>
            <p:ph idx="1"/>
          </p:nvPr>
        </p:nvSpPr>
        <p:spPr>
          <a:xfrm>
            <a:off x="480060" y="2872899"/>
            <a:ext cx="3182691" cy="3320668"/>
          </a:xfrm>
        </p:spPr>
        <p:txBody>
          <a:bodyPr>
            <a:normAutofit/>
          </a:bodyPr>
          <a:lstStyle/>
          <a:p>
            <a:pPr marL="0" indent="0">
              <a:buNone/>
            </a:pPr>
            <a:r>
              <a:rPr lang="en-US" sz="1900"/>
              <a:t>Three key Concepts:</a:t>
            </a:r>
          </a:p>
          <a:p>
            <a:pPr lvl="1"/>
            <a:r>
              <a:rPr lang="en-US" sz="1900"/>
              <a:t>Design</a:t>
            </a:r>
          </a:p>
          <a:p>
            <a:pPr lvl="1"/>
            <a:endParaRPr lang="en-US" sz="1900"/>
          </a:p>
          <a:p>
            <a:pPr lvl="1"/>
            <a:r>
              <a:rPr lang="en-US" sz="1900"/>
              <a:t>Instruction Set</a:t>
            </a:r>
          </a:p>
          <a:p>
            <a:pPr lvl="1"/>
            <a:endParaRPr lang="en-US" sz="1900"/>
          </a:p>
          <a:p>
            <a:pPr lvl="1"/>
            <a:r>
              <a:rPr lang="en-US" sz="1900"/>
              <a:t>Organisation</a:t>
            </a:r>
          </a:p>
          <a:p>
            <a:pPr marL="342900" lvl="1" indent="0">
              <a:buNone/>
            </a:pPr>
            <a:endParaRPr lang="en-US" sz="1900"/>
          </a:p>
        </p:txBody>
      </p:sp>
      <p:pic>
        <p:nvPicPr>
          <p:cNvPr id="5" name="Picture 4" descr="Top view of cubes connected with black lines">
            <a:extLst>
              <a:ext uri="{FF2B5EF4-FFF2-40B4-BE49-F238E27FC236}">
                <a16:creationId xmlns:a16="http://schemas.microsoft.com/office/drawing/2014/main" id="{D3D410C6-7611-41EF-B864-91A2DB89CF9A}"/>
              </a:ext>
            </a:extLst>
          </p:cNvPr>
          <p:cNvPicPr>
            <a:picLocks noChangeAspect="1"/>
          </p:cNvPicPr>
          <p:nvPr/>
        </p:nvPicPr>
        <p:blipFill rotWithShape="1">
          <a:blip r:embed="rId3"/>
          <a:srcRect l="26751" r="16829"/>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680559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56152-A0C1-D840-A7F2-576A4A819754}"/>
              </a:ext>
            </a:extLst>
          </p:cNvPr>
          <p:cNvSpPr>
            <a:spLocks noGrp="1"/>
          </p:cNvSpPr>
          <p:nvPr>
            <p:ph type="title"/>
          </p:nvPr>
        </p:nvSpPr>
        <p:spPr>
          <a:xfrm>
            <a:off x="473202" y="640080"/>
            <a:ext cx="4242814" cy="1481328"/>
          </a:xfrm>
        </p:spPr>
        <p:txBody>
          <a:bodyPr anchor="b">
            <a:normAutofit/>
          </a:bodyPr>
          <a:lstStyle/>
          <a:p>
            <a:pPr>
              <a:lnSpc>
                <a:spcPct val="90000"/>
              </a:lnSpc>
            </a:pPr>
            <a:r>
              <a:rPr lang="en-US" sz="3200" b="1" dirty="0">
                <a:solidFill>
                  <a:srgbClr val="1A3A5C"/>
                </a:solidFill>
                <a:latin typeface="Calibri"/>
              </a:rPr>
              <a:t>Von Neumann</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 name="csX0" fmla="*/ 0 w 2441321"/>
              <a:gd name="csY0" fmla="*/ 0 h 18288"/>
              <a:gd name="csX1" fmla="*/ 585917 w 2441321"/>
              <a:gd name="csY1" fmla="*/ 0 h 18288"/>
              <a:gd name="csX2" fmla="*/ 1123008 w 2441321"/>
              <a:gd name="csY2" fmla="*/ 0 h 18288"/>
              <a:gd name="csX3" fmla="*/ 1782164 w 2441321"/>
              <a:gd name="csY3" fmla="*/ 0 h 18288"/>
              <a:gd name="csX4" fmla="*/ 2441321 w 2441321"/>
              <a:gd name="csY4" fmla="*/ 0 h 18288"/>
              <a:gd name="csX5" fmla="*/ 2441321 w 2441321"/>
              <a:gd name="csY5" fmla="*/ 18288 h 18288"/>
              <a:gd name="csX6" fmla="*/ 1879817 w 2441321"/>
              <a:gd name="csY6" fmla="*/ 18288 h 18288"/>
              <a:gd name="csX7" fmla="*/ 1318313 w 2441321"/>
              <a:gd name="csY7" fmla="*/ 18288 h 18288"/>
              <a:gd name="csX8" fmla="*/ 659157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E59C86-90E8-8046-A59D-1B8206AAAFF3}"/>
              </a:ext>
            </a:extLst>
          </p:cNvPr>
          <p:cNvSpPr>
            <a:spLocks noGrp="1"/>
          </p:cNvSpPr>
          <p:nvPr>
            <p:ph idx="1"/>
          </p:nvPr>
        </p:nvSpPr>
        <p:spPr>
          <a:xfrm>
            <a:off x="473202" y="2660904"/>
            <a:ext cx="3614166" cy="3547872"/>
          </a:xfrm>
        </p:spPr>
        <p:txBody>
          <a:bodyPr anchor="t">
            <a:normAutofit/>
          </a:bodyPr>
          <a:lstStyle/>
          <a:p>
            <a:r>
              <a:rPr lang="en-US" sz="1900" dirty="0"/>
              <a:t>Single bus for both data and instructions</a:t>
            </a:r>
          </a:p>
          <a:p>
            <a:endParaRPr lang="en-US" sz="1900" dirty="0"/>
          </a:p>
          <a:p>
            <a:r>
              <a:rPr lang="en-US" sz="1900" dirty="0"/>
              <a:t>2 fetch-execute cycles for processing</a:t>
            </a:r>
          </a:p>
        </p:txBody>
      </p:sp>
      <p:pic>
        <p:nvPicPr>
          <p:cNvPr id="4" name="Picture 2" descr="5 Major Difference Between Von Neumann And Harvard Architecture - Viva  Differences">
            <a:extLst>
              <a:ext uri="{FF2B5EF4-FFF2-40B4-BE49-F238E27FC236}">
                <a16:creationId xmlns:a16="http://schemas.microsoft.com/office/drawing/2014/main" id="{37F047BC-A178-834D-AD35-1FA7BA819F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2935"/>
          <a:stretch/>
        </p:blipFill>
        <p:spPr bwMode="auto">
          <a:xfrm>
            <a:off x="4839135" y="640080"/>
            <a:ext cx="3564527" cy="5577840"/>
          </a:xfrm>
          <a:prstGeom prst="rect">
            <a:avLst/>
          </a:prstGeom>
          <a:noFill/>
          <a:extLst>
            <a:ext uri="{909E8E84-426E-40DD-AFC4-6F175D3DCCD1}">
              <a14:hiddenFill xmlns:a14="http://schemas.microsoft.com/office/drawing/2010/main">
                <a:solidFill>
                  <a:srgbClr val="FFFFFF"/>
                </a:solidFill>
              </a14:hiddenFill>
            </a:ext>
          </a:extLst>
        </p:spPr>
      </p:pic>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1338023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US" sz="3200" b="1" dirty="0">
                <a:solidFill>
                  <a:srgbClr val="1A3A5C"/>
                </a:solidFill>
                <a:latin typeface="Calibri"/>
              </a:rPr>
              <a:t>Von Neumann </a:t>
            </a:r>
          </a:p>
        </p:txBody>
      </p:sp>
      <p:pic>
        <p:nvPicPr>
          <p:cNvPr id="1026" name="Picture 2" descr="File:Computer system bus.svg"/>
          <p:cNvPicPr>
            <a:picLocks noChangeAspect="1" noChangeArrowheads="1"/>
          </p:cNvPicPr>
          <p:nvPr/>
        </p:nvPicPr>
        <p:blipFill>
          <a:blip r:embed="rId3" cstate="print"/>
          <a:srcRect/>
          <a:stretch>
            <a:fillRect/>
          </a:stretch>
        </p:blipFill>
        <p:spPr bwMode="auto">
          <a:xfrm>
            <a:off x="1043608" y="1412776"/>
            <a:ext cx="7086600" cy="5112568"/>
          </a:xfrm>
          <a:prstGeom prst="rect">
            <a:avLst/>
          </a:prstGeom>
          <a:noFill/>
        </p:spPr>
      </p:pic>
      <p:sp>
        <p:nvSpPr>
          <p:cNvPr id="1433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Historical context</a:t>
            </a:r>
          </a:p>
        </p:txBody>
      </p:sp>
      <p:sp>
        <p:nvSpPr>
          <p:cNvPr id="3" name="Content Placeholder 2"/>
          <p:cNvSpPr>
            <a:spLocks noGrp="1"/>
          </p:cNvSpPr>
          <p:nvPr>
            <p:ph idx="1"/>
          </p:nvPr>
        </p:nvSpPr>
        <p:spPr/>
        <p:txBody>
          <a:bodyPr/>
          <a:lstStyle/>
          <a:p>
            <a:r>
              <a:rPr lang="en-GB" dirty="0"/>
              <a:t>von Neumann’s architecture is still recognisable, and often referenced today.</a:t>
            </a:r>
          </a:p>
          <a:p>
            <a:r>
              <a:rPr lang="en-GB" dirty="0"/>
              <a:t>Slightly simpler than the more modern Harvard architecture.</a:t>
            </a:r>
          </a:p>
          <a:p>
            <a:r>
              <a:rPr lang="en-GB" dirty="0"/>
              <a:t>Eventually led to the evolution of the “system bus” architecture.</a:t>
            </a:r>
          </a:p>
          <a:p>
            <a:pPr lvl="1"/>
            <a:r>
              <a:rPr lang="en-GB" dirty="0"/>
              <a:t>We’ll discuss this later.</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237257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3E646-15E5-094A-8C21-BBE4F54E0D06}"/>
              </a:ext>
            </a:extLst>
          </p:cNvPr>
          <p:cNvSpPr>
            <a:spLocks noGrp="1"/>
          </p:cNvSpPr>
          <p:nvPr>
            <p:ph type="title"/>
          </p:nvPr>
        </p:nvSpPr>
        <p:spPr>
          <a:xfrm>
            <a:off x="473202" y="640080"/>
            <a:ext cx="3614166" cy="1481328"/>
          </a:xfrm>
        </p:spPr>
        <p:txBody>
          <a:bodyPr anchor="b">
            <a:normAutofit/>
          </a:bodyPr>
          <a:lstStyle/>
          <a:p>
            <a:r>
              <a:rPr lang="en-US" sz="3200" b="1">
                <a:solidFill>
                  <a:srgbClr val="1A3A5C"/>
                </a:solidFill>
                <a:latin typeface="Calibri"/>
              </a:rPr>
              <a:t>Harvard</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 name="csX0" fmla="*/ 0 w 2441321"/>
              <a:gd name="csY0" fmla="*/ 0 h 18288"/>
              <a:gd name="csX1" fmla="*/ 585917 w 2441321"/>
              <a:gd name="csY1" fmla="*/ 0 h 18288"/>
              <a:gd name="csX2" fmla="*/ 1123008 w 2441321"/>
              <a:gd name="csY2" fmla="*/ 0 h 18288"/>
              <a:gd name="csX3" fmla="*/ 1782164 w 2441321"/>
              <a:gd name="csY3" fmla="*/ 0 h 18288"/>
              <a:gd name="csX4" fmla="*/ 2441321 w 2441321"/>
              <a:gd name="csY4" fmla="*/ 0 h 18288"/>
              <a:gd name="csX5" fmla="*/ 2441321 w 2441321"/>
              <a:gd name="csY5" fmla="*/ 18288 h 18288"/>
              <a:gd name="csX6" fmla="*/ 1879817 w 2441321"/>
              <a:gd name="csY6" fmla="*/ 18288 h 18288"/>
              <a:gd name="csX7" fmla="*/ 1318313 w 2441321"/>
              <a:gd name="csY7" fmla="*/ 18288 h 18288"/>
              <a:gd name="csX8" fmla="*/ 659157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BE24EC-B298-9B46-AF4A-87721E2C787E}"/>
              </a:ext>
            </a:extLst>
          </p:cNvPr>
          <p:cNvSpPr>
            <a:spLocks noGrp="1"/>
          </p:cNvSpPr>
          <p:nvPr>
            <p:ph idx="1"/>
          </p:nvPr>
        </p:nvSpPr>
        <p:spPr>
          <a:xfrm>
            <a:off x="473202" y="2660904"/>
            <a:ext cx="3614166" cy="3547872"/>
          </a:xfrm>
        </p:spPr>
        <p:txBody>
          <a:bodyPr anchor="t">
            <a:normAutofit/>
          </a:bodyPr>
          <a:lstStyle/>
          <a:p>
            <a:r>
              <a:rPr lang="en-US" sz="1900" dirty="0"/>
              <a:t>Data and instructions travel along different buses</a:t>
            </a:r>
          </a:p>
          <a:p>
            <a:endParaRPr lang="en-US" sz="1900" dirty="0"/>
          </a:p>
          <a:p>
            <a:r>
              <a:rPr lang="en-US" sz="1900" dirty="0"/>
              <a:t>Single clock cycle for an instruction</a:t>
            </a:r>
          </a:p>
          <a:p>
            <a:endParaRPr lang="en-US" sz="1900" dirty="0"/>
          </a:p>
          <a:p>
            <a:r>
              <a:rPr lang="en-US" sz="1900" dirty="0"/>
              <a:t>Typically lower clock frequency</a:t>
            </a:r>
          </a:p>
        </p:txBody>
      </p:sp>
      <p:pic>
        <p:nvPicPr>
          <p:cNvPr id="4" name="Picture 2" descr="5 Major Difference Between Von Neumann And Harvard Architecture - Viva  Differences">
            <a:extLst>
              <a:ext uri="{FF2B5EF4-FFF2-40B4-BE49-F238E27FC236}">
                <a16:creationId xmlns:a16="http://schemas.microsoft.com/office/drawing/2014/main" id="{5249F4FF-98D6-FD4B-94C6-D7EC6EA0FE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72"/>
          <a:stretch/>
        </p:blipFill>
        <p:spPr bwMode="auto">
          <a:xfrm>
            <a:off x="4574286" y="1560021"/>
            <a:ext cx="4094226" cy="3737958"/>
          </a:xfrm>
          <a:prstGeom prst="rect">
            <a:avLst/>
          </a:prstGeom>
          <a:noFill/>
          <a:extLst>
            <a:ext uri="{909E8E84-426E-40DD-AFC4-6F175D3DCCD1}">
              <a14:hiddenFill xmlns:a14="http://schemas.microsoft.com/office/drawing/2010/main">
                <a:solidFill>
                  <a:srgbClr val="FFFFFF"/>
                </a:solidFill>
              </a14:hiddenFill>
            </a:ext>
          </a:extLst>
        </p:spPr>
      </p:pic>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559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GB" sz="3200" b="1" dirty="0">
                <a:solidFill>
                  <a:srgbClr val="1A3A5C"/>
                </a:solidFill>
                <a:latin typeface="Calibri"/>
              </a:rPr>
              <a:t>Harvard</a:t>
            </a:r>
            <a:endParaRPr lang="en-US" dirty="0"/>
          </a:p>
        </p:txBody>
      </p:sp>
      <p:pic>
        <p:nvPicPr>
          <p:cNvPr id="41986" name="Picture 2" descr="File:Harvard architecture.svg"/>
          <p:cNvPicPr>
            <a:picLocks noChangeAspect="1" noChangeArrowheads="1"/>
          </p:cNvPicPr>
          <p:nvPr/>
        </p:nvPicPr>
        <p:blipFill>
          <a:blip r:embed="rId3" cstate="print"/>
          <a:srcRect/>
          <a:stretch>
            <a:fillRect/>
          </a:stretch>
        </p:blipFill>
        <p:spPr bwMode="auto">
          <a:xfrm>
            <a:off x="683568" y="1628800"/>
            <a:ext cx="7620000" cy="4848225"/>
          </a:xfrm>
          <a:prstGeom prst="rect">
            <a:avLst/>
          </a:prstGeom>
          <a:noFill/>
        </p:spPr>
      </p:pic>
      <p:sp>
        <p:nvSpPr>
          <p:cNvPr id="4198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B18D0-5974-C944-ADE3-1423BB699E8B}"/>
              </a:ext>
            </a:extLst>
          </p:cNvPr>
          <p:cNvSpPr>
            <a:spLocks noGrp="1"/>
          </p:cNvSpPr>
          <p:nvPr>
            <p:ph type="title"/>
          </p:nvPr>
        </p:nvSpPr>
        <p:spPr>
          <a:xfrm>
            <a:off x="473202" y="639520"/>
            <a:ext cx="2571750" cy="1719072"/>
          </a:xfrm>
        </p:spPr>
        <p:txBody>
          <a:bodyPr anchor="b">
            <a:normAutofit/>
          </a:bodyPr>
          <a:lstStyle/>
          <a:p>
            <a:r>
              <a:rPr lang="en-US" sz="3200" b="1">
                <a:solidFill>
                  <a:srgbClr val="1A3A5C"/>
                </a:solidFill>
                <a:latin typeface="Calibri"/>
              </a:rPr>
              <a:t>Revised Harvard</a:t>
            </a:r>
          </a:p>
        </p:txBody>
      </p:sp>
      <p:sp>
        <p:nvSpPr>
          <p:cNvPr id="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 name="csX0" fmla="*/ 0 w 2441321"/>
              <a:gd name="csY0" fmla="*/ 0 h 18288"/>
              <a:gd name="csX1" fmla="*/ 585917 w 2441321"/>
              <a:gd name="csY1" fmla="*/ 0 h 18288"/>
              <a:gd name="csX2" fmla="*/ 1123008 w 2441321"/>
              <a:gd name="csY2" fmla="*/ 0 h 18288"/>
              <a:gd name="csX3" fmla="*/ 1782164 w 2441321"/>
              <a:gd name="csY3" fmla="*/ 0 h 18288"/>
              <a:gd name="csX4" fmla="*/ 2441321 w 2441321"/>
              <a:gd name="csY4" fmla="*/ 0 h 18288"/>
              <a:gd name="csX5" fmla="*/ 2441321 w 2441321"/>
              <a:gd name="csY5" fmla="*/ 18288 h 18288"/>
              <a:gd name="csX6" fmla="*/ 1879817 w 2441321"/>
              <a:gd name="csY6" fmla="*/ 18288 h 18288"/>
              <a:gd name="csX7" fmla="*/ 1318313 w 2441321"/>
              <a:gd name="csY7" fmla="*/ 18288 h 18288"/>
              <a:gd name="csX8" fmla="*/ 659157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17E6F9-E31B-BC49-8822-62C82ABCB4AB}"/>
              </a:ext>
            </a:extLst>
          </p:cNvPr>
          <p:cNvSpPr>
            <a:spLocks noGrp="1"/>
          </p:cNvSpPr>
          <p:nvPr>
            <p:ph idx="1"/>
          </p:nvPr>
        </p:nvSpPr>
        <p:spPr>
          <a:xfrm>
            <a:off x="473202" y="2807208"/>
            <a:ext cx="2571750" cy="3410712"/>
          </a:xfrm>
        </p:spPr>
        <p:txBody>
          <a:bodyPr anchor="t">
            <a:normAutofit/>
          </a:bodyPr>
          <a:lstStyle/>
          <a:p>
            <a:r>
              <a:rPr lang="en-US" sz="1900"/>
              <a:t>Uses Harvard architecture</a:t>
            </a:r>
          </a:p>
          <a:p>
            <a:endParaRPr lang="en-US" sz="1900"/>
          </a:p>
          <a:p>
            <a:r>
              <a:rPr lang="en-GB" sz="1900"/>
              <a:t>allows the contents of the instruction memory to be accessed as data</a:t>
            </a:r>
            <a:endParaRPr lang="en-US" sz="1900"/>
          </a:p>
        </p:txBody>
      </p:sp>
      <p:pic>
        <p:nvPicPr>
          <p:cNvPr id="2050" name="Picture 2" descr="DIGITAL SIGNAL PROCESSOR FIXED POINTFLOATING POINT DSP HARVARDVON">
            <a:extLst>
              <a:ext uri="{FF2B5EF4-FFF2-40B4-BE49-F238E27FC236}">
                <a16:creationId xmlns:a16="http://schemas.microsoft.com/office/drawing/2014/main" id="{2D247E98-3936-7849-B50D-C69C65BDBA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0722" y="1487329"/>
            <a:ext cx="5177790" cy="3883342"/>
          </a:xfrm>
          <a:prstGeom prst="rect">
            <a:avLst/>
          </a:prstGeom>
          <a:noFill/>
          <a:extLst>
            <a:ext uri="{909E8E84-426E-40DD-AFC4-6F175D3DCCD1}">
              <a14:hiddenFill xmlns:a14="http://schemas.microsoft.com/office/drawing/2010/main">
                <a:solidFill>
                  <a:srgbClr val="FFFFFF"/>
                </a:solidFill>
              </a14:hiddenFill>
            </a:ext>
          </a:extLst>
        </p:spPr>
      </p:pic>
      <p:sp>
        <p:nvSpPr>
          <p:cNvPr id="2051"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808687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GB" dirty="0"/>
              <a:t>Modified Harvard</a:t>
            </a:r>
            <a:endParaRPr lang="en-US" dirty="0"/>
          </a:p>
        </p:txBody>
      </p:sp>
      <p:sp>
        <p:nvSpPr>
          <p:cNvPr id="35845" name="Rectangle 5"/>
          <p:cNvSpPr>
            <a:spLocks noGrp="1" noChangeArrowheads="1"/>
          </p:cNvSpPr>
          <p:nvPr>
            <p:ph idx="1"/>
          </p:nvPr>
        </p:nvSpPr>
        <p:spPr/>
        <p:txBody>
          <a:bodyPr>
            <a:normAutofit/>
          </a:bodyPr>
          <a:lstStyle/>
          <a:p>
            <a:r>
              <a:rPr lang="en-US" dirty="0"/>
              <a:t>When accessing memory, it acts like a von Neumann machine</a:t>
            </a:r>
          </a:p>
          <a:p>
            <a:endParaRPr lang="en-GB" dirty="0"/>
          </a:p>
          <a:p>
            <a:r>
              <a:rPr lang="en-GB" dirty="0"/>
              <a:t>When processing data (usually from Cache), it </a:t>
            </a:r>
            <a:r>
              <a:rPr lang="en-US" dirty="0"/>
              <a:t>it acts as a pure Harvard machine. </a:t>
            </a:r>
          </a:p>
        </p:txBody>
      </p:sp>
      <p:sp>
        <p:nvSpPr>
          <p:cNvPr id="3584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p:cNvSpPr/>
          <p:nvPr/>
        </p:nvSpPr>
        <p:spPr>
          <a:xfrm>
            <a:off x="3059832" y="3854134"/>
            <a:ext cx="3312368" cy="2167153"/>
          </a:xfrm>
          <a:prstGeom prst="rect">
            <a:avLst/>
          </a:prstGeom>
          <a:ln>
            <a:prstDash val="dash"/>
          </a:ln>
        </p:spPr>
        <p:style>
          <a:lnRef idx="2">
            <a:schemeClr val="dk1"/>
          </a:lnRef>
          <a:fillRef idx="1">
            <a:schemeClr val="lt1"/>
          </a:fillRef>
          <a:effectRef idx="0">
            <a:schemeClr val="dk1"/>
          </a:effectRef>
          <a:fontRef idx="minor">
            <a:schemeClr val="dk1"/>
          </a:fontRef>
        </p:style>
        <p:txBody>
          <a:bodyPr rtlCol="0" anchor="ctr"/>
          <a:lstStyle/>
          <a:p>
            <a:pPr algn="ctr"/>
            <a:endParaRPr lang="en-GB" sz="2400" dirty="0"/>
          </a:p>
          <a:p>
            <a:pPr algn="ctr"/>
            <a:endParaRPr lang="en-GB" sz="2400" dirty="0"/>
          </a:p>
          <a:p>
            <a:pPr algn="ctr"/>
            <a:endParaRPr lang="en-GB" sz="2400" dirty="0"/>
          </a:p>
          <a:p>
            <a:pPr algn="ctr"/>
            <a:endParaRPr lang="en-GB" sz="2400" dirty="0"/>
          </a:p>
          <a:p>
            <a:pPr algn="ctr"/>
            <a:r>
              <a:rPr lang="en-GB" sz="2400" dirty="0"/>
              <a:t>Central Processing Unit</a:t>
            </a:r>
          </a:p>
        </p:txBody>
      </p:sp>
      <p:sp>
        <p:nvSpPr>
          <p:cNvPr id="2" name="Title 1"/>
          <p:cNvSpPr>
            <a:spLocks noGrp="1"/>
          </p:cNvSpPr>
          <p:nvPr>
            <p:ph type="title"/>
          </p:nvPr>
        </p:nvSpPr>
        <p:spPr/>
        <p:txBody>
          <a:bodyPr/>
          <a:lstStyle/>
          <a:p>
            <a:r>
              <a:rPr lang="en-GB" sz="3200" b="1" dirty="0">
                <a:solidFill>
                  <a:srgbClr val="1A3A5C"/>
                </a:solidFill>
                <a:latin typeface="Calibri"/>
              </a:rPr>
              <a:t>Historical context</a:t>
            </a:r>
          </a:p>
        </p:txBody>
      </p:sp>
      <p:sp>
        <p:nvSpPr>
          <p:cNvPr id="3" name="Content Placeholder 2"/>
          <p:cNvSpPr>
            <a:spLocks noGrp="1"/>
          </p:cNvSpPr>
          <p:nvPr>
            <p:ph idx="1"/>
          </p:nvPr>
        </p:nvSpPr>
        <p:spPr>
          <a:xfrm>
            <a:off x="457200" y="1600201"/>
            <a:ext cx="8229600" cy="1180728"/>
          </a:xfrm>
        </p:spPr>
        <p:txBody>
          <a:bodyPr>
            <a:normAutofit/>
          </a:bodyPr>
          <a:lstStyle/>
          <a:p>
            <a:pPr marL="0" indent="0">
              <a:buNone/>
            </a:pPr>
            <a:r>
              <a:rPr lang="en-GB" dirty="0"/>
              <a:t>In 1945, John von Neumann proposed the architecture of a digital computer.</a:t>
            </a:r>
          </a:p>
        </p:txBody>
      </p:sp>
      <p:sp>
        <p:nvSpPr>
          <p:cNvPr id="4" name="Rectangle 3"/>
          <p:cNvSpPr/>
          <p:nvPr/>
        </p:nvSpPr>
        <p:spPr>
          <a:xfrm>
            <a:off x="1043608" y="2852936"/>
            <a:ext cx="7344816" cy="57606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3200" dirty="0"/>
              <a:t>Memory</a:t>
            </a:r>
          </a:p>
        </p:txBody>
      </p:sp>
      <p:sp>
        <p:nvSpPr>
          <p:cNvPr id="5" name="Rectangle 4"/>
          <p:cNvSpPr/>
          <p:nvPr/>
        </p:nvSpPr>
        <p:spPr>
          <a:xfrm>
            <a:off x="3275856" y="4005064"/>
            <a:ext cx="1368152" cy="129614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Control Unit</a:t>
            </a:r>
          </a:p>
        </p:txBody>
      </p:sp>
      <p:grpSp>
        <p:nvGrpSpPr>
          <p:cNvPr id="8" name="Group 7"/>
          <p:cNvGrpSpPr/>
          <p:nvPr/>
        </p:nvGrpSpPr>
        <p:grpSpPr>
          <a:xfrm>
            <a:off x="4716016" y="4005064"/>
            <a:ext cx="1368152" cy="1296144"/>
            <a:chOff x="2771800" y="3789040"/>
            <a:chExt cx="1368152" cy="1296144"/>
          </a:xfrm>
        </p:grpSpPr>
        <p:sp>
          <p:nvSpPr>
            <p:cNvPr id="6" name="Rectangle 5"/>
            <p:cNvSpPr/>
            <p:nvPr/>
          </p:nvSpPr>
          <p:spPr>
            <a:xfrm>
              <a:off x="2771800" y="3789040"/>
              <a:ext cx="1368152" cy="129614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000" dirty="0"/>
                <a:t>Arithmetic logic unit</a:t>
              </a:r>
            </a:p>
            <a:p>
              <a:pPr algn="ctr"/>
              <a:endParaRPr lang="en-GB" sz="2000" dirty="0"/>
            </a:p>
            <a:p>
              <a:pPr algn="ctr"/>
              <a:endParaRPr lang="en-GB" sz="2000" dirty="0"/>
            </a:p>
          </p:txBody>
        </p:sp>
        <p:sp>
          <p:nvSpPr>
            <p:cNvPr id="7" name="Rectangle 6"/>
            <p:cNvSpPr/>
            <p:nvPr/>
          </p:nvSpPr>
          <p:spPr>
            <a:xfrm>
              <a:off x="2866720" y="4509120"/>
              <a:ext cx="1178313"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Accumulator</a:t>
              </a:r>
            </a:p>
          </p:txBody>
        </p:sp>
      </p:grpSp>
      <p:sp>
        <p:nvSpPr>
          <p:cNvPr id="10" name="Rectangle 9"/>
          <p:cNvSpPr/>
          <p:nvPr/>
        </p:nvSpPr>
        <p:spPr>
          <a:xfrm>
            <a:off x="6660232" y="4293598"/>
            <a:ext cx="1178313"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Input</a:t>
            </a:r>
          </a:p>
        </p:txBody>
      </p:sp>
      <p:sp>
        <p:nvSpPr>
          <p:cNvPr id="11" name="Rectangle 10"/>
          <p:cNvSpPr/>
          <p:nvPr/>
        </p:nvSpPr>
        <p:spPr>
          <a:xfrm>
            <a:off x="6660232" y="5157192"/>
            <a:ext cx="1178313"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Output</a:t>
            </a:r>
          </a:p>
        </p:txBody>
      </p:sp>
      <p:cxnSp>
        <p:nvCxnSpPr>
          <p:cNvPr id="13" name="Straight Arrow Connector 12"/>
          <p:cNvCxnSpPr>
            <a:stCxn id="10" idx="1"/>
            <a:endCxn id="7" idx="3"/>
          </p:cNvCxnSpPr>
          <p:nvPr/>
        </p:nvCxnSpPr>
        <p:spPr>
          <a:xfrm flipH="1">
            <a:off x="5989249" y="4509622"/>
            <a:ext cx="670983" cy="43154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endCxn id="11" idx="1"/>
          </p:cNvCxnSpPr>
          <p:nvPr/>
        </p:nvCxnSpPr>
        <p:spPr>
          <a:xfrm>
            <a:off x="5989250" y="4937710"/>
            <a:ext cx="670982" cy="43550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3514791" y="3429000"/>
            <a:ext cx="1" cy="5760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4427984" y="3429000"/>
            <a:ext cx="1" cy="576064"/>
          </a:xfrm>
          <a:prstGeom prst="straightConnector1">
            <a:avLst/>
          </a:prstGeom>
          <a:ln>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4954951" y="3431044"/>
            <a:ext cx="1" cy="5760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5868144" y="3431044"/>
            <a:ext cx="1" cy="576064"/>
          </a:xfrm>
          <a:prstGeom prst="straightConnector1">
            <a:avLst/>
          </a:prstGeom>
          <a:ln>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21"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314698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200" b="1">
                <a:solidFill>
                  <a:srgbClr val="1A3A5C"/>
                </a:solidFill>
                <a:latin typeface="Calibri"/>
              </a:rPr>
              <a:t>Historical context</a:t>
            </a:r>
          </a:p>
        </p:txBody>
      </p:sp>
      <p:graphicFrame>
        <p:nvGraphicFramePr>
          <p:cNvPr id="5" name="Content Placeholder 2">
            <a:extLst>
              <a:ext uri="{FF2B5EF4-FFF2-40B4-BE49-F238E27FC236}">
                <a16:creationId xmlns:a16="http://schemas.microsoft.com/office/drawing/2014/main" id="{172B1FE2-BEA1-4630-861C-9BEE22E4303D}"/>
              </a:ext>
            </a:extLst>
          </p:cNvPr>
          <p:cNvGraphicFramePr>
            <a:graphicFrameLocks noGrp="1"/>
          </p:cNvGraphicFramePr>
          <p:nvPr>
            <p:ph idx="1"/>
            <p:extLst>
              <p:ext uri="{D42A27DB-BD31-4B8C-83A1-F6EECF244321}">
                <p14:modId xmlns:p14="http://schemas.microsoft.com/office/powerpoint/2010/main" val="1699568070"/>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Computer Architecture</a:t>
            </a:r>
          </a:p>
        </p:txBody>
      </p:sp>
    </p:spTree>
    <p:extLst>
      <p:ext uri="{BB962C8B-B14F-4D97-AF65-F5344CB8AC3E}">
        <p14:creationId xmlns:p14="http://schemas.microsoft.com/office/powerpoint/2010/main" val="3282408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a:solidFill>
                  <a:srgbClr val="1A3A5C"/>
                </a:solidFill>
                <a:latin typeface="Calibri"/>
              </a:rPr>
              <a:t>Block-level components</a:t>
            </a:r>
            <a:endParaRPr lang="en-GB" dirty="0"/>
          </a:p>
        </p:txBody>
      </p:sp>
      <p:sp>
        <p:nvSpPr>
          <p:cNvPr id="3" name="Content Placeholder 2"/>
          <p:cNvSpPr>
            <a:spLocks noGrp="1"/>
          </p:cNvSpPr>
          <p:nvPr>
            <p:ph idx="1"/>
          </p:nvPr>
        </p:nvSpPr>
        <p:spPr/>
        <p:txBody>
          <a:bodyPr/>
          <a:lstStyle/>
          <a:p>
            <a:r>
              <a:rPr lang="en-GB" dirty="0"/>
              <a:t>This lecture will focus on a fairly brief description of system-level components.</a:t>
            </a:r>
          </a:p>
          <a:p>
            <a:pPr lvl="1"/>
            <a:r>
              <a:rPr lang="en-GB" dirty="0"/>
              <a:t>Detailed analysis of each component will occur over the course of the module.</a:t>
            </a:r>
          </a:p>
          <a:p>
            <a:r>
              <a:rPr lang="en-GB" dirty="0"/>
              <a:t>Discussion of interconnect between components.</a:t>
            </a:r>
          </a:p>
          <a:p>
            <a:pPr lvl="1"/>
            <a:r>
              <a:rPr lang="en-GB" dirty="0"/>
              <a:t>Introduction to transfer buses.</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Block-Level Components</a:t>
            </a:r>
          </a:p>
        </p:txBody>
      </p:sp>
    </p:spTree>
    <p:extLst>
      <p:ext uri="{BB962C8B-B14F-4D97-AF65-F5344CB8AC3E}">
        <p14:creationId xmlns:p14="http://schemas.microsoft.com/office/powerpoint/2010/main" val="1069545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b="1">
                <a:solidFill>
                  <a:srgbClr val="1A3A5C"/>
                </a:solidFill>
                <a:latin typeface="Calibri"/>
              </a:rPr>
              <a:t>Motherboard</a:t>
            </a:r>
          </a:p>
        </p:txBody>
      </p:sp>
      <p:graphicFrame>
        <p:nvGraphicFramePr>
          <p:cNvPr id="5" name="Content Placeholder 2">
            <a:extLst>
              <a:ext uri="{FF2B5EF4-FFF2-40B4-BE49-F238E27FC236}">
                <a16:creationId xmlns:a16="http://schemas.microsoft.com/office/drawing/2014/main" id="{39E77C00-A8C9-47E4-9855-5EFA993AB986}"/>
              </a:ext>
            </a:extLst>
          </p:cNvPr>
          <p:cNvGraphicFramePr>
            <a:graphicFrameLocks noGrp="1"/>
          </p:cNvGraphicFramePr>
          <p:nvPr>
            <p:ph idx="1"/>
            <p:extLst>
              <p:ext uri="{D42A27DB-BD31-4B8C-83A1-F6EECF244321}">
                <p14:modId xmlns:p14="http://schemas.microsoft.com/office/powerpoint/2010/main" val="142806483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Block-Level Components</a:t>
            </a:r>
          </a:p>
        </p:txBody>
      </p:sp>
    </p:spTree>
    <p:extLst>
      <p:ext uri="{BB962C8B-B14F-4D97-AF65-F5344CB8AC3E}">
        <p14:creationId xmlns:p14="http://schemas.microsoft.com/office/powerpoint/2010/main" val="1346134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4.bp.blogspot.com/-SEOb6gzcKFM/Txx8iHWfsHI/AAAAAAAAAO0/eVsf-Hq5RhU/s1600/motherboard_vectorized.png"/>
          <p:cNvPicPr>
            <a:picLocks noChangeAspect="1" noChangeArrowheads="1"/>
          </p:cNvPicPr>
          <p:nvPr/>
        </p:nvPicPr>
        <p:blipFill rotWithShape="1">
          <a:blip r:embed="rId3">
            <a:extLst>
              <a:ext uri="{28A0092B-C50C-407E-A947-70E740481C1C}">
                <a14:useLocalDpi xmlns:a14="http://schemas.microsoft.com/office/drawing/2010/main" val="0"/>
              </a:ext>
            </a:extLst>
          </a:blip>
          <a:srcRect t="14670" r="-1" b="19084"/>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1029" name="Rectangle 7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5" name="Straight Connector 7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284982" y="5009083"/>
            <a:ext cx="5232654" cy="134599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500">
                <a:solidFill>
                  <a:schemeClr val="bg1"/>
                </a:solidFill>
              </a:rPr>
              <a:t>Source: macbreaker.com</a:t>
            </a:r>
          </a:p>
        </p:txBody>
      </p:sp>
      <p:sp>
        <p:nvSpPr>
          <p:cNvPr id="103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Block-Level Components</a:t>
            </a:r>
          </a:p>
        </p:txBody>
      </p:sp>
    </p:spTree>
    <p:extLst>
      <p:ext uri="{BB962C8B-B14F-4D97-AF65-F5344CB8AC3E}">
        <p14:creationId xmlns:p14="http://schemas.microsoft.com/office/powerpoint/2010/main" val="356547562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pPr>
              <a:lnSpc>
                <a:spcPct val="90000"/>
              </a:lnSpc>
            </a:pPr>
            <a:r>
              <a:rPr lang="en-GB" sz="3200" b="1">
                <a:solidFill>
                  <a:srgbClr val="1A3A5C"/>
                </a:solidFill>
                <a:latin typeface="Calibri"/>
              </a:rPr>
              <a:t>Central Processing Unit (CPU)</a:t>
            </a:r>
          </a:p>
        </p:txBody>
      </p:sp>
      <p:sp>
        <p:nvSpPr>
          <p:cNvPr id="3" name="Content Placeholder 2"/>
          <p:cNvSpPr>
            <a:spLocks noGrp="1"/>
          </p:cNvSpPr>
          <p:nvPr>
            <p:ph idx="1"/>
          </p:nvPr>
        </p:nvSpPr>
        <p:spPr>
          <a:xfrm>
            <a:off x="3724073" y="2438400"/>
            <a:ext cx="4939867" cy="3785419"/>
          </a:xfrm>
        </p:spPr>
        <p:txBody>
          <a:bodyPr>
            <a:normAutofit/>
          </a:bodyPr>
          <a:lstStyle/>
          <a:p>
            <a:r>
              <a:rPr lang="en-GB" sz="1700"/>
              <a:t>Executes series of commands in sequence.</a:t>
            </a:r>
          </a:p>
          <a:p>
            <a:r>
              <a:rPr lang="en-GB" sz="1700"/>
              <a:t>The main processor a computer has, but far from the only processor.</a:t>
            </a:r>
          </a:p>
          <a:p>
            <a:r>
              <a:rPr lang="en-GB" sz="1700"/>
              <a:t>Sometimes referred to the “brain” of a computer, though this is a poor comparison; CPUs cannot think, and fundamentally do only precisely as instructed as a series of mathematical operations.</a:t>
            </a:r>
          </a:p>
        </p:txBody>
      </p:sp>
      <p:pic>
        <p:nvPicPr>
          <p:cNvPr id="5" name="Picture 4" descr="Electronic circuit board">
            <a:extLst>
              <a:ext uri="{FF2B5EF4-FFF2-40B4-BE49-F238E27FC236}">
                <a16:creationId xmlns:a16="http://schemas.microsoft.com/office/drawing/2014/main" id="{9CCD0890-013B-4A16-9D5C-DE35BF1A767A}"/>
              </a:ext>
            </a:extLst>
          </p:cNvPr>
          <p:cNvPicPr>
            <a:picLocks noChangeAspect="1"/>
          </p:cNvPicPr>
          <p:nvPr/>
        </p:nvPicPr>
        <p:blipFill rotWithShape="1">
          <a:blip r:embed="rId3"/>
          <a:srcRect l="48996" r="17164"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D0B278"/>
            </a:solidFill>
          </a:ln>
        </p:spPr>
        <p:style>
          <a:lnRef idx="1">
            <a:schemeClr val="accent1"/>
          </a:lnRef>
          <a:fillRef idx="0">
            <a:schemeClr val="accent1"/>
          </a:fillRef>
          <a:effectRef idx="0">
            <a:schemeClr val="accent1"/>
          </a:effectRef>
          <a:fontRef idx="minor">
            <a:schemeClr val="tx1"/>
          </a:fontRef>
        </p:style>
      </p:cxnSp>
      <p:sp>
        <p:nvSpPr>
          <p:cNvPr id="1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extLst>
      <p:ext uri="{BB962C8B-B14F-4D97-AF65-F5344CB8AC3E}">
        <p14:creationId xmlns:p14="http://schemas.microsoft.com/office/powerpoint/2010/main" val="3801058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US" dirty="0"/>
              <a:t>CPU - 3 Major Components</a:t>
            </a:r>
          </a:p>
        </p:txBody>
      </p:sp>
      <p:sp>
        <p:nvSpPr>
          <p:cNvPr id="35845" name="Rectangle 5"/>
          <p:cNvSpPr>
            <a:spLocks noGrp="1" noChangeArrowheads="1"/>
          </p:cNvSpPr>
          <p:nvPr>
            <p:ph idx="1"/>
          </p:nvPr>
        </p:nvSpPr>
        <p:spPr/>
        <p:txBody>
          <a:bodyPr>
            <a:normAutofit/>
          </a:bodyPr>
          <a:lstStyle/>
          <a:p>
            <a:r>
              <a:rPr lang="en-US" dirty="0" err="1"/>
              <a:t>ALU</a:t>
            </a:r>
            <a:r>
              <a:rPr lang="en-US" dirty="0"/>
              <a:t> - Arithmetic Logic Unit</a:t>
            </a:r>
          </a:p>
          <a:p>
            <a:endParaRPr lang="en-US" dirty="0"/>
          </a:p>
          <a:p>
            <a:r>
              <a:rPr lang="en-US" dirty="0"/>
              <a:t>CU - Control Unit</a:t>
            </a:r>
          </a:p>
          <a:p>
            <a:endParaRPr lang="en-US" dirty="0"/>
          </a:p>
          <a:p>
            <a:r>
              <a:rPr lang="en-US" dirty="0"/>
              <a:t>Registers</a:t>
            </a:r>
          </a:p>
        </p:txBody>
      </p:sp>
      <p:sp>
        <p:nvSpPr>
          <p:cNvPr id="3584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US" sz="3200" b="1" dirty="0">
                <a:solidFill>
                  <a:srgbClr val="1A3A5C"/>
                </a:solidFill>
                <a:latin typeface="Calibri"/>
              </a:rPr>
              <a:t>Arithmetic/Logic Unit</a:t>
            </a:r>
          </a:p>
        </p:txBody>
      </p:sp>
      <p:sp>
        <p:nvSpPr>
          <p:cNvPr id="121859" name="Rectangle 3"/>
          <p:cNvSpPr>
            <a:spLocks noGrp="1" noChangeArrowheads="1"/>
          </p:cNvSpPr>
          <p:nvPr>
            <p:ph type="body" idx="1"/>
          </p:nvPr>
        </p:nvSpPr>
        <p:spPr/>
        <p:txBody>
          <a:bodyPr>
            <a:normAutofit/>
          </a:bodyPr>
          <a:lstStyle/>
          <a:p>
            <a:r>
              <a:rPr lang="en-US" dirty="0"/>
              <a:t>Performing basic arithmetic operations</a:t>
            </a:r>
          </a:p>
          <a:p>
            <a:pPr lvl="1"/>
            <a:r>
              <a:rPr lang="en-US" dirty="0"/>
              <a:t>addition, multiplication</a:t>
            </a:r>
          </a:p>
          <a:p>
            <a:r>
              <a:rPr lang="en-US" dirty="0"/>
              <a:t>Performing logical operations </a:t>
            </a:r>
          </a:p>
          <a:p>
            <a:pPr lvl="1"/>
            <a:r>
              <a:rPr lang="en-US" dirty="0"/>
              <a:t>such as AND, OR, and NOT</a:t>
            </a:r>
          </a:p>
          <a:p>
            <a:r>
              <a:rPr lang="en-US" dirty="0"/>
              <a:t>Registers</a:t>
            </a:r>
          </a:p>
          <a:p>
            <a:r>
              <a:rPr lang="en-GB" dirty="0"/>
              <a:t>Operation Code and Operands</a:t>
            </a:r>
            <a:endParaRPr lang="en-US" dirty="0"/>
          </a:p>
        </p:txBody>
      </p:sp>
      <p:sp>
        <p:nvSpPr>
          <p:cNvPr id="12186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8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18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185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185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1859">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18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US" sz="3200" b="1" dirty="0">
                <a:solidFill>
                  <a:srgbClr val="1A3A5C"/>
                </a:solidFill>
                <a:latin typeface="Calibri"/>
              </a:rPr>
              <a:t>Control Unit</a:t>
            </a:r>
          </a:p>
        </p:txBody>
      </p:sp>
      <p:sp>
        <p:nvSpPr>
          <p:cNvPr id="120835" name="Rectangle 3"/>
          <p:cNvSpPr>
            <a:spLocks noGrp="1" noChangeArrowheads="1"/>
          </p:cNvSpPr>
          <p:nvPr>
            <p:ph type="body" idx="1"/>
          </p:nvPr>
        </p:nvSpPr>
        <p:spPr/>
        <p:txBody>
          <a:bodyPr/>
          <a:lstStyle/>
          <a:p>
            <a:r>
              <a:rPr lang="en-US" dirty="0"/>
              <a:t>Organizing force </a:t>
            </a:r>
          </a:p>
          <a:p>
            <a:endParaRPr lang="en-US" dirty="0"/>
          </a:p>
          <a:p>
            <a:r>
              <a:rPr lang="en-GB" dirty="0"/>
              <a:t>Coordinates the Input and Output devices </a:t>
            </a:r>
            <a:endParaRPr lang="en-US" dirty="0"/>
          </a:p>
          <a:p>
            <a:endParaRPr lang="en-US" dirty="0"/>
          </a:p>
          <a:p>
            <a:r>
              <a:rPr lang="en-US" dirty="0"/>
              <a:t>There are two registers in the control unit</a:t>
            </a:r>
          </a:p>
          <a:p>
            <a:pPr lvl="1"/>
            <a:r>
              <a:rPr lang="en-US" dirty="0"/>
              <a:t>Instruction Register (</a:t>
            </a:r>
            <a:r>
              <a:rPr lang="en-US" dirty="0" err="1"/>
              <a:t>IR</a:t>
            </a:r>
            <a:r>
              <a:rPr lang="en-US" dirty="0"/>
              <a:t>)</a:t>
            </a:r>
          </a:p>
          <a:p>
            <a:pPr lvl="1"/>
            <a:r>
              <a:rPr lang="en-US" dirty="0"/>
              <a:t>Program Counter (PC)</a:t>
            </a:r>
          </a:p>
        </p:txBody>
      </p:sp>
      <p:sp>
        <p:nvSpPr>
          <p:cNvPr id="12083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083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08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08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4258" name="Rectangle 2"/>
          <p:cNvSpPr>
            <a:spLocks noGrp="1" noChangeArrowheads="1"/>
          </p:cNvSpPr>
          <p:nvPr>
            <p:ph type="title"/>
          </p:nvPr>
        </p:nvSpPr>
        <p:spPr/>
        <p:txBody>
          <a:bodyPr/>
          <a:lstStyle/>
          <a:p>
            <a:r>
              <a:rPr lang="en-GB" sz="3200" b="1" dirty="0">
                <a:solidFill>
                  <a:srgbClr val="1A3A5C"/>
                </a:solidFill>
                <a:latin typeface="Calibri"/>
              </a:rPr>
              <a:t>Registers</a:t>
            </a:r>
            <a:endParaRPr lang="en-US" dirty="0"/>
          </a:p>
        </p:txBody>
      </p:sp>
      <p:sp>
        <p:nvSpPr>
          <p:cNvPr id="224259" name="Rectangle 3"/>
          <p:cNvSpPr>
            <a:spLocks noGrp="1" noChangeArrowheads="1"/>
          </p:cNvSpPr>
          <p:nvPr>
            <p:ph type="body" idx="1"/>
          </p:nvPr>
        </p:nvSpPr>
        <p:spPr/>
        <p:txBody>
          <a:bodyPr/>
          <a:lstStyle/>
          <a:p>
            <a:r>
              <a:rPr lang="en-US" dirty="0"/>
              <a:t>A small set of ‘holding places’ </a:t>
            </a:r>
          </a:p>
          <a:p>
            <a:endParaRPr lang="en-US" dirty="0"/>
          </a:p>
          <a:p>
            <a:r>
              <a:rPr lang="en-US" dirty="0"/>
              <a:t>A register may hold anything</a:t>
            </a:r>
          </a:p>
          <a:p>
            <a:pPr lvl="1"/>
            <a:r>
              <a:rPr lang="en-US" dirty="0"/>
              <a:t>a software instruction</a:t>
            </a:r>
          </a:p>
          <a:p>
            <a:pPr lvl="1"/>
            <a:r>
              <a:rPr lang="en-US" dirty="0"/>
              <a:t>a storage address</a:t>
            </a:r>
          </a:p>
          <a:p>
            <a:pPr lvl="1"/>
            <a:r>
              <a:rPr lang="en-US" dirty="0"/>
              <a:t>a single character</a:t>
            </a:r>
          </a:p>
          <a:p>
            <a:pPr lvl="1"/>
            <a:r>
              <a:rPr lang="en-US" dirty="0"/>
              <a:t>a bit sequence for a symbol</a:t>
            </a:r>
          </a:p>
          <a:p>
            <a:pPr lvl="1"/>
            <a:r>
              <a:rPr lang="en-US" dirty="0"/>
              <a:t>a pixel</a:t>
            </a:r>
          </a:p>
        </p:txBody>
      </p:sp>
      <p:sp>
        <p:nvSpPr>
          <p:cNvPr id="22426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42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425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425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425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425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2425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242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86" name="Rectangle 6"/>
          <p:cNvSpPr>
            <a:spLocks noGrp="1" noChangeArrowheads="1"/>
          </p:cNvSpPr>
          <p:nvPr>
            <p:ph type="title"/>
          </p:nvPr>
        </p:nvSpPr>
        <p:spPr/>
        <p:txBody>
          <a:bodyPr/>
          <a:lstStyle/>
          <a:p>
            <a:r>
              <a:rPr lang="en-GB" dirty="0"/>
              <a:t>Registers</a:t>
            </a:r>
            <a:endParaRPr lang="en-US" dirty="0"/>
          </a:p>
        </p:txBody>
      </p:sp>
      <p:sp>
        <p:nvSpPr>
          <p:cNvPr id="225287" name="Rectangle 7"/>
          <p:cNvSpPr>
            <a:spLocks noGrp="1" noChangeArrowheads="1"/>
          </p:cNvSpPr>
          <p:nvPr>
            <p:ph type="body" idx="1"/>
          </p:nvPr>
        </p:nvSpPr>
        <p:spPr/>
        <p:txBody>
          <a:bodyPr/>
          <a:lstStyle/>
          <a:p>
            <a:r>
              <a:rPr lang="en-US" dirty="0"/>
              <a:t>32-bit System MUST have a 32-bit register</a:t>
            </a:r>
          </a:p>
          <a:p>
            <a:endParaRPr lang="en-US" dirty="0"/>
          </a:p>
          <a:p>
            <a:r>
              <a:rPr lang="en-US" dirty="0"/>
              <a:t>Half Registers</a:t>
            </a:r>
          </a:p>
          <a:p>
            <a:endParaRPr lang="en-US" dirty="0"/>
          </a:p>
          <a:p>
            <a:r>
              <a:rPr lang="en-US" dirty="0"/>
              <a:t>Numbered or have specific names. </a:t>
            </a:r>
          </a:p>
        </p:txBody>
      </p:sp>
      <p:sp>
        <p:nvSpPr>
          <p:cNvPr id="22528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52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2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2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7330" name="Rectangle 2"/>
          <p:cNvSpPr>
            <a:spLocks noGrp="1" noChangeArrowheads="1"/>
          </p:cNvSpPr>
          <p:nvPr>
            <p:ph type="title"/>
          </p:nvPr>
        </p:nvSpPr>
        <p:spPr/>
        <p:txBody>
          <a:bodyPr/>
          <a:lstStyle/>
          <a:p>
            <a:r>
              <a:rPr lang="en-GB" sz="3200" b="1" dirty="0">
                <a:solidFill>
                  <a:srgbClr val="1A3A5C"/>
                </a:solidFill>
                <a:latin typeface="Calibri"/>
              </a:rPr>
              <a:t>Registers</a:t>
            </a:r>
            <a:endParaRPr lang="en-US" dirty="0"/>
          </a:p>
        </p:txBody>
      </p:sp>
      <p:sp>
        <p:nvSpPr>
          <p:cNvPr id="227331" name="Rectangle 3"/>
          <p:cNvSpPr>
            <a:spLocks noGrp="1" noChangeArrowheads="1"/>
          </p:cNvSpPr>
          <p:nvPr>
            <p:ph type="body" idx="1"/>
          </p:nvPr>
        </p:nvSpPr>
        <p:spPr/>
        <p:txBody>
          <a:bodyPr>
            <a:normAutofit/>
          </a:bodyPr>
          <a:lstStyle/>
          <a:p>
            <a:r>
              <a:rPr lang="en-US" dirty="0"/>
              <a:t>High-speed working areas</a:t>
            </a:r>
          </a:p>
          <a:p>
            <a:endParaRPr lang="en-US" dirty="0"/>
          </a:p>
          <a:p>
            <a:r>
              <a:rPr lang="en-US" dirty="0"/>
              <a:t>Registers facilitate the movement between:</a:t>
            </a:r>
          </a:p>
          <a:p>
            <a:pPr lvl="1"/>
            <a:r>
              <a:rPr lang="en-US" dirty="0"/>
              <a:t>RAM, </a:t>
            </a:r>
          </a:p>
          <a:p>
            <a:pPr lvl="1"/>
            <a:r>
              <a:rPr lang="en-US" dirty="0"/>
              <a:t>the control unit and </a:t>
            </a:r>
          </a:p>
          <a:p>
            <a:pPr lvl="1"/>
            <a:r>
              <a:rPr lang="en-US" dirty="0"/>
              <a:t>the arithmetic-logic unit (</a:t>
            </a:r>
            <a:r>
              <a:rPr lang="en-US" dirty="0" err="1"/>
              <a:t>ALU</a:t>
            </a:r>
            <a:r>
              <a:rPr lang="en-US" dirty="0"/>
              <a:t>). </a:t>
            </a:r>
          </a:p>
        </p:txBody>
      </p:sp>
      <p:sp>
        <p:nvSpPr>
          <p:cNvPr id="22733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73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73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73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733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73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8354" name="Rectangle 2"/>
          <p:cNvSpPr>
            <a:spLocks noGrp="1" noChangeArrowheads="1"/>
          </p:cNvSpPr>
          <p:nvPr>
            <p:ph type="title"/>
          </p:nvPr>
        </p:nvSpPr>
        <p:spPr/>
        <p:txBody>
          <a:bodyPr/>
          <a:lstStyle/>
          <a:p>
            <a:r>
              <a:rPr lang="en-GB" sz="3200" b="1" dirty="0">
                <a:solidFill>
                  <a:srgbClr val="1A3A5C"/>
                </a:solidFill>
                <a:latin typeface="Calibri"/>
              </a:rPr>
              <a:t>Registers</a:t>
            </a:r>
            <a:endParaRPr lang="en-US" dirty="0"/>
          </a:p>
        </p:txBody>
      </p:sp>
      <p:sp>
        <p:nvSpPr>
          <p:cNvPr id="228355" name="Rectangle 3"/>
          <p:cNvSpPr>
            <a:spLocks noGrp="1" noChangeArrowheads="1"/>
          </p:cNvSpPr>
          <p:nvPr>
            <p:ph type="body" idx="1"/>
          </p:nvPr>
        </p:nvSpPr>
        <p:spPr/>
        <p:txBody>
          <a:bodyPr/>
          <a:lstStyle/>
          <a:p>
            <a:r>
              <a:rPr lang="en-US" dirty="0"/>
              <a:t>Two Types:</a:t>
            </a:r>
          </a:p>
          <a:p>
            <a:endParaRPr lang="en-US" dirty="0"/>
          </a:p>
          <a:p>
            <a:pPr lvl="1"/>
            <a:r>
              <a:rPr lang="en-US" dirty="0"/>
              <a:t>Control and Status registers</a:t>
            </a:r>
          </a:p>
          <a:p>
            <a:pPr lvl="1"/>
            <a:endParaRPr lang="en-US" dirty="0"/>
          </a:p>
          <a:p>
            <a:pPr lvl="1"/>
            <a:r>
              <a:rPr lang="en-US" dirty="0"/>
              <a:t>User-visible registers</a:t>
            </a:r>
          </a:p>
          <a:p>
            <a:pPr lvl="1"/>
            <a:endParaRPr lang="en-GB" dirty="0"/>
          </a:p>
          <a:p>
            <a:endParaRPr lang="en-US" dirty="0"/>
          </a:p>
        </p:txBody>
      </p:sp>
      <p:sp>
        <p:nvSpPr>
          <p:cNvPr id="22835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83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835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83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p:txBody>
          <a:bodyPr/>
          <a:lstStyle/>
          <a:p>
            <a:r>
              <a:rPr lang="en-US" sz="3200" b="1" dirty="0">
                <a:solidFill>
                  <a:srgbClr val="1A3A5C"/>
                </a:solidFill>
                <a:latin typeface="Calibri"/>
              </a:rPr>
              <a:t>Control and Status Registers</a:t>
            </a:r>
          </a:p>
        </p:txBody>
      </p:sp>
      <p:sp>
        <p:nvSpPr>
          <p:cNvPr id="229379" name="Rectangle 3"/>
          <p:cNvSpPr>
            <a:spLocks noGrp="1" noChangeArrowheads="1"/>
          </p:cNvSpPr>
          <p:nvPr>
            <p:ph type="body" idx="1"/>
          </p:nvPr>
        </p:nvSpPr>
        <p:spPr/>
        <p:txBody>
          <a:bodyPr/>
          <a:lstStyle/>
          <a:p>
            <a:r>
              <a:rPr lang="en-US" dirty="0"/>
              <a:t>Not available to user programs</a:t>
            </a:r>
          </a:p>
          <a:p>
            <a:endParaRPr lang="en-US" dirty="0"/>
          </a:p>
          <a:p>
            <a:r>
              <a:rPr lang="en-US" dirty="0"/>
              <a:t>Used by:</a:t>
            </a:r>
          </a:p>
          <a:p>
            <a:pPr lvl="1"/>
            <a:r>
              <a:rPr lang="en-US" dirty="0"/>
              <a:t>CPU to control its operation(s) </a:t>
            </a:r>
          </a:p>
          <a:p>
            <a:pPr lvl="1"/>
            <a:r>
              <a:rPr lang="en-US" dirty="0"/>
              <a:t>Operating System to control program execution  </a:t>
            </a:r>
          </a:p>
        </p:txBody>
      </p:sp>
      <p:sp>
        <p:nvSpPr>
          <p:cNvPr id="22938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93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937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937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93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p:txBody>
          <a:bodyPr/>
          <a:lstStyle/>
          <a:p>
            <a:r>
              <a:rPr lang="en-US" sz="3200" b="1" dirty="0">
                <a:solidFill>
                  <a:srgbClr val="1A3A5C"/>
                </a:solidFill>
                <a:latin typeface="Calibri"/>
              </a:rPr>
              <a:t>Control and Status Registers</a:t>
            </a:r>
          </a:p>
        </p:txBody>
      </p:sp>
      <p:sp>
        <p:nvSpPr>
          <p:cNvPr id="230403" name="Rectangle 3"/>
          <p:cNvSpPr>
            <a:spLocks noGrp="1" noChangeArrowheads="1"/>
          </p:cNvSpPr>
          <p:nvPr>
            <p:ph type="body" idx="1"/>
          </p:nvPr>
        </p:nvSpPr>
        <p:spPr/>
        <p:txBody>
          <a:bodyPr>
            <a:normAutofit/>
          </a:bodyPr>
          <a:lstStyle/>
          <a:p>
            <a:r>
              <a:rPr lang="en-US" dirty="0"/>
              <a:t>Examples of Control and Status registers:</a:t>
            </a:r>
          </a:p>
          <a:p>
            <a:endParaRPr lang="en-GB" dirty="0"/>
          </a:p>
          <a:p>
            <a:pPr lvl="1"/>
            <a:r>
              <a:rPr lang="en-GB" b="1" dirty="0"/>
              <a:t>Program counter (PC)</a:t>
            </a:r>
            <a:br>
              <a:rPr lang="en-GB" b="1" dirty="0"/>
            </a:br>
            <a:r>
              <a:rPr lang="en-GB" dirty="0"/>
              <a:t>which contains the address of the next instruction to be fetched.</a:t>
            </a:r>
          </a:p>
          <a:p>
            <a:pPr lvl="1"/>
            <a:endParaRPr lang="en-GB" dirty="0"/>
          </a:p>
          <a:p>
            <a:pPr lvl="1"/>
            <a:r>
              <a:rPr lang="en-GB" b="1" dirty="0"/>
              <a:t>Instruction register (IR) </a:t>
            </a:r>
            <a:br>
              <a:rPr lang="en-GB" b="1" dirty="0"/>
            </a:br>
            <a:r>
              <a:rPr lang="en-GB" dirty="0"/>
              <a:t>which contains the instruction most recently fetched.</a:t>
            </a:r>
          </a:p>
        </p:txBody>
      </p:sp>
      <p:sp>
        <p:nvSpPr>
          <p:cNvPr id="23040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304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04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04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1430" name="Rectangle 6"/>
          <p:cNvSpPr>
            <a:spLocks noGrp="1" noChangeArrowheads="1"/>
          </p:cNvSpPr>
          <p:nvPr>
            <p:ph type="title"/>
          </p:nvPr>
        </p:nvSpPr>
        <p:spPr/>
        <p:txBody>
          <a:bodyPr/>
          <a:lstStyle/>
          <a:p>
            <a:r>
              <a:rPr lang="en-GB" dirty="0"/>
              <a:t>User-Visible Registers</a:t>
            </a:r>
            <a:endParaRPr lang="en-US" dirty="0"/>
          </a:p>
        </p:txBody>
      </p:sp>
      <p:sp>
        <p:nvSpPr>
          <p:cNvPr id="231431" name="Rectangle 7"/>
          <p:cNvSpPr>
            <a:spLocks noGrp="1" noChangeArrowheads="1"/>
          </p:cNvSpPr>
          <p:nvPr>
            <p:ph type="body" idx="1"/>
          </p:nvPr>
        </p:nvSpPr>
        <p:spPr/>
        <p:txBody>
          <a:bodyPr/>
          <a:lstStyle/>
          <a:p>
            <a:r>
              <a:rPr lang="en-US" dirty="0"/>
              <a:t>Available to Operating System and User Programs</a:t>
            </a:r>
          </a:p>
          <a:p>
            <a:endParaRPr lang="en-US" dirty="0"/>
          </a:p>
          <a:p>
            <a:r>
              <a:rPr lang="en-US" dirty="0"/>
              <a:t>They hold:</a:t>
            </a:r>
          </a:p>
          <a:p>
            <a:pPr lvl="1"/>
            <a:r>
              <a:rPr lang="en-US" dirty="0"/>
              <a:t>data, </a:t>
            </a:r>
          </a:p>
          <a:p>
            <a:pPr lvl="1"/>
            <a:r>
              <a:rPr lang="en-US" dirty="0"/>
              <a:t>addresses </a:t>
            </a:r>
          </a:p>
          <a:p>
            <a:pPr lvl="1"/>
            <a:r>
              <a:rPr lang="en-US" dirty="0"/>
              <a:t>condition codes </a:t>
            </a:r>
          </a:p>
        </p:txBody>
      </p:sp>
      <p:sp>
        <p:nvSpPr>
          <p:cNvPr id="23143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14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14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14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143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14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p:txBody>
          <a:bodyPr/>
          <a:lstStyle/>
          <a:p>
            <a:r>
              <a:rPr lang="en-GB" sz="3200" b="1" dirty="0">
                <a:solidFill>
                  <a:srgbClr val="1A3A5C"/>
                </a:solidFill>
                <a:latin typeface="Calibri"/>
              </a:rPr>
              <a:t>User-Visible Registers</a:t>
            </a:r>
            <a:endParaRPr lang="en-US" dirty="0"/>
          </a:p>
        </p:txBody>
      </p:sp>
      <p:sp>
        <p:nvSpPr>
          <p:cNvPr id="232451" name="Rectangle 3"/>
          <p:cNvSpPr>
            <a:spLocks noGrp="1" noChangeArrowheads="1"/>
          </p:cNvSpPr>
          <p:nvPr>
            <p:ph type="body" idx="1"/>
          </p:nvPr>
        </p:nvSpPr>
        <p:spPr/>
        <p:txBody>
          <a:bodyPr/>
          <a:lstStyle/>
          <a:p>
            <a:r>
              <a:rPr lang="en-US" dirty="0"/>
              <a:t>Examples of user-visible registers:</a:t>
            </a:r>
          </a:p>
          <a:p>
            <a:endParaRPr lang="en-GB" dirty="0"/>
          </a:p>
          <a:p>
            <a:pPr lvl="1"/>
            <a:r>
              <a:rPr lang="en-GB" b="1" dirty="0"/>
              <a:t>Data registers</a:t>
            </a:r>
            <a:r>
              <a:rPr lang="en-GB" dirty="0"/>
              <a:t>,  can be assigned by the user program to perform operations on data.</a:t>
            </a:r>
          </a:p>
          <a:p>
            <a:pPr lvl="1"/>
            <a:endParaRPr lang="en-GB" dirty="0"/>
          </a:p>
          <a:p>
            <a:pPr lvl="1"/>
            <a:r>
              <a:rPr lang="en-US" b="1" dirty="0"/>
              <a:t>Address registers</a:t>
            </a:r>
            <a:r>
              <a:rPr lang="en-US" dirty="0"/>
              <a:t>, which contain memory addresses of data and instructions.</a:t>
            </a:r>
          </a:p>
        </p:txBody>
      </p:sp>
      <p:sp>
        <p:nvSpPr>
          <p:cNvPr id="23245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324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24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24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p:txBody>
          <a:bodyPr/>
          <a:lstStyle/>
          <a:p>
            <a:r>
              <a:rPr lang="en-GB" sz="3200" b="1" dirty="0">
                <a:solidFill>
                  <a:srgbClr val="1A3A5C"/>
                </a:solidFill>
                <a:latin typeface="Calibri"/>
              </a:rPr>
              <a:t>User-Visible Registers</a:t>
            </a:r>
            <a:endParaRPr lang="en-US" dirty="0"/>
          </a:p>
        </p:txBody>
      </p:sp>
      <p:sp>
        <p:nvSpPr>
          <p:cNvPr id="233475" name="Rectangle 3"/>
          <p:cNvSpPr>
            <a:spLocks noGrp="1" noChangeArrowheads="1"/>
          </p:cNvSpPr>
          <p:nvPr>
            <p:ph type="body" idx="1"/>
          </p:nvPr>
        </p:nvSpPr>
        <p:spPr/>
        <p:txBody>
          <a:bodyPr/>
          <a:lstStyle/>
          <a:p>
            <a:r>
              <a:rPr lang="en-US" dirty="0"/>
              <a:t>Thirty two register locations</a:t>
            </a:r>
          </a:p>
          <a:p>
            <a:endParaRPr lang="en-US" dirty="0"/>
          </a:p>
          <a:p>
            <a:r>
              <a:rPr lang="en-US" dirty="0"/>
              <a:t>Written as r#.  </a:t>
            </a:r>
          </a:p>
          <a:p>
            <a:endParaRPr lang="en-US" dirty="0"/>
          </a:p>
          <a:p>
            <a:r>
              <a:rPr lang="en-US" dirty="0"/>
              <a:t>Registers r0 - r3 and r28 - r31 are reserved </a:t>
            </a:r>
          </a:p>
          <a:p>
            <a:endParaRPr lang="en-US" dirty="0"/>
          </a:p>
          <a:p>
            <a:r>
              <a:rPr lang="en-US" dirty="0"/>
              <a:t>Registers r4 - r27 are 'user visible'</a:t>
            </a:r>
          </a:p>
        </p:txBody>
      </p:sp>
      <p:sp>
        <p:nvSpPr>
          <p:cNvPr id="23347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34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347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347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34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0642" name="Rectangle 2"/>
          <p:cNvSpPr>
            <a:spLocks noGrp="1" noChangeArrowheads="1"/>
          </p:cNvSpPr>
          <p:nvPr>
            <p:ph type="title"/>
          </p:nvPr>
        </p:nvSpPr>
        <p:spPr/>
        <p:txBody>
          <a:bodyPr/>
          <a:lstStyle/>
          <a:p>
            <a:r>
              <a:rPr lang="en-GB" sz="3200" b="1" dirty="0">
                <a:solidFill>
                  <a:srgbClr val="1A3A5C"/>
                </a:solidFill>
                <a:latin typeface="Calibri"/>
              </a:rPr>
              <a:t>Cache Memory</a:t>
            </a:r>
            <a:endParaRPr lang="en-US" dirty="0"/>
          </a:p>
        </p:txBody>
      </p:sp>
      <p:sp>
        <p:nvSpPr>
          <p:cNvPr id="240643" name="Rectangle 3"/>
          <p:cNvSpPr>
            <a:spLocks noGrp="1" noChangeArrowheads="1"/>
          </p:cNvSpPr>
          <p:nvPr>
            <p:ph type="body" idx="1"/>
          </p:nvPr>
        </p:nvSpPr>
        <p:spPr>
          <a:xfrm>
            <a:off x="457200" y="1628800"/>
            <a:ext cx="8229600" cy="4625609"/>
          </a:xfrm>
        </p:spPr>
        <p:txBody>
          <a:bodyPr>
            <a:normAutofit lnSpcReduction="10000"/>
          </a:bodyPr>
          <a:lstStyle/>
          <a:p>
            <a:r>
              <a:rPr lang="en-US" dirty="0"/>
              <a:t>Quick Memory</a:t>
            </a:r>
          </a:p>
          <a:p>
            <a:endParaRPr lang="en-US" dirty="0"/>
          </a:p>
          <a:p>
            <a:r>
              <a:rPr lang="en-US" dirty="0"/>
              <a:t>CPU looks here first</a:t>
            </a:r>
          </a:p>
          <a:p>
            <a:endParaRPr lang="en-US" dirty="0"/>
          </a:p>
          <a:p>
            <a:r>
              <a:rPr lang="en-US" dirty="0"/>
              <a:t>Levels of Cache</a:t>
            </a:r>
          </a:p>
          <a:p>
            <a:pPr lvl="1"/>
            <a:r>
              <a:rPr lang="en-US" dirty="0"/>
              <a:t>E.g. Levels 1, 2 and 3</a:t>
            </a:r>
          </a:p>
          <a:p>
            <a:pPr lvl="1"/>
            <a:r>
              <a:rPr lang="en-GB" dirty="0"/>
              <a:t>1=internal to very core of CPU – small but fast</a:t>
            </a:r>
          </a:p>
          <a:p>
            <a:pPr lvl="1"/>
            <a:r>
              <a:rPr lang="en-GB" dirty="0"/>
              <a:t>2 or 3 might be external to chip, or on the outskirts of the silicon, but in the same package</a:t>
            </a:r>
            <a:endParaRPr lang="en-US" dirty="0"/>
          </a:p>
        </p:txBody>
      </p:sp>
      <p:sp>
        <p:nvSpPr>
          <p:cNvPr id="24064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06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06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064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064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064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06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The Fetch-Execute Cycle</a:t>
            </a:r>
          </a:p>
        </p:txBody>
      </p:sp>
      <p:graphicFrame>
        <p:nvGraphicFramePr>
          <p:cNvPr id="4" name="Content Placeholder 3"/>
          <p:cNvGraphicFramePr>
            <a:graphicFrameLocks noGrp="1"/>
          </p:cNvGraphicFramePr>
          <p:nvPr>
            <p:ph idx="1"/>
          </p:nvPr>
        </p:nvGraphicFramePr>
        <p:xfrm>
          <a:off x="457200" y="1774825"/>
          <a:ext cx="8229600" cy="4625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The Fetch-Execute Cycle</a:t>
            </a:r>
          </a:p>
        </p:txBody>
      </p:sp>
      <p:graphicFrame>
        <p:nvGraphicFramePr>
          <p:cNvPr id="4" name="Content Placeholder 3"/>
          <p:cNvGraphicFramePr>
            <a:graphicFrameLocks noGrp="1"/>
          </p:cNvGraphicFramePr>
          <p:nvPr>
            <p:ph idx="1"/>
          </p:nvPr>
        </p:nvGraphicFramePr>
        <p:xfrm>
          <a:off x="457200" y="1774825"/>
          <a:ext cx="8229600" cy="4625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p:txBody>
          <a:bodyPr/>
          <a:lstStyle/>
          <a:p>
            <a:r>
              <a:rPr lang="en-GB" sz="3200" b="1">
                <a:solidFill>
                  <a:srgbClr val="1A3A5C"/>
                </a:solidFill>
                <a:latin typeface="Calibri"/>
              </a:rPr>
              <a:t>The Fetch-Execute Cycle</a:t>
            </a:r>
            <a:endParaRPr lang="en-US" dirty="0"/>
          </a:p>
        </p:txBody>
      </p:sp>
      <p:sp>
        <p:nvSpPr>
          <p:cNvPr id="243715" name="Rectangle 3"/>
          <p:cNvSpPr>
            <a:spLocks noGrp="1" noChangeArrowheads="1"/>
          </p:cNvSpPr>
          <p:nvPr>
            <p:ph type="body" idx="1"/>
          </p:nvPr>
        </p:nvSpPr>
        <p:spPr/>
        <p:txBody>
          <a:bodyPr/>
          <a:lstStyle/>
          <a:p>
            <a:r>
              <a:rPr lang="en-US" dirty="0"/>
              <a:t>The ALU and CU are used for the fetch-execute cycle</a:t>
            </a:r>
          </a:p>
          <a:p>
            <a:endParaRPr lang="en-US" dirty="0"/>
          </a:p>
          <a:p>
            <a:r>
              <a:rPr lang="en-US" dirty="0"/>
              <a:t>Interrupts causes the CPU to ‘jump’ to an address. </a:t>
            </a:r>
          </a:p>
          <a:p>
            <a:endParaRPr lang="en-US" dirty="0"/>
          </a:p>
          <a:p>
            <a:r>
              <a:rPr lang="en-US" dirty="0"/>
              <a:t>‘Interrupt Handler’</a:t>
            </a:r>
          </a:p>
        </p:txBody>
      </p:sp>
      <p:sp>
        <p:nvSpPr>
          <p:cNvPr id="24371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37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37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9858" name="Rectangle 2"/>
          <p:cNvSpPr>
            <a:spLocks noChangeArrowheads="1"/>
          </p:cNvSpPr>
          <p:nvPr/>
        </p:nvSpPr>
        <p:spPr bwMode="auto">
          <a:xfrm>
            <a:off x="1835150" y="549275"/>
            <a:ext cx="6049963" cy="5903913"/>
          </a:xfrm>
          <a:prstGeom prst="rect">
            <a:avLst/>
          </a:prstGeom>
          <a:solidFill>
            <a:schemeClr val="bg1"/>
          </a:solidFill>
          <a:ln w="9525">
            <a:solidFill>
              <a:schemeClr val="tx1"/>
            </a:solidFill>
            <a:miter lim="800000"/>
            <a:headEnd/>
            <a:tailEnd/>
          </a:ln>
          <a:effectLst/>
        </p:spPr>
        <p:txBody>
          <a:bodyPr wrap="none" anchor="ctr"/>
          <a:lstStyle/>
          <a:p>
            <a:endParaRPr lang="en-GB"/>
          </a:p>
        </p:txBody>
      </p:sp>
      <p:sp>
        <p:nvSpPr>
          <p:cNvPr id="249859" name="Rectangle 3"/>
          <p:cNvSpPr>
            <a:spLocks noChangeArrowheads="1"/>
          </p:cNvSpPr>
          <p:nvPr/>
        </p:nvSpPr>
        <p:spPr bwMode="auto">
          <a:xfrm>
            <a:off x="4089400" y="620713"/>
            <a:ext cx="823913" cy="27463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START</a:t>
            </a:r>
          </a:p>
        </p:txBody>
      </p:sp>
      <p:sp>
        <p:nvSpPr>
          <p:cNvPr id="249860" name="AutoShape 4"/>
          <p:cNvSpPr>
            <a:spLocks noChangeArrowheads="1"/>
          </p:cNvSpPr>
          <p:nvPr/>
        </p:nvSpPr>
        <p:spPr bwMode="auto">
          <a:xfrm>
            <a:off x="3449638" y="1189038"/>
            <a:ext cx="2011362" cy="1301750"/>
          </a:xfrm>
          <a:prstGeom prst="diamond">
            <a:avLst/>
          </a:prstGeom>
          <a:solidFill>
            <a:srgbClr val="FFFFFF"/>
          </a:solidFill>
          <a:ln w="9525">
            <a:solidFill>
              <a:srgbClr val="000000"/>
            </a:solidFill>
            <a:miter lim="800000"/>
            <a:headEnd/>
            <a:tailEnd/>
          </a:ln>
        </p:spPr>
        <p:txBody>
          <a:bodyPr/>
          <a:lstStyle/>
          <a:p>
            <a:r>
              <a:rPr lang="en-GB" sz="1400">
                <a:solidFill>
                  <a:srgbClr val="3366CC"/>
                </a:solidFill>
              </a:rPr>
              <a:t>Instruction awaiting execution?</a:t>
            </a:r>
            <a:endParaRPr lang="en-US" sz="1400">
              <a:solidFill>
                <a:srgbClr val="3366CC"/>
              </a:solidFill>
            </a:endParaRPr>
          </a:p>
        </p:txBody>
      </p:sp>
      <p:sp>
        <p:nvSpPr>
          <p:cNvPr id="249861" name="Rectangle 5"/>
          <p:cNvSpPr>
            <a:spLocks noChangeArrowheads="1"/>
          </p:cNvSpPr>
          <p:nvPr/>
        </p:nvSpPr>
        <p:spPr bwMode="auto">
          <a:xfrm>
            <a:off x="3449638" y="2744788"/>
            <a:ext cx="2103437" cy="273050"/>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Fetch next instruction</a:t>
            </a:r>
          </a:p>
        </p:txBody>
      </p:sp>
      <p:sp>
        <p:nvSpPr>
          <p:cNvPr id="249862" name="Rectangle 6"/>
          <p:cNvSpPr>
            <a:spLocks noChangeArrowheads="1"/>
          </p:cNvSpPr>
          <p:nvPr/>
        </p:nvSpPr>
        <p:spPr bwMode="auto">
          <a:xfrm>
            <a:off x="3449638" y="3271838"/>
            <a:ext cx="2103437" cy="27463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Execute next instruction</a:t>
            </a:r>
          </a:p>
        </p:txBody>
      </p:sp>
      <p:sp>
        <p:nvSpPr>
          <p:cNvPr id="249863" name="AutoShape 7"/>
          <p:cNvSpPr>
            <a:spLocks noChangeArrowheads="1"/>
          </p:cNvSpPr>
          <p:nvPr/>
        </p:nvSpPr>
        <p:spPr bwMode="auto">
          <a:xfrm>
            <a:off x="3449638" y="3821113"/>
            <a:ext cx="2011362" cy="1279525"/>
          </a:xfrm>
          <a:prstGeom prst="diamond">
            <a:avLst/>
          </a:prstGeom>
          <a:solidFill>
            <a:srgbClr val="FFFFFF"/>
          </a:solidFill>
          <a:ln w="9525">
            <a:solidFill>
              <a:srgbClr val="000000"/>
            </a:solidFill>
            <a:miter lim="800000"/>
            <a:headEnd/>
            <a:tailEnd/>
          </a:ln>
        </p:spPr>
        <p:txBody>
          <a:bodyPr/>
          <a:lstStyle/>
          <a:p>
            <a:r>
              <a:rPr lang="en-US" sz="1400">
                <a:solidFill>
                  <a:srgbClr val="3366CC"/>
                </a:solidFill>
              </a:rPr>
              <a:t>Interrupt requiring servicing?</a:t>
            </a:r>
          </a:p>
        </p:txBody>
      </p:sp>
      <p:sp>
        <p:nvSpPr>
          <p:cNvPr id="249864" name="Rectangle 8"/>
          <p:cNvSpPr>
            <a:spLocks noChangeArrowheads="1"/>
          </p:cNvSpPr>
          <p:nvPr/>
        </p:nvSpPr>
        <p:spPr bwMode="auto">
          <a:xfrm>
            <a:off x="2992438" y="5487988"/>
            <a:ext cx="3200400" cy="54768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Transfer control to interrupt-handling program</a:t>
            </a:r>
          </a:p>
        </p:txBody>
      </p:sp>
      <p:sp>
        <p:nvSpPr>
          <p:cNvPr id="249865" name="Line 9"/>
          <p:cNvSpPr>
            <a:spLocks noChangeShapeType="1"/>
          </p:cNvSpPr>
          <p:nvPr/>
        </p:nvSpPr>
        <p:spPr bwMode="auto">
          <a:xfrm>
            <a:off x="4456113" y="895350"/>
            <a:ext cx="0" cy="274638"/>
          </a:xfrm>
          <a:prstGeom prst="line">
            <a:avLst/>
          </a:prstGeom>
          <a:noFill/>
          <a:ln w="9525">
            <a:solidFill>
              <a:srgbClr val="000000"/>
            </a:solidFill>
            <a:round/>
            <a:headEnd/>
            <a:tailEnd type="triangle" w="med" len="med"/>
          </a:ln>
        </p:spPr>
        <p:txBody>
          <a:bodyPr/>
          <a:lstStyle/>
          <a:p>
            <a:endParaRPr lang="en-GB"/>
          </a:p>
        </p:txBody>
      </p:sp>
      <p:sp>
        <p:nvSpPr>
          <p:cNvPr id="249866" name="Line 10"/>
          <p:cNvSpPr>
            <a:spLocks noChangeShapeType="1"/>
          </p:cNvSpPr>
          <p:nvPr/>
        </p:nvSpPr>
        <p:spPr bwMode="auto">
          <a:xfrm>
            <a:off x="4456113" y="2449513"/>
            <a:ext cx="0" cy="273050"/>
          </a:xfrm>
          <a:prstGeom prst="line">
            <a:avLst/>
          </a:prstGeom>
          <a:noFill/>
          <a:ln w="9525">
            <a:solidFill>
              <a:srgbClr val="000000"/>
            </a:solidFill>
            <a:round/>
            <a:headEnd/>
            <a:tailEnd type="triangle" w="med" len="med"/>
          </a:ln>
        </p:spPr>
        <p:txBody>
          <a:bodyPr/>
          <a:lstStyle/>
          <a:p>
            <a:endParaRPr lang="en-GB"/>
          </a:p>
        </p:txBody>
      </p:sp>
      <p:sp>
        <p:nvSpPr>
          <p:cNvPr id="249867" name="Line 11"/>
          <p:cNvSpPr>
            <a:spLocks noChangeShapeType="1"/>
          </p:cNvSpPr>
          <p:nvPr/>
        </p:nvSpPr>
        <p:spPr bwMode="auto">
          <a:xfrm>
            <a:off x="4456113" y="2997200"/>
            <a:ext cx="0" cy="274638"/>
          </a:xfrm>
          <a:prstGeom prst="line">
            <a:avLst/>
          </a:prstGeom>
          <a:noFill/>
          <a:ln w="9525">
            <a:solidFill>
              <a:srgbClr val="000000"/>
            </a:solidFill>
            <a:round/>
            <a:headEnd/>
            <a:tailEnd type="triangle" w="med" len="med"/>
          </a:ln>
        </p:spPr>
        <p:txBody>
          <a:bodyPr/>
          <a:lstStyle/>
          <a:p>
            <a:endParaRPr lang="en-GB"/>
          </a:p>
        </p:txBody>
      </p:sp>
      <p:sp>
        <p:nvSpPr>
          <p:cNvPr id="249868" name="Line 12"/>
          <p:cNvSpPr>
            <a:spLocks noChangeShapeType="1"/>
          </p:cNvSpPr>
          <p:nvPr/>
        </p:nvSpPr>
        <p:spPr bwMode="auto">
          <a:xfrm>
            <a:off x="4456113" y="3546475"/>
            <a:ext cx="0" cy="274638"/>
          </a:xfrm>
          <a:prstGeom prst="line">
            <a:avLst/>
          </a:prstGeom>
          <a:noFill/>
          <a:ln w="9525">
            <a:solidFill>
              <a:srgbClr val="000000"/>
            </a:solidFill>
            <a:round/>
            <a:headEnd/>
            <a:tailEnd type="triangle" w="med" len="med"/>
          </a:ln>
        </p:spPr>
        <p:txBody>
          <a:bodyPr/>
          <a:lstStyle/>
          <a:p>
            <a:endParaRPr lang="en-GB"/>
          </a:p>
        </p:txBody>
      </p:sp>
      <p:sp>
        <p:nvSpPr>
          <p:cNvPr id="249869" name="Line 13"/>
          <p:cNvSpPr>
            <a:spLocks noChangeShapeType="1"/>
          </p:cNvSpPr>
          <p:nvPr/>
        </p:nvSpPr>
        <p:spPr bwMode="auto">
          <a:xfrm>
            <a:off x="4456113" y="5121275"/>
            <a:ext cx="0" cy="341313"/>
          </a:xfrm>
          <a:prstGeom prst="line">
            <a:avLst/>
          </a:prstGeom>
          <a:noFill/>
          <a:ln w="9525">
            <a:solidFill>
              <a:srgbClr val="000000"/>
            </a:solidFill>
            <a:round/>
            <a:headEnd/>
            <a:tailEnd type="triangle" w="med" len="med"/>
          </a:ln>
        </p:spPr>
        <p:txBody>
          <a:bodyPr/>
          <a:lstStyle/>
          <a:p>
            <a:endParaRPr lang="en-GB"/>
          </a:p>
        </p:txBody>
      </p:sp>
      <p:sp>
        <p:nvSpPr>
          <p:cNvPr id="249870" name="Line 14"/>
          <p:cNvSpPr>
            <a:spLocks noChangeShapeType="1"/>
          </p:cNvSpPr>
          <p:nvPr/>
        </p:nvSpPr>
        <p:spPr bwMode="auto">
          <a:xfrm>
            <a:off x="4456113" y="6035675"/>
            <a:ext cx="0" cy="274638"/>
          </a:xfrm>
          <a:prstGeom prst="line">
            <a:avLst/>
          </a:prstGeom>
          <a:noFill/>
          <a:ln w="9525">
            <a:solidFill>
              <a:srgbClr val="000000"/>
            </a:solidFill>
            <a:round/>
            <a:headEnd/>
            <a:tailEnd/>
          </a:ln>
        </p:spPr>
        <p:txBody>
          <a:bodyPr/>
          <a:lstStyle/>
          <a:p>
            <a:endParaRPr lang="en-GB"/>
          </a:p>
        </p:txBody>
      </p:sp>
      <p:sp>
        <p:nvSpPr>
          <p:cNvPr id="249871" name="Line 15"/>
          <p:cNvSpPr>
            <a:spLocks noChangeShapeType="1"/>
          </p:cNvSpPr>
          <p:nvPr/>
        </p:nvSpPr>
        <p:spPr bwMode="auto">
          <a:xfrm flipH="1">
            <a:off x="2627313" y="6310313"/>
            <a:ext cx="1828800" cy="0"/>
          </a:xfrm>
          <a:prstGeom prst="line">
            <a:avLst/>
          </a:prstGeom>
          <a:noFill/>
          <a:ln w="9525">
            <a:solidFill>
              <a:srgbClr val="000000"/>
            </a:solidFill>
            <a:round/>
            <a:headEnd/>
            <a:tailEnd/>
          </a:ln>
        </p:spPr>
        <p:txBody>
          <a:bodyPr/>
          <a:lstStyle/>
          <a:p>
            <a:endParaRPr lang="en-GB"/>
          </a:p>
        </p:txBody>
      </p:sp>
      <p:sp>
        <p:nvSpPr>
          <p:cNvPr id="249872" name="Line 16"/>
          <p:cNvSpPr>
            <a:spLocks noChangeShapeType="1"/>
          </p:cNvSpPr>
          <p:nvPr/>
        </p:nvSpPr>
        <p:spPr bwMode="auto">
          <a:xfrm flipV="1">
            <a:off x="2627313" y="985838"/>
            <a:ext cx="0" cy="5303837"/>
          </a:xfrm>
          <a:prstGeom prst="line">
            <a:avLst/>
          </a:prstGeom>
          <a:noFill/>
          <a:ln w="9525">
            <a:solidFill>
              <a:srgbClr val="000000"/>
            </a:solidFill>
            <a:round/>
            <a:headEnd/>
            <a:tailEnd/>
          </a:ln>
        </p:spPr>
        <p:txBody>
          <a:bodyPr/>
          <a:lstStyle/>
          <a:p>
            <a:endParaRPr lang="en-GB"/>
          </a:p>
        </p:txBody>
      </p:sp>
      <p:sp>
        <p:nvSpPr>
          <p:cNvPr id="249873" name="Line 17"/>
          <p:cNvSpPr>
            <a:spLocks noChangeShapeType="1"/>
          </p:cNvSpPr>
          <p:nvPr/>
        </p:nvSpPr>
        <p:spPr bwMode="auto">
          <a:xfrm>
            <a:off x="2627313" y="985838"/>
            <a:ext cx="1828800" cy="0"/>
          </a:xfrm>
          <a:prstGeom prst="line">
            <a:avLst/>
          </a:prstGeom>
          <a:noFill/>
          <a:ln w="9525">
            <a:solidFill>
              <a:srgbClr val="000000"/>
            </a:solidFill>
            <a:round/>
            <a:headEnd/>
            <a:tailEnd type="triangle" w="med" len="med"/>
          </a:ln>
        </p:spPr>
        <p:txBody>
          <a:bodyPr/>
          <a:lstStyle/>
          <a:p>
            <a:endParaRPr lang="en-GB"/>
          </a:p>
        </p:txBody>
      </p:sp>
      <p:sp>
        <p:nvSpPr>
          <p:cNvPr id="249874" name="Line 18"/>
          <p:cNvSpPr>
            <a:spLocks noChangeShapeType="1"/>
          </p:cNvSpPr>
          <p:nvPr/>
        </p:nvSpPr>
        <p:spPr bwMode="auto">
          <a:xfrm flipH="1">
            <a:off x="2627313" y="1809750"/>
            <a:ext cx="914400" cy="0"/>
          </a:xfrm>
          <a:prstGeom prst="line">
            <a:avLst/>
          </a:prstGeom>
          <a:noFill/>
          <a:ln w="9525">
            <a:solidFill>
              <a:srgbClr val="000000"/>
            </a:solidFill>
            <a:round/>
            <a:headEnd/>
            <a:tailEnd type="triangle" w="med" len="med"/>
          </a:ln>
        </p:spPr>
        <p:txBody>
          <a:bodyPr/>
          <a:lstStyle/>
          <a:p>
            <a:endParaRPr lang="en-GB"/>
          </a:p>
        </p:txBody>
      </p:sp>
      <p:sp>
        <p:nvSpPr>
          <p:cNvPr id="249875" name="Line 19"/>
          <p:cNvSpPr>
            <a:spLocks noChangeShapeType="1"/>
          </p:cNvSpPr>
          <p:nvPr/>
        </p:nvSpPr>
        <p:spPr bwMode="auto">
          <a:xfrm flipH="1">
            <a:off x="2627313" y="4460875"/>
            <a:ext cx="822325" cy="0"/>
          </a:xfrm>
          <a:prstGeom prst="line">
            <a:avLst/>
          </a:prstGeom>
          <a:noFill/>
          <a:ln w="9525">
            <a:solidFill>
              <a:srgbClr val="000000"/>
            </a:solidFill>
            <a:round/>
            <a:headEnd/>
            <a:tailEnd type="triangle" w="med" len="med"/>
          </a:ln>
        </p:spPr>
        <p:txBody>
          <a:bodyPr/>
          <a:lstStyle/>
          <a:p>
            <a:endParaRPr lang="en-GB"/>
          </a:p>
        </p:txBody>
      </p:sp>
      <p:sp>
        <p:nvSpPr>
          <p:cNvPr id="249876" name="Text Box 20"/>
          <p:cNvSpPr txBox="1">
            <a:spLocks noChangeArrowheads="1"/>
          </p:cNvSpPr>
          <p:nvPr/>
        </p:nvSpPr>
        <p:spPr bwMode="auto">
          <a:xfrm>
            <a:off x="2901950" y="1809750"/>
            <a:ext cx="457200" cy="274638"/>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No</a:t>
            </a:r>
          </a:p>
        </p:txBody>
      </p:sp>
      <p:sp>
        <p:nvSpPr>
          <p:cNvPr id="249877" name="Text Box 21"/>
          <p:cNvSpPr txBox="1">
            <a:spLocks noChangeArrowheads="1"/>
          </p:cNvSpPr>
          <p:nvPr/>
        </p:nvSpPr>
        <p:spPr bwMode="auto">
          <a:xfrm>
            <a:off x="2901950" y="4094163"/>
            <a:ext cx="457200" cy="27463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No</a:t>
            </a:r>
          </a:p>
        </p:txBody>
      </p:sp>
      <p:sp>
        <p:nvSpPr>
          <p:cNvPr id="249878" name="Text Box 22"/>
          <p:cNvSpPr txBox="1">
            <a:spLocks noChangeArrowheads="1"/>
          </p:cNvSpPr>
          <p:nvPr/>
        </p:nvSpPr>
        <p:spPr bwMode="auto">
          <a:xfrm>
            <a:off x="4638675" y="2349500"/>
            <a:ext cx="509588" cy="282575"/>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Yes</a:t>
            </a:r>
          </a:p>
        </p:txBody>
      </p:sp>
      <p:sp>
        <p:nvSpPr>
          <p:cNvPr id="249879" name="Text Box 23"/>
          <p:cNvSpPr txBox="1">
            <a:spLocks noChangeArrowheads="1"/>
          </p:cNvSpPr>
          <p:nvPr/>
        </p:nvSpPr>
        <p:spPr bwMode="auto">
          <a:xfrm>
            <a:off x="4638675" y="5013325"/>
            <a:ext cx="509588" cy="328613"/>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Yes</a:t>
            </a:r>
          </a:p>
        </p:txBody>
      </p:sp>
      <p:sp>
        <p:nvSpPr>
          <p:cNvPr id="249880" name="Text Box 24"/>
          <p:cNvSpPr txBox="1">
            <a:spLocks noChangeArrowheads="1"/>
          </p:cNvSpPr>
          <p:nvPr/>
        </p:nvSpPr>
        <p:spPr bwMode="auto">
          <a:xfrm>
            <a:off x="5795963" y="2565400"/>
            <a:ext cx="1101725" cy="503238"/>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Fetch Cycle</a:t>
            </a:r>
          </a:p>
        </p:txBody>
      </p:sp>
      <p:sp>
        <p:nvSpPr>
          <p:cNvPr id="249881" name="Text Box 25"/>
          <p:cNvSpPr txBox="1">
            <a:spLocks noChangeArrowheads="1"/>
          </p:cNvSpPr>
          <p:nvPr/>
        </p:nvSpPr>
        <p:spPr bwMode="auto">
          <a:xfrm>
            <a:off x="5918200" y="3271838"/>
            <a:ext cx="1246188" cy="517525"/>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Execute Cycle</a:t>
            </a:r>
          </a:p>
        </p:txBody>
      </p:sp>
      <p:sp>
        <p:nvSpPr>
          <p:cNvPr id="249882" name="Text Box 26"/>
          <p:cNvSpPr txBox="1">
            <a:spLocks noChangeArrowheads="1"/>
          </p:cNvSpPr>
          <p:nvPr/>
        </p:nvSpPr>
        <p:spPr bwMode="auto">
          <a:xfrm>
            <a:off x="6372225" y="5516563"/>
            <a:ext cx="950913" cy="482600"/>
          </a:xfrm>
          <a:prstGeom prst="rect">
            <a:avLst/>
          </a:prstGeom>
          <a:solidFill>
            <a:srgbClr val="FFFFFF"/>
          </a:solidFill>
          <a:ln w="9525">
            <a:solidFill>
              <a:srgbClr val="000000"/>
            </a:solidFill>
            <a:miter lim="800000"/>
            <a:headEnd/>
            <a:tailEnd/>
          </a:ln>
        </p:spPr>
        <p:txBody>
          <a:bodyPr lIns="90000" tIns="46800" rIns="90000" bIns="46800"/>
          <a:lstStyle/>
          <a:p>
            <a:r>
              <a:rPr lang="en-US" sz="1400">
                <a:solidFill>
                  <a:srgbClr val="3366CC"/>
                </a:solidFill>
              </a:rPr>
              <a:t>Program Transfer</a:t>
            </a:r>
          </a:p>
        </p:txBody>
      </p:sp>
      <p:sp>
        <p:nvSpPr>
          <p:cNvPr id="24988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6786" name="Rectangle 2"/>
          <p:cNvSpPr>
            <a:spLocks noGrp="1" noChangeArrowheads="1"/>
          </p:cNvSpPr>
          <p:nvPr>
            <p:ph type="title"/>
          </p:nvPr>
        </p:nvSpPr>
        <p:spPr/>
        <p:txBody>
          <a:bodyPr>
            <a:normAutofit/>
          </a:bodyPr>
          <a:lstStyle/>
          <a:p>
            <a:r>
              <a:rPr lang="en-GB" sz="3200" b="1" dirty="0">
                <a:solidFill>
                  <a:srgbClr val="1A3A5C"/>
                </a:solidFill>
                <a:latin typeface="Calibri"/>
              </a:rPr>
              <a:t>Overview of Fetch-Execute Cycle</a:t>
            </a:r>
            <a:endParaRPr lang="en-US" dirty="0"/>
          </a:p>
        </p:txBody>
      </p:sp>
      <p:sp>
        <p:nvSpPr>
          <p:cNvPr id="246787" name="Rectangle 3"/>
          <p:cNvSpPr>
            <a:spLocks noGrp="1" noChangeArrowheads="1"/>
          </p:cNvSpPr>
          <p:nvPr>
            <p:ph type="body" idx="1"/>
          </p:nvPr>
        </p:nvSpPr>
        <p:spPr/>
        <p:txBody>
          <a:bodyPr>
            <a:normAutofit/>
          </a:bodyPr>
          <a:lstStyle/>
          <a:p>
            <a:r>
              <a:rPr lang="en-US" dirty="0"/>
              <a:t>CPU has several tasks to perform.</a:t>
            </a:r>
          </a:p>
          <a:p>
            <a:endParaRPr lang="en-US" dirty="0"/>
          </a:p>
          <a:p>
            <a:r>
              <a:rPr lang="en-US" dirty="0"/>
              <a:t>Multitasking to perform several tasks at once</a:t>
            </a:r>
          </a:p>
          <a:p>
            <a:endParaRPr lang="en-US" dirty="0"/>
          </a:p>
          <a:p>
            <a:r>
              <a:rPr lang="en-US" dirty="0"/>
              <a:t>Timesharing</a:t>
            </a:r>
          </a:p>
          <a:p>
            <a:endParaRPr lang="en-US" dirty="0"/>
          </a:p>
          <a:p>
            <a:r>
              <a:rPr lang="en-US" dirty="0"/>
              <a:t>Threads are units within a process</a:t>
            </a:r>
          </a:p>
        </p:txBody>
      </p:sp>
      <p:sp>
        <p:nvSpPr>
          <p:cNvPr id="24678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Recap</a:t>
            </a:r>
          </a:p>
        </p:txBody>
      </p:sp>
      <p:sp>
        <p:nvSpPr>
          <p:cNvPr id="4" name="Content Placeholder 3"/>
          <p:cNvSpPr>
            <a:spLocks noGrp="1"/>
          </p:cNvSpPr>
          <p:nvPr>
            <p:ph idx="1"/>
          </p:nvPr>
        </p:nvSpPr>
        <p:spPr/>
        <p:txBody>
          <a:bodyPr>
            <a:normAutofit fontScale="92500" lnSpcReduction="20000"/>
          </a:bodyPr>
          <a:lstStyle/>
          <a:p>
            <a:r>
              <a:rPr lang="en-US" dirty="0"/>
              <a:t>ALU - Arithmetic Logic Unit</a:t>
            </a:r>
          </a:p>
          <a:p>
            <a:endParaRPr lang="en-US" dirty="0"/>
          </a:p>
          <a:p>
            <a:r>
              <a:rPr lang="en-US" dirty="0"/>
              <a:t>CU - Control Unit</a:t>
            </a:r>
          </a:p>
          <a:p>
            <a:endParaRPr lang="en-US" dirty="0"/>
          </a:p>
          <a:p>
            <a:r>
              <a:rPr lang="en-US" dirty="0"/>
              <a:t>Registers</a:t>
            </a:r>
          </a:p>
          <a:p>
            <a:endParaRPr lang="en-US" dirty="0"/>
          </a:p>
          <a:p>
            <a:r>
              <a:rPr lang="en-US" dirty="0"/>
              <a:t>Cache Memory</a:t>
            </a:r>
          </a:p>
          <a:p>
            <a:endParaRPr lang="en-US" dirty="0"/>
          </a:p>
          <a:p>
            <a:r>
              <a:rPr lang="en-US" dirty="0"/>
              <a:t>Fetch Execute Cycle</a:t>
            </a:r>
            <a:endParaRPr lang="en-GB" dirty="0"/>
          </a:p>
        </p:txBody>
      </p:sp>
      <p:sp>
        <p:nvSpPr>
          <p:cNvPr id="2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Central Processing Unit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2A5A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050" name="Picture 2" descr="http://cdn.arstechnica.net/wp-content/uploads/2013/06/DT_Haswell_i7_FB-640x53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3088" y="1171575"/>
            <a:ext cx="5370513" cy="4513263"/>
          </a:xfrm>
          <a:prstGeom prst="rect">
            <a:avLst/>
          </a:prstGeom>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843088" y="4781550"/>
            <a:ext cx="5370513" cy="903288"/>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a:solidFill>
                  <a:srgbClr val="FFFFFF"/>
                </a:solidFill>
              </a:rPr>
              <a:t>Source: arstechnica.net</a:t>
            </a:r>
          </a:p>
        </p:txBody>
      </p:sp>
      <p:sp>
        <p:nvSpPr>
          <p:cNvPr id="2051"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Moore's Law &amp; Multi-Core</a:t>
            </a:r>
          </a:p>
        </p:txBody>
      </p:sp>
    </p:spTree>
    <p:extLst>
      <p:ext uri="{BB962C8B-B14F-4D97-AF65-F5344CB8AC3E}">
        <p14:creationId xmlns:p14="http://schemas.microsoft.com/office/powerpoint/2010/main" val="18805223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31AC0FE-59C0-734D-B32B-AB7D58B22FE9}"/>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algn="l">
              <a:lnSpc>
                <a:spcPct val="90000"/>
              </a:lnSpc>
            </a:pPr>
            <a:r>
              <a:rPr lang="en-US" sz="3200" b="1" kern="1200">
                <a:solidFill>
                  <a:srgbClr val="1A3A5C"/>
                </a:solidFill>
                <a:latin typeface="Calibri"/>
                <a:ea typeface="+mj-ea"/>
                <a:cs typeface="+mj-cs"/>
              </a:rPr>
              <a:t>Moore’s Law </a:t>
            </a:r>
          </a:p>
        </p:txBody>
      </p:sp>
      <p:pic>
        <p:nvPicPr>
          <p:cNvPr id="3074" name="Picture 2" descr="Moore&amp;#39;s Law and How IT is Finally Operating Outside of the Box | by Stacey  Schneider | Built to Adapt | Medium">
            <a:extLst>
              <a:ext uri="{FF2B5EF4-FFF2-40B4-BE49-F238E27FC236}">
                <a16:creationId xmlns:a16="http://schemas.microsoft.com/office/drawing/2014/main" id="{3B9C7C44-0DE7-8044-BF60-404C8077F6D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76821" y="1261276"/>
            <a:ext cx="5419311" cy="4335447"/>
          </a:xfrm>
          <a:prstGeom prst="rect">
            <a:avLst/>
          </a:prstGeom>
          <a:noFill/>
          <a:extLst>
            <a:ext uri="{909E8E84-426E-40DD-AFC4-6F175D3DCCD1}">
              <a14:hiddenFill xmlns:a14="http://schemas.microsoft.com/office/drawing/2010/main">
                <a:solidFill>
                  <a:srgbClr val="FFFFFF"/>
                </a:solidFill>
              </a14:hiddenFill>
            </a:ext>
          </a:extLst>
        </p:spPr>
      </p:pic>
      <p:sp>
        <p:nvSpPr>
          <p:cNvPr id="307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Moore's Law &amp; Multi-Core</a:t>
            </a:r>
          </a:p>
        </p:txBody>
      </p:sp>
    </p:spTree>
    <p:extLst>
      <p:ext uri="{BB962C8B-B14F-4D97-AF65-F5344CB8AC3E}">
        <p14:creationId xmlns:p14="http://schemas.microsoft.com/office/powerpoint/2010/main" val="20192966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rcuit board">
            <a:extLst>
              <a:ext uri="{FF2B5EF4-FFF2-40B4-BE49-F238E27FC236}">
                <a16:creationId xmlns:a16="http://schemas.microsoft.com/office/drawing/2014/main" id="{DCD1F16A-FCA6-4B76-8419-A9CE6C1159AA}"/>
              </a:ext>
            </a:extLst>
          </p:cNvPr>
          <p:cNvPicPr>
            <a:picLocks noChangeAspect="1"/>
          </p:cNvPicPr>
          <p:nvPr/>
        </p:nvPicPr>
        <p:blipFill rotWithShape="1">
          <a:blip r:embed="rId3"/>
          <a:srcRect l="26624" r="2788" b="-1"/>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7BDAE3-5A2E-3F43-80B1-1387100F2DAB}"/>
              </a:ext>
            </a:extLst>
          </p:cNvPr>
          <p:cNvSpPr>
            <a:spLocks noGrp="1"/>
          </p:cNvSpPr>
          <p:nvPr>
            <p:ph type="title"/>
          </p:nvPr>
        </p:nvSpPr>
        <p:spPr>
          <a:xfrm>
            <a:off x="5648707" y="365125"/>
            <a:ext cx="2866642" cy="1899912"/>
          </a:xfrm>
        </p:spPr>
        <p:txBody>
          <a:bodyPr>
            <a:normAutofit/>
          </a:bodyPr>
          <a:lstStyle/>
          <a:p>
            <a:r>
              <a:rPr lang="en-US" sz="3200" b="1">
                <a:solidFill>
                  <a:srgbClr val="1A3A5C"/>
                </a:solidFill>
                <a:latin typeface="Calibri"/>
              </a:rPr>
              <a:t>Multi-Core Systems</a:t>
            </a:r>
          </a:p>
        </p:txBody>
      </p:sp>
      <p:sp>
        <p:nvSpPr>
          <p:cNvPr id="3" name="Content Placeholder 2">
            <a:extLst>
              <a:ext uri="{FF2B5EF4-FFF2-40B4-BE49-F238E27FC236}">
                <a16:creationId xmlns:a16="http://schemas.microsoft.com/office/drawing/2014/main" id="{6EEA49EF-7088-1140-8169-7D9F4B80F674}"/>
              </a:ext>
            </a:extLst>
          </p:cNvPr>
          <p:cNvSpPr>
            <a:spLocks noGrp="1"/>
          </p:cNvSpPr>
          <p:nvPr>
            <p:ph idx="1"/>
          </p:nvPr>
        </p:nvSpPr>
        <p:spPr>
          <a:xfrm>
            <a:off x="5648707" y="2434201"/>
            <a:ext cx="2866642" cy="3742762"/>
          </a:xfrm>
        </p:spPr>
        <p:txBody>
          <a:bodyPr>
            <a:normAutofit/>
          </a:bodyPr>
          <a:lstStyle/>
          <a:p>
            <a:r>
              <a:rPr lang="en-GB" sz="1700" dirty="0"/>
              <a:t>combines two or more independent processors into a single package</a:t>
            </a:r>
          </a:p>
          <a:p>
            <a:endParaRPr lang="en-GB" sz="1700" dirty="0"/>
          </a:p>
          <a:p>
            <a:r>
              <a:rPr lang="en-GB" sz="1700" dirty="0"/>
              <a:t>Multiple cores allow PCs to run multiple processes at the same time with greater ease</a:t>
            </a:r>
          </a:p>
          <a:p>
            <a:endParaRPr lang="en-GB" sz="1700" dirty="0"/>
          </a:p>
          <a:p>
            <a:endParaRPr lang="en-US" sz="1700" dirty="0"/>
          </a:p>
        </p:txBody>
      </p:sp>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Moore's Law &amp; Multi-Core</a:t>
            </a:r>
          </a:p>
        </p:txBody>
      </p:sp>
    </p:spTree>
    <p:extLst>
      <p:ext uri="{BB962C8B-B14F-4D97-AF65-F5344CB8AC3E}">
        <p14:creationId xmlns:p14="http://schemas.microsoft.com/office/powerpoint/2010/main" val="28209304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1209086"/>
            <a:ext cx="2907636" cy="4064925"/>
          </a:xfrm>
        </p:spPr>
        <p:txBody>
          <a:bodyPr anchor="ctr">
            <a:normAutofit/>
          </a:bodyPr>
          <a:lstStyle/>
          <a:p>
            <a:r>
              <a:rPr lang="en-GB" sz="3200" b="1" dirty="0">
                <a:solidFill>
                  <a:srgbClr val="1A3A5C"/>
                </a:solidFill>
                <a:latin typeface="Calibri"/>
              </a:rPr>
              <a:t>Random Access Memory (RAM)</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2CB6E35-6081-48D9-9AB3-CB76C1E0ADAA}"/>
              </a:ext>
            </a:extLst>
          </p:cNvPr>
          <p:cNvGraphicFramePr>
            <a:graphicFrameLocks noGrp="1"/>
          </p:cNvGraphicFramePr>
          <p:nvPr>
            <p:ph idx="1"/>
            <p:extLst>
              <p:ext uri="{D42A27DB-BD31-4B8C-83A1-F6EECF244321}">
                <p14:modId xmlns:p14="http://schemas.microsoft.com/office/powerpoint/2010/main" val="3409640161"/>
              </p:ext>
            </p:extLst>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extLst>
      <p:ext uri="{BB962C8B-B14F-4D97-AF65-F5344CB8AC3E}">
        <p14:creationId xmlns:p14="http://schemas.microsoft.com/office/powerpoint/2010/main" val="28872944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8650" y="720953"/>
            <a:ext cx="7886700" cy="5416094"/>
          </a:xfrm>
          <a:custGeom>
            <a:avLst/>
            <a:gdLst>
              <a:gd name="csX0" fmla="*/ 0 w 7886700"/>
              <a:gd name="csY0" fmla="*/ 0 h 5416094"/>
              <a:gd name="csX1" fmla="*/ 578358 w 7886700"/>
              <a:gd name="csY1" fmla="*/ 0 h 5416094"/>
              <a:gd name="csX2" fmla="*/ 998982 w 7886700"/>
              <a:gd name="csY2" fmla="*/ 0 h 5416094"/>
              <a:gd name="csX3" fmla="*/ 1813941 w 7886700"/>
              <a:gd name="csY3" fmla="*/ 0 h 5416094"/>
              <a:gd name="csX4" fmla="*/ 2392299 w 7886700"/>
              <a:gd name="csY4" fmla="*/ 0 h 5416094"/>
              <a:gd name="csX5" fmla="*/ 2970657 w 7886700"/>
              <a:gd name="csY5" fmla="*/ 0 h 5416094"/>
              <a:gd name="csX6" fmla="*/ 3785616 w 7886700"/>
              <a:gd name="csY6" fmla="*/ 0 h 5416094"/>
              <a:gd name="csX7" fmla="*/ 4285107 w 7886700"/>
              <a:gd name="csY7" fmla="*/ 0 h 5416094"/>
              <a:gd name="csX8" fmla="*/ 5100066 w 7886700"/>
              <a:gd name="csY8" fmla="*/ 0 h 5416094"/>
              <a:gd name="csX9" fmla="*/ 5915025 w 7886700"/>
              <a:gd name="csY9" fmla="*/ 0 h 5416094"/>
              <a:gd name="csX10" fmla="*/ 6572250 w 7886700"/>
              <a:gd name="csY10" fmla="*/ 0 h 5416094"/>
              <a:gd name="csX11" fmla="*/ 7886700 w 7886700"/>
              <a:gd name="csY11" fmla="*/ 0 h 5416094"/>
              <a:gd name="csX12" fmla="*/ 7886700 w 7886700"/>
              <a:gd name="csY12" fmla="*/ 622851 h 5416094"/>
              <a:gd name="csX13" fmla="*/ 7886700 w 7886700"/>
              <a:gd name="csY13" fmla="*/ 1137380 h 5416094"/>
              <a:gd name="csX14" fmla="*/ 7886700 w 7886700"/>
              <a:gd name="csY14" fmla="*/ 1814391 h 5416094"/>
              <a:gd name="csX15" fmla="*/ 7886700 w 7886700"/>
              <a:gd name="csY15" fmla="*/ 2491403 h 5416094"/>
              <a:gd name="csX16" fmla="*/ 7886700 w 7886700"/>
              <a:gd name="csY16" fmla="*/ 3168415 h 5416094"/>
              <a:gd name="csX17" fmla="*/ 7886700 w 7886700"/>
              <a:gd name="csY17" fmla="*/ 3899588 h 5416094"/>
              <a:gd name="csX18" fmla="*/ 7886700 w 7886700"/>
              <a:gd name="csY18" fmla="*/ 4630760 h 5416094"/>
              <a:gd name="csX19" fmla="*/ 7886700 w 7886700"/>
              <a:gd name="csY19" fmla="*/ 5416094 h 5416094"/>
              <a:gd name="csX20" fmla="*/ 7466076 w 7886700"/>
              <a:gd name="csY20" fmla="*/ 5416094 h 5416094"/>
              <a:gd name="csX21" fmla="*/ 6651117 w 7886700"/>
              <a:gd name="csY21" fmla="*/ 5416094 h 5416094"/>
              <a:gd name="csX22" fmla="*/ 5993892 w 7886700"/>
              <a:gd name="csY22" fmla="*/ 5416094 h 5416094"/>
              <a:gd name="csX23" fmla="*/ 5494401 w 7886700"/>
              <a:gd name="csY23" fmla="*/ 5416094 h 5416094"/>
              <a:gd name="csX24" fmla="*/ 4837176 w 7886700"/>
              <a:gd name="csY24" fmla="*/ 5416094 h 5416094"/>
              <a:gd name="csX25" fmla="*/ 4416552 w 7886700"/>
              <a:gd name="csY25" fmla="*/ 5416094 h 5416094"/>
              <a:gd name="csX26" fmla="*/ 3995928 w 7886700"/>
              <a:gd name="csY26" fmla="*/ 5416094 h 5416094"/>
              <a:gd name="csX27" fmla="*/ 3338703 w 7886700"/>
              <a:gd name="csY27" fmla="*/ 5416094 h 5416094"/>
              <a:gd name="csX28" fmla="*/ 2839212 w 7886700"/>
              <a:gd name="csY28" fmla="*/ 5416094 h 5416094"/>
              <a:gd name="csX29" fmla="*/ 2103120 w 7886700"/>
              <a:gd name="csY29" fmla="*/ 5416094 h 5416094"/>
              <a:gd name="csX30" fmla="*/ 1603629 w 7886700"/>
              <a:gd name="csY30" fmla="*/ 5416094 h 5416094"/>
              <a:gd name="csX31" fmla="*/ 867537 w 7886700"/>
              <a:gd name="csY31" fmla="*/ 5416094 h 5416094"/>
              <a:gd name="csX32" fmla="*/ 0 w 7886700"/>
              <a:gd name="csY32" fmla="*/ 5416094 h 5416094"/>
              <a:gd name="csX33" fmla="*/ 0 w 7886700"/>
              <a:gd name="csY33" fmla="*/ 4684921 h 5416094"/>
              <a:gd name="csX34" fmla="*/ 0 w 7886700"/>
              <a:gd name="csY34" fmla="*/ 3953749 h 5416094"/>
              <a:gd name="csX35" fmla="*/ 0 w 7886700"/>
              <a:gd name="csY35" fmla="*/ 3168415 h 5416094"/>
              <a:gd name="csX36" fmla="*/ 0 w 7886700"/>
              <a:gd name="csY36" fmla="*/ 2545564 h 5416094"/>
              <a:gd name="csX37" fmla="*/ 0 w 7886700"/>
              <a:gd name="csY37" fmla="*/ 1760231 h 5416094"/>
              <a:gd name="csX38" fmla="*/ 0 w 7886700"/>
              <a:gd name="csY38" fmla="*/ 1191541 h 5416094"/>
              <a:gd name="csX39" fmla="*/ 0 w 7886700"/>
              <a:gd name="csY39" fmla="*/ 677012 h 5416094"/>
              <a:gd name="csX40" fmla="*/ 0 w 7886700"/>
              <a:gd name="csY4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7886700" h="5416094" extrusionOk="0">
                <a:moveTo>
                  <a:pt x="0" y="0"/>
                </a:moveTo>
                <a:cubicBezTo>
                  <a:pt x="139873" y="-36890"/>
                  <a:pt x="289244" y="-9562"/>
                  <a:pt x="578358" y="0"/>
                </a:cubicBezTo>
                <a:cubicBezTo>
                  <a:pt x="847064" y="24657"/>
                  <a:pt x="880681" y="-4887"/>
                  <a:pt x="998982" y="0"/>
                </a:cubicBezTo>
                <a:cubicBezTo>
                  <a:pt x="1105496" y="8991"/>
                  <a:pt x="1621733" y="-31737"/>
                  <a:pt x="1813941" y="0"/>
                </a:cubicBezTo>
                <a:cubicBezTo>
                  <a:pt x="1973330" y="19047"/>
                  <a:pt x="2194836" y="27334"/>
                  <a:pt x="2392299" y="0"/>
                </a:cubicBezTo>
                <a:cubicBezTo>
                  <a:pt x="2647282" y="-14327"/>
                  <a:pt x="2792350" y="-29596"/>
                  <a:pt x="2970657" y="0"/>
                </a:cubicBezTo>
                <a:cubicBezTo>
                  <a:pt x="3147904" y="21045"/>
                  <a:pt x="3587221" y="27684"/>
                  <a:pt x="3785616" y="0"/>
                </a:cubicBezTo>
                <a:cubicBezTo>
                  <a:pt x="3970964" y="-52390"/>
                  <a:pt x="4115919" y="38588"/>
                  <a:pt x="4285107" y="0"/>
                </a:cubicBezTo>
                <a:cubicBezTo>
                  <a:pt x="4447779" y="-2110"/>
                  <a:pt x="4724122" y="-2905"/>
                  <a:pt x="5100066" y="0"/>
                </a:cubicBezTo>
                <a:cubicBezTo>
                  <a:pt x="5460611" y="1474"/>
                  <a:pt x="5711040" y="11734"/>
                  <a:pt x="5915025" y="0"/>
                </a:cubicBezTo>
                <a:cubicBezTo>
                  <a:pt x="6130646" y="788"/>
                  <a:pt x="6309484" y="37469"/>
                  <a:pt x="6572250" y="0"/>
                </a:cubicBezTo>
                <a:cubicBezTo>
                  <a:pt x="6867825" y="19129"/>
                  <a:pt x="7346334" y="77623"/>
                  <a:pt x="7886700" y="0"/>
                </a:cubicBezTo>
                <a:cubicBezTo>
                  <a:pt x="7921292" y="250253"/>
                  <a:pt x="7885085" y="350918"/>
                  <a:pt x="7886700" y="622851"/>
                </a:cubicBezTo>
                <a:cubicBezTo>
                  <a:pt x="7891037" y="863445"/>
                  <a:pt x="7896513" y="880863"/>
                  <a:pt x="7886700" y="1137380"/>
                </a:cubicBezTo>
                <a:cubicBezTo>
                  <a:pt x="7848199" y="1390882"/>
                  <a:pt x="7850084" y="1481865"/>
                  <a:pt x="7886700" y="1814391"/>
                </a:cubicBezTo>
                <a:cubicBezTo>
                  <a:pt x="7914914" y="2114801"/>
                  <a:pt x="7876514" y="2290034"/>
                  <a:pt x="7886700" y="2491403"/>
                </a:cubicBezTo>
                <a:cubicBezTo>
                  <a:pt x="7860421" y="2730042"/>
                  <a:pt x="7935302" y="2970567"/>
                  <a:pt x="7886700" y="3168415"/>
                </a:cubicBezTo>
                <a:cubicBezTo>
                  <a:pt x="7872903" y="3427641"/>
                  <a:pt x="7902616" y="3535292"/>
                  <a:pt x="7886700" y="3899588"/>
                </a:cubicBezTo>
                <a:cubicBezTo>
                  <a:pt x="7873378" y="4266585"/>
                  <a:pt x="7896651" y="4438558"/>
                  <a:pt x="7886700" y="4630760"/>
                </a:cubicBezTo>
                <a:cubicBezTo>
                  <a:pt x="7875991" y="4843491"/>
                  <a:pt x="7861317" y="5204020"/>
                  <a:pt x="7886700" y="5416094"/>
                </a:cubicBezTo>
                <a:cubicBezTo>
                  <a:pt x="7693930" y="5418977"/>
                  <a:pt x="7589762" y="5415014"/>
                  <a:pt x="7466076" y="5416094"/>
                </a:cubicBezTo>
                <a:cubicBezTo>
                  <a:pt x="7353704" y="5436401"/>
                  <a:pt x="6825827" y="5440774"/>
                  <a:pt x="6651117" y="5416094"/>
                </a:cubicBezTo>
                <a:cubicBezTo>
                  <a:pt x="6465509" y="5418892"/>
                  <a:pt x="6151767" y="5433550"/>
                  <a:pt x="5993892" y="5416094"/>
                </a:cubicBezTo>
                <a:cubicBezTo>
                  <a:pt x="5847447" y="5391015"/>
                  <a:pt x="5686891" y="5398705"/>
                  <a:pt x="5494401" y="5416094"/>
                </a:cubicBezTo>
                <a:cubicBezTo>
                  <a:pt x="5328106" y="5425870"/>
                  <a:pt x="5021736" y="5443480"/>
                  <a:pt x="4837176" y="5416094"/>
                </a:cubicBezTo>
                <a:cubicBezTo>
                  <a:pt x="4635356" y="5394384"/>
                  <a:pt x="4544001" y="5404023"/>
                  <a:pt x="4416552" y="5416094"/>
                </a:cubicBezTo>
                <a:cubicBezTo>
                  <a:pt x="4292970" y="5412667"/>
                  <a:pt x="4202046" y="5389835"/>
                  <a:pt x="3995928" y="5416094"/>
                </a:cubicBezTo>
                <a:cubicBezTo>
                  <a:pt x="3784996" y="5430801"/>
                  <a:pt x="3527611" y="5369833"/>
                  <a:pt x="3338703" y="5416094"/>
                </a:cubicBezTo>
                <a:cubicBezTo>
                  <a:pt x="3144794" y="5458636"/>
                  <a:pt x="2967928" y="5418629"/>
                  <a:pt x="2839212" y="5416094"/>
                </a:cubicBezTo>
                <a:cubicBezTo>
                  <a:pt x="2725210" y="5428339"/>
                  <a:pt x="2252076" y="5423466"/>
                  <a:pt x="2103120" y="5416094"/>
                </a:cubicBezTo>
                <a:cubicBezTo>
                  <a:pt x="1978909" y="5450285"/>
                  <a:pt x="1801161" y="5407672"/>
                  <a:pt x="1603629" y="5416094"/>
                </a:cubicBezTo>
                <a:cubicBezTo>
                  <a:pt x="1421672" y="5419493"/>
                  <a:pt x="1050243" y="5442158"/>
                  <a:pt x="867537" y="5416094"/>
                </a:cubicBezTo>
                <a:cubicBezTo>
                  <a:pt x="706773" y="5412112"/>
                  <a:pt x="210463" y="5420499"/>
                  <a:pt x="0" y="5416094"/>
                </a:cubicBezTo>
                <a:cubicBezTo>
                  <a:pt x="5900" y="5172647"/>
                  <a:pt x="-60077" y="4935206"/>
                  <a:pt x="0" y="4684921"/>
                </a:cubicBezTo>
                <a:cubicBezTo>
                  <a:pt x="5207" y="4424508"/>
                  <a:pt x="-18202" y="4114010"/>
                  <a:pt x="0" y="3953749"/>
                </a:cubicBezTo>
                <a:cubicBezTo>
                  <a:pt x="49519" y="3783233"/>
                  <a:pt x="34464" y="3425313"/>
                  <a:pt x="0" y="3168415"/>
                </a:cubicBezTo>
                <a:cubicBezTo>
                  <a:pt x="-54225" y="2910622"/>
                  <a:pt x="1049" y="2830191"/>
                  <a:pt x="0" y="2545564"/>
                </a:cubicBezTo>
                <a:cubicBezTo>
                  <a:pt x="-14962" y="2263203"/>
                  <a:pt x="24933" y="1989633"/>
                  <a:pt x="0" y="1760231"/>
                </a:cubicBezTo>
                <a:cubicBezTo>
                  <a:pt x="-10050" y="1539318"/>
                  <a:pt x="43364" y="1391654"/>
                  <a:pt x="0" y="1191541"/>
                </a:cubicBezTo>
                <a:cubicBezTo>
                  <a:pt x="-26023" y="999746"/>
                  <a:pt x="-17864" y="813951"/>
                  <a:pt x="0" y="677012"/>
                </a:cubicBezTo>
                <a:cubicBezTo>
                  <a:pt x="21524" y="463086"/>
                  <a:pt x="9223" y="250147"/>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custGeom>
                    <a:avLst/>
                    <a:gdLst>
                      <a:gd name="connsiteX0" fmla="*/ 0 w 7886700"/>
                      <a:gd name="connsiteY0" fmla="*/ 0 h 5416094"/>
                      <a:gd name="connsiteX1" fmla="*/ 578358 w 7886700"/>
                      <a:gd name="connsiteY1" fmla="*/ 0 h 5416094"/>
                      <a:gd name="connsiteX2" fmla="*/ 998982 w 7886700"/>
                      <a:gd name="connsiteY2" fmla="*/ 0 h 5416094"/>
                      <a:gd name="connsiteX3" fmla="*/ 1813941 w 7886700"/>
                      <a:gd name="connsiteY3" fmla="*/ 0 h 5416094"/>
                      <a:gd name="connsiteX4" fmla="*/ 2392299 w 7886700"/>
                      <a:gd name="connsiteY4" fmla="*/ 0 h 5416094"/>
                      <a:gd name="connsiteX5" fmla="*/ 2970657 w 7886700"/>
                      <a:gd name="connsiteY5" fmla="*/ 0 h 5416094"/>
                      <a:gd name="connsiteX6" fmla="*/ 3785616 w 7886700"/>
                      <a:gd name="connsiteY6" fmla="*/ 0 h 5416094"/>
                      <a:gd name="connsiteX7" fmla="*/ 4285107 w 7886700"/>
                      <a:gd name="connsiteY7" fmla="*/ 0 h 5416094"/>
                      <a:gd name="connsiteX8" fmla="*/ 5100066 w 7886700"/>
                      <a:gd name="connsiteY8" fmla="*/ 0 h 5416094"/>
                      <a:gd name="connsiteX9" fmla="*/ 5915025 w 7886700"/>
                      <a:gd name="connsiteY9" fmla="*/ 0 h 5416094"/>
                      <a:gd name="connsiteX10" fmla="*/ 6572250 w 7886700"/>
                      <a:gd name="connsiteY10" fmla="*/ 0 h 5416094"/>
                      <a:gd name="connsiteX11" fmla="*/ 7886700 w 7886700"/>
                      <a:gd name="connsiteY11" fmla="*/ 0 h 5416094"/>
                      <a:gd name="connsiteX12" fmla="*/ 7886700 w 7886700"/>
                      <a:gd name="connsiteY12" fmla="*/ 622851 h 5416094"/>
                      <a:gd name="connsiteX13" fmla="*/ 7886700 w 7886700"/>
                      <a:gd name="connsiteY13" fmla="*/ 1137380 h 5416094"/>
                      <a:gd name="connsiteX14" fmla="*/ 7886700 w 7886700"/>
                      <a:gd name="connsiteY14" fmla="*/ 1814391 h 5416094"/>
                      <a:gd name="connsiteX15" fmla="*/ 7886700 w 7886700"/>
                      <a:gd name="connsiteY15" fmla="*/ 2491403 h 5416094"/>
                      <a:gd name="connsiteX16" fmla="*/ 7886700 w 7886700"/>
                      <a:gd name="connsiteY16" fmla="*/ 3168415 h 5416094"/>
                      <a:gd name="connsiteX17" fmla="*/ 7886700 w 7886700"/>
                      <a:gd name="connsiteY17" fmla="*/ 3899588 h 5416094"/>
                      <a:gd name="connsiteX18" fmla="*/ 7886700 w 7886700"/>
                      <a:gd name="connsiteY18" fmla="*/ 4630760 h 5416094"/>
                      <a:gd name="connsiteX19" fmla="*/ 7886700 w 7886700"/>
                      <a:gd name="connsiteY19" fmla="*/ 5416094 h 5416094"/>
                      <a:gd name="connsiteX20" fmla="*/ 7466076 w 7886700"/>
                      <a:gd name="connsiteY20" fmla="*/ 5416094 h 5416094"/>
                      <a:gd name="connsiteX21" fmla="*/ 6651117 w 7886700"/>
                      <a:gd name="connsiteY21" fmla="*/ 5416094 h 5416094"/>
                      <a:gd name="connsiteX22" fmla="*/ 5993892 w 7886700"/>
                      <a:gd name="connsiteY22" fmla="*/ 5416094 h 5416094"/>
                      <a:gd name="connsiteX23" fmla="*/ 5494401 w 7886700"/>
                      <a:gd name="connsiteY23" fmla="*/ 5416094 h 5416094"/>
                      <a:gd name="connsiteX24" fmla="*/ 4837176 w 7886700"/>
                      <a:gd name="connsiteY24" fmla="*/ 5416094 h 5416094"/>
                      <a:gd name="connsiteX25" fmla="*/ 4416552 w 7886700"/>
                      <a:gd name="connsiteY25" fmla="*/ 5416094 h 5416094"/>
                      <a:gd name="connsiteX26" fmla="*/ 3995928 w 7886700"/>
                      <a:gd name="connsiteY26" fmla="*/ 5416094 h 5416094"/>
                      <a:gd name="connsiteX27" fmla="*/ 3338703 w 7886700"/>
                      <a:gd name="connsiteY27" fmla="*/ 5416094 h 5416094"/>
                      <a:gd name="connsiteX28" fmla="*/ 2839212 w 7886700"/>
                      <a:gd name="connsiteY28" fmla="*/ 5416094 h 5416094"/>
                      <a:gd name="connsiteX29" fmla="*/ 2103120 w 7886700"/>
                      <a:gd name="connsiteY29" fmla="*/ 5416094 h 5416094"/>
                      <a:gd name="connsiteX30" fmla="*/ 1603629 w 7886700"/>
                      <a:gd name="connsiteY30" fmla="*/ 5416094 h 5416094"/>
                      <a:gd name="connsiteX31" fmla="*/ 867537 w 7886700"/>
                      <a:gd name="connsiteY31" fmla="*/ 5416094 h 5416094"/>
                      <a:gd name="connsiteX32" fmla="*/ 0 w 7886700"/>
                      <a:gd name="connsiteY32" fmla="*/ 5416094 h 5416094"/>
                      <a:gd name="connsiteX33" fmla="*/ 0 w 7886700"/>
                      <a:gd name="connsiteY33" fmla="*/ 4684921 h 5416094"/>
                      <a:gd name="connsiteX34" fmla="*/ 0 w 7886700"/>
                      <a:gd name="connsiteY34" fmla="*/ 3953749 h 5416094"/>
                      <a:gd name="connsiteX35" fmla="*/ 0 w 7886700"/>
                      <a:gd name="connsiteY35" fmla="*/ 3168415 h 5416094"/>
                      <a:gd name="connsiteX36" fmla="*/ 0 w 7886700"/>
                      <a:gd name="connsiteY36" fmla="*/ 2545564 h 5416094"/>
                      <a:gd name="connsiteX37" fmla="*/ 0 w 7886700"/>
                      <a:gd name="connsiteY37" fmla="*/ 1760231 h 5416094"/>
                      <a:gd name="connsiteX38" fmla="*/ 0 w 7886700"/>
                      <a:gd name="connsiteY38" fmla="*/ 1191541 h 5416094"/>
                      <a:gd name="connsiteX39" fmla="*/ 0 w 7886700"/>
                      <a:gd name="connsiteY39" fmla="*/ 677012 h 5416094"/>
                      <a:gd name="connsiteX40" fmla="*/ 0 w 7886700"/>
                      <a:gd name="connsiteY4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886700" h="5416094" extrusionOk="0">
                        <a:moveTo>
                          <a:pt x="0" y="0"/>
                        </a:moveTo>
                        <a:cubicBezTo>
                          <a:pt x="165412" y="-21137"/>
                          <a:pt x="322344" y="-21985"/>
                          <a:pt x="578358" y="0"/>
                        </a:cubicBezTo>
                        <a:cubicBezTo>
                          <a:pt x="834372" y="21985"/>
                          <a:pt x="888520" y="-5136"/>
                          <a:pt x="998982" y="0"/>
                        </a:cubicBezTo>
                        <a:cubicBezTo>
                          <a:pt x="1109444" y="5136"/>
                          <a:pt x="1622600" y="-36529"/>
                          <a:pt x="1813941" y="0"/>
                        </a:cubicBezTo>
                        <a:cubicBezTo>
                          <a:pt x="2005282" y="36529"/>
                          <a:pt x="2177619" y="19108"/>
                          <a:pt x="2392299" y="0"/>
                        </a:cubicBezTo>
                        <a:cubicBezTo>
                          <a:pt x="2606979" y="-19108"/>
                          <a:pt x="2788556" y="-21788"/>
                          <a:pt x="2970657" y="0"/>
                        </a:cubicBezTo>
                        <a:cubicBezTo>
                          <a:pt x="3152758" y="21788"/>
                          <a:pt x="3596738" y="18723"/>
                          <a:pt x="3785616" y="0"/>
                        </a:cubicBezTo>
                        <a:cubicBezTo>
                          <a:pt x="3974494" y="-18723"/>
                          <a:pt x="4136501" y="9985"/>
                          <a:pt x="4285107" y="0"/>
                        </a:cubicBezTo>
                        <a:cubicBezTo>
                          <a:pt x="4433713" y="-9985"/>
                          <a:pt x="4710656" y="-6143"/>
                          <a:pt x="5100066" y="0"/>
                        </a:cubicBezTo>
                        <a:cubicBezTo>
                          <a:pt x="5489476" y="6143"/>
                          <a:pt x="5703885" y="5883"/>
                          <a:pt x="5915025" y="0"/>
                        </a:cubicBezTo>
                        <a:cubicBezTo>
                          <a:pt x="6126165" y="-5883"/>
                          <a:pt x="6308797" y="30350"/>
                          <a:pt x="6572250" y="0"/>
                        </a:cubicBezTo>
                        <a:cubicBezTo>
                          <a:pt x="6835703" y="-30350"/>
                          <a:pt x="7286910" y="4832"/>
                          <a:pt x="7886700" y="0"/>
                        </a:cubicBezTo>
                        <a:cubicBezTo>
                          <a:pt x="7917044" y="253972"/>
                          <a:pt x="7878280" y="382927"/>
                          <a:pt x="7886700" y="622851"/>
                        </a:cubicBezTo>
                        <a:cubicBezTo>
                          <a:pt x="7895120" y="862775"/>
                          <a:pt x="7898095" y="881954"/>
                          <a:pt x="7886700" y="1137380"/>
                        </a:cubicBezTo>
                        <a:cubicBezTo>
                          <a:pt x="7875305" y="1392806"/>
                          <a:pt x="7859449" y="1500954"/>
                          <a:pt x="7886700" y="1814391"/>
                        </a:cubicBezTo>
                        <a:cubicBezTo>
                          <a:pt x="7913951" y="2127828"/>
                          <a:pt x="7899710" y="2276490"/>
                          <a:pt x="7886700" y="2491403"/>
                        </a:cubicBezTo>
                        <a:cubicBezTo>
                          <a:pt x="7873690" y="2706316"/>
                          <a:pt x="7899048" y="2943627"/>
                          <a:pt x="7886700" y="3168415"/>
                        </a:cubicBezTo>
                        <a:cubicBezTo>
                          <a:pt x="7874352" y="3393203"/>
                          <a:pt x="7895759" y="3539359"/>
                          <a:pt x="7886700" y="3899588"/>
                        </a:cubicBezTo>
                        <a:cubicBezTo>
                          <a:pt x="7877641" y="4259817"/>
                          <a:pt x="7907485" y="4437980"/>
                          <a:pt x="7886700" y="4630760"/>
                        </a:cubicBezTo>
                        <a:cubicBezTo>
                          <a:pt x="7865915" y="4823540"/>
                          <a:pt x="7871525" y="5198637"/>
                          <a:pt x="7886700" y="5416094"/>
                        </a:cubicBezTo>
                        <a:cubicBezTo>
                          <a:pt x="7691680" y="5431844"/>
                          <a:pt x="7601555" y="5415681"/>
                          <a:pt x="7466076" y="5416094"/>
                        </a:cubicBezTo>
                        <a:cubicBezTo>
                          <a:pt x="7330597" y="5416507"/>
                          <a:pt x="6831360" y="5424066"/>
                          <a:pt x="6651117" y="5416094"/>
                        </a:cubicBezTo>
                        <a:cubicBezTo>
                          <a:pt x="6470874" y="5408122"/>
                          <a:pt x="6162822" y="5448218"/>
                          <a:pt x="5993892" y="5416094"/>
                        </a:cubicBezTo>
                        <a:cubicBezTo>
                          <a:pt x="5824963" y="5383970"/>
                          <a:pt x="5688089" y="5423575"/>
                          <a:pt x="5494401" y="5416094"/>
                        </a:cubicBezTo>
                        <a:cubicBezTo>
                          <a:pt x="5300713" y="5408613"/>
                          <a:pt x="5038344" y="5439836"/>
                          <a:pt x="4837176" y="5416094"/>
                        </a:cubicBezTo>
                        <a:cubicBezTo>
                          <a:pt x="4636008" y="5392352"/>
                          <a:pt x="4547230" y="5414191"/>
                          <a:pt x="4416552" y="5416094"/>
                        </a:cubicBezTo>
                        <a:cubicBezTo>
                          <a:pt x="4285874" y="5417997"/>
                          <a:pt x="4197467" y="5397786"/>
                          <a:pt x="3995928" y="5416094"/>
                        </a:cubicBezTo>
                        <a:cubicBezTo>
                          <a:pt x="3794389" y="5434402"/>
                          <a:pt x="3512175" y="5385012"/>
                          <a:pt x="3338703" y="5416094"/>
                        </a:cubicBezTo>
                        <a:cubicBezTo>
                          <a:pt x="3165232" y="5447176"/>
                          <a:pt x="2961841" y="5402137"/>
                          <a:pt x="2839212" y="5416094"/>
                        </a:cubicBezTo>
                        <a:cubicBezTo>
                          <a:pt x="2716583" y="5430051"/>
                          <a:pt x="2260631" y="5391454"/>
                          <a:pt x="2103120" y="5416094"/>
                        </a:cubicBezTo>
                        <a:cubicBezTo>
                          <a:pt x="1945609" y="5440734"/>
                          <a:pt x="1802870" y="5413244"/>
                          <a:pt x="1603629" y="5416094"/>
                        </a:cubicBezTo>
                        <a:cubicBezTo>
                          <a:pt x="1404388" y="5418944"/>
                          <a:pt x="1036615" y="5428037"/>
                          <a:pt x="867537" y="5416094"/>
                        </a:cubicBezTo>
                        <a:cubicBezTo>
                          <a:pt x="698459" y="5404151"/>
                          <a:pt x="196765" y="5387017"/>
                          <a:pt x="0" y="5416094"/>
                        </a:cubicBezTo>
                        <a:cubicBezTo>
                          <a:pt x="-7913" y="5158982"/>
                          <a:pt x="-32352" y="4972281"/>
                          <a:pt x="0" y="4684921"/>
                        </a:cubicBezTo>
                        <a:cubicBezTo>
                          <a:pt x="32352" y="4397561"/>
                          <a:pt x="-36146" y="4109983"/>
                          <a:pt x="0" y="3953749"/>
                        </a:cubicBezTo>
                        <a:cubicBezTo>
                          <a:pt x="36146" y="3797515"/>
                          <a:pt x="38942" y="3433311"/>
                          <a:pt x="0" y="3168415"/>
                        </a:cubicBezTo>
                        <a:cubicBezTo>
                          <a:pt x="-38942" y="2903519"/>
                          <a:pt x="-264" y="2810505"/>
                          <a:pt x="0" y="2545564"/>
                        </a:cubicBezTo>
                        <a:cubicBezTo>
                          <a:pt x="264" y="2280623"/>
                          <a:pt x="20689" y="1994225"/>
                          <a:pt x="0" y="1760231"/>
                        </a:cubicBezTo>
                        <a:cubicBezTo>
                          <a:pt x="-20689" y="1526237"/>
                          <a:pt x="16073" y="1386976"/>
                          <a:pt x="0" y="1191541"/>
                        </a:cubicBezTo>
                        <a:cubicBezTo>
                          <a:pt x="-16073" y="996106"/>
                          <a:pt x="-16965" y="844858"/>
                          <a:pt x="0" y="677012"/>
                        </a:cubicBezTo>
                        <a:cubicBezTo>
                          <a:pt x="16965" y="509166"/>
                          <a:pt x="85" y="27716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ttp://s3.amazonaws.com/digitaltrends-uploads-prod/2014/05/ddr4_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688" y="914400"/>
            <a:ext cx="7485063" cy="4967288"/>
          </a:xfrm>
          <a:prstGeom prst="rect">
            <a:avLst/>
          </a:prstGeom>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01688" y="4887913"/>
            <a:ext cx="7485063" cy="993775"/>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a:solidFill>
                  <a:srgbClr val="FFFFFF"/>
                </a:solidFill>
              </a:rPr>
              <a:t>Source: digitaltrends.com</a:t>
            </a:r>
          </a:p>
        </p:txBody>
      </p:sp>
      <p:sp>
        <p:nvSpPr>
          <p:cNvPr id="3075"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extLst>
      <p:ext uri="{BB962C8B-B14F-4D97-AF65-F5344CB8AC3E}">
        <p14:creationId xmlns:p14="http://schemas.microsoft.com/office/powerpoint/2010/main" val="8776606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81" name="Rectangle 13">
            <a:extLst>
              <a:ext uri="{FF2B5EF4-FFF2-40B4-BE49-F238E27FC236}">
                <a16:creationId xmlns:a16="http://schemas.microsoft.com/office/drawing/2014/main" id="{F92866D1-65F5-C838-16A4-3DB841A6507F}"/>
              </a:ext>
            </a:extLst>
          </p:cNvPr>
          <p:cNvSpPr>
            <a:spLocks noGrp="1" noChangeArrowheads="1"/>
          </p:cNvSpPr>
          <p:nvPr>
            <p:ph type="title"/>
          </p:nvPr>
        </p:nvSpPr>
        <p:spPr/>
        <p:txBody>
          <a:bodyPr/>
          <a:lstStyle/>
          <a:p>
            <a:pPr eaLnBrk="1" hangingPunct="1">
              <a:defRPr/>
            </a:pPr>
            <a:r>
              <a:rPr lang="en-GB" altLang="en-US"/>
              <a:t>The Stored Program Concept</a:t>
            </a:r>
          </a:p>
        </p:txBody>
      </p:sp>
      <p:sp>
        <p:nvSpPr>
          <p:cNvPr id="16390" name="Rectangle 14">
            <a:extLst>
              <a:ext uri="{FF2B5EF4-FFF2-40B4-BE49-F238E27FC236}">
                <a16:creationId xmlns:a16="http://schemas.microsoft.com/office/drawing/2014/main" id="{8A298787-180E-74A8-48A5-B51FA8539F9F}"/>
              </a:ext>
            </a:extLst>
          </p:cNvPr>
          <p:cNvSpPr>
            <a:spLocks noGrp="1" noChangeArrowheads="1"/>
          </p:cNvSpPr>
          <p:nvPr>
            <p:ph type="body" idx="1"/>
          </p:nvPr>
        </p:nvSpPr>
        <p:spPr/>
        <p:txBody>
          <a:bodyPr/>
          <a:lstStyle/>
          <a:p>
            <a:pPr eaLnBrk="1" hangingPunct="1"/>
            <a:r>
              <a:rPr lang="en-GB" altLang="en-US"/>
              <a:t>Von Neumann’s original design concept specified the need to store program and data in a computer</a:t>
            </a:r>
          </a:p>
          <a:p>
            <a:pPr eaLnBrk="1" hangingPunct="1"/>
            <a:r>
              <a:rPr lang="en-GB" altLang="en-US"/>
              <a:t>Memory holds: the process (program) executing, the data items it needs to work on, the results of its work.  It is one third of a computer:</a:t>
            </a:r>
          </a:p>
          <a:p>
            <a:pPr eaLnBrk="1" hangingPunct="1">
              <a:buFont typeface="Wingdings" panose="05000000000000000000" pitchFamily="2" charset="2"/>
              <a:buNone/>
            </a:pPr>
            <a:r>
              <a:rPr lang="en-GB" altLang="en-US"/>
              <a:t>	Processor + Memory + I/O = System</a:t>
            </a:r>
          </a:p>
        </p:txBody>
      </p:sp>
      <p:sp>
        <p:nvSpPr>
          <p:cNvPr id="16391"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transition>
    <p:checke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6" name="Rectangle 4">
            <a:extLst>
              <a:ext uri="{FF2B5EF4-FFF2-40B4-BE49-F238E27FC236}">
                <a16:creationId xmlns:a16="http://schemas.microsoft.com/office/drawing/2014/main" id="{6599E889-5B93-6BC1-1BD9-562E0EC4633A}"/>
              </a:ext>
            </a:extLst>
          </p:cNvPr>
          <p:cNvSpPr>
            <a:spLocks noGrp="1" noChangeArrowheads="1"/>
          </p:cNvSpPr>
          <p:nvPr>
            <p:ph type="title"/>
          </p:nvPr>
        </p:nvSpPr>
        <p:spPr/>
        <p:txBody>
          <a:bodyPr/>
          <a:lstStyle/>
          <a:p>
            <a:pPr eaLnBrk="1" hangingPunct="1">
              <a:defRPr/>
            </a:pPr>
            <a:r>
              <a:rPr lang="en-GB" altLang="en-US"/>
              <a:t>Memory on the circuit board</a:t>
            </a:r>
          </a:p>
        </p:txBody>
      </p:sp>
      <p:sp>
        <p:nvSpPr>
          <p:cNvPr id="17414" name="Rectangle 5">
            <a:extLst>
              <a:ext uri="{FF2B5EF4-FFF2-40B4-BE49-F238E27FC236}">
                <a16:creationId xmlns:a16="http://schemas.microsoft.com/office/drawing/2014/main" id="{B111862D-060B-D456-B935-B39889EF3C0A}"/>
              </a:ext>
            </a:extLst>
          </p:cNvPr>
          <p:cNvSpPr>
            <a:spLocks noGrp="1" noChangeArrowheads="1"/>
          </p:cNvSpPr>
          <p:nvPr>
            <p:ph type="body" idx="1"/>
          </p:nvPr>
        </p:nvSpPr>
        <p:spPr/>
        <p:txBody>
          <a:bodyPr/>
          <a:lstStyle/>
          <a:p>
            <a:pPr eaLnBrk="1" hangingPunct="1"/>
            <a:r>
              <a:rPr lang="en-GB" altLang="en-US"/>
              <a:t>RAM – swap space</a:t>
            </a:r>
          </a:p>
          <a:p>
            <a:pPr eaLnBrk="1" hangingPunct="1"/>
            <a:r>
              <a:rPr lang="en-GB" altLang="en-US"/>
              <a:t>ROM – operating system / BIOS</a:t>
            </a:r>
          </a:p>
          <a:p>
            <a:pPr eaLnBrk="1" hangingPunct="1"/>
            <a:r>
              <a:rPr lang="en-GB" altLang="en-US"/>
              <a:t>Cache – method of accelerating apparent memory access speed</a:t>
            </a:r>
          </a:p>
          <a:p>
            <a:pPr eaLnBrk="1" hangingPunct="1"/>
            <a:r>
              <a:rPr lang="en-GB" altLang="en-US"/>
              <a:t>NV RAM – hand-held devices</a:t>
            </a:r>
          </a:p>
        </p:txBody>
      </p:sp>
      <p:sp>
        <p:nvSpPr>
          <p:cNvPr id="17415"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transition>
    <p:checke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20" name="Rectangle 4">
            <a:extLst>
              <a:ext uri="{FF2B5EF4-FFF2-40B4-BE49-F238E27FC236}">
                <a16:creationId xmlns:a16="http://schemas.microsoft.com/office/drawing/2014/main" id="{DBEDE1B5-E697-5A67-EFEF-CE08EE0FE4F3}"/>
              </a:ext>
            </a:extLst>
          </p:cNvPr>
          <p:cNvSpPr>
            <a:spLocks noGrp="1" noChangeArrowheads="1"/>
          </p:cNvSpPr>
          <p:nvPr>
            <p:ph type="title"/>
          </p:nvPr>
        </p:nvSpPr>
        <p:spPr/>
        <p:txBody>
          <a:bodyPr/>
          <a:lstStyle/>
          <a:p>
            <a:pPr eaLnBrk="1" hangingPunct="1">
              <a:defRPr/>
            </a:pPr>
            <a:r>
              <a:rPr lang="en-GB" altLang="en-US"/>
              <a:t>Random Access Memory</a:t>
            </a:r>
          </a:p>
        </p:txBody>
      </p:sp>
      <p:sp>
        <p:nvSpPr>
          <p:cNvPr id="18438" name="Rectangle 5">
            <a:extLst>
              <a:ext uri="{FF2B5EF4-FFF2-40B4-BE49-F238E27FC236}">
                <a16:creationId xmlns:a16="http://schemas.microsoft.com/office/drawing/2014/main" id="{5977DCD3-AC83-0856-67E9-EF0779430165}"/>
              </a:ext>
            </a:extLst>
          </p:cNvPr>
          <p:cNvSpPr>
            <a:spLocks noGrp="1" noChangeArrowheads="1"/>
          </p:cNvSpPr>
          <p:nvPr>
            <p:ph type="body" idx="1"/>
          </p:nvPr>
        </p:nvSpPr>
        <p:spPr/>
        <p:txBody>
          <a:bodyPr/>
          <a:lstStyle/>
          <a:p>
            <a:pPr eaLnBrk="1" hangingPunct="1"/>
            <a:r>
              <a:rPr lang="en-GB" altLang="en-US" dirty="0"/>
              <a:t>Static RAM</a:t>
            </a:r>
          </a:p>
          <a:p>
            <a:pPr lvl="1" eaLnBrk="1" hangingPunct="1"/>
            <a:r>
              <a:rPr lang="en-GB" altLang="en-US" dirty="0"/>
              <a:t>Flip-flops</a:t>
            </a:r>
          </a:p>
          <a:p>
            <a:pPr eaLnBrk="1" hangingPunct="1"/>
            <a:r>
              <a:rPr lang="en-GB" altLang="en-US" dirty="0"/>
              <a:t>Dynamic RAM</a:t>
            </a:r>
          </a:p>
          <a:p>
            <a:pPr lvl="1"/>
            <a:r>
              <a:rPr lang="en-GB" dirty="0"/>
              <a:t>Capacitive</a:t>
            </a:r>
            <a:endParaRPr lang="en-GB" altLang="en-US" dirty="0"/>
          </a:p>
          <a:p>
            <a:pPr eaLnBrk="1" hangingPunct="1"/>
            <a:r>
              <a:rPr lang="en-GB" altLang="en-US" dirty="0"/>
              <a:t>Volatile/Non-volatile RAM</a:t>
            </a:r>
          </a:p>
          <a:p>
            <a:pPr lvl="1" eaLnBrk="1" hangingPunct="1"/>
            <a:r>
              <a:rPr lang="en-GB" altLang="en-US" dirty="0"/>
              <a:t>NV RAM retains data on power off (useful for portable equipment)</a:t>
            </a:r>
          </a:p>
        </p:txBody>
      </p:sp>
      <p:sp>
        <p:nvSpPr>
          <p:cNvPr id="1843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transition>
    <p:checker/>
  </p:transition>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4" name="Rectangle 4">
            <a:extLst>
              <a:ext uri="{FF2B5EF4-FFF2-40B4-BE49-F238E27FC236}">
                <a16:creationId xmlns:a16="http://schemas.microsoft.com/office/drawing/2014/main" id="{D8EA511A-E074-2EB8-3DE6-E7A6327956E3}"/>
              </a:ext>
            </a:extLst>
          </p:cNvPr>
          <p:cNvSpPr>
            <a:spLocks noGrp="1" noChangeArrowheads="1"/>
          </p:cNvSpPr>
          <p:nvPr>
            <p:ph type="title"/>
          </p:nvPr>
        </p:nvSpPr>
        <p:spPr/>
        <p:txBody>
          <a:bodyPr/>
          <a:lstStyle/>
          <a:p>
            <a:pPr eaLnBrk="1" hangingPunct="1">
              <a:defRPr/>
            </a:pPr>
            <a:r>
              <a:rPr lang="en-GB" altLang="en-US"/>
              <a:t>Read Only Memory</a:t>
            </a:r>
          </a:p>
        </p:txBody>
      </p:sp>
      <p:sp>
        <p:nvSpPr>
          <p:cNvPr id="20486" name="Rectangle 5">
            <a:extLst>
              <a:ext uri="{FF2B5EF4-FFF2-40B4-BE49-F238E27FC236}">
                <a16:creationId xmlns:a16="http://schemas.microsoft.com/office/drawing/2014/main" id="{083B51F9-614F-FED6-5A10-C480AC1AE1F2}"/>
              </a:ext>
            </a:extLst>
          </p:cNvPr>
          <p:cNvSpPr>
            <a:spLocks noGrp="1" noChangeArrowheads="1"/>
          </p:cNvSpPr>
          <p:nvPr>
            <p:ph type="body" idx="1"/>
          </p:nvPr>
        </p:nvSpPr>
        <p:spPr/>
        <p:txBody>
          <a:bodyPr/>
          <a:lstStyle/>
          <a:p>
            <a:pPr eaLnBrk="1" hangingPunct="1"/>
            <a:r>
              <a:rPr lang="en-GB" altLang="en-US"/>
              <a:t>Mask Programmed ROM</a:t>
            </a:r>
          </a:p>
          <a:p>
            <a:pPr eaLnBrk="1" hangingPunct="1"/>
            <a:r>
              <a:rPr lang="en-GB" altLang="en-US"/>
              <a:t>PROM</a:t>
            </a:r>
          </a:p>
          <a:p>
            <a:pPr eaLnBrk="1" hangingPunct="1"/>
            <a:r>
              <a:rPr lang="en-GB" altLang="en-US"/>
              <a:t>UV-EPROM (EPROM)</a:t>
            </a:r>
          </a:p>
          <a:p>
            <a:pPr eaLnBrk="1" hangingPunct="1"/>
            <a:r>
              <a:rPr lang="en-GB" altLang="en-US"/>
              <a:t>E</a:t>
            </a:r>
            <a:r>
              <a:rPr lang="en-GB" altLang="en-US" baseline="30000"/>
              <a:t>2</a:t>
            </a:r>
            <a:r>
              <a:rPr lang="en-GB" altLang="en-US"/>
              <a:t>PROM (EEPROM)</a:t>
            </a:r>
          </a:p>
          <a:p>
            <a:pPr eaLnBrk="1" hangingPunct="1"/>
            <a:r>
              <a:rPr lang="en-GB" altLang="en-US"/>
              <a:t>Etc., etc.</a:t>
            </a:r>
          </a:p>
        </p:txBody>
      </p:sp>
      <p:sp>
        <p:nvSpPr>
          <p:cNvPr id="2048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transition>
    <p:checke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F35BB62-3F38-5E88-6CB0-6DD2E6AF684C}"/>
              </a:ext>
            </a:extLst>
          </p:cNvPr>
          <p:cNvSpPr>
            <a:spLocks noGrp="1" noChangeArrowheads="1"/>
          </p:cNvSpPr>
          <p:nvPr>
            <p:ph type="title"/>
          </p:nvPr>
        </p:nvSpPr>
        <p:spPr/>
        <p:txBody>
          <a:bodyPr/>
          <a:lstStyle/>
          <a:p>
            <a:pPr eaLnBrk="1" hangingPunct="1">
              <a:defRPr/>
            </a:pPr>
            <a:r>
              <a:rPr lang="en-GB" altLang="en-US" sz="3200" b="1">
                <a:solidFill>
                  <a:srgbClr val="1A3A5C"/>
                </a:solidFill>
                <a:latin typeface="Calibri"/>
              </a:rPr>
              <a:t>Memory Timings</a:t>
            </a:r>
          </a:p>
        </p:txBody>
      </p:sp>
      <p:sp>
        <p:nvSpPr>
          <p:cNvPr id="27654" name="Rectangle 3">
            <a:extLst>
              <a:ext uri="{FF2B5EF4-FFF2-40B4-BE49-F238E27FC236}">
                <a16:creationId xmlns:a16="http://schemas.microsoft.com/office/drawing/2014/main" id="{11BFE9AD-6C5C-6765-67EE-4A668408542B}"/>
              </a:ext>
            </a:extLst>
          </p:cNvPr>
          <p:cNvSpPr>
            <a:spLocks noGrp="1" noChangeArrowheads="1"/>
          </p:cNvSpPr>
          <p:nvPr>
            <p:ph type="body" idx="1"/>
          </p:nvPr>
        </p:nvSpPr>
        <p:spPr/>
        <p:txBody>
          <a:bodyPr/>
          <a:lstStyle/>
          <a:p>
            <a:pPr eaLnBrk="1" hangingPunct="1"/>
            <a:r>
              <a:rPr lang="en-GB" altLang="en-US"/>
              <a:t>Address must be stable to locate correct memory position</a:t>
            </a:r>
          </a:p>
          <a:p>
            <a:pPr eaLnBrk="1" hangingPunct="1"/>
            <a:r>
              <a:rPr lang="en-GB" altLang="en-US"/>
              <a:t>Data must be stable for correct read or write to occur</a:t>
            </a:r>
          </a:p>
          <a:p>
            <a:pPr eaLnBrk="1" hangingPunct="1"/>
            <a:r>
              <a:rPr lang="en-GB" altLang="en-US"/>
              <a:t>Therefore timing of memory operations is critical</a:t>
            </a:r>
          </a:p>
          <a:p>
            <a:pPr eaLnBrk="1" hangingPunct="1"/>
            <a:r>
              <a:rPr lang="en-GB" altLang="en-US"/>
              <a:t>A valid address precedes valid data</a:t>
            </a:r>
          </a:p>
          <a:p>
            <a:pPr eaLnBrk="1" hangingPunct="1"/>
            <a:r>
              <a:rPr lang="en-GB" altLang="en-US"/>
              <a:t>Action on specific aspects of clock signal</a:t>
            </a:r>
          </a:p>
        </p:txBody>
      </p:sp>
      <p:sp>
        <p:nvSpPr>
          <p:cNvPr id="32771"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71EB794-345C-0559-02CF-54F7FE274645}"/>
              </a:ext>
            </a:extLst>
          </p:cNvPr>
          <p:cNvSpPr>
            <a:spLocks noGrp="1" noChangeArrowheads="1"/>
          </p:cNvSpPr>
          <p:nvPr>
            <p:ph type="title"/>
          </p:nvPr>
        </p:nvSpPr>
        <p:spPr/>
        <p:txBody>
          <a:bodyPr/>
          <a:lstStyle/>
          <a:p>
            <a:pPr eaLnBrk="1" hangingPunct="1">
              <a:defRPr/>
            </a:pPr>
            <a:r>
              <a:rPr lang="en-GB" altLang="en-US" sz="3200" b="1">
                <a:solidFill>
                  <a:srgbClr val="1A3A5C"/>
                </a:solidFill>
                <a:latin typeface="Calibri"/>
              </a:rPr>
              <a:t>Cache Memory</a:t>
            </a:r>
          </a:p>
        </p:txBody>
      </p:sp>
      <p:sp>
        <p:nvSpPr>
          <p:cNvPr id="29702" name="Rectangle 3">
            <a:extLst>
              <a:ext uri="{FF2B5EF4-FFF2-40B4-BE49-F238E27FC236}">
                <a16:creationId xmlns:a16="http://schemas.microsoft.com/office/drawing/2014/main" id="{D6456C79-B205-37FF-08B0-0EF8B5BB66FA}"/>
              </a:ext>
            </a:extLst>
          </p:cNvPr>
          <p:cNvSpPr>
            <a:spLocks noGrp="1" noChangeArrowheads="1"/>
          </p:cNvSpPr>
          <p:nvPr>
            <p:ph type="body" idx="1"/>
          </p:nvPr>
        </p:nvSpPr>
        <p:spPr/>
        <p:txBody>
          <a:bodyPr>
            <a:normAutofit fontScale="92500" lnSpcReduction="10000"/>
          </a:bodyPr>
          <a:lstStyle/>
          <a:p>
            <a:pPr eaLnBrk="1" hangingPunct="1"/>
            <a:r>
              <a:rPr lang="en-GB" altLang="en-US" dirty="0"/>
              <a:t>Small, fast memory area, loaded with blocks of main memory</a:t>
            </a:r>
          </a:p>
          <a:p>
            <a:pPr eaLnBrk="1" hangingPunct="1"/>
            <a:r>
              <a:rPr lang="en-GB" altLang="en-US" dirty="0"/>
              <a:t>If memory access goes to cache, apparent operation at </a:t>
            </a:r>
            <a:r>
              <a:rPr lang="en-GB" altLang="en-US" u="sng" dirty="0"/>
              <a:t>fast</a:t>
            </a:r>
            <a:r>
              <a:rPr lang="en-GB" altLang="en-US" dirty="0"/>
              <a:t> speed of cache rather than </a:t>
            </a:r>
            <a:r>
              <a:rPr lang="en-GB" altLang="en-US" u="sng" dirty="0"/>
              <a:t>slow</a:t>
            </a:r>
            <a:r>
              <a:rPr lang="en-GB" altLang="en-US" dirty="0"/>
              <a:t> speed of main memory</a:t>
            </a:r>
          </a:p>
          <a:p>
            <a:pPr eaLnBrk="1" hangingPunct="1"/>
            <a:r>
              <a:rPr lang="en-GB" altLang="en-US" dirty="0"/>
              <a:t>If </a:t>
            </a:r>
            <a:r>
              <a:rPr lang="en-GB" altLang="en-US" u="sng" dirty="0"/>
              <a:t>all</a:t>
            </a:r>
            <a:r>
              <a:rPr lang="en-GB" altLang="en-US" dirty="0"/>
              <a:t> accesses to cache, have, in effect, </a:t>
            </a:r>
            <a:r>
              <a:rPr lang="en-GB" altLang="en-US" u="sng" dirty="0"/>
              <a:t>all fast memory</a:t>
            </a:r>
            <a:r>
              <a:rPr lang="en-GB" altLang="en-US" dirty="0"/>
              <a:t>!</a:t>
            </a:r>
            <a:endParaRPr lang="en-GB" altLang="en-US" u="sng" dirty="0"/>
          </a:p>
          <a:p>
            <a:pPr eaLnBrk="1" hangingPunct="1"/>
            <a:r>
              <a:rPr lang="en-GB" altLang="en-US" i="1" dirty="0"/>
              <a:t>Cache hit ratio is crucial</a:t>
            </a:r>
            <a:br>
              <a:rPr lang="en-GB" altLang="en-US" i="1" dirty="0"/>
            </a:br>
            <a:br>
              <a:rPr lang="en-GB" altLang="en-US" i="1" dirty="0"/>
            </a:br>
            <a:r>
              <a:rPr lang="en-GB" altLang="en-US" i="1" dirty="0"/>
              <a:t>more on this later</a:t>
            </a:r>
          </a:p>
          <a:p>
            <a:pPr eaLnBrk="1" hangingPunct="1">
              <a:buFont typeface="Wingdings" panose="05000000000000000000" pitchFamily="2" charset="2"/>
              <a:buNone/>
            </a:pPr>
            <a:endParaRPr lang="en-GB" altLang="en-US" dirty="0"/>
          </a:p>
        </p:txBody>
      </p:sp>
      <p:sp>
        <p:nvSpPr>
          <p:cNvPr id="33795"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5" name="Rectangle 3">
            <a:extLst>
              <a:ext uri="{FF2B5EF4-FFF2-40B4-BE49-F238E27FC236}">
                <a16:creationId xmlns:a16="http://schemas.microsoft.com/office/drawing/2014/main" id="{57E95E60-E7EF-5000-CE4D-B3CDF838160F}"/>
              </a:ext>
            </a:extLst>
          </p:cNvPr>
          <p:cNvSpPr>
            <a:spLocks noChangeArrowheads="1"/>
          </p:cNvSpPr>
          <p:nvPr/>
        </p:nvSpPr>
        <p:spPr bwMode="auto">
          <a:xfrm>
            <a:off x="0" y="381000"/>
            <a:ext cx="9144000"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eaLnBrk="0" hangingPunct="0">
              <a:lnSpc>
                <a:spcPct val="90000"/>
              </a:lnSpc>
              <a:spcBef>
                <a:spcPct val="20000"/>
              </a:spcBef>
              <a:buClr>
                <a:schemeClr val="tx2"/>
              </a:buClr>
              <a:buSzPct val="75000"/>
              <a:buFont typeface="Wingdings" panose="05000000000000000000" pitchFamily="2" charset="2"/>
              <a:buChar char="l"/>
              <a:defRPr sz="3200">
                <a:solidFill>
                  <a:schemeClr val="tx1"/>
                </a:solidFill>
                <a:latin typeface="Times New Roman" panose="02020603050405020304" pitchFamily="18" charset="0"/>
              </a:defRPr>
            </a:lvl1pPr>
            <a:lvl2pPr marL="742950" indent="-285750" eaLnBrk="0" hangingPunct="0">
              <a:spcBef>
                <a:spcPct val="20000"/>
              </a:spcBef>
              <a:buClr>
                <a:schemeClr val="tx1"/>
              </a:buClr>
              <a:buChar char="–"/>
              <a:defRPr sz="2800">
                <a:solidFill>
                  <a:schemeClr val="tx1"/>
                </a:solidFill>
                <a:latin typeface="Times New Roman" panose="02020603050405020304" pitchFamily="18" charset="0"/>
              </a:defRPr>
            </a:lvl2pPr>
            <a:lvl3pPr marL="1143000" indent="-228600" eaLnBrk="0" hangingPunct="0">
              <a:spcBef>
                <a:spcPct val="20000"/>
              </a:spcBef>
              <a:buClr>
                <a:srgbClr val="00CCFF"/>
              </a:buClr>
              <a:buSzPct val="65000"/>
              <a:buFont typeface="Wingdings" panose="05000000000000000000" pitchFamily="2" charset="2"/>
              <a:buChar char="l"/>
              <a:defRPr sz="2400">
                <a:solidFill>
                  <a:schemeClr val="tx1"/>
                </a:solidFill>
                <a:latin typeface="Times New Roman" panose="02020603050405020304" pitchFamily="18" charset="0"/>
              </a:defRPr>
            </a:lvl3pPr>
            <a:lvl4pPr marL="1600200" indent="-228600" eaLnBrk="0" hangingPunct="0">
              <a:spcBef>
                <a:spcPct val="20000"/>
              </a:spcBef>
              <a:buClr>
                <a:schemeClr val="tx1"/>
              </a:buClr>
              <a:buChar char="–"/>
              <a:defRPr sz="2000">
                <a:solidFill>
                  <a:schemeClr val="tx1"/>
                </a:solidFill>
                <a:latin typeface="Times New Roman" panose="02020603050405020304" pitchFamily="18" charset="0"/>
              </a:defRPr>
            </a:lvl4pPr>
            <a:lvl5pPr marL="2057400" indent="-228600" eaLnBrk="0" hangingPunct="0">
              <a:spcBef>
                <a:spcPct val="20000"/>
              </a:spcBef>
              <a:buClr>
                <a:schemeClr val="accent1"/>
              </a:buClr>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9pPr>
          </a:lstStyle>
          <a:p>
            <a:pPr algn="ctr" eaLnBrk="1" hangingPunct="1">
              <a:lnSpc>
                <a:spcPct val="100000"/>
              </a:lnSpc>
              <a:spcBef>
                <a:spcPct val="0"/>
              </a:spcBef>
              <a:buClrTx/>
              <a:buSzTx/>
              <a:buFontTx/>
              <a:buNone/>
            </a:pPr>
            <a:r>
              <a:rPr kumimoji="1" lang="en-GB" altLang="en-US" sz="2800" b="1" dirty="0">
                <a:cs typeface="Times New Roman" panose="02020603050405020304" pitchFamily="18" charset="0"/>
              </a:rPr>
              <a:t>Cache Memory Basic Architecture</a:t>
            </a:r>
          </a:p>
          <a:p>
            <a:pPr algn="ctr">
              <a:lnSpc>
                <a:spcPct val="100000"/>
              </a:lnSpc>
              <a:spcBef>
                <a:spcPct val="0"/>
              </a:spcBef>
              <a:buClrTx/>
              <a:buSzTx/>
              <a:buFontTx/>
              <a:buNone/>
            </a:pPr>
            <a:endParaRPr kumimoji="1" lang="en-GB" altLang="en-US" sz="2800" dirty="0"/>
          </a:p>
        </p:txBody>
      </p:sp>
      <p:graphicFrame>
        <p:nvGraphicFramePr>
          <p:cNvPr id="30726" name="Object 2">
            <a:extLst>
              <a:ext uri="{FF2B5EF4-FFF2-40B4-BE49-F238E27FC236}">
                <a16:creationId xmlns:a16="http://schemas.microsoft.com/office/drawing/2014/main" id="{A9264448-B4E1-EE01-BCC0-E3C61BF7BE8F}"/>
              </a:ext>
            </a:extLst>
          </p:cNvPr>
          <p:cNvGraphicFramePr>
            <a:graphicFrameLocks noChangeAspect="1"/>
          </p:cNvGraphicFramePr>
          <p:nvPr/>
        </p:nvGraphicFramePr>
        <p:xfrm>
          <a:off x="2133600" y="990600"/>
          <a:ext cx="5105400" cy="4610100"/>
        </p:xfrm>
        <a:graphic>
          <a:graphicData uri="http://schemas.openxmlformats.org/presentationml/2006/ole">
            <mc:AlternateContent xmlns:mc="http://schemas.openxmlformats.org/markup-compatibility/2006">
              <mc:Choice xmlns:v="urn:schemas-microsoft-com:vml" Requires="v">
                <p:oleObj r:id="rId3" imgW="2743200" imgH="3316224" progId="Word.Picture.8">
                  <p:embed/>
                </p:oleObj>
              </mc:Choice>
              <mc:Fallback>
                <p:oleObj r:id="rId3" imgW="2743200" imgH="3316224" progId="Word.Picture.8">
                  <p:embed/>
                  <p:pic>
                    <p:nvPicPr>
                      <p:cNvPr id="30726" name="Object 2">
                        <a:extLst>
                          <a:ext uri="{FF2B5EF4-FFF2-40B4-BE49-F238E27FC236}">
                            <a16:creationId xmlns:a16="http://schemas.microsoft.com/office/drawing/2014/main" id="{A9264448-B4E1-EE01-BCC0-E3C61BF7BE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990600"/>
                        <a:ext cx="51054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072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D884F7DB-1549-CDC2-38BF-7AB72170950B}"/>
              </a:ext>
            </a:extLst>
          </p:cNvPr>
          <p:cNvSpPr>
            <a:spLocks noGrp="1" noChangeArrowheads="1"/>
          </p:cNvSpPr>
          <p:nvPr>
            <p:ph type="title"/>
          </p:nvPr>
        </p:nvSpPr>
        <p:spPr/>
        <p:txBody>
          <a:bodyPr/>
          <a:lstStyle/>
          <a:p>
            <a:pPr eaLnBrk="1" hangingPunct="1">
              <a:defRPr/>
            </a:pPr>
            <a:r>
              <a:rPr lang="en-GB" altLang="en-US" sz="3200" b="1">
                <a:solidFill>
                  <a:srgbClr val="1A3A5C"/>
                </a:solidFill>
                <a:latin typeface="Calibri"/>
              </a:rPr>
              <a:t>Virtual Memory</a:t>
            </a:r>
          </a:p>
        </p:txBody>
      </p:sp>
      <p:sp>
        <p:nvSpPr>
          <p:cNvPr id="32774" name="Rectangle 3">
            <a:extLst>
              <a:ext uri="{FF2B5EF4-FFF2-40B4-BE49-F238E27FC236}">
                <a16:creationId xmlns:a16="http://schemas.microsoft.com/office/drawing/2014/main" id="{6DFEC00F-DA3F-E4E2-0852-7361B1D72E36}"/>
              </a:ext>
            </a:extLst>
          </p:cNvPr>
          <p:cNvSpPr>
            <a:spLocks noGrp="1" noChangeArrowheads="1"/>
          </p:cNvSpPr>
          <p:nvPr>
            <p:ph type="body" idx="1"/>
          </p:nvPr>
        </p:nvSpPr>
        <p:spPr/>
        <p:txBody>
          <a:bodyPr/>
          <a:lstStyle/>
          <a:p>
            <a:pPr eaLnBrk="1" hangingPunct="1"/>
            <a:r>
              <a:rPr lang="en-GB" altLang="en-US"/>
              <a:t>How can we have processes bigger than all of main memory, if a process has to be in main memory to run?</a:t>
            </a:r>
          </a:p>
          <a:p>
            <a:pPr eaLnBrk="1" hangingPunct="1">
              <a:buFont typeface="Wingdings" panose="05000000000000000000" pitchFamily="2" charset="2"/>
              <a:buNone/>
            </a:pPr>
            <a:endParaRPr lang="en-GB" altLang="en-US"/>
          </a:p>
          <a:p>
            <a:pPr algn="ctr" eaLnBrk="1" hangingPunct="1">
              <a:buFont typeface="Wingdings" panose="05000000000000000000" pitchFamily="2" charset="2"/>
              <a:buNone/>
            </a:pPr>
            <a:r>
              <a:rPr lang="en-GB" altLang="en-US"/>
              <a:t>DEMAND PAGING</a:t>
            </a:r>
          </a:p>
          <a:p>
            <a:pPr eaLnBrk="1" hangingPunct="1">
              <a:buFont typeface="Wingdings" panose="05000000000000000000" pitchFamily="2" charset="2"/>
              <a:buNone/>
            </a:pPr>
            <a:endParaRPr lang="en-GB" altLang="en-US"/>
          </a:p>
          <a:p>
            <a:pPr eaLnBrk="1" hangingPunct="1"/>
            <a:r>
              <a:rPr lang="en-GB" altLang="en-US"/>
              <a:t>Only load part of process actually needed at any time into memory</a:t>
            </a:r>
          </a:p>
        </p:txBody>
      </p:sp>
      <p:sp>
        <p:nvSpPr>
          <p:cNvPr id="3481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7" name="Rectangle 1027">
            <a:extLst>
              <a:ext uri="{FF2B5EF4-FFF2-40B4-BE49-F238E27FC236}">
                <a16:creationId xmlns:a16="http://schemas.microsoft.com/office/drawing/2014/main" id="{C3C48C48-7772-7404-8B13-D876A53B3B07}"/>
              </a:ext>
            </a:extLst>
          </p:cNvPr>
          <p:cNvSpPr>
            <a:spLocks noChangeArrowheads="1"/>
          </p:cNvSpPr>
          <p:nvPr/>
        </p:nvSpPr>
        <p:spPr bwMode="auto">
          <a:xfrm>
            <a:off x="2514600" y="16287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lnSpc>
                <a:spcPct val="90000"/>
              </a:lnSpc>
              <a:spcBef>
                <a:spcPct val="20000"/>
              </a:spcBef>
              <a:buClr>
                <a:schemeClr val="tx2"/>
              </a:buClr>
              <a:buSzPct val="75000"/>
              <a:buFont typeface="Wingdings" panose="05000000000000000000" pitchFamily="2" charset="2"/>
              <a:buChar char="l"/>
              <a:defRPr sz="3200">
                <a:solidFill>
                  <a:schemeClr val="tx1"/>
                </a:solidFill>
                <a:latin typeface="Times New Roman" panose="02020603050405020304" pitchFamily="18" charset="0"/>
              </a:defRPr>
            </a:lvl1pPr>
            <a:lvl2pPr marL="742950" indent="-285750" eaLnBrk="0" hangingPunct="0">
              <a:spcBef>
                <a:spcPct val="20000"/>
              </a:spcBef>
              <a:buClr>
                <a:schemeClr val="tx1"/>
              </a:buClr>
              <a:buChar char="–"/>
              <a:defRPr sz="2800">
                <a:solidFill>
                  <a:schemeClr val="tx1"/>
                </a:solidFill>
                <a:latin typeface="Times New Roman" panose="02020603050405020304" pitchFamily="18" charset="0"/>
              </a:defRPr>
            </a:lvl2pPr>
            <a:lvl3pPr marL="1143000" indent="-228600" eaLnBrk="0" hangingPunct="0">
              <a:spcBef>
                <a:spcPct val="20000"/>
              </a:spcBef>
              <a:buClr>
                <a:srgbClr val="00CCFF"/>
              </a:buClr>
              <a:buSzPct val="65000"/>
              <a:buFont typeface="Wingdings" panose="05000000000000000000" pitchFamily="2" charset="2"/>
              <a:buChar char="l"/>
              <a:defRPr sz="2400">
                <a:solidFill>
                  <a:schemeClr val="tx1"/>
                </a:solidFill>
                <a:latin typeface="Times New Roman" panose="02020603050405020304" pitchFamily="18" charset="0"/>
              </a:defRPr>
            </a:lvl3pPr>
            <a:lvl4pPr marL="1600200" indent="-228600" eaLnBrk="0" hangingPunct="0">
              <a:spcBef>
                <a:spcPct val="20000"/>
              </a:spcBef>
              <a:buClr>
                <a:schemeClr val="tx1"/>
              </a:buClr>
              <a:buChar char="–"/>
              <a:defRPr sz="2000">
                <a:solidFill>
                  <a:schemeClr val="tx1"/>
                </a:solidFill>
                <a:latin typeface="Times New Roman" panose="02020603050405020304" pitchFamily="18" charset="0"/>
              </a:defRPr>
            </a:lvl4pPr>
            <a:lvl5pPr marL="2057400" indent="-228600" eaLnBrk="0" hangingPunct="0">
              <a:spcBef>
                <a:spcPct val="20000"/>
              </a:spcBef>
              <a:buClr>
                <a:schemeClr val="accent1"/>
              </a:buClr>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9pPr>
          </a:lstStyle>
          <a:p>
            <a:pPr eaLnBrk="1" hangingPunct="1">
              <a:lnSpc>
                <a:spcPct val="100000"/>
              </a:lnSpc>
              <a:spcBef>
                <a:spcPct val="0"/>
              </a:spcBef>
              <a:buClrTx/>
              <a:buSzTx/>
              <a:buFontTx/>
              <a:buNone/>
            </a:pPr>
            <a:endParaRPr lang="en-US" altLang="en-US" sz="2400"/>
          </a:p>
        </p:txBody>
      </p:sp>
      <p:graphicFrame>
        <p:nvGraphicFramePr>
          <p:cNvPr id="33798" name="Object 1026">
            <a:extLst>
              <a:ext uri="{FF2B5EF4-FFF2-40B4-BE49-F238E27FC236}">
                <a16:creationId xmlns:a16="http://schemas.microsoft.com/office/drawing/2014/main" id="{C7B625C1-2C54-CDA4-3D89-A9FBE5881C15}"/>
              </a:ext>
            </a:extLst>
          </p:cNvPr>
          <p:cNvGraphicFramePr>
            <a:graphicFrameLocks noChangeAspect="1"/>
          </p:cNvGraphicFramePr>
          <p:nvPr/>
        </p:nvGraphicFramePr>
        <p:xfrm>
          <a:off x="1371600" y="1219200"/>
          <a:ext cx="6248400" cy="4800600"/>
        </p:xfrm>
        <a:graphic>
          <a:graphicData uri="http://schemas.openxmlformats.org/presentationml/2006/ole">
            <mc:AlternateContent xmlns:mc="http://schemas.openxmlformats.org/markup-compatibility/2006">
              <mc:Choice xmlns:v="urn:schemas-microsoft-com:vml" Requires="v">
                <p:oleObj r:id="rId3" imgW="4095756" imgH="3581280" progId="Word.Picture.8">
                  <p:embed/>
                </p:oleObj>
              </mc:Choice>
              <mc:Fallback>
                <p:oleObj r:id="rId3" imgW="4095756" imgH="3581280" progId="Word.Picture.8">
                  <p:embed/>
                  <p:pic>
                    <p:nvPicPr>
                      <p:cNvPr id="33798" name="Object 1026">
                        <a:extLst>
                          <a:ext uri="{FF2B5EF4-FFF2-40B4-BE49-F238E27FC236}">
                            <a16:creationId xmlns:a16="http://schemas.microsoft.com/office/drawing/2014/main" id="{C7B625C1-2C54-CDA4-3D89-A9FBE5881C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1219200"/>
                        <a:ext cx="62484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3799" name="Text Box 1028">
            <a:extLst>
              <a:ext uri="{FF2B5EF4-FFF2-40B4-BE49-F238E27FC236}">
                <a16:creationId xmlns:a16="http://schemas.microsoft.com/office/drawing/2014/main" id="{1B6239A7-2DE6-9072-F691-9F6A46DE0DD2}"/>
              </a:ext>
            </a:extLst>
          </p:cNvPr>
          <p:cNvSpPr txBox="1">
            <a:spLocks noChangeArrowheads="1"/>
          </p:cNvSpPr>
          <p:nvPr/>
        </p:nvSpPr>
        <p:spPr bwMode="auto">
          <a:xfrm>
            <a:off x="1889125" y="1108075"/>
            <a:ext cx="41417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lnSpc>
                <a:spcPct val="90000"/>
              </a:lnSpc>
              <a:spcBef>
                <a:spcPct val="20000"/>
              </a:spcBef>
              <a:buClr>
                <a:schemeClr val="tx2"/>
              </a:buClr>
              <a:buSzPct val="75000"/>
              <a:buFont typeface="Wingdings" panose="05000000000000000000" pitchFamily="2" charset="2"/>
              <a:buChar char="l"/>
              <a:defRPr sz="3200">
                <a:solidFill>
                  <a:schemeClr val="tx1"/>
                </a:solidFill>
                <a:latin typeface="Times New Roman" panose="02020603050405020304" pitchFamily="18" charset="0"/>
              </a:defRPr>
            </a:lvl1pPr>
            <a:lvl2pPr marL="742950" indent="-285750" eaLnBrk="0" hangingPunct="0">
              <a:spcBef>
                <a:spcPct val="20000"/>
              </a:spcBef>
              <a:buClr>
                <a:schemeClr val="tx1"/>
              </a:buClr>
              <a:buChar char="–"/>
              <a:defRPr sz="2800">
                <a:solidFill>
                  <a:schemeClr val="tx1"/>
                </a:solidFill>
                <a:latin typeface="Times New Roman" panose="02020603050405020304" pitchFamily="18" charset="0"/>
              </a:defRPr>
            </a:lvl2pPr>
            <a:lvl3pPr marL="1143000" indent="-228600" eaLnBrk="0" hangingPunct="0">
              <a:spcBef>
                <a:spcPct val="20000"/>
              </a:spcBef>
              <a:buClr>
                <a:srgbClr val="00CCFF"/>
              </a:buClr>
              <a:buSzPct val="65000"/>
              <a:buFont typeface="Wingdings" panose="05000000000000000000" pitchFamily="2" charset="2"/>
              <a:buChar char="l"/>
              <a:defRPr sz="2400">
                <a:solidFill>
                  <a:schemeClr val="tx1"/>
                </a:solidFill>
                <a:latin typeface="Times New Roman" panose="02020603050405020304" pitchFamily="18" charset="0"/>
              </a:defRPr>
            </a:lvl3pPr>
            <a:lvl4pPr marL="1600200" indent="-228600" eaLnBrk="0" hangingPunct="0">
              <a:spcBef>
                <a:spcPct val="20000"/>
              </a:spcBef>
              <a:buClr>
                <a:schemeClr val="tx1"/>
              </a:buClr>
              <a:buChar char="–"/>
              <a:defRPr sz="2000">
                <a:solidFill>
                  <a:schemeClr val="tx1"/>
                </a:solidFill>
                <a:latin typeface="Times New Roman" panose="02020603050405020304" pitchFamily="18" charset="0"/>
              </a:defRPr>
            </a:lvl4pPr>
            <a:lvl5pPr marL="2057400" indent="-228600" eaLnBrk="0" hangingPunct="0">
              <a:spcBef>
                <a:spcPct val="20000"/>
              </a:spcBef>
              <a:buClr>
                <a:schemeClr val="accent1"/>
              </a:buClr>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sz="2000">
                <a:solidFill>
                  <a:schemeClr val="tx1"/>
                </a:solidFill>
                <a:latin typeface="Times New Roman" panose="02020603050405020304" pitchFamily="18" charset="0"/>
              </a:defRPr>
            </a:lvl9pPr>
          </a:lstStyle>
          <a:p>
            <a:pPr eaLnBrk="1" hangingPunct="1">
              <a:lnSpc>
                <a:spcPct val="100000"/>
              </a:lnSpc>
              <a:spcBef>
                <a:spcPct val="0"/>
              </a:spcBef>
              <a:buClrTx/>
              <a:buSzTx/>
              <a:buFontTx/>
              <a:buNone/>
            </a:pPr>
            <a:r>
              <a:rPr lang="en-GB" altLang="en-US" sz="2400"/>
              <a:t>The Concept of Virtual Memory</a:t>
            </a:r>
          </a:p>
        </p:txBody>
      </p:sp>
      <p:sp>
        <p:nvSpPr>
          <p:cNvPr id="3380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5500016-CD7F-7230-43EB-FAFD79AE49FF}"/>
              </a:ext>
            </a:extLst>
          </p:cNvPr>
          <p:cNvSpPr>
            <a:spLocks noGrp="1" noChangeArrowheads="1"/>
          </p:cNvSpPr>
          <p:nvPr>
            <p:ph type="title"/>
          </p:nvPr>
        </p:nvSpPr>
        <p:spPr/>
        <p:txBody>
          <a:bodyPr/>
          <a:lstStyle/>
          <a:p>
            <a:pPr eaLnBrk="1" hangingPunct="1">
              <a:defRPr/>
            </a:pPr>
            <a:r>
              <a:rPr lang="en-GB" altLang="en-US" sz="3200" b="1">
                <a:solidFill>
                  <a:srgbClr val="1A3A5C"/>
                </a:solidFill>
                <a:latin typeface="Calibri"/>
              </a:rPr>
              <a:t>Paging</a:t>
            </a:r>
          </a:p>
        </p:txBody>
      </p:sp>
      <p:sp>
        <p:nvSpPr>
          <p:cNvPr id="34822" name="Rectangle 3">
            <a:extLst>
              <a:ext uri="{FF2B5EF4-FFF2-40B4-BE49-F238E27FC236}">
                <a16:creationId xmlns:a16="http://schemas.microsoft.com/office/drawing/2014/main" id="{6654E479-FD18-DB61-E321-7DAA7B4730A7}"/>
              </a:ext>
            </a:extLst>
          </p:cNvPr>
          <p:cNvSpPr>
            <a:spLocks noGrp="1" noChangeArrowheads="1"/>
          </p:cNvSpPr>
          <p:nvPr>
            <p:ph type="body" idx="1"/>
          </p:nvPr>
        </p:nvSpPr>
        <p:spPr>
          <a:xfrm>
            <a:off x="609600" y="1752600"/>
            <a:ext cx="7772400" cy="4114800"/>
          </a:xfrm>
        </p:spPr>
        <p:txBody>
          <a:bodyPr/>
          <a:lstStyle/>
          <a:p>
            <a:pPr eaLnBrk="1" hangingPunct="1">
              <a:lnSpc>
                <a:spcPct val="80000"/>
              </a:lnSpc>
            </a:pPr>
            <a:r>
              <a:rPr lang="en-GB" altLang="en-US"/>
              <a:t>Created from need for partition control in multiprogramming</a:t>
            </a:r>
          </a:p>
          <a:p>
            <a:pPr eaLnBrk="1" hangingPunct="1">
              <a:lnSpc>
                <a:spcPct val="80000"/>
              </a:lnSpc>
            </a:pPr>
            <a:r>
              <a:rPr lang="en-GB" altLang="en-US"/>
              <a:t>Divide memory into small partitions (pages)</a:t>
            </a:r>
          </a:p>
          <a:p>
            <a:pPr eaLnBrk="1" hangingPunct="1">
              <a:lnSpc>
                <a:spcPct val="80000"/>
              </a:lnSpc>
            </a:pPr>
            <a:r>
              <a:rPr lang="en-GB" altLang="en-US"/>
              <a:t>Allocate a process an integer number of partitions as needed</a:t>
            </a:r>
          </a:p>
          <a:p>
            <a:pPr eaLnBrk="1" hangingPunct="1">
              <a:lnSpc>
                <a:spcPct val="80000"/>
              </a:lnSpc>
            </a:pPr>
            <a:r>
              <a:rPr lang="en-GB" altLang="en-US"/>
              <a:t>On completion, memory released is usable</a:t>
            </a:r>
          </a:p>
          <a:p>
            <a:pPr eaLnBrk="1" hangingPunct="1">
              <a:lnSpc>
                <a:spcPct val="80000"/>
              </a:lnSpc>
            </a:pPr>
            <a:r>
              <a:rPr lang="en-GB" altLang="en-US"/>
              <a:t>Need a per process page table (pages scattered around memory, not contiguous)</a:t>
            </a:r>
          </a:p>
        </p:txBody>
      </p:sp>
      <p:sp>
        <p:nvSpPr>
          <p:cNvPr id="3584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4110BD3-723C-8013-0694-7BF0A504B246}"/>
              </a:ext>
            </a:extLst>
          </p:cNvPr>
          <p:cNvSpPr>
            <a:spLocks noGrp="1" noChangeArrowheads="1"/>
          </p:cNvSpPr>
          <p:nvPr>
            <p:ph type="title"/>
          </p:nvPr>
        </p:nvSpPr>
        <p:spPr/>
        <p:txBody>
          <a:bodyPr/>
          <a:lstStyle/>
          <a:p>
            <a:pPr eaLnBrk="1" hangingPunct="1">
              <a:defRPr/>
            </a:pPr>
            <a:r>
              <a:rPr lang="en-GB" altLang="en-US" sz="3200" b="1">
                <a:solidFill>
                  <a:srgbClr val="1A3A5C"/>
                </a:solidFill>
                <a:latin typeface="Calibri"/>
              </a:rPr>
              <a:t>Hard Disk (Mass Storage)</a:t>
            </a:r>
          </a:p>
        </p:txBody>
      </p:sp>
      <p:sp>
        <p:nvSpPr>
          <p:cNvPr id="35846" name="Rectangle 3">
            <a:extLst>
              <a:ext uri="{FF2B5EF4-FFF2-40B4-BE49-F238E27FC236}">
                <a16:creationId xmlns:a16="http://schemas.microsoft.com/office/drawing/2014/main" id="{4DC7277D-DC93-F319-6076-21B423D73C7D}"/>
              </a:ext>
            </a:extLst>
          </p:cNvPr>
          <p:cNvSpPr>
            <a:spLocks noGrp="1" noChangeArrowheads="1"/>
          </p:cNvSpPr>
          <p:nvPr>
            <p:ph type="body" idx="1"/>
          </p:nvPr>
        </p:nvSpPr>
        <p:spPr/>
        <p:txBody>
          <a:bodyPr/>
          <a:lstStyle/>
          <a:p>
            <a:r>
              <a:rPr lang="en-US" dirty="0"/>
              <a:t>Virtual memory </a:t>
            </a:r>
            <a:r>
              <a:rPr lang="en-US" i="1" dirty="0"/>
              <a:t>is</a:t>
            </a:r>
            <a:r>
              <a:rPr lang="en-US" dirty="0"/>
              <a:t> on the hard disk and serves as an extension of main memory when RAM is exhausted </a:t>
            </a:r>
          </a:p>
          <a:p>
            <a:r>
              <a:rPr lang="en-GB" altLang="en-US" dirty="0"/>
              <a:t>Mass storage cheap, non-volatile, secure</a:t>
            </a:r>
          </a:p>
          <a:p>
            <a:pPr eaLnBrk="1" hangingPunct="1"/>
            <a:r>
              <a:rPr lang="en-GB" altLang="en-US" dirty="0"/>
              <a:t>If utilise demand paging, processes up to size of mass storage (i.e.  larger than main memory</a:t>
            </a:r>
          </a:p>
          <a:p>
            <a:pPr eaLnBrk="1" hangingPunct="1">
              <a:buFont typeface="Wingdings" panose="05000000000000000000" pitchFamily="2" charset="2"/>
              <a:buNone/>
            </a:pPr>
            <a:endParaRPr lang="en-GB" altLang="en-US" dirty="0"/>
          </a:p>
        </p:txBody>
      </p:sp>
      <p:sp>
        <p:nvSpPr>
          <p:cNvPr id="3686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aphicFrame>
        <p:nvGraphicFramePr>
          <p:cNvPr id="36869" name="Object 2">
            <a:extLst>
              <a:ext uri="{FF2B5EF4-FFF2-40B4-BE49-F238E27FC236}">
                <a16:creationId xmlns:a16="http://schemas.microsoft.com/office/drawing/2014/main" id="{88847E48-0DD9-CE78-0CC9-8664F2050ECB}"/>
              </a:ext>
            </a:extLst>
          </p:cNvPr>
          <p:cNvGraphicFramePr>
            <a:graphicFrameLocks noChangeAspect="1"/>
          </p:cNvGraphicFramePr>
          <p:nvPr/>
        </p:nvGraphicFramePr>
        <p:xfrm>
          <a:off x="1828800" y="1066800"/>
          <a:ext cx="5638800" cy="4800600"/>
        </p:xfrm>
        <a:graphic>
          <a:graphicData uri="http://schemas.openxmlformats.org/presentationml/2006/ole">
            <mc:AlternateContent xmlns:mc="http://schemas.openxmlformats.org/markup-compatibility/2006">
              <mc:Choice xmlns:v="urn:schemas-microsoft-com:vml" Requires="v">
                <p:oleObj name="Picture" r:id="rId3" imgW="3087624" imgH="3486912" progId="Word.Picture.8">
                  <p:embed/>
                </p:oleObj>
              </mc:Choice>
              <mc:Fallback>
                <p:oleObj name="Picture" r:id="rId3" imgW="3087624" imgH="3486912" progId="Word.Picture.8">
                  <p:embed/>
                  <p:pic>
                    <p:nvPicPr>
                      <p:cNvPr id="36869" name="Object 2">
                        <a:extLst>
                          <a:ext uri="{FF2B5EF4-FFF2-40B4-BE49-F238E27FC236}">
                            <a16:creationId xmlns:a16="http://schemas.microsoft.com/office/drawing/2014/main" id="{88847E48-0DD9-CE78-0CC9-8664F2050E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1066800"/>
                        <a:ext cx="5638800" cy="480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687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55B78-222D-C443-88EC-15EA99676163}"/>
              </a:ext>
            </a:extLst>
          </p:cNvPr>
          <p:cNvSpPr>
            <a:spLocks noGrp="1"/>
          </p:cNvSpPr>
          <p:nvPr>
            <p:ph type="title"/>
          </p:nvPr>
        </p:nvSpPr>
        <p:spPr>
          <a:xfrm>
            <a:off x="-42016" y="1683756"/>
            <a:ext cx="2818324" cy="2396359"/>
          </a:xfrm>
        </p:spPr>
        <p:txBody>
          <a:bodyPr anchor="b">
            <a:normAutofit/>
          </a:bodyPr>
          <a:lstStyle/>
          <a:p>
            <a:pPr algn="r"/>
            <a:r>
              <a:rPr lang="en-US" sz="3200" b="1" dirty="0">
                <a:solidFill>
                  <a:schemeClr val="bg2"/>
                </a:solidFill>
                <a:latin typeface="Calibri"/>
              </a:rPr>
              <a:t>Types and Developments of RAM</a:t>
            </a:r>
          </a:p>
        </p:txBody>
      </p:sp>
      <p:graphicFrame>
        <p:nvGraphicFramePr>
          <p:cNvPr id="5" name="Content Placeholder 2">
            <a:extLst>
              <a:ext uri="{FF2B5EF4-FFF2-40B4-BE49-F238E27FC236}">
                <a16:creationId xmlns:a16="http://schemas.microsoft.com/office/drawing/2014/main" id="{1F9626CB-719C-4990-9301-DE558FD5AA9C}"/>
              </a:ext>
            </a:extLst>
          </p:cNvPr>
          <p:cNvGraphicFramePr>
            <a:graphicFrameLocks noGrp="1"/>
          </p:cNvGraphicFramePr>
          <p:nvPr>
            <p:ph idx="1"/>
            <p:extLst>
              <p:ext uri="{D42A27DB-BD31-4B8C-83A1-F6EECF244321}">
                <p14:modId xmlns:p14="http://schemas.microsoft.com/office/powerpoint/2010/main" val="254530533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extLst>
      <p:ext uri="{BB962C8B-B14F-4D97-AF65-F5344CB8AC3E}">
        <p14:creationId xmlns:p14="http://schemas.microsoft.com/office/powerpoint/2010/main" val="22529294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57483-406D-C543-A045-9F89ADABA773}"/>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3200" b="1" kern="1200" dirty="0">
                <a:solidFill>
                  <a:schemeClr val="bg2"/>
                </a:solidFill>
                <a:latin typeface="Calibri"/>
                <a:ea typeface="+mj-ea"/>
                <a:cs typeface="+mj-cs"/>
              </a:rPr>
              <a:t>Comparison</a:t>
            </a:r>
          </a:p>
        </p:txBody>
      </p:sp>
      <p:pic>
        <p:nvPicPr>
          <p:cNvPr id="4098" name="Picture 2">
            <a:extLst>
              <a:ext uri="{FF2B5EF4-FFF2-40B4-BE49-F238E27FC236}">
                <a16:creationId xmlns:a16="http://schemas.microsoft.com/office/drawing/2014/main" id="{96803D7F-7013-4249-8C8A-778A3517744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82600" y="2676177"/>
            <a:ext cx="8178799" cy="2392298"/>
          </a:xfrm>
          <a:prstGeom prst="rect">
            <a:avLst/>
          </a:prstGeom>
          <a:noFill/>
          <a:extLst>
            <a:ext uri="{909E8E84-426E-40DD-AFC4-6F175D3DCCD1}">
              <a14:hiddenFill xmlns:a14="http://schemas.microsoft.com/office/drawing/2010/main">
                <a:solidFill>
                  <a:srgbClr val="FFFFFF"/>
                </a:solidFill>
              </a14:hiddenFill>
            </a:ext>
          </a:extLst>
        </p:spPr>
      </p:pic>
      <p:sp>
        <p:nvSpPr>
          <p:cNvPr id="409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Memory &amp; RAM</a:t>
            </a:r>
          </a:p>
        </p:txBody>
      </p:sp>
    </p:spTree>
    <p:extLst>
      <p:ext uri="{BB962C8B-B14F-4D97-AF65-F5344CB8AC3E}">
        <p14:creationId xmlns:p14="http://schemas.microsoft.com/office/powerpoint/2010/main" val="17489753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66DB-0EF0-A3A8-41FE-D040E1472880}"/>
              </a:ext>
            </a:extLst>
          </p:cNvPr>
          <p:cNvSpPr>
            <a:spLocks noGrp="1"/>
          </p:cNvSpPr>
          <p:nvPr>
            <p:ph type="ctrTitle"/>
          </p:nvPr>
        </p:nvSpPr>
        <p:spPr/>
        <p:txBody>
          <a:bodyPr/>
          <a:lstStyle/>
          <a:p>
            <a:r>
              <a:rPr lang="en-US" sz="3200" b="1" dirty="0">
                <a:solidFill>
                  <a:srgbClr val="1A3A5C"/>
                </a:solidFill>
                <a:latin typeface="Calibri"/>
              </a:rPr>
              <a:t>Storage and files</a:t>
            </a:r>
            <a:endParaRPr lang="en-GB" dirty="0"/>
          </a:p>
        </p:txBody>
      </p:sp>
      <p:sp>
        <p:nvSpPr>
          <p:cNvPr id="3" name="Subtitle 2">
            <a:extLst>
              <a:ext uri="{FF2B5EF4-FFF2-40B4-BE49-F238E27FC236}">
                <a16:creationId xmlns:a16="http://schemas.microsoft.com/office/drawing/2014/main" id="{9E82E09B-A24C-AC4B-BADE-F0FFA243A693}"/>
              </a:ext>
            </a:extLst>
          </p:cNvPr>
          <p:cNvSpPr>
            <a:spLocks noGrp="1"/>
          </p:cNvSpPr>
          <p:nvPr>
            <p:ph type="subTitle" idx="1"/>
          </p:nvPr>
        </p:nvSpPr>
        <p:spPr/>
        <p:txBody>
          <a:bodyPr/>
          <a:lstStyle/>
          <a:p>
            <a:endParaRPr lang="en-GB"/>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20638162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Information organisation</a:t>
            </a:r>
          </a:p>
        </p:txBody>
      </p:sp>
      <p:sp>
        <p:nvSpPr>
          <p:cNvPr id="3" name="Content Placeholder 2"/>
          <p:cNvSpPr>
            <a:spLocks noGrp="1"/>
          </p:cNvSpPr>
          <p:nvPr>
            <p:ph idx="1"/>
          </p:nvPr>
        </p:nvSpPr>
        <p:spPr/>
        <p:txBody>
          <a:bodyPr>
            <a:normAutofit fontScale="92500" lnSpcReduction="10000"/>
          </a:bodyPr>
          <a:lstStyle/>
          <a:p>
            <a:r>
              <a:rPr lang="en-GB" dirty="0"/>
              <a:t>Data organised in blocks, grouped together into “files”.</a:t>
            </a:r>
          </a:p>
          <a:p>
            <a:r>
              <a:rPr lang="en-GB" dirty="0"/>
              <a:t>Four pieces of information required to locate a file in memory:</a:t>
            </a:r>
          </a:p>
          <a:p>
            <a:pPr lvl="1"/>
            <a:r>
              <a:rPr lang="en-GB" dirty="0"/>
              <a:t>Location – where the file starts.</a:t>
            </a:r>
          </a:p>
          <a:p>
            <a:pPr lvl="1"/>
            <a:r>
              <a:rPr lang="en-GB" dirty="0"/>
              <a:t>If the file is larger than one block, the location where the next block starts.</a:t>
            </a:r>
          </a:p>
          <a:p>
            <a:pPr lvl="1"/>
            <a:r>
              <a:rPr lang="en-GB" dirty="0"/>
              <a:t>An end delimiter; either an EOF delimiter or length indicator in the final block.</a:t>
            </a:r>
          </a:p>
          <a:p>
            <a:pPr lvl="1"/>
            <a:r>
              <a:rPr lang="en-GB" dirty="0"/>
              <a:t>Tag/identifier of the file </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26369505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File systems</a:t>
            </a:r>
          </a:p>
        </p:txBody>
      </p:sp>
      <p:sp>
        <p:nvSpPr>
          <p:cNvPr id="3" name="Content Placeholder 2"/>
          <p:cNvSpPr>
            <a:spLocks noGrp="1"/>
          </p:cNvSpPr>
          <p:nvPr>
            <p:ph idx="1"/>
          </p:nvPr>
        </p:nvSpPr>
        <p:spPr/>
        <p:txBody>
          <a:bodyPr>
            <a:normAutofit fontScale="92500"/>
          </a:bodyPr>
          <a:lstStyle/>
          <a:p>
            <a:r>
              <a:rPr lang="en-GB" dirty="0"/>
              <a:t>How files are handled varies by operating system.</a:t>
            </a:r>
          </a:p>
          <a:p>
            <a:pPr lvl="1"/>
            <a:r>
              <a:rPr lang="en-GB" dirty="0"/>
              <a:t>UNIX has a few options, but often uses </a:t>
            </a:r>
            <a:r>
              <a:rPr lang="en-GB" dirty="0" err="1"/>
              <a:t>ext</a:t>
            </a:r>
            <a:r>
              <a:rPr lang="en-GB" dirty="0"/>
              <a:t> 4.</a:t>
            </a:r>
          </a:p>
          <a:p>
            <a:pPr lvl="2"/>
            <a:r>
              <a:rPr lang="en-GB" dirty="0"/>
              <a:t>Tries to allocate contiguous blocks.</a:t>
            </a:r>
          </a:p>
          <a:p>
            <a:pPr lvl="2"/>
            <a:r>
              <a:rPr lang="en-GB" dirty="0" err="1"/>
              <a:t>ext</a:t>
            </a:r>
            <a:r>
              <a:rPr lang="en-GB" dirty="0"/>
              <a:t> generally falls back to the block mapping technique.</a:t>
            </a:r>
          </a:p>
          <a:p>
            <a:pPr lvl="1"/>
            <a:r>
              <a:rPr lang="en-GB" dirty="0"/>
              <a:t>DOS used, and some memory sticks still use FAT.</a:t>
            </a:r>
          </a:p>
          <a:p>
            <a:pPr lvl="2"/>
            <a:r>
              <a:rPr lang="en-GB" dirty="0"/>
              <a:t>Uses a file access table to indicate the start location and length of blocks.</a:t>
            </a:r>
          </a:p>
          <a:p>
            <a:pPr lvl="1"/>
            <a:r>
              <a:rPr lang="en-GB" dirty="0"/>
              <a:t>Windows uses NTFS.</a:t>
            </a:r>
          </a:p>
          <a:p>
            <a:pPr lvl="2"/>
            <a:r>
              <a:rPr lang="en-GB" dirty="0"/>
              <a:t>Uses a file table.  Lesser propensity to fragment than FAT and similar older filesystems.</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35168712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Fragmentation</a:t>
            </a:r>
          </a:p>
        </p:txBody>
      </p:sp>
      <p:sp>
        <p:nvSpPr>
          <p:cNvPr id="3" name="Content Placeholder 2"/>
          <p:cNvSpPr>
            <a:spLocks noGrp="1"/>
          </p:cNvSpPr>
          <p:nvPr>
            <p:ph idx="1"/>
          </p:nvPr>
        </p:nvSpPr>
        <p:spPr/>
        <p:txBody>
          <a:bodyPr/>
          <a:lstStyle/>
          <a:p>
            <a:r>
              <a:rPr lang="en-GB" dirty="0"/>
              <a:t>Assigning data contiguously doesn’t always work.</a:t>
            </a:r>
          </a:p>
          <a:p>
            <a:pPr lvl="1"/>
            <a:r>
              <a:rPr lang="en-GB" dirty="0"/>
              <a:t>What happens if we delete a 10kb file, but want to write a 12kb file?  Is that 10kb unusable?</a:t>
            </a:r>
          </a:p>
          <a:p>
            <a:r>
              <a:rPr lang="en-GB" dirty="0"/>
              <a:t>Fragmentation slows access speed; the disk must continuously track to the next correct block.</a:t>
            </a:r>
          </a:p>
          <a:p>
            <a:r>
              <a:rPr lang="en-GB" dirty="0"/>
              <a:t>“Defragmentation” process.</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30859494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Memory management unit</a:t>
            </a:r>
          </a:p>
        </p:txBody>
      </p:sp>
      <p:sp>
        <p:nvSpPr>
          <p:cNvPr id="3" name="Content Placeholder 2"/>
          <p:cNvSpPr>
            <a:spLocks noGrp="1"/>
          </p:cNvSpPr>
          <p:nvPr>
            <p:ph idx="1"/>
          </p:nvPr>
        </p:nvSpPr>
        <p:spPr/>
        <p:txBody>
          <a:bodyPr>
            <a:normAutofit lnSpcReduction="10000"/>
          </a:bodyPr>
          <a:lstStyle/>
          <a:p>
            <a:r>
              <a:rPr lang="en-GB" dirty="0"/>
              <a:t>Many CPUs have hardware to support tracking of fragmented blocks, among other memory management tasks – the memory management unit.</a:t>
            </a:r>
          </a:p>
          <a:p>
            <a:pPr lvl="1"/>
            <a:r>
              <a:rPr lang="en-GB" dirty="0"/>
              <a:t>Exists to maximise time the CPU spends processing by facilitating transfer to data.</a:t>
            </a:r>
          </a:p>
          <a:p>
            <a:r>
              <a:rPr lang="en-GB" dirty="0"/>
              <a:t>Ultimately works towards the core goal that the CPU should always be processing when there’s processing to be done.</a:t>
            </a:r>
          </a:p>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7972456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Block sizes</a:t>
            </a:r>
          </a:p>
        </p:txBody>
      </p:sp>
      <p:sp>
        <p:nvSpPr>
          <p:cNvPr id="3" name="Content Placeholder 2"/>
          <p:cNvSpPr>
            <a:spLocks noGrp="1"/>
          </p:cNvSpPr>
          <p:nvPr>
            <p:ph idx="1"/>
          </p:nvPr>
        </p:nvSpPr>
        <p:spPr/>
        <p:txBody>
          <a:bodyPr/>
          <a:lstStyle/>
          <a:p>
            <a:r>
              <a:rPr lang="en-GB" dirty="0"/>
              <a:t>File block sizes come with pros and cons.</a:t>
            </a:r>
          </a:p>
          <a:p>
            <a:pPr lvl="1"/>
            <a:r>
              <a:rPr lang="en-GB" dirty="0"/>
              <a:t>Large blocks mean less fragmentation, but more waste – each file must occupy at least one block.</a:t>
            </a:r>
          </a:p>
          <a:p>
            <a:pPr lvl="2"/>
            <a:r>
              <a:rPr lang="en-GB" dirty="0"/>
              <a:t>If the block size is 4kb, each file will waste up to slightly less than 4kb in space.</a:t>
            </a:r>
          </a:p>
          <a:p>
            <a:pPr lvl="1"/>
            <a:r>
              <a:rPr lang="en-GB" dirty="0"/>
              <a:t>Small blocks waste less space, but are more prone to fragmentation and therefore slower access.</a:t>
            </a:r>
          </a:p>
          <a:p>
            <a:pPr lvl="1"/>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9320849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2EE1-518C-6798-B751-035A0F8C2137}"/>
              </a:ext>
            </a:extLst>
          </p:cNvPr>
          <p:cNvSpPr>
            <a:spLocks noGrp="1"/>
          </p:cNvSpPr>
          <p:nvPr>
            <p:ph type="title"/>
          </p:nvPr>
        </p:nvSpPr>
        <p:spPr/>
        <p:txBody>
          <a:bodyPr/>
          <a:lstStyle/>
          <a:p>
            <a:r>
              <a:rPr lang="en-US" sz="3200" b="1" dirty="0">
                <a:solidFill>
                  <a:srgbClr val="1A3A5C"/>
                </a:solidFill>
                <a:latin typeface="Calibri"/>
              </a:rPr>
              <a:t>But where does this live?</a:t>
            </a:r>
            <a:endParaRPr lang="en-GB" dirty="0"/>
          </a:p>
        </p:txBody>
      </p:sp>
      <p:sp>
        <p:nvSpPr>
          <p:cNvPr id="3" name="Content Placeholder 2">
            <a:extLst>
              <a:ext uri="{FF2B5EF4-FFF2-40B4-BE49-F238E27FC236}">
                <a16:creationId xmlns:a16="http://schemas.microsoft.com/office/drawing/2014/main" id="{0D831864-F6C2-11D7-F848-BEFD2D0E4D5E}"/>
              </a:ext>
            </a:extLst>
          </p:cNvPr>
          <p:cNvSpPr>
            <a:spLocks noGrp="1"/>
          </p:cNvSpPr>
          <p:nvPr>
            <p:ph idx="1"/>
          </p:nvPr>
        </p:nvSpPr>
        <p:spPr/>
        <p:txBody>
          <a:bodyPr/>
          <a:lstStyle/>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18470515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ctronic circuit board">
            <a:extLst>
              <a:ext uri="{FF2B5EF4-FFF2-40B4-BE49-F238E27FC236}">
                <a16:creationId xmlns:a16="http://schemas.microsoft.com/office/drawing/2014/main" id="{681F9ACD-3F44-4326-A115-8979442D199C}"/>
              </a:ext>
            </a:extLst>
          </p:cNvPr>
          <p:cNvPicPr>
            <a:picLocks noChangeAspect="1"/>
          </p:cNvPicPr>
          <p:nvPr/>
        </p:nvPicPr>
        <p:blipFill rotWithShape="1">
          <a:blip r:embed="rId3"/>
          <a:srcRect t="26831"/>
          <a:stretch/>
        </p:blipFill>
        <p:spPr>
          <a:xfrm>
            <a:off x="20" y="10"/>
            <a:ext cx="9143980" cy="4465973"/>
          </a:xfrm>
          <a:prstGeom prst="rect">
            <a:avLst/>
          </a:prstGeom>
        </p:spPr>
      </p:pic>
      <p:sp>
        <p:nvSpPr>
          <p:cNvPr id="11" name="Rectangle: Rounded Corners 10">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7036903"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25196" y="4203278"/>
            <a:ext cx="6417894" cy="536063"/>
          </a:xfrm>
        </p:spPr>
        <p:txBody>
          <a:bodyPr>
            <a:normAutofit fontScale="90000"/>
          </a:bodyPr>
          <a:lstStyle/>
          <a:p>
            <a:r>
              <a:rPr lang="en-GB" sz="3200" b="1" dirty="0">
                <a:solidFill>
                  <a:schemeClr val="bg2"/>
                </a:solidFill>
                <a:latin typeface="Calibri"/>
              </a:rPr>
              <a:t>Solid State Drive (SSD)</a:t>
            </a:r>
          </a:p>
        </p:txBody>
      </p:sp>
      <p:sp>
        <p:nvSpPr>
          <p:cNvPr id="3" name="Content Placeholder 2"/>
          <p:cNvSpPr>
            <a:spLocks noGrp="1"/>
          </p:cNvSpPr>
          <p:nvPr>
            <p:ph idx="1"/>
          </p:nvPr>
        </p:nvSpPr>
        <p:spPr>
          <a:xfrm>
            <a:off x="425196" y="4956314"/>
            <a:ext cx="8293608" cy="1306417"/>
          </a:xfrm>
        </p:spPr>
        <p:txBody>
          <a:bodyPr>
            <a:normAutofit/>
          </a:bodyPr>
          <a:lstStyle/>
          <a:p>
            <a:pPr>
              <a:lnSpc>
                <a:spcPct val="90000"/>
              </a:lnSpc>
            </a:pPr>
            <a:r>
              <a:rPr lang="en-GB" sz="1500"/>
              <a:t>An alternative to the HDD.</a:t>
            </a:r>
          </a:p>
          <a:p>
            <a:pPr>
              <a:lnSpc>
                <a:spcPct val="90000"/>
              </a:lnSpc>
            </a:pPr>
            <a:r>
              <a:rPr lang="en-GB" sz="1500"/>
              <a:t>Still provisions persistent storage accessible in any order.</a:t>
            </a:r>
          </a:p>
          <a:p>
            <a:pPr>
              <a:lnSpc>
                <a:spcPct val="90000"/>
              </a:lnSpc>
            </a:pPr>
            <a:r>
              <a:rPr lang="en-GB" sz="1500"/>
              <a:t>Significantly faster than a HDD, although generally lower capacity.</a:t>
            </a:r>
          </a:p>
          <a:p>
            <a:pPr>
              <a:lnSpc>
                <a:spcPct val="90000"/>
              </a:lnSpc>
            </a:pPr>
            <a:r>
              <a:rPr lang="en-GB" sz="1500"/>
              <a:t>Has a limited lifespan – suffers degradation from small writes.</a:t>
            </a:r>
          </a:p>
          <a:p>
            <a:pPr>
              <a:lnSpc>
                <a:spcPct val="90000"/>
              </a:lnSpc>
            </a:pPr>
            <a:r>
              <a:rPr lang="en-GB" sz="1500"/>
              <a:t>A computer may have a HDD, an SSD or both.</a:t>
            </a:r>
          </a:p>
        </p:txBody>
      </p:sp>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31823345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GB" sz="3200" b="1">
                <a:solidFill>
                  <a:srgbClr val="1A3A5C"/>
                </a:solidFill>
                <a:latin typeface="Calibri"/>
              </a:rPr>
              <a:t>Hard Disk Drive (HDD)</a:t>
            </a:r>
          </a:p>
        </p:txBody>
      </p:sp>
      <p:graphicFrame>
        <p:nvGraphicFramePr>
          <p:cNvPr id="5" name="Content Placeholder 2">
            <a:extLst>
              <a:ext uri="{FF2B5EF4-FFF2-40B4-BE49-F238E27FC236}">
                <a16:creationId xmlns:a16="http://schemas.microsoft.com/office/drawing/2014/main" id="{2B703723-8ABA-47B6-B0AA-2D74952033D8}"/>
              </a:ext>
            </a:extLst>
          </p:cNvPr>
          <p:cNvGraphicFramePr>
            <a:graphicFrameLocks noGrp="1"/>
          </p:cNvGraphicFramePr>
          <p:nvPr>
            <p:ph idx="1"/>
            <p:extLst>
              <p:ext uri="{D42A27DB-BD31-4B8C-83A1-F6EECF244321}">
                <p14:modId xmlns:p14="http://schemas.microsoft.com/office/powerpoint/2010/main" val="2493629829"/>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27007162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E74B2-F249-644A-A21B-25C8E24AFE28}"/>
              </a:ext>
            </a:extLst>
          </p:cNvPr>
          <p:cNvSpPr>
            <a:spLocks noGrp="1"/>
          </p:cNvSpPr>
          <p:nvPr>
            <p:ph type="title"/>
          </p:nvPr>
        </p:nvSpPr>
        <p:spPr>
          <a:xfrm>
            <a:off x="477398" y="171162"/>
            <a:ext cx="2437252" cy="2371148"/>
          </a:xfrm>
        </p:spPr>
        <p:txBody>
          <a:bodyPr vert="horz" lIns="91440" tIns="45720" rIns="91440" bIns="45720" rtlCol="0" anchor="ctr">
            <a:normAutofit/>
          </a:bodyPr>
          <a:lstStyle/>
          <a:p>
            <a:pPr algn="l">
              <a:lnSpc>
                <a:spcPct val="90000"/>
              </a:lnSpc>
            </a:pPr>
            <a:r>
              <a:rPr lang="en-US" sz="3200" b="1" kern="1200" dirty="0">
                <a:solidFill>
                  <a:schemeClr val="bg2"/>
                </a:solidFill>
                <a:latin typeface="Calibri"/>
                <a:ea typeface="+mj-ea"/>
                <a:cs typeface="+mj-cs"/>
              </a:rPr>
              <a:t>Physical</a:t>
            </a:r>
            <a:r>
              <a:rPr lang="en-US" sz="3200" b="1" kern="1200" dirty="0">
                <a:solidFill>
                  <a:srgbClr val="1A3A5C"/>
                </a:solidFill>
                <a:latin typeface="Calibri"/>
                <a:ea typeface="+mj-ea"/>
                <a:cs typeface="+mj-cs"/>
              </a:rPr>
              <a:t> </a:t>
            </a:r>
            <a:r>
              <a:rPr lang="en-US" sz="3200" b="1" kern="1200" dirty="0">
                <a:solidFill>
                  <a:schemeClr val="bg2"/>
                </a:solidFill>
                <a:latin typeface="Calibri"/>
                <a:ea typeface="+mj-ea"/>
                <a:cs typeface="+mj-cs"/>
              </a:rPr>
              <a:t>Mechanism</a:t>
            </a:r>
          </a:p>
        </p:txBody>
      </p:sp>
      <p:pic>
        <p:nvPicPr>
          <p:cNvPr id="5122" name="Picture 2" descr="SSD Drives">
            <a:extLst>
              <a:ext uri="{FF2B5EF4-FFF2-40B4-BE49-F238E27FC236}">
                <a16:creationId xmlns:a16="http://schemas.microsoft.com/office/drawing/2014/main" id="{719A65FD-B025-714E-BA6C-D5505DE0C9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155949" y="1309058"/>
            <a:ext cx="5510653" cy="4240860"/>
          </a:xfrm>
          <a:prstGeom prst="rect">
            <a:avLst/>
          </a:prstGeom>
          <a:noFill/>
          <a:extLst>
            <a:ext uri="{909E8E84-426E-40DD-AFC4-6F175D3DCCD1}">
              <a14:hiddenFill xmlns:a14="http://schemas.microsoft.com/office/drawing/2010/main">
                <a:solidFill>
                  <a:srgbClr val="FFFFFF"/>
                </a:solidFill>
              </a14:hiddenFill>
            </a:ext>
          </a:extLst>
        </p:spPr>
      </p:pic>
      <p:sp>
        <p:nvSpPr>
          <p:cNvPr id="512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30339178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ttp://download.intel.com/pressroom/kits/ssd/images/X25-V-SSD.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357" r="8698" b="2"/>
          <a:stretch/>
        </p:blipFill>
        <p:spPr bwMode="auto">
          <a:xfrm>
            <a:off x="20" y="10"/>
            <a:ext cx="9143980" cy="4465973"/>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Rounded Corners 72">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7036903"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p:cNvSpPr txBox="1"/>
          <p:nvPr/>
        </p:nvSpPr>
        <p:spPr>
          <a:xfrm>
            <a:off x="425196" y="4956314"/>
            <a:ext cx="8293608" cy="130641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a:t>Source: intel.com</a:t>
            </a:r>
          </a:p>
        </p:txBody>
      </p:sp>
      <p:sp>
        <p:nvSpPr>
          <p:cNvPr id="614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extLst>
      <p:ext uri="{BB962C8B-B14F-4D97-AF65-F5344CB8AC3E}">
        <p14:creationId xmlns:p14="http://schemas.microsoft.com/office/powerpoint/2010/main" val="322168282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EB6BA-0720-FB67-F549-20C43E9AE24E}"/>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1TB M.2 </a:t>
            </a:r>
            <a:r>
              <a:rPr lang="en-GB" sz="3200" b="1" dirty="0" err="1">
                <a:solidFill>
                  <a:srgbClr val="1A3A5C"/>
                </a:solidFill>
                <a:latin typeface="Calibri"/>
              </a:rPr>
              <a:t>NVMe</a:t>
            </a:r>
            <a:endParaRPr lang="en-GB" dirty="0"/>
          </a:p>
        </p:txBody>
      </p:sp>
      <p:pic>
        <p:nvPicPr>
          <p:cNvPr id="22531" name="Content Placeholder 3">
            <a:extLst>
              <a:ext uri="{FF2B5EF4-FFF2-40B4-BE49-F238E27FC236}">
                <a16:creationId xmlns:a16="http://schemas.microsoft.com/office/drawing/2014/main" id="{0A69427A-4F0A-0B21-2B10-2DA6CD4A306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6138" y="1268413"/>
            <a:ext cx="7451725" cy="5256212"/>
          </a:xfrm>
        </p:spPr>
      </p:pic>
      <p:sp>
        <p:nvSpPr>
          <p:cNvPr id="2253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4578" name="Content Placeholder 5">
            <a:extLst>
              <a:ext uri="{FF2B5EF4-FFF2-40B4-BE49-F238E27FC236}">
                <a16:creationId xmlns:a16="http://schemas.microsoft.com/office/drawing/2014/main" id="{99CF0DAB-16D4-5ECA-7EAC-21C9002C5A3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4925" y="0"/>
            <a:ext cx="6265863" cy="3525838"/>
          </a:xfrm>
        </p:spPr>
      </p:pic>
      <p:pic>
        <p:nvPicPr>
          <p:cNvPr id="24579" name="Picture 6">
            <a:extLst>
              <a:ext uri="{FF2B5EF4-FFF2-40B4-BE49-F238E27FC236}">
                <a16:creationId xmlns:a16="http://schemas.microsoft.com/office/drawing/2014/main" id="{C1BB7EC2-8D61-D31F-7567-F8D5566EEE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88" y="3367088"/>
            <a:ext cx="6200775" cy="349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3782213-3007-C932-6821-E483DA519D37}"/>
              </a:ext>
            </a:extLst>
          </p:cNvPr>
          <p:cNvSpPr>
            <a:spLocks noGrp="1"/>
          </p:cNvSpPr>
          <p:nvPr>
            <p:ph type="title"/>
          </p:nvPr>
        </p:nvSpPr>
        <p:spPr>
          <a:xfrm>
            <a:off x="3817938" y="34925"/>
            <a:ext cx="5326062" cy="1008063"/>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Note different types!</a:t>
            </a:r>
            <a:br>
              <a:rPr lang="en-GB" dirty="0"/>
            </a:br>
            <a:r>
              <a:rPr lang="en-GB" sz="3200" b="1" dirty="0">
                <a:solidFill>
                  <a:srgbClr val="1A3A5C"/>
                </a:solidFill>
                <a:latin typeface="Calibri"/>
              </a:rPr>
              <a:t>M.2 SATA SSD Vs. M.2 PCI Express (PCIe) SSD</a:t>
            </a:r>
          </a:p>
        </p:txBody>
      </p:sp>
      <p:sp>
        <p:nvSpPr>
          <p:cNvPr id="2458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6E6B0-D217-DE62-4878-D3C73CCDAF34}"/>
              </a:ext>
            </a:extLst>
          </p:cNvPr>
          <p:cNvSpPr>
            <a:spLocks noGrp="1"/>
          </p:cNvSpPr>
          <p:nvPr>
            <p:ph type="title"/>
          </p:nvPr>
        </p:nvSpPr>
        <p:spPr>
          <a:xfrm>
            <a:off x="250825" y="34925"/>
            <a:ext cx="8893175" cy="1008063"/>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And different lengths!</a:t>
            </a:r>
            <a:br>
              <a:rPr lang="en-GB" dirty="0"/>
            </a:br>
            <a:endParaRPr lang="en-GB" sz="1400" dirty="0"/>
          </a:p>
        </p:txBody>
      </p:sp>
      <p:pic>
        <p:nvPicPr>
          <p:cNvPr id="26627" name="Content Placeholder 3">
            <a:extLst>
              <a:ext uri="{FF2B5EF4-FFF2-40B4-BE49-F238E27FC236}">
                <a16:creationId xmlns:a16="http://schemas.microsoft.com/office/drawing/2014/main" id="{BE298D12-EB50-FC77-65CF-1C8A2412136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187450" y="1981200"/>
            <a:ext cx="6769100" cy="4114800"/>
          </a:xfrm>
        </p:spPr>
      </p:pic>
      <p:sp>
        <p:nvSpPr>
          <p:cNvPr id="2662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E7C7-EFF8-7692-869A-D5642451DE7C}"/>
              </a:ext>
            </a:extLst>
          </p:cNvPr>
          <p:cNvSpPr>
            <a:spLocks noGrp="1"/>
          </p:cNvSpPr>
          <p:nvPr>
            <p:ph type="title"/>
          </p:nvPr>
        </p:nvSpPr>
        <p:spPr>
          <a:xfrm>
            <a:off x="250825" y="34925"/>
            <a:ext cx="8893175" cy="1008063"/>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M.2 Slots on new motherboards</a:t>
            </a:r>
            <a:endParaRPr lang="en-GB" sz="1400" dirty="0"/>
          </a:p>
        </p:txBody>
      </p:sp>
      <p:pic>
        <p:nvPicPr>
          <p:cNvPr id="28675" name="Content Placeholder 4">
            <a:extLst>
              <a:ext uri="{FF2B5EF4-FFF2-40B4-BE49-F238E27FC236}">
                <a16:creationId xmlns:a16="http://schemas.microsoft.com/office/drawing/2014/main" id="{5C4F3124-1CA4-309E-446F-C0377248B0F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484313" y="1773238"/>
            <a:ext cx="6175375" cy="4114800"/>
          </a:xfrm>
        </p:spPr>
      </p:pic>
      <p:sp>
        <p:nvSpPr>
          <p:cNvPr id="2867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Storage &amp; File Systems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0" y="321734"/>
            <a:ext cx="8178799" cy="1135737"/>
          </a:xfrm>
        </p:spPr>
        <p:txBody>
          <a:bodyPr>
            <a:normAutofit/>
          </a:bodyPr>
          <a:lstStyle/>
          <a:p>
            <a:r>
              <a:rPr lang="en-GB" sz="3200" b="1">
                <a:solidFill>
                  <a:srgbClr val="1A3A5C"/>
                </a:solidFill>
                <a:latin typeface="Calibri"/>
              </a:rPr>
              <a:t>Power Supply Unit (PSU)</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C5EF1A-40F3-4C18-B66B-684519C20908}"/>
              </a:ext>
            </a:extLst>
          </p:cNvPr>
          <p:cNvGraphicFramePr>
            <a:graphicFrameLocks noGrp="1"/>
          </p:cNvGraphicFramePr>
          <p:nvPr>
            <p:ph idx="1"/>
            <p:extLst>
              <p:ext uri="{D42A27DB-BD31-4B8C-83A1-F6EECF244321}">
                <p14:modId xmlns:p14="http://schemas.microsoft.com/office/powerpoint/2010/main" val="46762372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Power Supply Unit</a:t>
            </a:r>
          </a:p>
        </p:txBody>
      </p:sp>
    </p:spTree>
    <p:extLst>
      <p:ext uri="{BB962C8B-B14F-4D97-AF65-F5344CB8AC3E}">
        <p14:creationId xmlns:p14="http://schemas.microsoft.com/office/powerpoint/2010/main" val="131411393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8650" y="720953"/>
            <a:ext cx="7886700" cy="5416094"/>
          </a:xfrm>
          <a:custGeom>
            <a:avLst/>
            <a:gdLst>
              <a:gd name="csX0" fmla="*/ 0 w 7886700"/>
              <a:gd name="csY0" fmla="*/ 0 h 5416094"/>
              <a:gd name="csX1" fmla="*/ 578358 w 7886700"/>
              <a:gd name="csY1" fmla="*/ 0 h 5416094"/>
              <a:gd name="csX2" fmla="*/ 998982 w 7886700"/>
              <a:gd name="csY2" fmla="*/ 0 h 5416094"/>
              <a:gd name="csX3" fmla="*/ 1813941 w 7886700"/>
              <a:gd name="csY3" fmla="*/ 0 h 5416094"/>
              <a:gd name="csX4" fmla="*/ 2392299 w 7886700"/>
              <a:gd name="csY4" fmla="*/ 0 h 5416094"/>
              <a:gd name="csX5" fmla="*/ 2970657 w 7886700"/>
              <a:gd name="csY5" fmla="*/ 0 h 5416094"/>
              <a:gd name="csX6" fmla="*/ 3785616 w 7886700"/>
              <a:gd name="csY6" fmla="*/ 0 h 5416094"/>
              <a:gd name="csX7" fmla="*/ 4285107 w 7886700"/>
              <a:gd name="csY7" fmla="*/ 0 h 5416094"/>
              <a:gd name="csX8" fmla="*/ 5100066 w 7886700"/>
              <a:gd name="csY8" fmla="*/ 0 h 5416094"/>
              <a:gd name="csX9" fmla="*/ 5915025 w 7886700"/>
              <a:gd name="csY9" fmla="*/ 0 h 5416094"/>
              <a:gd name="csX10" fmla="*/ 6572250 w 7886700"/>
              <a:gd name="csY10" fmla="*/ 0 h 5416094"/>
              <a:gd name="csX11" fmla="*/ 7886700 w 7886700"/>
              <a:gd name="csY11" fmla="*/ 0 h 5416094"/>
              <a:gd name="csX12" fmla="*/ 7886700 w 7886700"/>
              <a:gd name="csY12" fmla="*/ 622851 h 5416094"/>
              <a:gd name="csX13" fmla="*/ 7886700 w 7886700"/>
              <a:gd name="csY13" fmla="*/ 1137380 h 5416094"/>
              <a:gd name="csX14" fmla="*/ 7886700 w 7886700"/>
              <a:gd name="csY14" fmla="*/ 1814391 h 5416094"/>
              <a:gd name="csX15" fmla="*/ 7886700 w 7886700"/>
              <a:gd name="csY15" fmla="*/ 2491403 h 5416094"/>
              <a:gd name="csX16" fmla="*/ 7886700 w 7886700"/>
              <a:gd name="csY16" fmla="*/ 3168415 h 5416094"/>
              <a:gd name="csX17" fmla="*/ 7886700 w 7886700"/>
              <a:gd name="csY17" fmla="*/ 3899588 h 5416094"/>
              <a:gd name="csX18" fmla="*/ 7886700 w 7886700"/>
              <a:gd name="csY18" fmla="*/ 4630760 h 5416094"/>
              <a:gd name="csX19" fmla="*/ 7886700 w 7886700"/>
              <a:gd name="csY19" fmla="*/ 5416094 h 5416094"/>
              <a:gd name="csX20" fmla="*/ 7466076 w 7886700"/>
              <a:gd name="csY20" fmla="*/ 5416094 h 5416094"/>
              <a:gd name="csX21" fmla="*/ 6651117 w 7886700"/>
              <a:gd name="csY21" fmla="*/ 5416094 h 5416094"/>
              <a:gd name="csX22" fmla="*/ 5993892 w 7886700"/>
              <a:gd name="csY22" fmla="*/ 5416094 h 5416094"/>
              <a:gd name="csX23" fmla="*/ 5494401 w 7886700"/>
              <a:gd name="csY23" fmla="*/ 5416094 h 5416094"/>
              <a:gd name="csX24" fmla="*/ 4837176 w 7886700"/>
              <a:gd name="csY24" fmla="*/ 5416094 h 5416094"/>
              <a:gd name="csX25" fmla="*/ 4416552 w 7886700"/>
              <a:gd name="csY25" fmla="*/ 5416094 h 5416094"/>
              <a:gd name="csX26" fmla="*/ 3995928 w 7886700"/>
              <a:gd name="csY26" fmla="*/ 5416094 h 5416094"/>
              <a:gd name="csX27" fmla="*/ 3338703 w 7886700"/>
              <a:gd name="csY27" fmla="*/ 5416094 h 5416094"/>
              <a:gd name="csX28" fmla="*/ 2839212 w 7886700"/>
              <a:gd name="csY28" fmla="*/ 5416094 h 5416094"/>
              <a:gd name="csX29" fmla="*/ 2103120 w 7886700"/>
              <a:gd name="csY29" fmla="*/ 5416094 h 5416094"/>
              <a:gd name="csX30" fmla="*/ 1603629 w 7886700"/>
              <a:gd name="csY30" fmla="*/ 5416094 h 5416094"/>
              <a:gd name="csX31" fmla="*/ 867537 w 7886700"/>
              <a:gd name="csY31" fmla="*/ 5416094 h 5416094"/>
              <a:gd name="csX32" fmla="*/ 0 w 7886700"/>
              <a:gd name="csY32" fmla="*/ 5416094 h 5416094"/>
              <a:gd name="csX33" fmla="*/ 0 w 7886700"/>
              <a:gd name="csY33" fmla="*/ 4684921 h 5416094"/>
              <a:gd name="csX34" fmla="*/ 0 w 7886700"/>
              <a:gd name="csY34" fmla="*/ 3953749 h 5416094"/>
              <a:gd name="csX35" fmla="*/ 0 w 7886700"/>
              <a:gd name="csY35" fmla="*/ 3168415 h 5416094"/>
              <a:gd name="csX36" fmla="*/ 0 w 7886700"/>
              <a:gd name="csY36" fmla="*/ 2545564 h 5416094"/>
              <a:gd name="csX37" fmla="*/ 0 w 7886700"/>
              <a:gd name="csY37" fmla="*/ 1760231 h 5416094"/>
              <a:gd name="csX38" fmla="*/ 0 w 7886700"/>
              <a:gd name="csY38" fmla="*/ 1191541 h 5416094"/>
              <a:gd name="csX39" fmla="*/ 0 w 7886700"/>
              <a:gd name="csY39" fmla="*/ 677012 h 5416094"/>
              <a:gd name="csX40" fmla="*/ 0 w 7886700"/>
              <a:gd name="csY4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7886700" h="5416094" extrusionOk="0">
                <a:moveTo>
                  <a:pt x="0" y="0"/>
                </a:moveTo>
                <a:cubicBezTo>
                  <a:pt x="139873" y="-36890"/>
                  <a:pt x="289244" y="-9562"/>
                  <a:pt x="578358" y="0"/>
                </a:cubicBezTo>
                <a:cubicBezTo>
                  <a:pt x="847064" y="24657"/>
                  <a:pt x="880681" y="-4887"/>
                  <a:pt x="998982" y="0"/>
                </a:cubicBezTo>
                <a:cubicBezTo>
                  <a:pt x="1105496" y="8991"/>
                  <a:pt x="1621733" y="-31737"/>
                  <a:pt x="1813941" y="0"/>
                </a:cubicBezTo>
                <a:cubicBezTo>
                  <a:pt x="1973330" y="19047"/>
                  <a:pt x="2194836" y="27334"/>
                  <a:pt x="2392299" y="0"/>
                </a:cubicBezTo>
                <a:cubicBezTo>
                  <a:pt x="2647282" y="-14327"/>
                  <a:pt x="2792350" y="-29596"/>
                  <a:pt x="2970657" y="0"/>
                </a:cubicBezTo>
                <a:cubicBezTo>
                  <a:pt x="3147904" y="21045"/>
                  <a:pt x="3587221" y="27684"/>
                  <a:pt x="3785616" y="0"/>
                </a:cubicBezTo>
                <a:cubicBezTo>
                  <a:pt x="3970964" y="-52390"/>
                  <a:pt x="4115919" y="38588"/>
                  <a:pt x="4285107" y="0"/>
                </a:cubicBezTo>
                <a:cubicBezTo>
                  <a:pt x="4447779" y="-2110"/>
                  <a:pt x="4724122" y="-2905"/>
                  <a:pt x="5100066" y="0"/>
                </a:cubicBezTo>
                <a:cubicBezTo>
                  <a:pt x="5460611" y="1474"/>
                  <a:pt x="5711040" y="11734"/>
                  <a:pt x="5915025" y="0"/>
                </a:cubicBezTo>
                <a:cubicBezTo>
                  <a:pt x="6130646" y="788"/>
                  <a:pt x="6309484" y="37469"/>
                  <a:pt x="6572250" y="0"/>
                </a:cubicBezTo>
                <a:cubicBezTo>
                  <a:pt x="6867825" y="19129"/>
                  <a:pt x="7346334" y="77623"/>
                  <a:pt x="7886700" y="0"/>
                </a:cubicBezTo>
                <a:cubicBezTo>
                  <a:pt x="7921292" y="250253"/>
                  <a:pt x="7885085" y="350918"/>
                  <a:pt x="7886700" y="622851"/>
                </a:cubicBezTo>
                <a:cubicBezTo>
                  <a:pt x="7891037" y="863445"/>
                  <a:pt x="7896513" y="880863"/>
                  <a:pt x="7886700" y="1137380"/>
                </a:cubicBezTo>
                <a:cubicBezTo>
                  <a:pt x="7848199" y="1390882"/>
                  <a:pt x="7850084" y="1481865"/>
                  <a:pt x="7886700" y="1814391"/>
                </a:cubicBezTo>
                <a:cubicBezTo>
                  <a:pt x="7914914" y="2114801"/>
                  <a:pt x="7876514" y="2290034"/>
                  <a:pt x="7886700" y="2491403"/>
                </a:cubicBezTo>
                <a:cubicBezTo>
                  <a:pt x="7860421" y="2730042"/>
                  <a:pt x="7935302" y="2970567"/>
                  <a:pt x="7886700" y="3168415"/>
                </a:cubicBezTo>
                <a:cubicBezTo>
                  <a:pt x="7872903" y="3427641"/>
                  <a:pt x="7902616" y="3535292"/>
                  <a:pt x="7886700" y="3899588"/>
                </a:cubicBezTo>
                <a:cubicBezTo>
                  <a:pt x="7873378" y="4266585"/>
                  <a:pt x="7896651" y="4438558"/>
                  <a:pt x="7886700" y="4630760"/>
                </a:cubicBezTo>
                <a:cubicBezTo>
                  <a:pt x="7875991" y="4843491"/>
                  <a:pt x="7861317" y="5204020"/>
                  <a:pt x="7886700" y="5416094"/>
                </a:cubicBezTo>
                <a:cubicBezTo>
                  <a:pt x="7693930" y="5418977"/>
                  <a:pt x="7589762" y="5415014"/>
                  <a:pt x="7466076" y="5416094"/>
                </a:cubicBezTo>
                <a:cubicBezTo>
                  <a:pt x="7353704" y="5436401"/>
                  <a:pt x="6825827" y="5440774"/>
                  <a:pt x="6651117" y="5416094"/>
                </a:cubicBezTo>
                <a:cubicBezTo>
                  <a:pt x="6465509" y="5418892"/>
                  <a:pt x="6151767" y="5433550"/>
                  <a:pt x="5993892" y="5416094"/>
                </a:cubicBezTo>
                <a:cubicBezTo>
                  <a:pt x="5847447" y="5391015"/>
                  <a:pt x="5686891" y="5398705"/>
                  <a:pt x="5494401" y="5416094"/>
                </a:cubicBezTo>
                <a:cubicBezTo>
                  <a:pt x="5328106" y="5425870"/>
                  <a:pt x="5021736" y="5443480"/>
                  <a:pt x="4837176" y="5416094"/>
                </a:cubicBezTo>
                <a:cubicBezTo>
                  <a:pt x="4635356" y="5394384"/>
                  <a:pt x="4544001" y="5404023"/>
                  <a:pt x="4416552" y="5416094"/>
                </a:cubicBezTo>
                <a:cubicBezTo>
                  <a:pt x="4292970" y="5412667"/>
                  <a:pt x="4202046" y="5389835"/>
                  <a:pt x="3995928" y="5416094"/>
                </a:cubicBezTo>
                <a:cubicBezTo>
                  <a:pt x="3784996" y="5430801"/>
                  <a:pt x="3527611" y="5369833"/>
                  <a:pt x="3338703" y="5416094"/>
                </a:cubicBezTo>
                <a:cubicBezTo>
                  <a:pt x="3144794" y="5458636"/>
                  <a:pt x="2967928" y="5418629"/>
                  <a:pt x="2839212" y="5416094"/>
                </a:cubicBezTo>
                <a:cubicBezTo>
                  <a:pt x="2725210" y="5428339"/>
                  <a:pt x="2252076" y="5423466"/>
                  <a:pt x="2103120" y="5416094"/>
                </a:cubicBezTo>
                <a:cubicBezTo>
                  <a:pt x="1978909" y="5450285"/>
                  <a:pt x="1801161" y="5407672"/>
                  <a:pt x="1603629" y="5416094"/>
                </a:cubicBezTo>
                <a:cubicBezTo>
                  <a:pt x="1421672" y="5419493"/>
                  <a:pt x="1050243" y="5442158"/>
                  <a:pt x="867537" y="5416094"/>
                </a:cubicBezTo>
                <a:cubicBezTo>
                  <a:pt x="706773" y="5412112"/>
                  <a:pt x="210463" y="5420499"/>
                  <a:pt x="0" y="5416094"/>
                </a:cubicBezTo>
                <a:cubicBezTo>
                  <a:pt x="5900" y="5172647"/>
                  <a:pt x="-60077" y="4935206"/>
                  <a:pt x="0" y="4684921"/>
                </a:cubicBezTo>
                <a:cubicBezTo>
                  <a:pt x="5207" y="4424508"/>
                  <a:pt x="-18202" y="4114010"/>
                  <a:pt x="0" y="3953749"/>
                </a:cubicBezTo>
                <a:cubicBezTo>
                  <a:pt x="49519" y="3783233"/>
                  <a:pt x="34464" y="3425313"/>
                  <a:pt x="0" y="3168415"/>
                </a:cubicBezTo>
                <a:cubicBezTo>
                  <a:pt x="-54225" y="2910622"/>
                  <a:pt x="1049" y="2830191"/>
                  <a:pt x="0" y="2545564"/>
                </a:cubicBezTo>
                <a:cubicBezTo>
                  <a:pt x="-14962" y="2263203"/>
                  <a:pt x="24933" y="1989633"/>
                  <a:pt x="0" y="1760231"/>
                </a:cubicBezTo>
                <a:cubicBezTo>
                  <a:pt x="-10050" y="1539318"/>
                  <a:pt x="43364" y="1391654"/>
                  <a:pt x="0" y="1191541"/>
                </a:cubicBezTo>
                <a:cubicBezTo>
                  <a:pt x="-26023" y="999746"/>
                  <a:pt x="-17864" y="813951"/>
                  <a:pt x="0" y="677012"/>
                </a:cubicBezTo>
                <a:cubicBezTo>
                  <a:pt x="21524" y="463086"/>
                  <a:pt x="9223" y="250147"/>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custGeom>
                    <a:avLst/>
                    <a:gdLst>
                      <a:gd name="connsiteX0" fmla="*/ 0 w 7886700"/>
                      <a:gd name="connsiteY0" fmla="*/ 0 h 5416094"/>
                      <a:gd name="connsiteX1" fmla="*/ 578358 w 7886700"/>
                      <a:gd name="connsiteY1" fmla="*/ 0 h 5416094"/>
                      <a:gd name="connsiteX2" fmla="*/ 998982 w 7886700"/>
                      <a:gd name="connsiteY2" fmla="*/ 0 h 5416094"/>
                      <a:gd name="connsiteX3" fmla="*/ 1813941 w 7886700"/>
                      <a:gd name="connsiteY3" fmla="*/ 0 h 5416094"/>
                      <a:gd name="connsiteX4" fmla="*/ 2392299 w 7886700"/>
                      <a:gd name="connsiteY4" fmla="*/ 0 h 5416094"/>
                      <a:gd name="connsiteX5" fmla="*/ 2970657 w 7886700"/>
                      <a:gd name="connsiteY5" fmla="*/ 0 h 5416094"/>
                      <a:gd name="connsiteX6" fmla="*/ 3785616 w 7886700"/>
                      <a:gd name="connsiteY6" fmla="*/ 0 h 5416094"/>
                      <a:gd name="connsiteX7" fmla="*/ 4285107 w 7886700"/>
                      <a:gd name="connsiteY7" fmla="*/ 0 h 5416094"/>
                      <a:gd name="connsiteX8" fmla="*/ 5100066 w 7886700"/>
                      <a:gd name="connsiteY8" fmla="*/ 0 h 5416094"/>
                      <a:gd name="connsiteX9" fmla="*/ 5915025 w 7886700"/>
                      <a:gd name="connsiteY9" fmla="*/ 0 h 5416094"/>
                      <a:gd name="connsiteX10" fmla="*/ 6572250 w 7886700"/>
                      <a:gd name="connsiteY10" fmla="*/ 0 h 5416094"/>
                      <a:gd name="connsiteX11" fmla="*/ 7886700 w 7886700"/>
                      <a:gd name="connsiteY11" fmla="*/ 0 h 5416094"/>
                      <a:gd name="connsiteX12" fmla="*/ 7886700 w 7886700"/>
                      <a:gd name="connsiteY12" fmla="*/ 622851 h 5416094"/>
                      <a:gd name="connsiteX13" fmla="*/ 7886700 w 7886700"/>
                      <a:gd name="connsiteY13" fmla="*/ 1137380 h 5416094"/>
                      <a:gd name="connsiteX14" fmla="*/ 7886700 w 7886700"/>
                      <a:gd name="connsiteY14" fmla="*/ 1814391 h 5416094"/>
                      <a:gd name="connsiteX15" fmla="*/ 7886700 w 7886700"/>
                      <a:gd name="connsiteY15" fmla="*/ 2491403 h 5416094"/>
                      <a:gd name="connsiteX16" fmla="*/ 7886700 w 7886700"/>
                      <a:gd name="connsiteY16" fmla="*/ 3168415 h 5416094"/>
                      <a:gd name="connsiteX17" fmla="*/ 7886700 w 7886700"/>
                      <a:gd name="connsiteY17" fmla="*/ 3899588 h 5416094"/>
                      <a:gd name="connsiteX18" fmla="*/ 7886700 w 7886700"/>
                      <a:gd name="connsiteY18" fmla="*/ 4630760 h 5416094"/>
                      <a:gd name="connsiteX19" fmla="*/ 7886700 w 7886700"/>
                      <a:gd name="connsiteY19" fmla="*/ 5416094 h 5416094"/>
                      <a:gd name="connsiteX20" fmla="*/ 7466076 w 7886700"/>
                      <a:gd name="connsiteY20" fmla="*/ 5416094 h 5416094"/>
                      <a:gd name="connsiteX21" fmla="*/ 6651117 w 7886700"/>
                      <a:gd name="connsiteY21" fmla="*/ 5416094 h 5416094"/>
                      <a:gd name="connsiteX22" fmla="*/ 5993892 w 7886700"/>
                      <a:gd name="connsiteY22" fmla="*/ 5416094 h 5416094"/>
                      <a:gd name="connsiteX23" fmla="*/ 5494401 w 7886700"/>
                      <a:gd name="connsiteY23" fmla="*/ 5416094 h 5416094"/>
                      <a:gd name="connsiteX24" fmla="*/ 4837176 w 7886700"/>
                      <a:gd name="connsiteY24" fmla="*/ 5416094 h 5416094"/>
                      <a:gd name="connsiteX25" fmla="*/ 4416552 w 7886700"/>
                      <a:gd name="connsiteY25" fmla="*/ 5416094 h 5416094"/>
                      <a:gd name="connsiteX26" fmla="*/ 3995928 w 7886700"/>
                      <a:gd name="connsiteY26" fmla="*/ 5416094 h 5416094"/>
                      <a:gd name="connsiteX27" fmla="*/ 3338703 w 7886700"/>
                      <a:gd name="connsiteY27" fmla="*/ 5416094 h 5416094"/>
                      <a:gd name="connsiteX28" fmla="*/ 2839212 w 7886700"/>
                      <a:gd name="connsiteY28" fmla="*/ 5416094 h 5416094"/>
                      <a:gd name="connsiteX29" fmla="*/ 2103120 w 7886700"/>
                      <a:gd name="connsiteY29" fmla="*/ 5416094 h 5416094"/>
                      <a:gd name="connsiteX30" fmla="*/ 1603629 w 7886700"/>
                      <a:gd name="connsiteY30" fmla="*/ 5416094 h 5416094"/>
                      <a:gd name="connsiteX31" fmla="*/ 867537 w 7886700"/>
                      <a:gd name="connsiteY31" fmla="*/ 5416094 h 5416094"/>
                      <a:gd name="connsiteX32" fmla="*/ 0 w 7886700"/>
                      <a:gd name="connsiteY32" fmla="*/ 5416094 h 5416094"/>
                      <a:gd name="connsiteX33" fmla="*/ 0 w 7886700"/>
                      <a:gd name="connsiteY33" fmla="*/ 4684921 h 5416094"/>
                      <a:gd name="connsiteX34" fmla="*/ 0 w 7886700"/>
                      <a:gd name="connsiteY34" fmla="*/ 3953749 h 5416094"/>
                      <a:gd name="connsiteX35" fmla="*/ 0 w 7886700"/>
                      <a:gd name="connsiteY35" fmla="*/ 3168415 h 5416094"/>
                      <a:gd name="connsiteX36" fmla="*/ 0 w 7886700"/>
                      <a:gd name="connsiteY36" fmla="*/ 2545564 h 5416094"/>
                      <a:gd name="connsiteX37" fmla="*/ 0 w 7886700"/>
                      <a:gd name="connsiteY37" fmla="*/ 1760231 h 5416094"/>
                      <a:gd name="connsiteX38" fmla="*/ 0 w 7886700"/>
                      <a:gd name="connsiteY38" fmla="*/ 1191541 h 5416094"/>
                      <a:gd name="connsiteX39" fmla="*/ 0 w 7886700"/>
                      <a:gd name="connsiteY39" fmla="*/ 677012 h 5416094"/>
                      <a:gd name="connsiteX40" fmla="*/ 0 w 7886700"/>
                      <a:gd name="connsiteY4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886700" h="5416094" extrusionOk="0">
                        <a:moveTo>
                          <a:pt x="0" y="0"/>
                        </a:moveTo>
                        <a:cubicBezTo>
                          <a:pt x="165412" y="-21137"/>
                          <a:pt x="322344" y="-21985"/>
                          <a:pt x="578358" y="0"/>
                        </a:cubicBezTo>
                        <a:cubicBezTo>
                          <a:pt x="834372" y="21985"/>
                          <a:pt x="888520" y="-5136"/>
                          <a:pt x="998982" y="0"/>
                        </a:cubicBezTo>
                        <a:cubicBezTo>
                          <a:pt x="1109444" y="5136"/>
                          <a:pt x="1622600" y="-36529"/>
                          <a:pt x="1813941" y="0"/>
                        </a:cubicBezTo>
                        <a:cubicBezTo>
                          <a:pt x="2005282" y="36529"/>
                          <a:pt x="2177619" y="19108"/>
                          <a:pt x="2392299" y="0"/>
                        </a:cubicBezTo>
                        <a:cubicBezTo>
                          <a:pt x="2606979" y="-19108"/>
                          <a:pt x="2788556" y="-21788"/>
                          <a:pt x="2970657" y="0"/>
                        </a:cubicBezTo>
                        <a:cubicBezTo>
                          <a:pt x="3152758" y="21788"/>
                          <a:pt x="3596738" y="18723"/>
                          <a:pt x="3785616" y="0"/>
                        </a:cubicBezTo>
                        <a:cubicBezTo>
                          <a:pt x="3974494" y="-18723"/>
                          <a:pt x="4136501" y="9985"/>
                          <a:pt x="4285107" y="0"/>
                        </a:cubicBezTo>
                        <a:cubicBezTo>
                          <a:pt x="4433713" y="-9985"/>
                          <a:pt x="4710656" y="-6143"/>
                          <a:pt x="5100066" y="0"/>
                        </a:cubicBezTo>
                        <a:cubicBezTo>
                          <a:pt x="5489476" y="6143"/>
                          <a:pt x="5703885" y="5883"/>
                          <a:pt x="5915025" y="0"/>
                        </a:cubicBezTo>
                        <a:cubicBezTo>
                          <a:pt x="6126165" y="-5883"/>
                          <a:pt x="6308797" y="30350"/>
                          <a:pt x="6572250" y="0"/>
                        </a:cubicBezTo>
                        <a:cubicBezTo>
                          <a:pt x="6835703" y="-30350"/>
                          <a:pt x="7286910" y="4832"/>
                          <a:pt x="7886700" y="0"/>
                        </a:cubicBezTo>
                        <a:cubicBezTo>
                          <a:pt x="7917044" y="253972"/>
                          <a:pt x="7878280" y="382927"/>
                          <a:pt x="7886700" y="622851"/>
                        </a:cubicBezTo>
                        <a:cubicBezTo>
                          <a:pt x="7895120" y="862775"/>
                          <a:pt x="7898095" y="881954"/>
                          <a:pt x="7886700" y="1137380"/>
                        </a:cubicBezTo>
                        <a:cubicBezTo>
                          <a:pt x="7875305" y="1392806"/>
                          <a:pt x="7859449" y="1500954"/>
                          <a:pt x="7886700" y="1814391"/>
                        </a:cubicBezTo>
                        <a:cubicBezTo>
                          <a:pt x="7913951" y="2127828"/>
                          <a:pt x="7899710" y="2276490"/>
                          <a:pt x="7886700" y="2491403"/>
                        </a:cubicBezTo>
                        <a:cubicBezTo>
                          <a:pt x="7873690" y="2706316"/>
                          <a:pt x="7899048" y="2943627"/>
                          <a:pt x="7886700" y="3168415"/>
                        </a:cubicBezTo>
                        <a:cubicBezTo>
                          <a:pt x="7874352" y="3393203"/>
                          <a:pt x="7895759" y="3539359"/>
                          <a:pt x="7886700" y="3899588"/>
                        </a:cubicBezTo>
                        <a:cubicBezTo>
                          <a:pt x="7877641" y="4259817"/>
                          <a:pt x="7907485" y="4437980"/>
                          <a:pt x="7886700" y="4630760"/>
                        </a:cubicBezTo>
                        <a:cubicBezTo>
                          <a:pt x="7865915" y="4823540"/>
                          <a:pt x="7871525" y="5198637"/>
                          <a:pt x="7886700" y="5416094"/>
                        </a:cubicBezTo>
                        <a:cubicBezTo>
                          <a:pt x="7691680" y="5431844"/>
                          <a:pt x="7601555" y="5415681"/>
                          <a:pt x="7466076" y="5416094"/>
                        </a:cubicBezTo>
                        <a:cubicBezTo>
                          <a:pt x="7330597" y="5416507"/>
                          <a:pt x="6831360" y="5424066"/>
                          <a:pt x="6651117" y="5416094"/>
                        </a:cubicBezTo>
                        <a:cubicBezTo>
                          <a:pt x="6470874" y="5408122"/>
                          <a:pt x="6162822" y="5448218"/>
                          <a:pt x="5993892" y="5416094"/>
                        </a:cubicBezTo>
                        <a:cubicBezTo>
                          <a:pt x="5824963" y="5383970"/>
                          <a:pt x="5688089" y="5423575"/>
                          <a:pt x="5494401" y="5416094"/>
                        </a:cubicBezTo>
                        <a:cubicBezTo>
                          <a:pt x="5300713" y="5408613"/>
                          <a:pt x="5038344" y="5439836"/>
                          <a:pt x="4837176" y="5416094"/>
                        </a:cubicBezTo>
                        <a:cubicBezTo>
                          <a:pt x="4636008" y="5392352"/>
                          <a:pt x="4547230" y="5414191"/>
                          <a:pt x="4416552" y="5416094"/>
                        </a:cubicBezTo>
                        <a:cubicBezTo>
                          <a:pt x="4285874" y="5417997"/>
                          <a:pt x="4197467" y="5397786"/>
                          <a:pt x="3995928" y="5416094"/>
                        </a:cubicBezTo>
                        <a:cubicBezTo>
                          <a:pt x="3794389" y="5434402"/>
                          <a:pt x="3512175" y="5385012"/>
                          <a:pt x="3338703" y="5416094"/>
                        </a:cubicBezTo>
                        <a:cubicBezTo>
                          <a:pt x="3165232" y="5447176"/>
                          <a:pt x="2961841" y="5402137"/>
                          <a:pt x="2839212" y="5416094"/>
                        </a:cubicBezTo>
                        <a:cubicBezTo>
                          <a:pt x="2716583" y="5430051"/>
                          <a:pt x="2260631" y="5391454"/>
                          <a:pt x="2103120" y="5416094"/>
                        </a:cubicBezTo>
                        <a:cubicBezTo>
                          <a:pt x="1945609" y="5440734"/>
                          <a:pt x="1802870" y="5413244"/>
                          <a:pt x="1603629" y="5416094"/>
                        </a:cubicBezTo>
                        <a:cubicBezTo>
                          <a:pt x="1404388" y="5418944"/>
                          <a:pt x="1036615" y="5428037"/>
                          <a:pt x="867537" y="5416094"/>
                        </a:cubicBezTo>
                        <a:cubicBezTo>
                          <a:pt x="698459" y="5404151"/>
                          <a:pt x="196765" y="5387017"/>
                          <a:pt x="0" y="5416094"/>
                        </a:cubicBezTo>
                        <a:cubicBezTo>
                          <a:pt x="-7913" y="5158982"/>
                          <a:pt x="-32352" y="4972281"/>
                          <a:pt x="0" y="4684921"/>
                        </a:cubicBezTo>
                        <a:cubicBezTo>
                          <a:pt x="32352" y="4397561"/>
                          <a:pt x="-36146" y="4109983"/>
                          <a:pt x="0" y="3953749"/>
                        </a:cubicBezTo>
                        <a:cubicBezTo>
                          <a:pt x="36146" y="3797515"/>
                          <a:pt x="38942" y="3433311"/>
                          <a:pt x="0" y="3168415"/>
                        </a:cubicBezTo>
                        <a:cubicBezTo>
                          <a:pt x="-38942" y="2903519"/>
                          <a:pt x="-264" y="2810505"/>
                          <a:pt x="0" y="2545564"/>
                        </a:cubicBezTo>
                        <a:cubicBezTo>
                          <a:pt x="264" y="2280623"/>
                          <a:pt x="20689" y="1994225"/>
                          <a:pt x="0" y="1760231"/>
                        </a:cubicBezTo>
                        <a:cubicBezTo>
                          <a:pt x="-20689" y="1526237"/>
                          <a:pt x="16073" y="1386976"/>
                          <a:pt x="0" y="1191541"/>
                        </a:cubicBezTo>
                        <a:cubicBezTo>
                          <a:pt x="-16073" y="996106"/>
                          <a:pt x="-16965" y="844858"/>
                          <a:pt x="0" y="677012"/>
                        </a:cubicBezTo>
                        <a:cubicBezTo>
                          <a:pt x="16965" y="509166"/>
                          <a:pt x="85" y="27716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ttp://core0.staticworld.net/images/article/2013/01/standard-psu-100021930-galler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88" y="914400"/>
            <a:ext cx="7459663" cy="4967288"/>
          </a:xfrm>
          <a:prstGeom prst="rect">
            <a:avLst/>
          </a:prstGeom>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14388" y="4887913"/>
            <a:ext cx="7459663" cy="993775"/>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dirty="0">
                <a:solidFill>
                  <a:srgbClr val="FFFFFF"/>
                </a:solidFill>
              </a:rPr>
              <a:t>Source: pcworld.com</a:t>
            </a:r>
          </a:p>
        </p:txBody>
      </p:sp>
      <p:sp>
        <p:nvSpPr>
          <p:cNvPr id="512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Power Supply Unit</a:t>
            </a:r>
          </a:p>
        </p:txBody>
      </p:sp>
    </p:spTree>
    <p:extLst>
      <p:ext uri="{BB962C8B-B14F-4D97-AF65-F5344CB8AC3E}">
        <p14:creationId xmlns:p14="http://schemas.microsoft.com/office/powerpoint/2010/main" val="322676653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276B5-873D-0848-A589-B19BE99DD362}"/>
              </a:ext>
            </a:extLst>
          </p:cNvPr>
          <p:cNvSpPr>
            <a:spLocks noGrp="1"/>
          </p:cNvSpPr>
          <p:nvPr>
            <p:ph type="title"/>
          </p:nvPr>
        </p:nvSpPr>
        <p:spPr>
          <a:xfrm>
            <a:off x="717619" y="1112969"/>
            <a:ext cx="2952974" cy="4166010"/>
          </a:xfrm>
        </p:spPr>
        <p:txBody>
          <a:bodyPr>
            <a:normAutofit/>
          </a:bodyPr>
          <a:lstStyle/>
          <a:p>
            <a:r>
              <a:rPr lang="en-US" sz="3200" b="1">
                <a:solidFill>
                  <a:srgbClr val="1A3A5C"/>
                </a:solidFill>
                <a:latin typeface="Calibri"/>
              </a:rPr>
              <a:t>Power Consumption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E3AD328-E9A8-2F4A-B050-69B23B95C391}"/>
              </a:ext>
            </a:extLst>
          </p:cNvPr>
          <p:cNvSpPr>
            <a:spLocks noGrp="1"/>
          </p:cNvSpPr>
          <p:nvPr>
            <p:ph idx="1"/>
          </p:nvPr>
        </p:nvSpPr>
        <p:spPr>
          <a:xfrm>
            <a:off x="4572000" y="820880"/>
            <a:ext cx="3943349" cy="4889350"/>
          </a:xfrm>
        </p:spPr>
        <p:txBody>
          <a:bodyPr anchor="t">
            <a:normAutofit/>
          </a:bodyPr>
          <a:lstStyle/>
          <a:p>
            <a:pPr>
              <a:lnSpc>
                <a:spcPct val="90000"/>
              </a:lnSpc>
            </a:pPr>
            <a:r>
              <a:rPr lang="en-US" sz="2700"/>
              <a:t>All the components in a computer system use power differently</a:t>
            </a:r>
          </a:p>
          <a:p>
            <a:pPr>
              <a:lnSpc>
                <a:spcPct val="90000"/>
              </a:lnSpc>
            </a:pPr>
            <a:endParaRPr lang="en-US" sz="2700"/>
          </a:p>
          <a:p>
            <a:pPr>
              <a:lnSpc>
                <a:spcPct val="90000"/>
              </a:lnSpc>
            </a:pPr>
            <a:r>
              <a:rPr lang="en-US" sz="2700"/>
              <a:t>Some may use lots, whilst others use minimum power</a:t>
            </a:r>
          </a:p>
          <a:p>
            <a:pPr>
              <a:lnSpc>
                <a:spcPct val="90000"/>
              </a:lnSpc>
            </a:pPr>
            <a:endParaRPr lang="en-US" sz="2700"/>
          </a:p>
          <a:p>
            <a:pPr>
              <a:lnSpc>
                <a:spcPct val="90000"/>
              </a:lnSpc>
            </a:pPr>
            <a:r>
              <a:rPr lang="en-US" sz="2700"/>
              <a:t>The power supply should provide adequate power for each of these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Power Supply Unit</a:t>
            </a:r>
          </a:p>
        </p:txBody>
      </p:sp>
    </p:spTree>
    <p:extLst>
      <p:ext uri="{BB962C8B-B14F-4D97-AF65-F5344CB8AC3E}">
        <p14:creationId xmlns:p14="http://schemas.microsoft.com/office/powerpoint/2010/main" val="170709487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4E6B9-3D9F-679C-3885-DB37B33B2404}"/>
              </a:ext>
            </a:extLst>
          </p:cNvPr>
          <p:cNvSpPr>
            <a:spLocks noGrp="1"/>
          </p:cNvSpPr>
          <p:nvPr>
            <p:ph type="ctrTitle"/>
          </p:nvPr>
        </p:nvSpPr>
        <p:spPr/>
        <p:txBody>
          <a:bodyPr/>
          <a:lstStyle/>
          <a:p>
            <a:r>
              <a:rPr lang="en-US" sz="3200" b="1" dirty="0">
                <a:solidFill>
                  <a:srgbClr val="1A3A5C"/>
                </a:solidFill>
                <a:latin typeface="Calibri"/>
              </a:rPr>
              <a:t>Graphics processing unit</a:t>
            </a:r>
            <a:endParaRPr lang="en-GB" dirty="0"/>
          </a:p>
        </p:txBody>
      </p:sp>
      <p:sp>
        <p:nvSpPr>
          <p:cNvPr id="3" name="Subtitle 2">
            <a:extLst>
              <a:ext uri="{FF2B5EF4-FFF2-40B4-BE49-F238E27FC236}">
                <a16:creationId xmlns:a16="http://schemas.microsoft.com/office/drawing/2014/main" id="{A982C111-B1BA-8EAE-4E04-A5D343A190BF}"/>
              </a:ext>
            </a:extLst>
          </p:cNvPr>
          <p:cNvSpPr>
            <a:spLocks noGrp="1"/>
          </p:cNvSpPr>
          <p:nvPr>
            <p:ph type="subTitle" idx="1"/>
          </p:nvPr>
        </p:nvSpPr>
        <p:spPr/>
        <p:txBody>
          <a:bodyPr/>
          <a:lstStyle/>
          <a:p>
            <a:endParaRPr lang="en-GB"/>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11517479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Graphics Card</a:t>
            </a:r>
          </a:p>
        </p:txBody>
      </p:sp>
      <p:graphicFrame>
        <p:nvGraphicFramePr>
          <p:cNvPr id="5" name="Content Placeholder 2">
            <a:extLst>
              <a:ext uri="{FF2B5EF4-FFF2-40B4-BE49-F238E27FC236}">
                <a16:creationId xmlns:a16="http://schemas.microsoft.com/office/drawing/2014/main" id="{6DE84FA0-CB10-4D86-ACA6-74772402B65E}"/>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13094294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AED30-7EBF-87E9-6D42-A9C0EFA580C6}"/>
              </a:ext>
            </a:extLst>
          </p:cNvPr>
          <p:cNvSpPr>
            <a:spLocks noGrp="1"/>
          </p:cNvSpPr>
          <p:nvPr>
            <p:ph type="title"/>
          </p:nvPr>
        </p:nvSpPr>
        <p:spPr>
          <a:xfrm>
            <a:off x="571352" y="350196"/>
            <a:ext cx="3485178" cy="1624520"/>
          </a:xfrm>
        </p:spPr>
        <p:txBody>
          <a:bodyPr anchor="ctr">
            <a:normAutofit/>
          </a:bodyPr>
          <a:lstStyle/>
          <a:p>
            <a:r>
              <a:rPr lang="en-US" sz="3200" b="1">
                <a:solidFill>
                  <a:srgbClr val="1A3A5C"/>
                </a:solidFill>
                <a:latin typeface="Calibri"/>
              </a:rPr>
              <a:t>What is a Graphics Processing Unit?</a:t>
            </a:r>
            <a:br>
              <a:rPr lang="en-US" sz="3200" b="1"/>
            </a:br>
            <a:endParaRPr lang="en-GB" sz="3200"/>
          </a:p>
        </p:txBody>
      </p:sp>
      <p:sp>
        <p:nvSpPr>
          <p:cNvPr id="3" name="Content Placeholder 2">
            <a:extLst>
              <a:ext uri="{FF2B5EF4-FFF2-40B4-BE49-F238E27FC236}">
                <a16:creationId xmlns:a16="http://schemas.microsoft.com/office/drawing/2014/main" id="{61E050B6-A1D0-969D-4C77-2D020D4E9C0D}"/>
              </a:ext>
            </a:extLst>
          </p:cNvPr>
          <p:cNvSpPr>
            <a:spLocks noGrp="1"/>
          </p:cNvSpPr>
          <p:nvPr>
            <p:ph idx="1"/>
          </p:nvPr>
        </p:nvSpPr>
        <p:spPr>
          <a:xfrm>
            <a:off x="571351" y="2743200"/>
            <a:ext cx="3485179" cy="3613149"/>
          </a:xfrm>
        </p:spPr>
        <p:txBody>
          <a:bodyPr anchor="ctr">
            <a:normAutofit/>
          </a:bodyPr>
          <a:lstStyle/>
          <a:p>
            <a:pPr marL="0" indent="0">
              <a:buNone/>
            </a:pPr>
            <a:r>
              <a:rPr lang="en-US" sz="1700"/>
              <a:t>A Graphics Processing Unit (GPU) is a specialised electronic circuit designed to rapidly manipulate and alter memory to accelerate the creation of images in a frame buffer intended for output to a display device.</a:t>
            </a:r>
            <a:endParaRPr lang="en-GB" sz="1700"/>
          </a:p>
        </p:txBody>
      </p:sp>
      <p:pic>
        <p:nvPicPr>
          <p:cNvPr id="5" name="Picture 4" descr="Glowing circuit board">
            <a:extLst>
              <a:ext uri="{FF2B5EF4-FFF2-40B4-BE49-F238E27FC236}">
                <a16:creationId xmlns:a16="http://schemas.microsoft.com/office/drawing/2014/main" id="{E4791027-950C-9DDC-935C-EAA2BE46198E}"/>
              </a:ext>
            </a:extLst>
          </p:cNvPr>
          <p:cNvPicPr>
            <a:picLocks noChangeAspect="1"/>
          </p:cNvPicPr>
          <p:nvPr/>
        </p:nvPicPr>
        <p:blipFill>
          <a:blip r:embed="rId3"/>
          <a:srcRect l="39182" r="16268" b="-2"/>
          <a:stretch>
            <a:fillRect/>
          </a:stretch>
        </p:blipFill>
        <p:spPr>
          <a:xfrm>
            <a:off x="4572000" y="1"/>
            <a:ext cx="4577118" cy="6858000"/>
          </a:xfrm>
          <a:prstGeom prst="rect">
            <a:avLst/>
          </a:prstGeom>
        </p:spPr>
      </p:pic>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32254378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3E5C8-5B24-6853-B489-E45970EF768D}"/>
              </a:ext>
            </a:extLst>
          </p:cNvPr>
          <p:cNvSpPr>
            <a:spLocks noGrp="1"/>
          </p:cNvSpPr>
          <p:nvPr>
            <p:ph type="title"/>
          </p:nvPr>
        </p:nvSpPr>
        <p:spPr>
          <a:xfrm>
            <a:off x="571352" y="350196"/>
            <a:ext cx="3485178" cy="1624520"/>
          </a:xfrm>
        </p:spPr>
        <p:txBody>
          <a:bodyPr anchor="ctr">
            <a:normAutofit/>
          </a:bodyPr>
          <a:lstStyle/>
          <a:p>
            <a:r>
              <a:rPr lang="en-GB" sz="3200" b="1">
                <a:solidFill>
                  <a:srgbClr val="1A3A5C"/>
                </a:solidFill>
                <a:latin typeface="Calibri"/>
              </a:rPr>
              <a:t>Key Characteristics</a:t>
            </a:r>
          </a:p>
        </p:txBody>
      </p:sp>
      <p:sp>
        <p:nvSpPr>
          <p:cNvPr id="3" name="Content Placeholder 2">
            <a:extLst>
              <a:ext uri="{FF2B5EF4-FFF2-40B4-BE49-F238E27FC236}">
                <a16:creationId xmlns:a16="http://schemas.microsoft.com/office/drawing/2014/main" id="{7F5519C2-CA1F-8665-D497-018BF38E92AC}"/>
              </a:ext>
            </a:extLst>
          </p:cNvPr>
          <p:cNvSpPr>
            <a:spLocks noGrp="1"/>
          </p:cNvSpPr>
          <p:nvPr>
            <p:ph idx="1"/>
          </p:nvPr>
        </p:nvSpPr>
        <p:spPr>
          <a:xfrm>
            <a:off x="571351" y="2743200"/>
            <a:ext cx="3485179" cy="3613149"/>
          </a:xfrm>
        </p:spPr>
        <p:txBody>
          <a:bodyPr anchor="ctr">
            <a:normAutofit/>
          </a:bodyPr>
          <a:lstStyle/>
          <a:p>
            <a:r>
              <a:rPr lang="en-US" sz="1700" b="1"/>
              <a:t>Parallel Processing:</a:t>
            </a:r>
            <a:r>
              <a:rPr lang="en-US" sz="1700"/>
              <a:t> Designed to handle thousands of simultaneous operations</a:t>
            </a:r>
          </a:p>
          <a:p>
            <a:r>
              <a:rPr lang="en-US" sz="1700" b="1"/>
              <a:t>Specialised Architecture:</a:t>
            </a:r>
            <a:r>
              <a:rPr lang="en-US" sz="1700"/>
              <a:t> Optimised for computationally intensive tasks</a:t>
            </a:r>
          </a:p>
          <a:p>
            <a:r>
              <a:rPr lang="en-US" sz="1700" b="1"/>
              <a:t>High Memory Bandwidth:</a:t>
            </a:r>
            <a:r>
              <a:rPr lang="en-US" sz="1700"/>
              <a:t> Capable of moving large amounts of data quickly</a:t>
            </a:r>
          </a:p>
          <a:p>
            <a:r>
              <a:rPr lang="en-US" sz="1700" b="1"/>
              <a:t>Floating-Point Performance:</a:t>
            </a:r>
            <a:r>
              <a:rPr lang="en-US" sz="1700"/>
              <a:t> Excels at mathematical calculations</a:t>
            </a:r>
          </a:p>
          <a:p>
            <a:endParaRPr lang="en-GB" sz="1700"/>
          </a:p>
        </p:txBody>
      </p:sp>
      <p:pic>
        <p:nvPicPr>
          <p:cNvPr id="5" name="Picture 4">
            <a:extLst>
              <a:ext uri="{FF2B5EF4-FFF2-40B4-BE49-F238E27FC236}">
                <a16:creationId xmlns:a16="http://schemas.microsoft.com/office/drawing/2014/main" id="{A222919B-4992-D4E0-C357-C50AB076628C}"/>
              </a:ext>
            </a:extLst>
          </p:cNvPr>
          <p:cNvPicPr>
            <a:picLocks noChangeAspect="1"/>
          </p:cNvPicPr>
          <p:nvPr/>
        </p:nvPicPr>
        <p:blipFill>
          <a:blip r:embed="rId3"/>
          <a:srcRect l="14664" r="47794"/>
          <a:stretch>
            <a:fillRect/>
          </a:stretch>
        </p:blipFill>
        <p:spPr>
          <a:xfrm>
            <a:off x="4572000" y="1"/>
            <a:ext cx="4577118" cy="6858000"/>
          </a:xfrm>
          <a:prstGeom prst="rect">
            <a:avLst/>
          </a:prstGeom>
        </p:spPr>
      </p:pic>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114274639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47AD-24B7-BA12-F672-36C25ABCF314}"/>
              </a:ext>
            </a:extLst>
          </p:cNvPr>
          <p:cNvSpPr>
            <a:spLocks noGrp="1"/>
          </p:cNvSpPr>
          <p:nvPr>
            <p:ph type="title"/>
          </p:nvPr>
        </p:nvSpPr>
        <p:spPr/>
        <p:txBody>
          <a:bodyPr>
            <a:normAutofit fontScale="90000"/>
          </a:bodyPr>
          <a:lstStyle/>
          <a:p>
            <a:r>
              <a:rPr lang="en-GB" sz="3200" b="1" dirty="0">
                <a:solidFill>
                  <a:srgbClr val="1A3A5C"/>
                </a:solidFill>
                <a:latin typeface="Calibri"/>
              </a:rPr>
              <a:t>Primary Functions</a:t>
            </a:r>
            <a:br>
              <a:rPr lang="en-GB" b="1" dirty="0"/>
            </a:br>
            <a:endParaRPr lang="en-GB" dirty="0"/>
          </a:p>
        </p:txBody>
      </p:sp>
      <p:sp>
        <p:nvSpPr>
          <p:cNvPr id="3" name="Content Placeholder 2">
            <a:extLst>
              <a:ext uri="{FF2B5EF4-FFF2-40B4-BE49-F238E27FC236}">
                <a16:creationId xmlns:a16="http://schemas.microsoft.com/office/drawing/2014/main" id="{F20197C0-D72D-0ECE-C6EE-D6071643C5C8}"/>
              </a:ext>
            </a:extLst>
          </p:cNvPr>
          <p:cNvSpPr>
            <a:spLocks noGrp="1"/>
          </p:cNvSpPr>
          <p:nvPr>
            <p:ph idx="1"/>
          </p:nvPr>
        </p:nvSpPr>
        <p:spPr/>
        <p:txBody>
          <a:bodyPr/>
          <a:lstStyle/>
          <a:p>
            <a:r>
              <a:rPr lang="en-US" dirty="0"/>
              <a:t>Rendering 2D and 3D graphics</a:t>
            </a:r>
          </a:p>
          <a:p>
            <a:r>
              <a:rPr lang="en-US" dirty="0"/>
              <a:t>Video processing and encoding</a:t>
            </a:r>
          </a:p>
          <a:p>
            <a:r>
              <a:rPr lang="en-US" dirty="0"/>
              <a:t>General-purpose parallel computing (GPGPU)</a:t>
            </a:r>
          </a:p>
          <a:p>
            <a:r>
              <a:rPr lang="en-US" dirty="0"/>
              <a:t>Machine learning and artificial intelligence</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196693095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EDB9C-5665-2C88-1297-2C5CB2DD0DB8}"/>
              </a:ext>
            </a:extLst>
          </p:cNvPr>
          <p:cNvSpPr>
            <a:spLocks noGrp="1"/>
          </p:cNvSpPr>
          <p:nvPr>
            <p:ph type="title"/>
          </p:nvPr>
        </p:nvSpPr>
        <p:spPr/>
        <p:txBody>
          <a:bodyPr>
            <a:normAutofit fontScale="90000"/>
          </a:bodyPr>
          <a:lstStyle/>
          <a:p>
            <a:r>
              <a:rPr lang="en-GB" sz="3200" b="1" dirty="0">
                <a:solidFill>
                  <a:srgbClr val="1A3A5C"/>
                </a:solidFill>
                <a:latin typeface="Calibri"/>
              </a:rPr>
              <a:t>Advantages Over CPUs</a:t>
            </a:r>
            <a:br>
              <a:rPr lang="en-GB" b="1" dirty="0"/>
            </a:br>
            <a:endParaRPr lang="en-GB" dirty="0"/>
          </a:p>
        </p:txBody>
      </p:sp>
      <p:sp>
        <p:nvSpPr>
          <p:cNvPr id="3" name="Content Placeholder 2">
            <a:extLst>
              <a:ext uri="{FF2B5EF4-FFF2-40B4-BE49-F238E27FC236}">
                <a16:creationId xmlns:a16="http://schemas.microsoft.com/office/drawing/2014/main" id="{5708E125-B2C4-0092-E51F-35453C788E59}"/>
              </a:ext>
            </a:extLst>
          </p:cNvPr>
          <p:cNvSpPr>
            <a:spLocks noGrp="1"/>
          </p:cNvSpPr>
          <p:nvPr>
            <p:ph idx="1"/>
          </p:nvPr>
        </p:nvSpPr>
        <p:spPr/>
        <p:txBody>
          <a:bodyPr/>
          <a:lstStyle/>
          <a:p>
            <a:r>
              <a:rPr lang="en-US" dirty="0"/>
              <a:t>Massively parallel architecture (hundreds to thousands of cores)</a:t>
            </a:r>
          </a:p>
          <a:p>
            <a:r>
              <a:rPr lang="en-US" dirty="0"/>
              <a:t>Higher throughput for parallel workloads</a:t>
            </a:r>
          </a:p>
          <a:p>
            <a:r>
              <a:rPr lang="en-US" dirty="0"/>
              <a:t>Superior performance for floating-point operations</a:t>
            </a:r>
          </a:p>
          <a:p>
            <a:r>
              <a:rPr lang="en-US" dirty="0"/>
              <a:t>More efficient power consumption for specific tasks</a:t>
            </a:r>
          </a:p>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25436514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F7B35-6647-91C3-44B0-DCBB142D5E1C}"/>
              </a:ext>
            </a:extLst>
          </p:cNvPr>
          <p:cNvSpPr>
            <a:spLocks noGrp="1"/>
          </p:cNvSpPr>
          <p:nvPr>
            <p:ph type="title"/>
          </p:nvPr>
        </p:nvSpPr>
        <p:spPr/>
        <p:txBody>
          <a:bodyPr/>
          <a:lstStyle/>
          <a:p>
            <a:r>
              <a:rPr lang="en-US" sz="3200" b="1" dirty="0">
                <a:solidFill>
                  <a:srgbClr val="1A3A5C"/>
                </a:solidFill>
                <a:latin typeface="Calibri"/>
              </a:rPr>
              <a:t>Where they shine</a:t>
            </a:r>
            <a:endParaRPr lang="en-GB" dirty="0"/>
          </a:p>
        </p:txBody>
      </p:sp>
      <p:sp>
        <p:nvSpPr>
          <p:cNvPr id="3" name="Content Placeholder 2">
            <a:extLst>
              <a:ext uri="{FF2B5EF4-FFF2-40B4-BE49-F238E27FC236}">
                <a16:creationId xmlns:a16="http://schemas.microsoft.com/office/drawing/2014/main" id="{E2BE0F32-B09E-BF90-0E95-E683D7A2396F}"/>
              </a:ext>
            </a:extLst>
          </p:cNvPr>
          <p:cNvSpPr>
            <a:spLocks noGrp="1"/>
          </p:cNvSpPr>
          <p:nvPr>
            <p:ph idx="1"/>
          </p:nvPr>
        </p:nvSpPr>
        <p:spPr/>
        <p:txBody>
          <a:bodyPr>
            <a:normAutofit fontScale="85000" lnSpcReduction="10000"/>
          </a:bodyPr>
          <a:lstStyle/>
          <a:p>
            <a:r>
              <a:rPr lang="en-GB" b="1" dirty="0"/>
              <a:t>Scientific Computing:</a:t>
            </a:r>
            <a:r>
              <a:rPr lang="en-GB" dirty="0"/>
              <a:t> Weather simulation, molecular modelling</a:t>
            </a:r>
          </a:p>
          <a:p>
            <a:r>
              <a:rPr lang="en-GB" b="1" dirty="0"/>
              <a:t>Cryptocurrency:</a:t>
            </a:r>
            <a:r>
              <a:rPr lang="en-GB" dirty="0"/>
              <a:t> Mining and blockchain operations</a:t>
            </a:r>
          </a:p>
          <a:p>
            <a:r>
              <a:rPr lang="en-GB" b="1" dirty="0"/>
              <a:t>Artificial Intelligence:</a:t>
            </a:r>
            <a:r>
              <a:rPr lang="en-GB" dirty="0"/>
              <a:t> Deep learning, neural network training</a:t>
            </a:r>
          </a:p>
          <a:p>
            <a:r>
              <a:rPr lang="en-GB" b="1" dirty="0"/>
              <a:t>Content Creation:</a:t>
            </a:r>
            <a:r>
              <a:rPr lang="en-GB" dirty="0"/>
              <a:t> Video editing, 3D rendering, visual effects</a:t>
            </a:r>
          </a:p>
          <a:p>
            <a:r>
              <a:rPr lang="en-GB" b="1" dirty="0"/>
              <a:t>Financial Modelling:</a:t>
            </a:r>
            <a:r>
              <a:rPr lang="en-GB" dirty="0"/>
              <a:t> Risk analysis, algorithmic trading</a:t>
            </a:r>
          </a:p>
          <a:p>
            <a:r>
              <a:rPr lang="en-GB" b="1" dirty="0"/>
              <a:t>Medical Research:</a:t>
            </a:r>
            <a:r>
              <a:rPr lang="en-GB" dirty="0"/>
              <a:t> Image processing, drug discovery</a:t>
            </a:r>
          </a:p>
          <a:p>
            <a:r>
              <a:rPr lang="en-GB" b="1" dirty="0"/>
              <a:t>Gaming</a:t>
            </a:r>
          </a:p>
          <a:p>
            <a:pPr marL="0" indent="0">
              <a:buNone/>
            </a:pPr>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247236138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CACD347-CE33-671A-A693-F63C31149E53}"/>
              </a:ext>
            </a:extLst>
          </p:cNvPr>
          <p:cNvPicPr>
            <a:picLocks noGrp="1" noChangeAspect="1"/>
          </p:cNvPicPr>
          <p:nvPr>
            <p:ph idx="1"/>
          </p:nvPr>
        </p:nvPicPr>
        <p:blipFill>
          <a:blip r:embed="rId3"/>
          <a:stretch>
            <a:fillRect/>
          </a:stretch>
        </p:blipFill>
        <p:spPr>
          <a:xfrm>
            <a:off x="1577743" y="457200"/>
            <a:ext cx="5988513" cy="5943600"/>
          </a:xfrm>
          <a:prstGeom prst="rect">
            <a:avLst/>
          </a:prstGeom>
        </p:spPr>
      </p:pic>
      <p:sp>
        <p:nvSpPr>
          <p:cNvPr id="17"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25602485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3CD56D7-926D-6B73-D090-77EB4858B4A7}"/>
              </a:ext>
            </a:extLst>
          </p:cNvPr>
          <p:cNvSpPr>
            <a:spLocks noGrp="1"/>
          </p:cNvSpPr>
          <p:nvPr>
            <p:ph type="title"/>
          </p:nvPr>
        </p:nvSpPr>
        <p:spPr>
          <a:xfrm>
            <a:off x="891051" y="381935"/>
            <a:ext cx="3006438" cy="5974414"/>
          </a:xfrm>
        </p:spPr>
        <p:txBody>
          <a:bodyPr anchor="ctr">
            <a:normAutofit/>
          </a:bodyPr>
          <a:lstStyle/>
          <a:p>
            <a:r>
              <a:rPr lang="en-US" sz="3200" b="1">
                <a:solidFill>
                  <a:srgbClr val="1A3A5C"/>
                </a:solidFill>
                <a:latin typeface="Calibri"/>
              </a:rPr>
              <a:t>History</a:t>
            </a:r>
            <a:endParaRPr lang="en-GB" sz="7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7977694-57B6-C966-DC80-E5067644561C}"/>
              </a:ext>
            </a:extLst>
          </p:cNvPr>
          <p:cNvSpPr>
            <a:spLocks noGrp="1"/>
          </p:cNvSpPr>
          <p:nvPr>
            <p:ph idx="1"/>
          </p:nvPr>
        </p:nvSpPr>
        <p:spPr>
          <a:xfrm>
            <a:off x="4722924" y="518400"/>
            <a:ext cx="3578706" cy="5837949"/>
          </a:xfrm>
        </p:spPr>
        <p:txBody>
          <a:bodyPr anchor="ctr">
            <a:normAutofit/>
          </a:bodyPr>
          <a:lstStyle/>
          <a:p>
            <a:pPr>
              <a:lnSpc>
                <a:spcPct val="90000"/>
              </a:lnSpc>
            </a:pPr>
            <a:r>
              <a:rPr lang="en-US" sz="1300" b="1">
                <a:solidFill>
                  <a:schemeClr val="tx1">
                    <a:alpha val="80000"/>
                  </a:schemeClr>
                </a:solidFill>
              </a:rPr>
              <a:t>1970s</a:t>
            </a:r>
          </a:p>
          <a:p>
            <a:pPr lvl="1">
              <a:lnSpc>
                <a:spcPct val="90000"/>
              </a:lnSpc>
            </a:pPr>
            <a:r>
              <a:rPr lang="en-US" sz="1300">
                <a:solidFill>
                  <a:schemeClr val="tx1">
                    <a:alpha val="80000"/>
                  </a:schemeClr>
                </a:solidFill>
              </a:rPr>
              <a:t>Early computer graphics limited to simple vector displays and basic raster graphics. Most graphics processing handled by the main CPU.</a:t>
            </a:r>
          </a:p>
          <a:p>
            <a:pPr>
              <a:lnSpc>
                <a:spcPct val="90000"/>
              </a:lnSpc>
            </a:pPr>
            <a:r>
              <a:rPr lang="en-US" sz="1300" b="1">
                <a:solidFill>
                  <a:schemeClr val="tx1">
                    <a:alpha val="80000"/>
                  </a:schemeClr>
                </a:solidFill>
              </a:rPr>
              <a:t>1981</a:t>
            </a:r>
          </a:p>
          <a:p>
            <a:pPr lvl="1">
              <a:lnSpc>
                <a:spcPct val="90000"/>
              </a:lnSpc>
            </a:pPr>
            <a:r>
              <a:rPr lang="en-US" sz="1300" b="1">
                <a:solidFill>
                  <a:schemeClr val="tx1">
                    <a:alpha val="80000"/>
                  </a:schemeClr>
                </a:solidFill>
              </a:rPr>
              <a:t>IBM Color Graphics Adapter (CGA):</a:t>
            </a:r>
            <a:r>
              <a:rPr lang="en-US" sz="1300">
                <a:solidFill>
                  <a:schemeClr val="tx1">
                    <a:alpha val="80000"/>
                  </a:schemeClr>
                </a:solidFill>
              </a:rPr>
              <a:t> One of the first widely adopted graphics cards for personal computers, supporting 320×200 resolution in 4 colours.</a:t>
            </a:r>
          </a:p>
          <a:p>
            <a:pPr>
              <a:lnSpc>
                <a:spcPct val="90000"/>
              </a:lnSpc>
            </a:pPr>
            <a:r>
              <a:rPr lang="en-US" sz="1300" b="1">
                <a:solidFill>
                  <a:schemeClr val="tx1">
                    <a:alpha val="80000"/>
                  </a:schemeClr>
                </a:solidFill>
              </a:rPr>
              <a:t>1984</a:t>
            </a:r>
          </a:p>
          <a:p>
            <a:pPr lvl="1">
              <a:lnSpc>
                <a:spcPct val="90000"/>
              </a:lnSpc>
            </a:pPr>
            <a:r>
              <a:rPr lang="en-US" sz="1300" b="1">
                <a:solidFill>
                  <a:schemeClr val="tx1">
                    <a:alpha val="80000"/>
                  </a:schemeClr>
                </a:solidFill>
              </a:rPr>
              <a:t>Enhanced Graphics Adapter (EGA):</a:t>
            </a:r>
            <a:r>
              <a:rPr lang="en-US" sz="1300">
                <a:solidFill>
                  <a:schemeClr val="tx1">
                    <a:alpha val="80000"/>
                  </a:schemeClr>
                </a:solidFill>
              </a:rPr>
              <a:t> Improved resolution to 640×350 with 16 colours, representing significant advancement in PC graphics.</a:t>
            </a:r>
          </a:p>
          <a:p>
            <a:pPr>
              <a:lnSpc>
                <a:spcPct val="90000"/>
              </a:lnSpc>
            </a:pPr>
            <a:r>
              <a:rPr lang="en-US" sz="1300" b="1">
                <a:solidFill>
                  <a:schemeClr val="tx1">
                    <a:alpha val="80000"/>
                  </a:schemeClr>
                </a:solidFill>
              </a:rPr>
              <a:t>1987</a:t>
            </a:r>
          </a:p>
          <a:p>
            <a:pPr lvl="1">
              <a:lnSpc>
                <a:spcPct val="90000"/>
              </a:lnSpc>
            </a:pPr>
            <a:r>
              <a:rPr lang="en-US" sz="1300" b="1">
                <a:solidFill>
                  <a:schemeClr val="tx1">
                    <a:alpha val="80000"/>
                  </a:schemeClr>
                </a:solidFill>
              </a:rPr>
              <a:t>Video Graphics Array (VGA):</a:t>
            </a:r>
            <a:r>
              <a:rPr lang="en-US" sz="1300">
                <a:solidFill>
                  <a:schemeClr val="tx1">
                    <a:alpha val="80000"/>
                  </a:schemeClr>
                </a:solidFill>
              </a:rPr>
              <a:t> Became the standard for PC graphics with 640×480 resolution and 256 colours, establishing the foundation for modern graphics.</a:t>
            </a:r>
          </a:p>
          <a:p>
            <a:pPr>
              <a:lnSpc>
                <a:spcPct val="90000"/>
              </a:lnSpc>
            </a:pPr>
            <a:r>
              <a:rPr lang="en-US" sz="1300" b="1">
                <a:solidFill>
                  <a:schemeClr val="tx1">
                    <a:alpha val="80000"/>
                  </a:schemeClr>
                </a:solidFill>
              </a:rPr>
              <a:t>1991</a:t>
            </a:r>
          </a:p>
          <a:p>
            <a:pPr lvl="1">
              <a:lnSpc>
                <a:spcPct val="90000"/>
              </a:lnSpc>
            </a:pPr>
            <a:r>
              <a:rPr lang="en-US" sz="1300" b="1">
                <a:solidFill>
                  <a:schemeClr val="tx1">
                    <a:alpha val="80000"/>
                  </a:schemeClr>
                </a:solidFill>
              </a:rPr>
              <a:t>S3 Graphics 86C911:</a:t>
            </a:r>
            <a:r>
              <a:rPr lang="en-US" sz="1300">
                <a:solidFill>
                  <a:schemeClr val="tx1">
                    <a:alpha val="80000"/>
                  </a:schemeClr>
                </a:solidFill>
              </a:rPr>
              <a:t> One of the first graphics accelerators, introducing hardware acceleration for 2D operations like line drawing and area fills.</a:t>
            </a:r>
          </a:p>
          <a:p>
            <a:pPr>
              <a:lnSpc>
                <a:spcPct val="90000"/>
              </a:lnSpc>
            </a:pPr>
            <a:endParaRPr lang="en-GB" sz="13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1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127709648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8D9870B-FCB8-7E61-7311-033FE21FAE5F}"/>
              </a:ext>
            </a:extLst>
          </p:cNvPr>
          <p:cNvSpPr>
            <a:spLocks noGrp="1"/>
          </p:cNvSpPr>
          <p:nvPr>
            <p:ph type="title"/>
          </p:nvPr>
        </p:nvSpPr>
        <p:spPr>
          <a:xfrm>
            <a:off x="891051" y="381935"/>
            <a:ext cx="3006438" cy="5974414"/>
          </a:xfrm>
        </p:spPr>
        <p:txBody>
          <a:bodyPr anchor="ctr">
            <a:normAutofit/>
          </a:bodyPr>
          <a:lstStyle/>
          <a:p>
            <a:r>
              <a:rPr lang="en-US" sz="3200" b="1">
                <a:solidFill>
                  <a:srgbClr val="1A3A5C"/>
                </a:solidFill>
                <a:latin typeface="Calibri"/>
              </a:rPr>
              <a:t>History cont</a:t>
            </a:r>
            <a:endParaRPr lang="en-GB" sz="7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7E80FA16-DAD8-AF64-9BDC-F15A98FA5834}"/>
              </a:ext>
            </a:extLst>
          </p:cNvPr>
          <p:cNvSpPr>
            <a:spLocks noGrp="1"/>
          </p:cNvSpPr>
          <p:nvPr>
            <p:ph idx="1"/>
          </p:nvPr>
        </p:nvSpPr>
        <p:spPr>
          <a:xfrm>
            <a:off x="4722924" y="518400"/>
            <a:ext cx="3578706" cy="5837949"/>
          </a:xfrm>
        </p:spPr>
        <p:txBody>
          <a:bodyPr anchor="ctr">
            <a:normAutofit/>
          </a:bodyPr>
          <a:lstStyle/>
          <a:p>
            <a:r>
              <a:rPr lang="en-GB" sz="1700" b="1" dirty="0">
                <a:solidFill>
                  <a:schemeClr val="tx1">
                    <a:alpha val="80000"/>
                  </a:schemeClr>
                </a:solidFill>
              </a:rPr>
              <a:t>1995</a:t>
            </a:r>
          </a:p>
          <a:p>
            <a:pPr lvl="1"/>
            <a:r>
              <a:rPr lang="en-GB" sz="1700" b="1" dirty="0">
                <a:solidFill>
                  <a:schemeClr val="tx1">
                    <a:alpha val="80000"/>
                  </a:schemeClr>
                </a:solidFill>
              </a:rPr>
              <a:t>3dfx Voodoo Graphics:</a:t>
            </a:r>
            <a:r>
              <a:rPr lang="en-GB" sz="1700" dirty="0">
                <a:solidFill>
                  <a:schemeClr val="tx1">
                    <a:alpha val="80000"/>
                  </a:schemeClr>
                </a:solidFill>
              </a:rPr>
              <a:t> First mainstream 3D graphics accelerator, revolutionising PC gaming with hardware-accelerated 3D rendering.</a:t>
            </a:r>
          </a:p>
          <a:p>
            <a:r>
              <a:rPr lang="en-GB" sz="1700" b="1" dirty="0">
                <a:solidFill>
                  <a:schemeClr val="tx1">
                    <a:alpha val="80000"/>
                  </a:schemeClr>
                </a:solidFill>
              </a:rPr>
              <a:t>1997</a:t>
            </a:r>
          </a:p>
          <a:p>
            <a:pPr lvl="1"/>
            <a:r>
              <a:rPr lang="en-GB" sz="1700" b="1" dirty="0">
                <a:solidFill>
                  <a:schemeClr val="tx1">
                    <a:alpha val="80000"/>
                  </a:schemeClr>
                </a:solidFill>
              </a:rPr>
              <a:t>ATI Rage Pro and NVIDIA RIVA 128:</a:t>
            </a:r>
            <a:r>
              <a:rPr lang="en-GB" sz="1700" dirty="0">
                <a:solidFill>
                  <a:schemeClr val="tx1">
                    <a:alpha val="80000"/>
                  </a:schemeClr>
                </a:solidFill>
              </a:rPr>
              <a:t> Introduction of integrated 2D/3D accelerators, combining multiple graphics functions on single chips.</a:t>
            </a:r>
          </a:p>
          <a:p>
            <a:r>
              <a:rPr lang="en-GB" sz="1700" b="1" dirty="0">
                <a:solidFill>
                  <a:schemeClr val="tx1">
                    <a:alpha val="80000"/>
                  </a:schemeClr>
                </a:solidFill>
              </a:rPr>
              <a:t>1999</a:t>
            </a:r>
          </a:p>
          <a:p>
            <a:pPr lvl="1"/>
            <a:r>
              <a:rPr lang="en-GB" sz="1700" b="1" dirty="0">
                <a:solidFill>
                  <a:schemeClr val="tx1">
                    <a:alpha val="80000"/>
                  </a:schemeClr>
                </a:solidFill>
              </a:rPr>
              <a:t>NVIDIA GeForce 256:</a:t>
            </a:r>
            <a:r>
              <a:rPr lang="en-GB" sz="1700" dirty="0">
                <a:solidFill>
                  <a:schemeClr val="tx1">
                    <a:alpha val="80000"/>
                  </a:schemeClr>
                </a:solidFill>
              </a:rPr>
              <a:t> Coined the term "Graphics Processing Unit" (GPU), featuring hardware transform and lighting (T&amp;L) capabilities.</a:t>
            </a:r>
          </a:p>
          <a:p>
            <a:endParaRPr lang="en-GB" sz="17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18"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36198219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744E8D-73D0-25E2-8F02-A97A38F0883A}"/>
              </a:ext>
            </a:extLst>
          </p:cNvPr>
          <p:cNvSpPr>
            <a:spLocks noGrp="1"/>
          </p:cNvSpPr>
          <p:nvPr>
            <p:ph type="title"/>
          </p:nvPr>
        </p:nvSpPr>
        <p:spPr>
          <a:xfrm>
            <a:off x="466344" y="1161288"/>
            <a:ext cx="2702052" cy="4526280"/>
          </a:xfrm>
        </p:spPr>
        <p:txBody>
          <a:bodyPr>
            <a:normAutofit/>
          </a:bodyPr>
          <a:lstStyle/>
          <a:p>
            <a:r>
              <a:rPr lang="en-US" sz="3200" b="1">
                <a:solidFill>
                  <a:srgbClr val="1A3A5C"/>
                </a:solidFill>
                <a:latin typeface="Calibri"/>
              </a:rPr>
              <a:t>Key Innovations of the 1990s</a:t>
            </a:r>
            <a:br>
              <a:rPr lang="en-US" sz="3500" b="1"/>
            </a:br>
            <a:endParaRPr lang="en-GB" sz="35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FCE6260-83A5-06FF-CAC1-8AB642D15CEB}"/>
              </a:ext>
            </a:extLst>
          </p:cNvPr>
          <p:cNvGraphicFramePr>
            <a:graphicFrameLocks noGrp="1"/>
          </p:cNvGraphicFramePr>
          <p:nvPr>
            <p:ph idx="1"/>
            <p:extLst>
              <p:ext uri="{D42A27DB-BD31-4B8C-83A1-F6EECF244321}">
                <p14:modId xmlns:p14="http://schemas.microsoft.com/office/powerpoint/2010/main" val="4146796833"/>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315879902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74079F0-5B92-C3F7-AF09-2262EF32D9B9}"/>
              </a:ext>
            </a:extLst>
          </p:cNvPr>
          <p:cNvPicPr>
            <a:picLocks noChangeAspect="1"/>
          </p:cNvPicPr>
          <p:nvPr/>
        </p:nvPicPr>
        <p:blipFill>
          <a:blip r:embed="rId3">
            <a:alphaModFix amt="60000"/>
          </a:blip>
          <a:srcRect l="28394" r="10605" b="-1"/>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0143C267-28FF-C254-4241-388F84FCDE18}"/>
              </a:ext>
            </a:extLst>
          </p:cNvPr>
          <p:cNvSpPr>
            <a:spLocks noGrp="1"/>
          </p:cNvSpPr>
          <p:nvPr>
            <p:ph type="title"/>
          </p:nvPr>
        </p:nvSpPr>
        <p:spPr>
          <a:xfrm>
            <a:off x="628650" y="557189"/>
            <a:ext cx="3116868" cy="5571898"/>
          </a:xfrm>
        </p:spPr>
        <p:txBody>
          <a:bodyPr>
            <a:normAutofit/>
          </a:bodyPr>
          <a:lstStyle/>
          <a:p>
            <a:r>
              <a:rPr lang="en-US" sz="3200" b="1">
                <a:solidFill>
                  <a:srgbClr val="1A3A5C"/>
                </a:solidFill>
                <a:latin typeface="Calibri"/>
              </a:rPr>
              <a:t>Modern GPUs</a:t>
            </a:r>
            <a:endParaRPr lang="en-GB">
              <a:solidFill>
                <a:srgbClr val="FFFFFF"/>
              </a:solidFill>
            </a:endParaRPr>
          </a:p>
        </p:txBody>
      </p:sp>
      <p:sp>
        <p:nvSpPr>
          <p:cNvPr id="3" name="Content Placeholder 2">
            <a:extLst>
              <a:ext uri="{FF2B5EF4-FFF2-40B4-BE49-F238E27FC236}">
                <a16:creationId xmlns:a16="http://schemas.microsoft.com/office/drawing/2014/main" id="{040DA890-855F-94B6-2B67-F04E731AD9A4}"/>
              </a:ext>
            </a:extLst>
          </p:cNvPr>
          <p:cNvSpPr>
            <a:spLocks noGrp="1"/>
          </p:cNvSpPr>
          <p:nvPr>
            <p:ph idx="1"/>
          </p:nvPr>
        </p:nvSpPr>
        <p:spPr>
          <a:xfrm>
            <a:off x="3889914" y="557189"/>
            <a:ext cx="4625434" cy="5571898"/>
          </a:xfrm>
        </p:spPr>
        <p:txBody>
          <a:bodyPr anchor="ctr">
            <a:normAutofit/>
          </a:bodyPr>
          <a:lstStyle/>
          <a:p>
            <a:pPr>
              <a:lnSpc>
                <a:spcPct val="90000"/>
              </a:lnSpc>
            </a:pPr>
            <a:r>
              <a:rPr lang="en-GB" sz="1600" b="1" dirty="0">
                <a:solidFill>
                  <a:srgbClr val="FFFFFF"/>
                </a:solidFill>
              </a:rPr>
              <a:t>2000</a:t>
            </a:r>
          </a:p>
          <a:p>
            <a:pPr lvl="1">
              <a:lnSpc>
                <a:spcPct val="90000"/>
              </a:lnSpc>
            </a:pPr>
            <a:r>
              <a:rPr lang="en-GB" sz="1600" b="1" dirty="0">
                <a:solidFill>
                  <a:srgbClr val="FFFFFF"/>
                </a:solidFill>
              </a:rPr>
              <a:t>GeForce2 GTS:</a:t>
            </a:r>
            <a:r>
              <a:rPr lang="en-GB" sz="1600" dirty="0">
                <a:solidFill>
                  <a:srgbClr val="FFFFFF"/>
                </a:solidFill>
              </a:rPr>
              <a:t> Introduced programmable vertex shaders, allowing developers to create custom vertex transformations.</a:t>
            </a:r>
          </a:p>
          <a:p>
            <a:pPr>
              <a:lnSpc>
                <a:spcPct val="90000"/>
              </a:lnSpc>
            </a:pPr>
            <a:r>
              <a:rPr lang="en-GB" sz="1600" b="1" dirty="0">
                <a:solidFill>
                  <a:srgbClr val="FFFFFF"/>
                </a:solidFill>
              </a:rPr>
              <a:t>2002</a:t>
            </a:r>
          </a:p>
          <a:p>
            <a:pPr lvl="1">
              <a:lnSpc>
                <a:spcPct val="90000"/>
              </a:lnSpc>
            </a:pPr>
            <a:r>
              <a:rPr lang="en-GB" sz="1600" b="1" dirty="0">
                <a:solidFill>
                  <a:srgbClr val="FFFFFF"/>
                </a:solidFill>
              </a:rPr>
              <a:t>ATI Radeon 9700:</a:t>
            </a:r>
            <a:r>
              <a:rPr lang="en-GB" sz="1600" dirty="0">
                <a:solidFill>
                  <a:srgbClr val="FFFFFF"/>
                </a:solidFill>
              </a:rPr>
              <a:t> First GPU with programmable pixel shaders, enabling complex lighting and material effects.</a:t>
            </a:r>
          </a:p>
          <a:p>
            <a:pPr>
              <a:lnSpc>
                <a:spcPct val="90000"/>
              </a:lnSpc>
            </a:pPr>
            <a:r>
              <a:rPr lang="en-GB" sz="1600" b="1" dirty="0">
                <a:solidFill>
                  <a:srgbClr val="FFFFFF"/>
                </a:solidFill>
              </a:rPr>
              <a:t>2006</a:t>
            </a:r>
          </a:p>
          <a:p>
            <a:pPr lvl="1">
              <a:lnSpc>
                <a:spcPct val="90000"/>
              </a:lnSpc>
            </a:pPr>
            <a:r>
              <a:rPr lang="en-GB" sz="1600" b="1" dirty="0">
                <a:solidFill>
                  <a:srgbClr val="FFFFFF"/>
                </a:solidFill>
              </a:rPr>
              <a:t>NVIDIA GeForce 8800:</a:t>
            </a:r>
            <a:r>
              <a:rPr lang="en-GB" sz="1600" dirty="0">
                <a:solidFill>
                  <a:srgbClr val="FFFFFF"/>
                </a:solidFill>
              </a:rPr>
              <a:t> Introduced unified shader architecture, where vertex and pixel shaders shared the same processing units.</a:t>
            </a:r>
          </a:p>
          <a:p>
            <a:pPr>
              <a:lnSpc>
                <a:spcPct val="90000"/>
              </a:lnSpc>
            </a:pPr>
            <a:r>
              <a:rPr lang="en-GB" sz="1600" b="1" dirty="0">
                <a:solidFill>
                  <a:srgbClr val="FFFFFF"/>
                </a:solidFill>
              </a:rPr>
              <a:t>2007</a:t>
            </a:r>
          </a:p>
          <a:p>
            <a:pPr lvl="1">
              <a:lnSpc>
                <a:spcPct val="90000"/>
              </a:lnSpc>
            </a:pPr>
            <a:r>
              <a:rPr lang="en-GB" sz="1600" b="1" dirty="0">
                <a:solidFill>
                  <a:srgbClr val="FFFFFF"/>
                </a:solidFill>
              </a:rPr>
              <a:t>NVIDIA CUDA:</a:t>
            </a:r>
            <a:r>
              <a:rPr lang="en-GB" sz="1600" dirty="0">
                <a:solidFill>
                  <a:srgbClr val="FFFFFF"/>
                </a:solidFill>
              </a:rPr>
              <a:t> Launch of Compute Unified Device Architecture, enabling general-purpose computing on graphics processing units (GPGPU).</a:t>
            </a:r>
          </a:p>
          <a:p>
            <a:pPr>
              <a:lnSpc>
                <a:spcPct val="90000"/>
              </a:lnSpc>
            </a:pPr>
            <a:r>
              <a:rPr lang="en-GB" sz="1600" b="1" dirty="0">
                <a:solidFill>
                  <a:srgbClr val="FFFFFF"/>
                </a:solidFill>
              </a:rPr>
              <a:t>2009</a:t>
            </a:r>
          </a:p>
          <a:p>
            <a:pPr lvl="1">
              <a:lnSpc>
                <a:spcPct val="90000"/>
              </a:lnSpc>
            </a:pPr>
            <a:r>
              <a:rPr lang="en-GB" sz="1600" b="1" dirty="0">
                <a:solidFill>
                  <a:srgbClr val="FFFFFF"/>
                </a:solidFill>
              </a:rPr>
              <a:t>AMD/ATI Radeon HD 5870:</a:t>
            </a:r>
            <a:r>
              <a:rPr lang="en-GB" sz="1600" dirty="0">
                <a:solidFill>
                  <a:srgbClr val="FFFFFF"/>
                </a:solidFill>
              </a:rPr>
              <a:t> First GPU manufactured on 40nm process, featuring DirectX 11 support and tessellation.</a:t>
            </a:r>
          </a:p>
          <a:p>
            <a:pPr>
              <a:lnSpc>
                <a:spcPct val="90000"/>
              </a:lnSpc>
            </a:pPr>
            <a:endParaRPr lang="en-GB" sz="1600" dirty="0">
              <a:solidFill>
                <a:srgbClr val="FFFFFF"/>
              </a:solidFill>
            </a:endParaRPr>
          </a:p>
        </p:txBody>
      </p:sp>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279171439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0D1A87E-F83E-2D5F-37CC-D80EAC3711DE}"/>
              </a:ext>
            </a:extLst>
          </p:cNvPr>
          <p:cNvSpPr>
            <a:spLocks noGrp="1"/>
          </p:cNvSpPr>
          <p:nvPr>
            <p:ph type="title"/>
          </p:nvPr>
        </p:nvSpPr>
        <p:spPr>
          <a:xfrm rot="16200000">
            <a:off x="-994410" y="1947672"/>
            <a:ext cx="4471416" cy="2788920"/>
          </a:xfrm>
        </p:spPr>
        <p:txBody>
          <a:bodyPr anchor="ctr">
            <a:normAutofit/>
          </a:bodyPr>
          <a:lstStyle/>
          <a:p>
            <a:pPr algn="l"/>
            <a:r>
              <a:rPr lang="en-US" sz="3200" b="1">
                <a:solidFill>
                  <a:srgbClr val="1A3A5C"/>
                </a:solidFill>
                <a:latin typeface="Calibri"/>
              </a:rPr>
              <a:t>Modern GPUs</a:t>
            </a:r>
            <a:endParaRPr lang="en-GB" sz="4200">
              <a:solidFill>
                <a:schemeClr val="bg1"/>
              </a:solidFill>
            </a:endParaRP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36475" y="252484"/>
            <a:ext cx="4683084"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A4D0D5-1C54-2889-6968-25FC5A0F20FE}"/>
              </a:ext>
            </a:extLst>
          </p:cNvPr>
          <p:cNvSpPr>
            <a:spLocks noGrp="1"/>
          </p:cNvSpPr>
          <p:nvPr>
            <p:ph idx="1"/>
          </p:nvPr>
        </p:nvSpPr>
        <p:spPr>
          <a:xfrm>
            <a:off x="3751188" y="540048"/>
            <a:ext cx="4239072" cy="5641293"/>
          </a:xfrm>
        </p:spPr>
        <p:txBody>
          <a:bodyPr anchor="ctr">
            <a:normAutofit/>
          </a:bodyPr>
          <a:lstStyle/>
          <a:p>
            <a:pPr>
              <a:lnSpc>
                <a:spcPct val="90000"/>
              </a:lnSpc>
            </a:pPr>
            <a:r>
              <a:rPr lang="en-GB" sz="1500" b="1">
                <a:solidFill>
                  <a:schemeClr val="tx2"/>
                </a:solidFill>
              </a:rPr>
              <a:t>2012</a:t>
            </a:r>
          </a:p>
          <a:p>
            <a:pPr lvl="1">
              <a:lnSpc>
                <a:spcPct val="90000"/>
              </a:lnSpc>
            </a:pPr>
            <a:r>
              <a:rPr lang="en-GB" sz="1500" b="1">
                <a:solidFill>
                  <a:schemeClr val="tx2"/>
                </a:solidFill>
              </a:rPr>
              <a:t>NVIDIA Kepler Architecture:</a:t>
            </a:r>
            <a:r>
              <a:rPr lang="en-GB" sz="1500">
                <a:solidFill>
                  <a:schemeClr val="tx2"/>
                </a:solidFill>
              </a:rPr>
              <a:t> Significant improvement in power efficiency and compute performance, enabling mobile GPU solutions.</a:t>
            </a:r>
          </a:p>
          <a:p>
            <a:pPr>
              <a:lnSpc>
                <a:spcPct val="90000"/>
              </a:lnSpc>
            </a:pPr>
            <a:r>
              <a:rPr lang="en-GB" sz="1500" b="1">
                <a:solidFill>
                  <a:schemeClr val="tx2"/>
                </a:solidFill>
              </a:rPr>
              <a:t>2016</a:t>
            </a:r>
          </a:p>
          <a:p>
            <a:pPr lvl="1">
              <a:lnSpc>
                <a:spcPct val="90000"/>
              </a:lnSpc>
            </a:pPr>
            <a:r>
              <a:rPr lang="en-GB" sz="1500" b="1">
                <a:solidFill>
                  <a:schemeClr val="tx2"/>
                </a:solidFill>
              </a:rPr>
              <a:t>NVIDIA Pascal Architecture:</a:t>
            </a:r>
            <a:r>
              <a:rPr lang="en-GB" sz="1500">
                <a:solidFill>
                  <a:schemeClr val="tx2"/>
                </a:solidFill>
              </a:rPr>
              <a:t> Introduction of 16nm FinFET process and HBM2 memory, dramatically improving performance per watt.</a:t>
            </a:r>
          </a:p>
          <a:p>
            <a:pPr>
              <a:lnSpc>
                <a:spcPct val="90000"/>
              </a:lnSpc>
            </a:pPr>
            <a:r>
              <a:rPr lang="en-GB" sz="1500" b="1">
                <a:solidFill>
                  <a:schemeClr val="tx2"/>
                </a:solidFill>
              </a:rPr>
              <a:t>2018</a:t>
            </a:r>
          </a:p>
          <a:p>
            <a:pPr lvl="1">
              <a:lnSpc>
                <a:spcPct val="90000"/>
              </a:lnSpc>
            </a:pPr>
            <a:r>
              <a:rPr lang="en-GB" sz="1500" b="1">
                <a:solidFill>
                  <a:schemeClr val="tx2"/>
                </a:solidFill>
              </a:rPr>
              <a:t>NVIDIA Turing Architecture:</a:t>
            </a:r>
            <a:r>
              <a:rPr lang="en-GB" sz="1500">
                <a:solidFill>
                  <a:schemeClr val="tx2"/>
                </a:solidFill>
              </a:rPr>
              <a:t> First consumer GPUs with dedicated ray tracing cores and AI acceleration through Tensor cores.</a:t>
            </a:r>
          </a:p>
          <a:p>
            <a:pPr>
              <a:lnSpc>
                <a:spcPct val="90000"/>
              </a:lnSpc>
            </a:pPr>
            <a:r>
              <a:rPr lang="en-GB" sz="1500" b="1">
                <a:solidFill>
                  <a:schemeClr val="tx2"/>
                </a:solidFill>
              </a:rPr>
              <a:t>2020</a:t>
            </a:r>
          </a:p>
          <a:p>
            <a:pPr lvl="1">
              <a:lnSpc>
                <a:spcPct val="90000"/>
              </a:lnSpc>
            </a:pPr>
            <a:r>
              <a:rPr lang="en-GB" sz="1500" b="1">
                <a:solidFill>
                  <a:schemeClr val="tx2"/>
                </a:solidFill>
              </a:rPr>
              <a:t>NVIDIA Ampere Architecture:</a:t>
            </a:r>
            <a:r>
              <a:rPr lang="en-GB" sz="1500">
                <a:solidFill>
                  <a:schemeClr val="tx2"/>
                </a:solidFill>
              </a:rPr>
              <a:t> Enhanced ray tracing and AI performance, manufactured on Samsung 8nm process.</a:t>
            </a:r>
          </a:p>
          <a:p>
            <a:pPr>
              <a:lnSpc>
                <a:spcPct val="90000"/>
              </a:lnSpc>
            </a:pPr>
            <a:r>
              <a:rPr lang="en-GB" sz="1500" b="1">
                <a:solidFill>
                  <a:schemeClr val="tx2"/>
                </a:solidFill>
              </a:rPr>
              <a:t>2022</a:t>
            </a:r>
          </a:p>
          <a:p>
            <a:pPr lvl="1">
              <a:lnSpc>
                <a:spcPct val="90000"/>
              </a:lnSpc>
            </a:pPr>
            <a:r>
              <a:rPr lang="en-GB" sz="1500" b="1">
                <a:solidFill>
                  <a:schemeClr val="tx2"/>
                </a:solidFill>
              </a:rPr>
              <a:t>NVIDIA Ada Lovelace:</a:t>
            </a:r>
            <a:r>
              <a:rPr lang="en-GB" sz="1500">
                <a:solidFill>
                  <a:schemeClr val="tx2"/>
                </a:solidFill>
              </a:rPr>
              <a:t> TSMC 4nm process technology with improved efficiency and performance for gaming and content creation.</a:t>
            </a:r>
          </a:p>
          <a:p>
            <a:pPr>
              <a:lnSpc>
                <a:spcPct val="90000"/>
              </a:lnSpc>
            </a:pPr>
            <a:endParaRPr lang="en-GB" sz="1500">
              <a:solidFill>
                <a:schemeClr val="tx2"/>
              </a:solidFill>
            </a:endParaRPr>
          </a:p>
        </p:txBody>
      </p:sp>
      <p:sp>
        <p:nvSpPr>
          <p:cNvPr id="3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53146159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E092E-DFDD-E1FA-BF25-E97A4D6187D4}"/>
              </a:ext>
            </a:extLst>
          </p:cNvPr>
          <p:cNvSpPr>
            <a:spLocks noGrp="1"/>
          </p:cNvSpPr>
          <p:nvPr>
            <p:ph type="title"/>
          </p:nvPr>
        </p:nvSpPr>
        <p:spPr>
          <a:xfrm>
            <a:off x="630936" y="256032"/>
            <a:ext cx="7879842" cy="1014984"/>
          </a:xfrm>
        </p:spPr>
        <p:txBody>
          <a:bodyPr anchor="b">
            <a:normAutofit/>
          </a:bodyPr>
          <a:lstStyle/>
          <a:p>
            <a:pPr>
              <a:lnSpc>
                <a:spcPct val="90000"/>
              </a:lnSpc>
            </a:pPr>
            <a:r>
              <a:rPr lang="en-GB" sz="3200" b="1">
                <a:solidFill>
                  <a:srgbClr val="1A3A5C"/>
                </a:solidFill>
                <a:latin typeface="Calibri"/>
              </a:rPr>
              <a:t>Current Technological Trends</a:t>
            </a:r>
            <a:br>
              <a:rPr lang="en-GB" sz="3100" b="1"/>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4D59814-5DBB-00EC-13EF-FA04BCC257FA}"/>
              </a:ext>
            </a:extLst>
          </p:cNvPr>
          <p:cNvGraphicFramePr>
            <a:graphicFrameLocks noGrp="1"/>
          </p:cNvGraphicFramePr>
          <p:nvPr>
            <p:ph idx="1"/>
            <p:extLst>
              <p:ext uri="{D42A27DB-BD31-4B8C-83A1-F6EECF244321}">
                <p14:modId xmlns:p14="http://schemas.microsoft.com/office/powerpoint/2010/main" val="269684150"/>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GPU</a:t>
            </a:r>
          </a:p>
        </p:txBody>
      </p:sp>
    </p:spTree>
    <p:extLst>
      <p:ext uri="{BB962C8B-B14F-4D97-AF65-F5344CB8AC3E}">
        <p14:creationId xmlns:p14="http://schemas.microsoft.com/office/powerpoint/2010/main" val="389779842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3E9AA-0F8A-1044-9CC7-9DF8555B4B6F}"/>
              </a:ext>
            </a:extLst>
          </p:cNvPr>
          <p:cNvSpPr>
            <a:spLocks noGrp="1"/>
          </p:cNvSpPr>
          <p:nvPr>
            <p:ph type="title"/>
          </p:nvPr>
        </p:nvSpPr>
        <p:spPr>
          <a:xfrm>
            <a:off x="6004563" y="1129084"/>
            <a:ext cx="2766819" cy="1960157"/>
          </a:xfrm>
        </p:spPr>
        <p:txBody>
          <a:bodyPr anchor="b">
            <a:normAutofit/>
          </a:bodyPr>
          <a:lstStyle/>
          <a:p>
            <a:r>
              <a:rPr lang="en-US" sz="3200" b="1">
                <a:solidFill>
                  <a:srgbClr val="1A3A5C"/>
                </a:solidFill>
                <a:latin typeface="Calibri"/>
              </a:rPr>
              <a:t>Input Peripherals</a:t>
            </a:r>
          </a:p>
        </p:txBody>
      </p:sp>
      <p:pic>
        <p:nvPicPr>
          <p:cNvPr id="1030" name="Picture 6" descr="Microphones - Cheap Microphone Deals | Currys">
            <a:extLst>
              <a:ext uri="{FF2B5EF4-FFF2-40B4-BE49-F238E27FC236}">
                <a16:creationId xmlns:a16="http://schemas.microsoft.com/office/drawing/2014/main" id="{90C55B91-9360-A14D-88B9-23875D418E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01" r="12487" b="3"/>
          <a:stretch/>
        </p:blipFill>
        <p:spPr bwMode="auto">
          <a:xfrm>
            <a:off x="4016340" y="1519571"/>
            <a:ext cx="1721071"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Razer Cynosa V2 - Membrane Gaming Keyboard (Keyboard with Soft  Spring-Loaded Keys, Media Keys, Cable Management, Fully Programmable, RGB  Chroma Lighting) UK Layout | Black : Amazon.co.uk: Computers &amp; Accessories">
            <a:extLst>
              <a:ext uri="{FF2B5EF4-FFF2-40B4-BE49-F238E27FC236}">
                <a16:creationId xmlns:a16="http://schemas.microsoft.com/office/drawing/2014/main" id="{757E7C76-4029-7542-85E7-7FB898215C2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7456" b="1"/>
          <a:stretch/>
        </p:blipFill>
        <p:spPr bwMode="auto">
          <a:xfrm>
            <a:off x="20" y="1"/>
            <a:ext cx="5077530"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ireless Mouse Rotating Bluetooth 2.4GHz Dual Modes Rechargeable Portable  Curved Mouse Silent Click USB Mice 3 Adjustable DPI for Home,Office,Travel  Gray : Amazon.co.uk: Computers &amp; Accessories">
            <a:extLst>
              <a:ext uri="{FF2B5EF4-FFF2-40B4-BE49-F238E27FC236}">
                <a16:creationId xmlns:a16="http://schemas.microsoft.com/office/drawing/2014/main" id="{6AB311AB-5B6D-1148-BA48-56AFC21DD5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401" r="29673" b="1"/>
          <a:stretch/>
        </p:blipFill>
        <p:spPr bwMode="auto">
          <a:xfrm>
            <a:off x="20" y="2619612"/>
            <a:ext cx="5623834"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898210A-E624-3345-83B4-651C2EA853B8}"/>
              </a:ext>
            </a:extLst>
          </p:cNvPr>
          <p:cNvSpPr>
            <a:spLocks noGrp="1"/>
          </p:cNvSpPr>
          <p:nvPr>
            <p:ph idx="1"/>
          </p:nvPr>
        </p:nvSpPr>
        <p:spPr>
          <a:xfrm>
            <a:off x="6004563" y="3236181"/>
            <a:ext cx="2766819" cy="2195515"/>
          </a:xfrm>
        </p:spPr>
        <p:txBody>
          <a:bodyPr>
            <a:normAutofit/>
          </a:bodyPr>
          <a:lstStyle/>
          <a:p>
            <a:pPr>
              <a:lnSpc>
                <a:spcPct val="90000"/>
              </a:lnSpc>
            </a:pPr>
            <a:r>
              <a:rPr lang="en-US" sz="1800"/>
              <a:t>Mouse</a:t>
            </a:r>
          </a:p>
          <a:p>
            <a:pPr>
              <a:lnSpc>
                <a:spcPct val="90000"/>
              </a:lnSpc>
            </a:pPr>
            <a:endParaRPr lang="en-US" sz="1800"/>
          </a:p>
          <a:p>
            <a:pPr>
              <a:lnSpc>
                <a:spcPct val="90000"/>
              </a:lnSpc>
            </a:pPr>
            <a:r>
              <a:rPr lang="en-US" sz="1800"/>
              <a:t>Keyboard</a:t>
            </a:r>
          </a:p>
          <a:p>
            <a:pPr>
              <a:lnSpc>
                <a:spcPct val="90000"/>
              </a:lnSpc>
            </a:pPr>
            <a:endParaRPr lang="en-US" sz="1800"/>
          </a:p>
          <a:p>
            <a:pPr>
              <a:lnSpc>
                <a:spcPct val="90000"/>
              </a:lnSpc>
            </a:pPr>
            <a:r>
              <a:rPr lang="en-US" sz="1800"/>
              <a:t>Microphone</a:t>
            </a:r>
          </a:p>
          <a:p>
            <a:pPr>
              <a:lnSpc>
                <a:spcPct val="90000"/>
              </a:lnSpc>
            </a:pPr>
            <a:endParaRPr lang="en-US" sz="1800"/>
          </a:p>
          <a:p>
            <a:pPr>
              <a:lnSpc>
                <a:spcPct val="90000"/>
              </a:lnSpc>
            </a:pPr>
            <a:r>
              <a:rPr lang="en-US" sz="1800"/>
              <a:t>Camera</a:t>
            </a:r>
          </a:p>
        </p:txBody>
      </p:sp>
      <p:sp>
        <p:nvSpPr>
          <p:cNvPr id="1031"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396536202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A4278-DDC1-3588-DA64-0004D27828B0}"/>
              </a:ext>
            </a:extLst>
          </p:cNvPr>
          <p:cNvSpPr>
            <a:spLocks noGrp="1"/>
          </p:cNvSpPr>
          <p:nvPr>
            <p:ph type="title"/>
          </p:nvPr>
        </p:nvSpPr>
        <p:spPr>
          <a:xfrm>
            <a:off x="571352" y="350196"/>
            <a:ext cx="3485178" cy="1624520"/>
          </a:xfrm>
        </p:spPr>
        <p:txBody>
          <a:bodyPr anchor="ctr">
            <a:normAutofit/>
          </a:bodyPr>
          <a:lstStyle/>
          <a:p>
            <a:r>
              <a:rPr lang="en-GB" sz="3200" b="1">
                <a:solidFill>
                  <a:srgbClr val="1A3A5C"/>
                </a:solidFill>
                <a:latin typeface="Calibri"/>
              </a:rPr>
              <a:t>The Early Era (1940s-1960s)</a:t>
            </a:r>
            <a:endParaRPr lang="en-GB" sz="3500"/>
          </a:p>
        </p:txBody>
      </p:sp>
      <p:sp>
        <p:nvSpPr>
          <p:cNvPr id="3" name="Content Placeholder 2">
            <a:extLst>
              <a:ext uri="{FF2B5EF4-FFF2-40B4-BE49-F238E27FC236}">
                <a16:creationId xmlns:a16="http://schemas.microsoft.com/office/drawing/2014/main" id="{53F67777-4677-7DBD-F4B5-30775D90A0E4}"/>
              </a:ext>
            </a:extLst>
          </p:cNvPr>
          <p:cNvSpPr>
            <a:spLocks noGrp="1"/>
          </p:cNvSpPr>
          <p:nvPr>
            <p:ph idx="1"/>
          </p:nvPr>
        </p:nvSpPr>
        <p:spPr>
          <a:xfrm>
            <a:off x="571351" y="2743200"/>
            <a:ext cx="3485179" cy="3613149"/>
          </a:xfrm>
        </p:spPr>
        <p:txBody>
          <a:bodyPr anchor="ctr">
            <a:normAutofit/>
          </a:bodyPr>
          <a:lstStyle/>
          <a:p>
            <a:r>
              <a:rPr lang="en-US" sz="1700" b="1"/>
              <a:t>1940s</a:t>
            </a:r>
          </a:p>
          <a:p>
            <a:pPr lvl="1"/>
            <a:r>
              <a:rPr lang="en-US" sz="1700"/>
              <a:t>Punch cards and paper tape - the first programmable input methods</a:t>
            </a:r>
          </a:p>
          <a:p>
            <a:r>
              <a:rPr lang="en-US" sz="1700" b="1"/>
              <a:t>1950s</a:t>
            </a:r>
          </a:p>
          <a:p>
            <a:pPr lvl="1"/>
            <a:r>
              <a:rPr lang="en-US" sz="1700"/>
              <a:t>Light pens for direct screen interaction</a:t>
            </a:r>
          </a:p>
          <a:p>
            <a:r>
              <a:rPr lang="en-US" sz="1700" b="1"/>
              <a:t>1960s</a:t>
            </a:r>
          </a:p>
          <a:p>
            <a:pPr lvl="1"/>
            <a:r>
              <a:rPr lang="en-US" sz="1700"/>
              <a:t>First computer keyboards adapted from typewriters</a:t>
            </a:r>
            <a:endParaRPr lang="en-GB" sz="1700"/>
          </a:p>
        </p:txBody>
      </p:sp>
      <p:pic>
        <p:nvPicPr>
          <p:cNvPr id="5" name="Picture 4" descr="Antique cash register keys">
            <a:extLst>
              <a:ext uri="{FF2B5EF4-FFF2-40B4-BE49-F238E27FC236}">
                <a16:creationId xmlns:a16="http://schemas.microsoft.com/office/drawing/2014/main" id="{EB72555D-1D6E-88DF-2FC2-34CC4E5D21F0}"/>
              </a:ext>
            </a:extLst>
          </p:cNvPr>
          <p:cNvPicPr>
            <a:picLocks noChangeAspect="1"/>
          </p:cNvPicPr>
          <p:nvPr/>
        </p:nvPicPr>
        <p:blipFill>
          <a:blip r:embed="rId3"/>
          <a:srcRect l="26128" r="29490"/>
          <a:stretch>
            <a:fillRect/>
          </a:stretch>
        </p:blipFill>
        <p:spPr>
          <a:xfrm>
            <a:off x="4572000" y="1"/>
            <a:ext cx="4577118" cy="6858000"/>
          </a:xfrm>
          <a:prstGeom prst="rect">
            <a:avLst/>
          </a:prstGeom>
        </p:spPr>
      </p:pic>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178229713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9A954-5C73-4FD5-9F58-15289AAE5D79}"/>
              </a:ext>
            </a:extLst>
          </p:cNvPr>
          <p:cNvSpPr>
            <a:spLocks noGrp="1"/>
          </p:cNvSpPr>
          <p:nvPr>
            <p:ph type="title"/>
          </p:nvPr>
        </p:nvSpPr>
        <p:spPr>
          <a:xfrm>
            <a:off x="439858" y="1683756"/>
            <a:ext cx="2336449" cy="2396359"/>
          </a:xfrm>
        </p:spPr>
        <p:txBody>
          <a:bodyPr anchor="b">
            <a:normAutofit/>
          </a:bodyPr>
          <a:lstStyle/>
          <a:p>
            <a:pPr algn="r"/>
            <a:r>
              <a:rPr lang="en-GB" sz="3200" b="1">
                <a:solidFill>
                  <a:srgbClr val="1A3A5C"/>
                </a:solidFill>
                <a:latin typeface="Calibri"/>
              </a:rPr>
              <a:t>The Mouse Revolution (1960s-1980s)</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70DDB9C2-107A-8FAA-78C2-B52EB7980AFF}"/>
              </a:ext>
            </a:extLst>
          </p:cNvPr>
          <p:cNvGraphicFramePr>
            <a:graphicFrameLocks noGrp="1"/>
          </p:cNvGraphicFramePr>
          <p:nvPr>
            <p:ph idx="1"/>
            <p:extLst>
              <p:ext uri="{D42A27DB-BD31-4B8C-83A1-F6EECF244321}">
                <p14:modId xmlns:p14="http://schemas.microsoft.com/office/powerpoint/2010/main" val="149908592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158152694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B926-8D78-7276-D434-5A4AF7BD72F8}"/>
              </a:ext>
            </a:extLst>
          </p:cNvPr>
          <p:cNvSpPr>
            <a:spLocks noGrp="1"/>
          </p:cNvSpPr>
          <p:nvPr>
            <p:ph type="title"/>
          </p:nvPr>
        </p:nvSpPr>
        <p:spPr>
          <a:xfrm>
            <a:off x="4401417" y="1138036"/>
            <a:ext cx="4083287" cy="1402470"/>
          </a:xfrm>
        </p:spPr>
        <p:txBody>
          <a:bodyPr anchor="t">
            <a:normAutofit/>
          </a:bodyPr>
          <a:lstStyle/>
          <a:p>
            <a:r>
              <a:rPr lang="en-US" sz="3200" b="1">
                <a:solidFill>
                  <a:srgbClr val="1A3A5C"/>
                </a:solidFill>
                <a:latin typeface="Calibri"/>
              </a:rPr>
              <a:t>The PC era </a:t>
            </a:r>
            <a:r>
              <a:rPr lang="en-GB" sz="3200" b="1">
                <a:solidFill>
                  <a:srgbClr val="1A3A5C"/>
                </a:solidFill>
                <a:latin typeface="Calibri"/>
              </a:rPr>
              <a:t>(1980s-1990s)</a:t>
            </a:r>
            <a:endParaRPr lang="en-GB" sz="2800"/>
          </a:p>
        </p:txBody>
      </p:sp>
      <p:pic>
        <p:nvPicPr>
          <p:cNvPr id="5" name="Picture 4" descr="Closeup of a keyboard">
            <a:extLst>
              <a:ext uri="{FF2B5EF4-FFF2-40B4-BE49-F238E27FC236}">
                <a16:creationId xmlns:a16="http://schemas.microsoft.com/office/drawing/2014/main" id="{47F4405A-D8DE-BC26-CE57-EF918AEEDD80}"/>
              </a:ext>
            </a:extLst>
          </p:cNvPr>
          <p:cNvPicPr>
            <a:picLocks noChangeAspect="1"/>
          </p:cNvPicPr>
          <p:nvPr/>
        </p:nvPicPr>
        <p:blipFill>
          <a:blip r:embed="rId3"/>
          <a:srcRect l="21736" r="41788" b="1"/>
          <a:stretch>
            <a:fillRect/>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4B16EA-F68C-8C06-2A17-3F54D6F1E857}"/>
              </a:ext>
            </a:extLst>
          </p:cNvPr>
          <p:cNvSpPr>
            <a:spLocks noGrp="1"/>
          </p:cNvSpPr>
          <p:nvPr>
            <p:ph idx="1"/>
          </p:nvPr>
        </p:nvSpPr>
        <p:spPr>
          <a:xfrm>
            <a:off x="4401417" y="2551176"/>
            <a:ext cx="4083287" cy="3591207"/>
          </a:xfrm>
        </p:spPr>
        <p:txBody>
          <a:bodyPr>
            <a:normAutofit/>
          </a:bodyPr>
          <a:lstStyle/>
          <a:p>
            <a:r>
              <a:rPr lang="en-US" sz="1700" b="1"/>
              <a:t>QWERTY keyboards</a:t>
            </a:r>
            <a:r>
              <a:rPr lang="en-US" sz="1700"/>
              <a:t> - became universal standard</a:t>
            </a:r>
          </a:p>
          <a:p>
            <a:r>
              <a:rPr lang="en-US" sz="1700" b="1"/>
              <a:t>Optical mice</a:t>
            </a:r>
            <a:r>
              <a:rPr lang="en-US" sz="1700"/>
              <a:t> - replaced mechanical ball mice</a:t>
            </a:r>
          </a:p>
          <a:p>
            <a:r>
              <a:rPr lang="en-US" sz="1700" b="1"/>
              <a:t>Function keys</a:t>
            </a:r>
            <a:r>
              <a:rPr lang="en-US" sz="1700"/>
              <a:t> - added programmable shortcuts</a:t>
            </a:r>
          </a:p>
          <a:p>
            <a:r>
              <a:rPr lang="en-US" sz="1700" b="1"/>
              <a:t>Joysticks and gamepads</a:t>
            </a:r>
            <a:r>
              <a:rPr lang="en-US" sz="1700"/>
              <a:t> - specialised gaming input</a:t>
            </a:r>
          </a:p>
          <a:p>
            <a:r>
              <a:rPr lang="en-US" sz="1700" b="1"/>
              <a:t>Trackballs</a:t>
            </a:r>
            <a:r>
              <a:rPr lang="en-US" sz="1700"/>
              <a:t> - alternative pointing devices</a:t>
            </a:r>
          </a:p>
          <a:p>
            <a:pPr marL="0" indent="0">
              <a:buNone/>
            </a:pPr>
            <a:endParaRPr lang="en-GB" sz="1700"/>
          </a:p>
        </p:txBody>
      </p:sp>
      <p:sp>
        <p:nvSpPr>
          <p:cNvPr id="1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311765375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45FDD-8490-91CA-2F85-068E1C4E9971}"/>
              </a:ext>
            </a:extLst>
          </p:cNvPr>
          <p:cNvSpPr>
            <a:spLocks noGrp="1"/>
          </p:cNvSpPr>
          <p:nvPr>
            <p:ph type="title"/>
          </p:nvPr>
        </p:nvSpPr>
        <p:spPr>
          <a:xfrm>
            <a:off x="439858" y="1683756"/>
            <a:ext cx="2336449" cy="2396359"/>
          </a:xfrm>
        </p:spPr>
        <p:txBody>
          <a:bodyPr anchor="b">
            <a:normAutofit/>
          </a:bodyPr>
          <a:lstStyle/>
          <a:p>
            <a:pPr algn="r"/>
            <a:r>
              <a:rPr lang="en-GB" sz="3200" b="1">
                <a:solidFill>
                  <a:srgbClr val="1A3A5C"/>
                </a:solidFill>
                <a:latin typeface="Calibri"/>
              </a:rPr>
              <a:t>Internet Age (1990s-2000s)</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64AA857E-B27E-768D-D25A-A787E4EE2147}"/>
              </a:ext>
            </a:extLst>
          </p:cNvPr>
          <p:cNvGraphicFramePr>
            <a:graphicFrameLocks noGrp="1"/>
          </p:cNvGraphicFramePr>
          <p:nvPr>
            <p:ph idx="1"/>
            <p:extLst>
              <p:ext uri="{D42A27DB-BD31-4B8C-83A1-F6EECF244321}">
                <p14:modId xmlns:p14="http://schemas.microsoft.com/office/powerpoint/2010/main" val="366897626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125432755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3FF0-B900-2C36-4205-EDFD3A196410}"/>
              </a:ext>
            </a:extLst>
          </p:cNvPr>
          <p:cNvSpPr>
            <a:spLocks noGrp="1"/>
          </p:cNvSpPr>
          <p:nvPr>
            <p:ph type="title"/>
          </p:nvPr>
        </p:nvSpPr>
        <p:spPr>
          <a:xfrm>
            <a:off x="4401417" y="1138036"/>
            <a:ext cx="4083287" cy="1402470"/>
          </a:xfrm>
        </p:spPr>
        <p:txBody>
          <a:bodyPr anchor="t">
            <a:normAutofit/>
          </a:bodyPr>
          <a:lstStyle/>
          <a:p>
            <a:r>
              <a:rPr lang="en-GB" sz="3200" b="1">
                <a:solidFill>
                  <a:srgbClr val="1A3A5C"/>
                </a:solidFill>
                <a:latin typeface="Calibri"/>
              </a:rPr>
              <a:t>The Touch Revolution (2000s-2010s)</a:t>
            </a:r>
            <a:endParaRPr lang="en-GB" sz="2800"/>
          </a:p>
        </p:txBody>
      </p:sp>
      <p:pic>
        <p:nvPicPr>
          <p:cNvPr id="5" name="Picture 4" descr="Mobile device with apps">
            <a:extLst>
              <a:ext uri="{FF2B5EF4-FFF2-40B4-BE49-F238E27FC236}">
                <a16:creationId xmlns:a16="http://schemas.microsoft.com/office/drawing/2014/main" id="{0ED6DD25-4C82-E9B1-F772-65AD6D9788BE}"/>
              </a:ext>
            </a:extLst>
          </p:cNvPr>
          <p:cNvPicPr>
            <a:picLocks noChangeAspect="1"/>
          </p:cNvPicPr>
          <p:nvPr/>
        </p:nvPicPr>
        <p:blipFill>
          <a:blip r:embed="rId3"/>
          <a:srcRect l="53942" r="14371"/>
          <a:stretch>
            <a:fillRect/>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EDBF2C-987E-BEF1-6069-27B4AA4F592C}"/>
              </a:ext>
            </a:extLst>
          </p:cNvPr>
          <p:cNvSpPr>
            <a:spLocks noGrp="1"/>
          </p:cNvSpPr>
          <p:nvPr>
            <p:ph idx="1"/>
          </p:nvPr>
        </p:nvSpPr>
        <p:spPr>
          <a:xfrm>
            <a:off x="4401417" y="2551176"/>
            <a:ext cx="4083287" cy="3591207"/>
          </a:xfrm>
        </p:spPr>
        <p:txBody>
          <a:bodyPr>
            <a:normAutofit/>
          </a:bodyPr>
          <a:lstStyle/>
          <a:p>
            <a:r>
              <a:rPr lang="en-GB" sz="1700" b="1"/>
              <a:t>2007:</a:t>
            </a:r>
            <a:r>
              <a:rPr lang="en-GB" sz="1700"/>
              <a:t> iPhone introduces capacitive multi-touch</a:t>
            </a:r>
          </a:p>
          <a:p>
            <a:r>
              <a:rPr lang="en-GB" sz="1700" b="1"/>
              <a:t>Gestures:</a:t>
            </a:r>
            <a:r>
              <a:rPr lang="en-GB" sz="1700"/>
              <a:t> Pinch, swipe, tap become universal</a:t>
            </a:r>
          </a:p>
          <a:p>
            <a:r>
              <a:rPr lang="en-GB" sz="1700" b="1"/>
              <a:t>Tablets:</a:t>
            </a:r>
            <a:r>
              <a:rPr lang="en-GB" sz="1700"/>
              <a:t> iPad creates new interaction paradigm</a:t>
            </a:r>
          </a:p>
          <a:p>
            <a:r>
              <a:rPr lang="en-GB" sz="1700" b="1"/>
              <a:t>Trackpads:</a:t>
            </a:r>
            <a:r>
              <a:rPr lang="en-GB" sz="1700"/>
              <a:t> Multi-touch trackpads on laptops</a:t>
            </a:r>
          </a:p>
          <a:p>
            <a:r>
              <a:rPr lang="en-GB" sz="1700" b="1"/>
              <a:t>Interactive displays:</a:t>
            </a:r>
            <a:r>
              <a:rPr lang="en-GB" sz="1700"/>
              <a:t> Touch becomes mainstream</a:t>
            </a:r>
          </a:p>
          <a:p>
            <a:pPr marL="0" indent="0">
              <a:buNone/>
            </a:pPr>
            <a:endParaRPr lang="en-GB" sz="1700"/>
          </a:p>
        </p:txBody>
      </p:sp>
      <p:sp>
        <p:nvSpPr>
          <p:cNvPr id="1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54784886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EEE686-5352-28F8-E69A-EDA0F4637970}"/>
              </a:ext>
            </a:extLst>
          </p:cNvPr>
          <p:cNvSpPr>
            <a:spLocks noGrp="1"/>
          </p:cNvSpPr>
          <p:nvPr>
            <p:ph type="title"/>
          </p:nvPr>
        </p:nvSpPr>
        <p:spPr>
          <a:xfrm>
            <a:off x="1028697" y="348865"/>
            <a:ext cx="7533018" cy="877729"/>
          </a:xfrm>
        </p:spPr>
        <p:txBody>
          <a:bodyPr anchor="ctr">
            <a:normAutofit/>
          </a:bodyPr>
          <a:lstStyle/>
          <a:p>
            <a:r>
              <a:rPr lang="en-US" sz="3200" b="1">
                <a:solidFill>
                  <a:srgbClr val="1A3A5C"/>
                </a:solidFill>
                <a:latin typeface="Calibri"/>
              </a:rPr>
              <a:t>Current State of Input Technology</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9CEB7156-76AC-DBD3-2A7C-FCD0A1E89A0F}"/>
              </a:ext>
            </a:extLst>
          </p:cNvPr>
          <p:cNvGraphicFramePr>
            <a:graphicFrameLocks noGrp="1"/>
          </p:cNvGraphicFramePr>
          <p:nvPr>
            <p:ph idx="1"/>
            <p:extLst>
              <p:ext uri="{D42A27DB-BD31-4B8C-83A1-F6EECF244321}">
                <p14:modId xmlns:p14="http://schemas.microsoft.com/office/powerpoint/2010/main" val="368889770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163352456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B0CC9E-38BB-894B-73A8-C5D4E49DA38B}"/>
              </a:ext>
            </a:extLst>
          </p:cNvPr>
          <p:cNvSpPr>
            <a:spLocks noGrp="1"/>
          </p:cNvSpPr>
          <p:nvPr>
            <p:ph type="title"/>
          </p:nvPr>
        </p:nvSpPr>
        <p:spPr>
          <a:xfrm>
            <a:off x="1028697" y="348865"/>
            <a:ext cx="7533018" cy="877729"/>
          </a:xfrm>
        </p:spPr>
        <p:txBody>
          <a:bodyPr anchor="ctr">
            <a:normAutofit/>
          </a:bodyPr>
          <a:lstStyle/>
          <a:p>
            <a:r>
              <a:rPr lang="en-GB" sz="3200" b="1">
                <a:solidFill>
                  <a:srgbClr val="1A3A5C"/>
                </a:solidFill>
                <a:latin typeface="Calibri"/>
              </a:rPr>
              <a:t>Emerging Technologies</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12288A1A-362E-3A4E-07CC-ADDE6D61B42B}"/>
              </a:ext>
            </a:extLst>
          </p:cNvPr>
          <p:cNvGraphicFramePr>
            <a:graphicFrameLocks noGrp="1"/>
          </p:cNvGraphicFramePr>
          <p:nvPr>
            <p:ph idx="1"/>
            <p:extLst>
              <p:ext uri="{D42A27DB-BD31-4B8C-83A1-F6EECF244321}">
                <p14:modId xmlns:p14="http://schemas.microsoft.com/office/powerpoint/2010/main" val="2780767790"/>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Input Peripherals</a:t>
            </a:r>
          </a:p>
        </p:txBody>
      </p:sp>
    </p:spTree>
    <p:extLst>
      <p:ext uri="{BB962C8B-B14F-4D97-AF65-F5344CB8AC3E}">
        <p14:creationId xmlns:p14="http://schemas.microsoft.com/office/powerpoint/2010/main" val="335550118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train">
            <a:extLst>
              <a:ext uri="{FF2B5EF4-FFF2-40B4-BE49-F238E27FC236}">
                <a16:creationId xmlns:a16="http://schemas.microsoft.com/office/drawing/2014/main" id="{FC94F9EA-0AEC-1B3F-3A57-64B60061967C}"/>
              </a:ext>
            </a:extLst>
          </p:cNvPr>
          <p:cNvPicPr>
            <a:picLocks noChangeAspect="1"/>
          </p:cNvPicPr>
          <p:nvPr/>
        </p:nvPicPr>
        <p:blipFill>
          <a:blip r:embed="rId3">
            <a:alphaModFix amt="50000"/>
          </a:blip>
          <a:srcRect l="3485" r="7513" b="-1"/>
          <a:stretch>
            <a:fillRect/>
          </a:stretch>
        </p:blipFill>
        <p:spPr>
          <a:xfrm>
            <a:off x="20" y="10"/>
            <a:ext cx="9143979" cy="6857990"/>
          </a:xfrm>
          <a:prstGeom prst="rect">
            <a:avLst/>
          </a:prstGeom>
        </p:spPr>
      </p:pic>
      <p:sp>
        <p:nvSpPr>
          <p:cNvPr id="2" name="Title 1">
            <a:extLst>
              <a:ext uri="{FF2B5EF4-FFF2-40B4-BE49-F238E27FC236}">
                <a16:creationId xmlns:a16="http://schemas.microsoft.com/office/drawing/2014/main" id="{2DC2E38B-85ED-D707-9FC2-771F7317CC73}"/>
              </a:ext>
            </a:extLst>
          </p:cNvPr>
          <p:cNvSpPr>
            <a:spLocks noGrp="1"/>
          </p:cNvSpPr>
          <p:nvPr>
            <p:ph type="ctrTitle"/>
          </p:nvPr>
        </p:nvSpPr>
        <p:spPr>
          <a:xfrm>
            <a:off x="571500" y="1137434"/>
            <a:ext cx="5886450" cy="3204429"/>
          </a:xfrm>
        </p:spPr>
        <p:txBody>
          <a:bodyPr anchor="t">
            <a:normAutofit/>
          </a:bodyPr>
          <a:lstStyle/>
          <a:p>
            <a:pPr algn="l"/>
            <a:r>
              <a:rPr lang="en-US" sz="3200" b="1">
                <a:solidFill>
                  <a:srgbClr val="1A3A5C"/>
                </a:solidFill>
                <a:latin typeface="Calibri"/>
              </a:rPr>
              <a:t>The bus</a:t>
            </a:r>
            <a:endParaRPr lang="en-GB" sz="3500">
              <a:solidFill>
                <a:srgbClr val="FFFFFF"/>
              </a:solidFill>
            </a:endParaRPr>
          </a:p>
        </p:txBody>
      </p:sp>
      <p:sp>
        <p:nvSpPr>
          <p:cNvPr id="3" name="Subtitle 2">
            <a:extLst>
              <a:ext uri="{FF2B5EF4-FFF2-40B4-BE49-F238E27FC236}">
                <a16:creationId xmlns:a16="http://schemas.microsoft.com/office/drawing/2014/main" id="{78B4E70B-D6B1-4D3D-E846-F9183C498C72}"/>
              </a:ext>
            </a:extLst>
          </p:cNvPr>
          <p:cNvSpPr>
            <a:spLocks noGrp="1"/>
          </p:cNvSpPr>
          <p:nvPr>
            <p:ph type="subTitle" idx="1"/>
          </p:nvPr>
        </p:nvSpPr>
        <p:spPr>
          <a:xfrm>
            <a:off x="571500" y="4792531"/>
            <a:ext cx="4000500" cy="1089423"/>
          </a:xfrm>
        </p:spPr>
        <p:txBody>
          <a:bodyPr anchor="b">
            <a:normAutofit/>
          </a:bodyPr>
          <a:lstStyle/>
          <a:p>
            <a:pPr algn="l"/>
            <a:endParaRPr lang="en-GB" sz="1600">
              <a:solidFill>
                <a:srgbClr val="FFFFFF"/>
              </a:solidFill>
            </a:endParaRPr>
          </a:p>
        </p:txBody>
      </p:sp>
      <p:cxnSp>
        <p:nvCxnSpPr>
          <p:cNvPr id="11" name="Straight Connector 10">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extLst>
      <p:ext uri="{BB962C8B-B14F-4D97-AF65-F5344CB8AC3E}">
        <p14:creationId xmlns:p14="http://schemas.microsoft.com/office/powerpoint/2010/main" val="349006303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b="1" dirty="0">
                <a:solidFill>
                  <a:srgbClr val="1A3A5C"/>
                </a:solidFill>
                <a:latin typeface="Calibri"/>
              </a:rPr>
              <a:t>System buses</a:t>
            </a:r>
          </a:p>
        </p:txBody>
      </p:sp>
      <p:graphicFrame>
        <p:nvGraphicFramePr>
          <p:cNvPr id="5" name="Content Placeholder 2">
            <a:extLst>
              <a:ext uri="{FF2B5EF4-FFF2-40B4-BE49-F238E27FC236}">
                <a16:creationId xmlns:a16="http://schemas.microsoft.com/office/drawing/2014/main" id="{A93A51A5-89EB-480D-BAAF-B0833447E5F7}"/>
              </a:ext>
            </a:extLst>
          </p:cNvPr>
          <p:cNvGraphicFramePr>
            <a:graphicFrameLocks noGrp="1"/>
          </p:cNvGraphicFramePr>
          <p:nvPr>
            <p:ph idx="1"/>
            <p:extLst>
              <p:ext uri="{D42A27DB-BD31-4B8C-83A1-F6EECF244321}">
                <p14:modId xmlns:p14="http://schemas.microsoft.com/office/powerpoint/2010/main" val="2561628148"/>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extLst>
      <p:ext uri="{BB962C8B-B14F-4D97-AF65-F5344CB8AC3E}">
        <p14:creationId xmlns:p14="http://schemas.microsoft.com/office/powerpoint/2010/main" val="181693486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17" name="Straight Arrow Connector 16"/>
          <p:cNvCxnSpPr>
            <a:cxnSpLocks/>
            <a:endCxn id="5" idx="2"/>
          </p:cNvCxnSpPr>
          <p:nvPr/>
        </p:nvCxnSpPr>
        <p:spPr>
          <a:xfrm flipV="1">
            <a:off x="4499992" y="2557924"/>
            <a:ext cx="0" cy="1231116"/>
          </a:xfrm>
          <a:prstGeom prst="straightConnector1">
            <a:avLst/>
          </a:prstGeom>
          <a:ln w="25400">
            <a:solidFill>
              <a:srgbClr val="FF0000"/>
            </a:solidFill>
            <a:headEnd type="triangle"/>
            <a:tailEnd type="none"/>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V="1">
            <a:off x="3923928" y="1988840"/>
            <a:ext cx="0" cy="1800200"/>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sp>
        <p:nvSpPr>
          <p:cNvPr id="2" name="Title 1"/>
          <p:cNvSpPr>
            <a:spLocks noGrp="1"/>
          </p:cNvSpPr>
          <p:nvPr>
            <p:ph type="title"/>
          </p:nvPr>
        </p:nvSpPr>
        <p:spPr/>
        <p:txBody>
          <a:bodyPr/>
          <a:lstStyle/>
          <a:p>
            <a:r>
              <a:rPr lang="en-GB" sz="3200" b="1" dirty="0">
                <a:solidFill>
                  <a:srgbClr val="1A3A5C"/>
                </a:solidFill>
                <a:latin typeface="Calibri"/>
              </a:rPr>
              <a:t>System buses</a:t>
            </a:r>
          </a:p>
        </p:txBody>
      </p:sp>
      <p:sp>
        <p:nvSpPr>
          <p:cNvPr id="4" name="Rectangle 3"/>
          <p:cNvSpPr/>
          <p:nvPr/>
        </p:nvSpPr>
        <p:spPr>
          <a:xfrm>
            <a:off x="1331640" y="1556792"/>
            <a:ext cx="633670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Control bus</a:t>
            </a:r>
          </a:p>
        </p:txBody>
      </p:sp>
      <p:sp>
        <p:nvSpPr>
          <p:cNvPr id="5" name="Rectangle 4"/>
          <p:cNvSpPr/>
          <p:nvPr/>
        </p:nvSpPr>
        <p:spPr>
          <a:xfrm>
            <a:off x="1331640" y="2125876"/>
            <a:ext cx="633670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Address bus</a:t>
            </a:r>
          </a:p>
        </p:txBody>
      </p:sp>
      <p:sp>
        <p:nvSpPr>
          <p:cNvPr id="6" name="Rectangle 5"/>
          <p:cNvSpPr/>
          <p:nvPr/>
        </p:nvSpPr>
        <p:spPr>
          <a:xfrm>
            <a:off x="1331640" y="2711954"/>
            <a:ext cx="633670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Data bus</a:t>
            </a:r>
          </a:p>
        </p:txBody>
      </p:sp>
      <p:sp>
        <p:nvSpPr>
          <p:cNvPr id="7" name="Rectangle 6"/>
          <p:cNvSpPr/>
          <p:nvPr/>
        </p:nvSpPr>
        <p:spPr>
          <a:xfrm>
            <a:off x="1331640" y="3789040"/>
            <a:ext cx="1728192" cy="144016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CPU</a:t>
            </a:r>
          </a:p>
        </p:txBody>
      </p:sp>
      <p:sp>
        <p:nvSpPr>
          <p:cNvPr id="8" name="Rectangle 7"/>
          <p:cNvSpPr/>
          <p:nvPr/>
        </p:nvSpPr>
        <p:spPr>
          <a:xfrm>
            <a:off x="3635896" y="3789040"/>
            <a:ext cx="1728192" cy="144016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Memory</a:t>
            </a:r>
          </a:p>
        </p:txBody>
      </p:sp>
      <p:sp>
        <p:nvSpPr>
          <p:cNvPr id="9" name="Rectangle 8"/>
          <p:cNvSpPr/>
          <p:nvPr/>
        </p:nvSpPr>
        <p:spPr>
          <a:xfrm>
            <a:off x="5940152" y="3789040"/>
            <a:ext cx="1728192" cy="144016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I/O</a:t>
            </a:r>
          </a:p>
        </p:txBody>
      </p:sp>
      <p:cxnSp>
        <p:nvCxnSpPr>
          <p:cNvPr id="18" name="Straight Arrow Connector 17"/>
          <p:cNvCxnSpPr/>
          <p:nvPr/>
        </p:nvCxnSpPr>
        <p:spPr>
          <a:xfrm flipV="1">
            <a:off x="2843808" y="3144002"/>
            <a:ext cx="0" cy="645038"/>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p:cNvCxnSpPr/>
          <p:nvPr/>
        </p:nvCxnSpPr>
        <p:spPr>
          <a:xfrm flipV="1">
            <a:off x="5148064" y="3144002"/>
            <a:ext cx="0" cy="645038"/>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p:cNvCxnSpPr/>
          <p:nvPr/>
        </p:nvCxnSpPr>
        <p:spPr>
          <a:xfrm flipV="1">
            <a:off x="7452320" y="3144002"/>
            <a:ext cx="0" cy="645038"/>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V="1">
            <a:off x="2208019" y="2557924"/>
            <a:ext cx="0" cy="1231116"/>
          </a:xfrm>
          <a:prstGeom prst="straightConnector1">
            <a:avLst/>
          </a:prstGeom>
          <a:ln w="25400">
            <a:solidFill>
              <a:srgbClr val="FF0000"/>
            </a:solidFill>
            <a:headEnd type="none"/>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6804248" y="2557924"/>
            <a:ext cx="0" cy="1231116"/>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flipV="1">
            <a:off x="6228184" y="1988840"/>
            <a:ext cx="0" cy="1800200"/>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p:cNvCxnSpPr/>
          <p:nvPr/>
        </p:nvCxnSpPr>
        <p:spPr>
          <a:xfrm flipV="1">
            <a:off x="1619672" y="1988840"/>
            <a:ext cx="0" cy="1800200"/>
          </a:xfrm>
          <a:prstGeom prst="straightConnector1">
            <a:avLst/>
          </a:prstGeom>
          <a:ln w="25400">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p:cNvSpPr txBox="1"/>
          <p:nvPr/>
        </p:nvSpPr>
        <p:spPr>
          <a:xfrm>
            <a:off x="1043608" y="5517232"/>
            <a:ext cx="5049203" cy="369332"/>
          </a:xfrm>
          <a:prstGeom prst="rect">
            <a:avLst/>
          </a:prstGeom>
          <a:noFill/>
        </p:spPr>
        <p:txBody>
          <a:bodyPr wrap="none" rtlCol="0">
            <a:spAutoFit/>
          </a:bodyPr>
          <a:lstStyle/>
          <a:p>
            <a:r>
              <a:rPr lang="en-GB" dirty="0"/>
              <a:t>Note that the red arrows are one-directional.  Why?</a:t>
            </a:r>
          </a:p>
        </p:txBody>
      </p:sp>
      <p:sp>
        <p:nvSpPr>
          <p:cNvPr id="2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extLst>
      <p:ext uri="{BB962C8B-B14F-4D97-AF65-F5344CB8AC3E}">
        <p14:creationId xmlns:p14="http://schemas.microsoft.com/office/powerpoint/2010/main" val="422944404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C3F3C-F444-18DA-0940-9EE19DBE0035}"/>
              </a:ext>
            </a:extLst>
          </p:cNvPr>
          <p:cNvSpPr>
            <a:spLocks noGrp="1"/>
          </p:cNvSpPr>
          <p:nvPr>
            <p:ph type="ctrTitle"/>
          </p:nvPr>
        </p:nvSpPr>
        <p:spPr/>
        <p:txBody>
          <a:bodyPr/>
          <a:lstStyle/>
          <a:p>
            <a:r>
              <a:rPr lang="en-US" sz="3200" b="1" dirty="0">
                <a:solidFill>
                  <a:srgbClr val="1A3A5C"/>
                </a:solidFill>
                <a:latin typeface="Calibri"/>
              </a:rPr>
              <a:t>PCIE</a:t>
            </a:r>
            <a:endParaRPr lang="en-GB" dirty="0"/>
          </a:p>
        </p:txBody>
      </p:sp>
      <p:sp>
        <p:nvSpPr>
          <p:cNvPr id="3" name="Subtitle 2">
            <a:extLst>
              <a:ext uri="{FF2B5EF4-FFF2-40B4-BE49-F238E27FC236}">
                <a16:creationId xmlns:a16="http://schemas.microsoft.com/office/drawing/2014/main" id="{3DE48718-65BB-79A0-5E45-E35D98B4CFE2}"/>
              </a:ext>
            </a:extLst>
          </p:cNvPr>
          <p:cNvSpPr>
            <a:spLocks noGrp="1"/>
          </p:cNvSpPr>
          <p:nvPr>
            <p:ph type="subTitle" idx="1"/>
          </p:nvPr>
        </p:nvSpPr>
        <p:spPr/>
        <p:txBody>
          <a:bodyPr/>
          <a:lstStyle/>
          <a:p>
            <a:endParaRPr lang="en-GB"/>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extLst>
      <p:ext uri="{BB962C8B-B14F-4D97-AF65-F5344CB8AC3E}">
        <p14:creationId xmlns:p14="http://schemas.microsoft.com/office/powerpoint/2010/main" val="243095308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2A9F-2267-C637-13E7-A24C445BFC58}"/>
              </a:ext>
            </a:extLst>
          </p:cNvPr>
          <p:cNvSpPr>
            <a:spLocks noGrp="1"/>
          </p:cNvSpPr>
          <p:nvPr>
            <p:ph type="title"/>
          </p:nvPr>
        </p:nvSpPr>
        <p:spPr>
          <a:xfrm>
            <a:off x="623888" y="0"/>
            <a:ext cx="7772400" cy="1008063"/>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PC ISA Bus (Historic)</a:t>
            </a:r>
          </a:p>
        </p:txBody>
      </p:sp>
      <p:sp>
        <p:nvSpPr>
          <p:cNvPr id="3" name="Content Placeholder 2">
            <a:extLst>
              <a:ext uri="{FF2B5EF4-FFF2-40B4-BE49-F238E27FC236}">
                <a16:creationId xmlns:a16="http://schemas.microsoft.com/office/drawing/2014/main" id="{FC44A36A-B527-140C-C986-598C782FA5C1}"/>
              </a:ext>
            </a:extLst>
          </p:cNvPr>
          <p:cNvSpPr>
            <a:spLocks noGrp="1"/>
          </p:cNvSpPr>
          <p:nvPr>
            <p:ph idx="1"/>
          </p:nvPr>
        </p:nvSpPr>
        <p:spPr>
          <a:xfrm>
            <a:off x="395288" y="1008063"/>
            <a:ext cx="8229600" cy="5256212"/>
          </a:xfrm>
        </p:spPr>
        <p:txBody>
          <a:bodyPr>
            <a:normAutofit/>
          </a:bodyPr>
          <a:lstStyle/>
          <a:p>
            <a:pPr marL="0" indent="0">
              <a:buFontTx/>
              <a:buNone/>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The first diagrams are for the original PC design</a:t>
            </a:r>
          </a:p>
          <a:p>
            <a:pPr>
              <a:defRPr/>
            </a:pPr>
            <a:r>
              <a:rPr lang="en-GB" sz="2000" b="1" dirty="0">
                <a:solidFill>
                  <a:schemeClr val="tx2">
                    <a:lumMod val="50000"/>
                    <a:lumOff val="50000"/>
                  </a:schemeClr>
                </a:solidFill>
              </a:rPr>
              <a:t>This was originally an 8 bit bus, running at 4.77 </a:t>
            </a:r>
            <a:r>
              <a:rPr lang="en-GB" sz="2000" b="1" dirty="0" err="1">
                <a:solidFill>
                  <a:schemeClr val="tx2">
                    <a:lumMod val="50000"/>
                    <a:lumOff val="50000"/>
                  </a:schemeClr>
                </a:solidFill>
              </a:rPr>
              <a:t>Mhz</a:t>
            </a: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It then progresses to 8Mhz and had an expansion section added to increase it to 16 bits (PC </a:t>
            </a:r>
            <a:r>
              <a:rPr lang="en-GB" sz="2000" b="1">
                <a:solidFill>
                  <a:schemeClr val="tx2">
                    <a:lumMod val="50000"/>
                    <a:lumOff val="50000"/>
                  </a:schemeClr>
                </a:solidFill>
              </a:rPr>
              <a:t>AT computer)</a:t>
            </a:r>
            <a:endParaRPr lang="en-GB" sz="2000" b="1" dirty="0">
              <a:solidFill>
                <a:schemeClr val="tx2">
                  <a:lumMod val="50000"/>
                  <a:lumOff val="50000"/>
                </a:schemeClr>
              </a:solidFill>
            </a:endParaRPr>
          </a:p>
          <a:p>
            <a:pPr marL="457200" lvl="1" indent="0">
              <a:buFontTx/>
              <a:buNone/>
              <a:defRPr/>
            </a:pPr>
            <a:endParaRPr lang="en-GB" sz="2000" dirty="0"/>
          </a:p>
        </p:txBody>
      </p:sp>
      <p:pic>
        <p:nvPicPr>
          <p:cNvPr id="6148" name="Picture 3">
            <a:extLst>
              <a:ext uri="{FF2B5EF4-FFF2-40B4-BE49-F238E27FC236}">
                <a16:creationId xmlns:a16="http://schemas.microsoft.com/office/drawing/2014/main" id="{6E125F5A-69CB-2F7E-934F-331717353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57538"/>
            <a:ext cx="9144000" cy="370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18F76-1DB3-CAF5-EE84-78A169D4F3C5}"/>
              </a:ext>
            </a:extLst>
          </p:cNvPr>
          <p:cNvSpPr>
            <a:spLocks noGrp="1"/>
          </p:cNvSpPr>
          <p:nvPr>
            <p:ph type="title"/>
          </p:nvPr>
        </p:nvSpPr>
        <p:spPr>
          <a:xfrm>
            <a:off x="685800" y="188913"/>
            <a:ext cx="7772400" cy="647700"/>
          </a:xfrm>
          <a:effectLst>
            <a:outerShdw blurRad="50800" dist="38100" dir="2700000" algn="tl" rotWithShape="0">
              <a:prstClr val="black">
                <a:alpha val="40000"/>
              </a:prstClr>
            </a:outerShdw>
          </a:effectLst>
        </p:spPr>
        <p:txBody>
          <a:bodyPr>
            <a:normAutofit fontScale="90000"/>
          </a:bodyPr>
          <a:lstStyle/>
          <a:p>
            <a:pPr>
              <a:defRPr/>
            </a:pPr>
            <a:r>
              <a:rPr lang="en-GB" sz="3200" b="1" dirty="0">
                <a:solidFill>
                  <a:srgbClr val="1A3A5C"/>
                </a:solidFill>
                <a:latin typeface="Calibri"/>
              </a:rPr>
              <a:t>PCI(Historic)</a:t>
            </a:r>
          </a:p>
        </p:txBody>
      </p:sp>
      <p:sp>
        <p:nvSpPr>
          <p:cNvPr id="3" name="Content Placeholder 2">
            <a:extLst>
              <a:ext uri="{FF2B5EF4-FFF2-40B4-BE49-F238E27FC236}">
                <a16:creationId xmlns:a16="http://schemas.microsoft.com/office/drawing/2014/main" id="{03E3BA06-7A94-55B8-08CF-1340171C2E04}"/>
              </a:ext>
            </a:extLst>
          </p:cNvPr>
          <p:cNvSpPr>
            <a:spLocks noGrp="1"/>
          </p:cNvSpPr>
          <p:nvPr>
            <p:ph idx="1"/>
          </p:nvPr>
        </p:nvSpPr>
        <p:spPr>
          <a:xfrm>
            <a:off x="395288" y="836613"/>
            <a:ext cx="8229600" cy="5256212"/>
          </a:xfrm>
        </p:spPr>
        <p:txBody>
          <a:bodyPr>
            <a:normAutofit/>
          </a:bodyPr>
          <a:lstStyle/>
          <a:p>
            <a:pPr marL="0" indent="0">
              <a:buFontTx/>
              <a:buNone/>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The original ISA bus got replaced by the faster PCI - Peripheral Component Interconnect – bus</a:t>
            </a:r>
          </a:p>
          <a:p>
            <a:pPr>
              <a:defRPr/>
            </a:pPr>
            <a:r>
              <a:rPr lang="en-GB" sz="2000" b="1" dirty="0">
                <a:solidFill>
                  <a:schemeClr val="tx2">
                    <a:lumMod val="50000"/>
                    <a:lumOff val="50000"/>
                  </a:schemeClr>
                </a:solidFill>
              </a:rPr>
              <a:t>The first version of PCI found in retail desktop computers was a 32-bit bus using a 33 MHz bus clock and 5 V signalling</a:t>
            </a:r>
          </a:p>
          <a:p>
            <a:pPr marL="457200" lvl="1" indent="0">
              <a:buFontTx/>
              <a:buNone/>
              <a:defRPr/>
            </a:pPr>
            <a:endParaRPr lang="en-GB" sz="2000" dirty="0"/>
          </a:p>
        </p:txBody>
      </p:sp>
      <p:pic>
        <p:nvPicPr>
          <p:cNvPr id="12292" name="Picture 3">
            <a:extLst>
              <a:ext uri="{FF2B5EF4-FFF2-40B4-BE49-F238E27FC236}">
                <a16:creationId xmlns:a16="http://schemas.microsoft.com/office/drawing/2014/main" id="{06A98152-F829-FA66-F82B-BC35DE92A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3167063"/>
            <a:ext cx="5580062" cy="366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6937-ADE0-4D9A-42B8-36765E4AF1CA}"/>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PCI express - lanes</a:t>
            </a:r>
          </a:p>
        </p:txBody>
      </p:sp>
      <p:sp>
        <p:nvSpPr>
          <p:cNvPr id="14339" name="Content Placeholder 2">
            <a:extLst>
              <a:ext uri="{FF2B5EF4-FFF2-40B4-BE49-F238E27FC236}">
                <a16:creationId xmlns:a16="http://schemas.microsoft.com/office/drawing/2014/main" id="{9CFB883A-1796-C48E-B094-2D3F12200A8B}"/>
              </a:ext>
            </a:extLst>
          </p:cNvPr>
          <p:cNvSpPr>
            <a:spLocks noGrp="1" noChangeArrowheads="1"/>
          </p:cNvSpPr>
          <p:nvPr>
            <p:ph idx="1"/>
          </p:nvPr>
        </p:nvSpPr>
        <p:spPr>
          <a:xfrm>
            <a:off x="179388" y="1268413"/>
            <a:ext cx="8785225" cy="5256212"/>
          </a:xfrm>
        </p:spPr>
        <p:txBody>
          <a:bodyPr/>
          <a:lstStyle/>
          <a:p>
            <a:r>
              <a:rPr lang="en-GB" altLang="en-US" sz="2400" b="1">
                <a:solidFill>
                  <a:srgbClr val="313131"/>
                </a:solidFill>
                <a:latin typeface="segoe ui" panose="020B0502040204020203" pitchFamily="34" charset="0"/>
                <a:ea typeface="ＭＳ Ｐゴシック" panose="020B0600070205080204" pitchFamily="34" charset="-128"/>
              </a:rPr>
              <a:t>PCIe x1:</a:t>
            </a:r>
            <a:r>
              <a:rPr lang="en-GB" altLang="en-US" sz="2400">
                <a:solidFill>
                  <a:srgbClr val="3D3D3D"/>
                </a:solidFill>
                <a:latin typeface="segoe ui" panose="020B0502040204020203" pitchFamily="34" charset="0"/>
                <a:ea typeface="ＭＳ Ｐゴシック" panose="020B0600070205080204" pitchFamily="34" charset="-128"/>
              </a:rPr>
              <a:t> has </a:t>
            </a:r>
            <a:r>
              <a:rPr lang="en-GB" altLang="en-US" sz="2400" b="1">
                <a:solidFill>
                  <a:srgbClr val="313131"/>
                </a:solidFill>
                <a:latin typeface="segoe ui" panose="020B0502040204020203" pitchFamily="34" charset="0"/>
                <a:ea typeface="ＭＳ Ｐゴシック" panose="020B0600070205080204" pitchFamily="34" charset="-128"/>
              </a:rPr>
              <a:t>1 lane</a:t>
            </a:r>
            <a:r>
              <a:rPr lang="en-GB" altLang="en-US" sz="2400">
                <a:solidFill>
                  <a:srgbClr val="3D3D3D"/>
                </a:solidFill>
                <a:latin typeface="segoe ui" panose="020B0502040204020203" pitchFamily="34" charset="0"/>
                <a:ea typeface="ＭＳ Ｐゴシック" panose="020B0600070205080204" pitchFamily="34" charset="-128"/>
              </a:rPr>
              <a:t>, 18 pins, and 25 mm in length</a:t>
            </a:r>
          </a:p>
          <a:p>
            <a:r>
              <a:rPr lang="en-GB" altLang="en-US" sz="2400" b="1">
                <a:solidFill>
                  <a:srgbClr val="313131"/>
                </a:solidFill>
                <a:latin typeface="segoe ui" panose="020B0502040204020203" pitchFamily="34" charset="0"/>
                <a:ea typeface="ＭＳ Ｐゴシック" panose="020B0600070205080204" pitchFamily="34" charset="-128"/>
              </a:rPr>
              <a:t>PCIe x4:</a:t>
            </a:r>
            <a:r>
              <a:rPr lang="en-GB" altLang="en-US" sz="2400">
                <a:solidFill>
                  <a:srgbClr val="3D3D3D"/>
                </a:solidFill>
                <a:latin typeface="segoe ui" panose="020B0502040204020203" pitchFamily="34" charset="0"/>
                <a:ea typeface="ＭＳ Ｐゴシック" panose="020B0600070205080204" pitchFamily="34" charset="-128"/>
              </a:rPr>
              <a:t> has </a:t>
            </a:r>
            <a:r>
              <a:rPr lang="en-GB" altLang="en-US" sz="2400" b="1">
                <a:solidFill>
                  <a:srgbClr val="313131"/>
                </a:solidFill>
                <a:latin typeface="segoe ui" panose="020B0502040204020203" pitchFamily="34" charset="0"/>
                <a:ea typeface="ＭＳ Ｐゴシック" panose="020B0600070205080204" pitchFamily="34" charset="-128"/>
              </a:rPr>
              <a:t>4 lanes</a:t>
            </a:r>
            <a:r>
              <a:rPr lang="en-GB" altLang="en-US" sz="2400">
                <a:solidFill>
                  <a:srgbClr val="3D3D3D"/>
                </a:solidFill>
                <a:latin typeface="segoe ui" panose="020B0502040204020203" pitchFamily="34" charset="0"/>
                <a:ea typeface="ＭＳ Ｐゴシック" panose="020B0600070205080204" pitchFamily="34" charset="-128"/>
              </a:rPr>
              <a:t>, 32 pins, and 39 mm in length</a:t>
            </a:r>
          </a:p>
          <a:p>
            <a:r>
              <a:rPr lang="en-GB" altLang="en-US" sz="2400" b="1">
                <a:solidFill>
                  <a:srgbClr val="313131"/>
                </a:solidFill>
                <a:latin typeface="segoe ui" panose="020B0502040204020203" pitchFamily="34" charset="0"/>
                <a:ea typeface="ＭＳ Ｐゴシック" panose="020B0600070205080204" pitchFamily="34" charset="-128"/>
              </a:rPr>
              <a:t>PCIe x8:</a:t>
            </a:r>
            <a:r>
              <a:rPr lang="en-GB" altLang="en-US" sz="2400">
                <a:solidFill>
                  <a:srgbClr val="3D3D3D"/>
                </a:solidFill>
                <a:latin typeface="segoe ui" panose="020B0502040204020203" pitchFamily="34" charset="0"/>
                <a:ea typeface="ＭＳ Ｐゴシック" panose="020B0600070205080204" pitchFamily="34" charset="-128"/>
              </a:rPr>
              <a:t> has </a:t>
            </a:r>
            <a:r>
              <a:rPr lang="en-GB" altLang="en-US" sz="2400" b="1">
                <a:solidFill>
                  <a:srgbClr val="313131"/>
                </a:solidFill>
                <a:latin typeface="segoe ui" panose="020B0502040204020203" pitchFamily="34" charset="0"/>
                <a:ea typeface="ＭＳ Ｐゴシック" panose="020B0600070205080204" pitchFamily="34" charset="-128"/>
              </a:rPr>
              <a:t>8 lanes</a:t>
            </a:r>
            <a:r>
              <a:rPr lang="en-GB" altLang="en-US" sz="2400">
                <a:solidFill>
                  <a:srgbClr val="3D3D3D"/>
                </a:solidFill>
                <a:latin typeface="segoe ui" panose="020B0502040204020203" pitchFamily="34" charset="0"/>
                <a:ea typeface="ＭＳ Ｐゴシック" panose="020B0600070205080204" pitchFamily="34" charset="-128"/>
              </a:rPr>
              <a:t>, 49 pins, and 56 mm in length</a:t>
            </a:r>
          </a:p>
          <a:p>
            <a:r>
              <a:rPr lang="en-GB" altLang="en-US" sz="2400" b="1">
                <a:solidFill>
                  <a:srgbClr val="313131"/>
                </a:solidFill>
                <a:latin typeface="segoe ui" panose="020B0502040204020203" pitchFamily="34" charset="0"/>
                <a:ea typeface="ＭＳ Ｐゴシック" panose="020B0600070205080204" pitchFamily="34" charset="-128"/>
              </a:rPr>
              <a:t>PCIe x16:</a:t>
            </a:r>
            <a:r>
              <a:rPr lang="en-GB" altLang="en-US" sz="2400">
                <a:solidFill>
                  <a:srgbClr val="3D3D3D"/>
                </a:solidFill>
                <a:latin typeface="segoe ui" panose="020B0502040204020203" pitchFamily="34" charset="0"/>
                <a:ea typeface="ＭＳ Ｐゴシック" panose="020B0600070205080204" pitchFamily="34" charset="-128"/>
              </a:rPr>
              <a:t> has </a:t>
            </a:r>
            <a:r>
              <a:rPr lang="en-GB" altLang="en-US" sz="2400" b="1">
                <a:solidFill>
                  <a:srgbClr val="313131"/>
                </a:solidFill>
                <a:latin typeface="segoe ui" panose="020B0502040204020203" pitchFamily="34" charset="0"/>
                <a:ea typeface="ＭＳ Ｐゴシック" panose="020B0600070205080204" pitchFamily="34" charset="-128"/>
              </a:rPr>
              <a:t>16 lanes</a:t>
            </a:r>
            <a:r>
              <a:rPr lang="en-GB" altLang="en-US" sz="2400">
                <a:solidFill>
                  <a:srgbClr val="3D3D3D"/>
                </a:solidFill>
                <a:latin typeface="segoe ui" panose="020B0502040204020203" pitchFamily="34" charset="0"/>
                <a:ea typeface="ＭＳ Ｐゴシック" panose="020B0600070205080204" pitchFamily="34" charset="-128"/>
              </a:rPr>
              <a:t>, 82 pins, and 89 mm in length</a:t>
            </a:r>
          </a:p>
          <a:p>
            <a:pPr marL="457200" lvl="1" indent="0">
              <a:buFontTx/>
              <a:buNone/>
            </a:pPr>
            <a:endParaRPr lang="en-GB" altLang="en-US" sz="2400">
              <a:ea typeface="ＭＳ Ｐゴシック" panose="020B0600070205080204" pitchFamily="34" charset="-128"/>
            </a:endParaRPr>
          </a:p>
        </p:txBody>
      </p:sp>
      <p:sp>
        <p:nvSpPr>
          <p:cNvPr id="14340"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7E1D-AEED-AF2C-B78B-65AEE1DFA5D4}"/>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sz="3200" b="1" dirty="0">
                <a:solidFill>
                  <a:srgbClr val="1A3A5C"/>
                </a:solidFill>
                <a:latin typeface="Calibri"/>
              </a:rPr>
              <a:t>PCI express - Versions</a:t>
            </a:r>
          </a:p>
        </p:txBody>
      </p:sp>
      <p:sp>
        <p:nvSpPr>
          <p:cNvPr id="16387" name="Content Placeholder 2">
            <a:extLst>
              <a:ext uri="{FF2B5EF4-FFF2-40B4-BE49-F238E27FC236}">
                <a16:creationId xmlns:a16="http://schemas.microsoft.com/office/drawing/2014/main" id="{2C12D0C5-FD5F-E159-D194-B7741180B75F}"/>
              </a:ext>
            </a:extLst>
          </p:cNvPr>
          <p:cNvSpPr>
            <a:spLocks noGrp="1" noChangeArrowheads="1"/>
          </p:cNvSpPr>
          <p:nvPr>
            <p:ph idx="1"/>
          </p:nvPr>
        </p:nvSpPr>
        <p:spPr>
          <a:xfrm>
            <a:off x="179388" y="1268413"/>
            <a:ext cx="8785225" cy="5256212"/>
          </a:xfrm>
        </p:spPr>
        <p:txBody>
          <a:bodyPr/>
          <a:lstStyle/>
          <a:p>
            <a:r>
              <a:rPr lang="en-GB" altLang="en-US" sz="2400" b="1">
                <a:solidFill>
                  <a:srgbClr val="313131"/>
                </a:solidFill>
                <a:latin typeface="segoe ui" panose="020B0502040204020203" pitchFamily="34" charset="0"/>
                <a:ea typeface="ＭＳ Ｐゴシック" panose="020B0600070205080204" pitchFamily="34" charset="-128"/>
              </a:rPr>
              <a:t>PCI Express 1.0:</a:t>
            </a:r>
            <a:r>
              <a:rPr lang="en-GB" altLang="en-US" sz="2400">
                <a:solidFill>
                  <a:srgbClr val="3D3D3D"/>
                </a:solidFill>
                <a:latin typeface="segoe ui" panose="020B0502040204020203" pitchFamily="34" charset="0"/>
                <a:ea typeface="ＭＳ Ｐゴシック" panose="020B0600070205080204" pitchFamily="34" charset="-128"/>
              </a:rPr>
              <a:t> has a bandwidth of </a:t>
            </a:r>
            <a:r>
              <a:rPr lang="en-GB" altLang="en-US" sz="2400" b="1">
                <a:solidFill>
                  <a:srgbClr val="313131"/>
                </a:solidFill>
                <a:latin typeface="segoe ui" panose="020B0502040204020203" pitchFamily="34" charset="0"/>
                <a:ea typeface="ＭＳ Ｐゴシック" panose="020B0600070205080204" pitchFamily="34" charset="-128"/>
              </a:rPr>
              <a:t>250 MB/s per lane</a:t>
            </a:r>
            <a:endParaRPr lang="en-GB" altLang="en-US" sz="2400">
              <a:solidFill>
                <a:srgbClr val="3D3D3D"/>
              </a:solidFill>
              <a:latin typeface="segoe ui" panose="020B0502040204020203" pitchFamily="34" charset="0"/>
              <a:ea typeface="ＭＳ Ｐゴシック" panose="020B0600070205080204" pitchFamily="34" charset="-128"/>
            </a:endParaRPr>
          </a:p>
          <a:p>
            <a:r>
              <a:rPr lang="en-GB" altLang="en-US" sz="2400" b="1">
                <a:solidFill>
                  <a:srgbClr val="313131"/>
                </a:solidFill>
                <a:latin typeface="segoe ui" panose="020B0502040204020203" pitchFamily="34" charset="0"/>
                <a:ea typeface="ＭＳ Ｐゴシック" panose="020B0600070205080204" pitchFamily="34" charset="-128"/>
              </a:rPr>
              <a:t>PCI Express 2.0:</a:t>
            </a:r>
            <a:r>
              <a:rPr lang="en-GB" altLang="en-US" sz="2400">
                <a:solidFill>
                  <a:srgbClr val="3D3D3D"/>
                </a:solidFill>
                <a:latin typeface="segoe ui" panose="020B0502040204020203" pitchFamily="34" charset="0"/>
                <a:ea typeface="ＭＳ Ｐゴシック" panose="020B0600070205080204" pitchFamily="34" charset="-128"/>
              </a:rPr>
              <a:t> has a bandwidth of </a:t>
            </a:r>
            <a:r>
              <a:rPr lang="en-GB" altLang="en-US" sz="2400" b="1">
                <a:solidFill>
                  <a:srgbClr val="313131"/>
                </a:solidFill>
                <a:latin typeface="segoe ui" panose="020B0502040204020203" pitchFamily="34" charset="0"/>
                <a:ea typeface="ＭＳ Ｐゴシック" panose="020B0600070205080204" pitchFamily="34" charset="-128"/>
              </a:rPr>
              <a:t>500 MB/s per lane</a:t>
            </a:r>
            <a:endParaRPr lang="en-GB" altLang="en-US" sz="2400">
              <a:solidFill>
                <a:srgbClr val="3D3D3D"/>
              </a:solidFill>
              <a:latin typeface="segoe ui" panose="020B0502040204020203" pitchFamily="34" charset="0"/>
              <a:ea typeface="ＭＳ Ｐゴシック" panose="020B0600070205080204" pitchFamily="34" charset="-128"/>
            </a:endParaRPr>
          </a:p>
          <a:p>
            <a:r>
              <a:rPr lang="en-GB" altLang="en-US" sz="2400" b="1">
                <a:solidFill>
                  <a:srgbClr val="313131"/>
                </a:solidFill>
                <a:latin typeface="segoe ui" panose="020B0502040204020203" pitchFamily="34" charset="0"/>
                <a:ea typeface="ＭＳ Ｐゴシック" panose="020B0600070205080204" pitchFamily="34" charset="-128"/>
              </a:rPr>
              <a:t>PCI Express 3.0:</a:t>
            </a:r>
            <a:r>
              <a:rPr lang="en-GB" altLang="en-US" sz="2400">
                <a:solidFill>
                  <a:srgbClr val="3D3D3D"/>
                </a:solidFill>
                <a:latin typeface="segoe ui" panose="020B0502040204020203" pitchFamily="34" charset="0"/>
                <a:ea typeface="ＭＳ Ｐゴシック" panose="020B0600070205080204" pitchFamily="34" charset="-128"/>
              </a:rPr>
              <a:t> has a bandwidth of </a:t>
            </a:r>
            <a:r>
              <a:rPr lang="en-GB" altLang="en-US" sz="2400" b="1">
                <a:solidFill>
                  <a:srgbClr val="313131"/>
                </a:solidFill>
                <a:latin typeface="segoe ui" panose="020B0502040204020203" pitchFamily="34" charset="0"/>
                <a:ea typeface="ＭＳ Ｐゴシック" panose="020B0600070205080204" pitchFamily="34" charset="-128"/>
              </a:rPr>
              <a:t>984.6 MB/s per lane</a:t>
            </a:r>
            <a:endParaRPr lang="en-GB" altLang="en-US" sz="2400">
              <a:solidFill>
                <a:srgbClr val="3D3D3D"/>
              </a:solidFill>
              <a:latin typeface="segoe ui" panose="020B0502040204020203" pitchFamily="34" charset="0"/>
              <a:ea typeface="ＭＳ Ｐゴシック" panose="020B0600070205080204" pitchFamily="34" charset="-128"/>
            </a:endParaRPr>
          </a:p>
          <a:p>
            <a:r>
              <a:rPr lang="en-GB" altLang="en-US" sz="2400" b="1">
                <a:solidFill>
                  <a:srgbClr val="313131"/>
                </a:solidFill>
                <a:latin typeface="segoe ui" panose="020B0502040204020203" pitchFamily="34" charset="0"/>
                <a:ea typeface="ＭＳ Ｐゴシック" panose="020B0600070205080204" pitchFamily="34" charset="-128"/>
              </a:rPr>
              <a:t>PCI Express 4.0:</a:t>
            </a:r>
            <a:r>
              <a:rPr lang="en-GB" altLang="en-US" sz="2400">
                <a:solidFill>
                  <a:srgbClr val="3D3D3D"/>
                </a:solidFill>
                <a:latin typeface="segoe ui" panose="020B0502040204020203" pitchFamily="34" charset="0"/>
                <a:ea typeface="ＭＳ Ｐゴシック" panose="020B0600070205080204" pitchFamily="34" charset="-128"/>
              </a:rPr>
              <a:t> has a bandwidth of </a:t>
            </a:r>
            <a:r>
              <a:rPr lang="en-GB" altLang="en-US" sz="2400" b="1">
                <a:solidFill>
                  <a:srgbClr val="313131"/>
                </a:solidFill>
                <a:latin typeface="segoe ui" panose="020B0502040204020203" pitchFamily="34" charset="0"/>
                <a:ea typeface="ＭＳ Ｐゴシック" panose="020B0600070205080204" pitchFamily="34" charset="-128"/>
              </a:rPr>
              <a:t>1969 MB/s per lane</a:t>
            </a:r>
            <a:endParaRPr lang="en-GB" altLang="en-US" sz="2400">
              <a:solidFill>
                <a:srgbClr val="3D3D3D"/>
              </a:solidFill>
              <a:latin typeface="segoe ui" panose="020B0502040204020203" pitchFamily="34" charset="0"/>
              <a:ea typeface="ＭＳ Ｐゴシック" panose="020B0600070205080204" pitchFamily="34" charset="-128"/>
            </a:endParaRPr>
          </a:p>
          <a:p>
            <a:pPr marL="457200" lvl="1" indent="0">
              <a:buFontTx/>
              <a:buNone/>
            </a:pPr>
            <a:endParaRPr lang="en-GB" altLang="en-US" sz="2400">
              <a:ea typeface="ＭＳ Ｐゴシック" panose="020B0600070205080204" pitchFamily="34" charset="-128"/>
            </a:endParaRPr>
          </a:p>
        </p:txBody>
      </p:sp>
      <p:pic>
        <p:nvPicPr>
          <p:cNvPr id="16388" name="Picture 3">
            <a:extLst>
              <a:ext uri="{FF2B5EF4-FFF2-40B4-BE49-F238E27FC236}">
                <a16:creationId xmlns:a16="http://schemas.microsoft.com/office/drawing/2014/main" id="{A549C5C5-A4AC-E14A-4C3C-34F20CE52C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4868863"/>
            <a:ext cx="8194675" cy="16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EA4BF-A6A6-C3F3-EEC6-A32113750DFA}"/>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endParaRPr lang="en-GB" dirty="0"/>
          </a:p>
        </p:txBody>
      </p:sp>
      <p:pic>
        <p:nvPicPr>
          <p:cNvPr id="18435" name="Content Placeholder 5">
            <a:extLst>
              <a:ext uri="{FF2B5EF4-FFF2-40B4-BE49-F238E27FC236}">
                <a16:creationId xmlns:a16="http://schemas.microsoft.com/office/drawing/2014/main" id="{89DB98DA-8618-77D9-674F-768221F251B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460500" y="33338"/>
            <a:ext cx="6223000" cy="6924675"/>
          </a:xfrm>
        </p:spPr>
      </p:pic>
      <p:sp>
        <p:nvSpPr>
          <p:cNvPr id="1843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638DE-3686-E10B-C035-7E4252DB7EC2}"/>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endParaRPr lang="en-GB" dirty="0"/>
          </a:p>
        </p:txBody>
      </p:sp>
      <p:pic>
        <p:nvPicPr>
          <p:cNvPr id="20483" name="Content Placeholder 4">
            <a:extLst>
              <a:ext uri="{FF2B5EF4-FFF2-40B4-BE49-F238E27FC236}">
                <a16:creationId xmlns:a16="http://schemas.microsoft.com/office/drawing/2014/main" id="{9F88F039-0098-A672-7C29-69CE421BBA4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27088" y="350838"/>
            <a:ext cx="7772400" cy="6156325"/>
          </a:xfrm>
        </p:spPr>
      </p:pic>
      <p:sp>
        <p:nvSpPr>
          <p:cNvPr id="2048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System Buses &amp; PCIe</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7EE09FA-BF2D-CB8E-50AD-3A1468C3EFBF}"/>
              </a:ext>
            </a:extLst>
          </p:cNvPr>
          <p:cNvSpPr>
            <a:spLocks noGrp="1"/>
          </p:cNvSpPr>
          <p:nvPr>
            <p:ph type="ctrTitle"/>
          </p:nvPr>
        </p:nvSpPr>
        <p:spPr>
          <a:xfrm>
            <a:off x="986118" y="735106"/>
            <a:ext cx="7540322" cy="2928470"/>
          </a:xfrm>
        </p:spPr>
        <p:txBody>
          <a:bodyPr anchor="b">
            <a:normAutofit/>
          </a:bodyPr>
          <a:lstStyle/>
          <a:p>
            <a:pPr algn="l"/>
            <a:r>
              <a:rPr lang="en-US" sz="3200" b="1">
                <a:solidFill>
                  <a:srgbClr val="1A3A5C"/>
                </a:solidFill>
                <a:latin typeface="Calibri"/>
              </a:rPr>
              <a:t>Cache</a:t>
            </a:r>
            <a:endParaRPr lang="en-GB" sz="4200">
              <a:solidFill>
                <a:srgbClr val="FFFFFF"/>
              </a:solidFill>
            </a:endParaRPr>
          </a:p>
        </p:txBody>
      </p:sp>
      <p:sp>
        <p:nvSpPr>
          <p:cNvPr id="3" name="Subtitle 2">
            <a:extLst>
              <a:ext uri="{FF2B5EF4-FFF2-40B4-BE49-F238E27FC236}">
                <a16:creationId xmlns:a16="http://schemas.microsoft.com/office/drawing/2014/main" id="{EEB38397-1736-7F7B-0656-49190A752A11}"/>
              </a:ext>
            </a:extLst>
          </p:cNvPr>
          <p:cNvSpPr>
            <a:spLocks noGrp="1"/>
          </p:cNvSpPr>
          <p:nvPr>
            <p:ph type="subTitle" idx="1"/>
          </p:nvPr>
        </p:nvSpPr>
        <p:spPr>
          <a:xfrm>
            <a:off x="1013011" y="4870824"/>
            <a:ext cx="7504463" cy="1458258"/>
          </a:xfrm>
        </p:spPr>
        <p:txBody>
          <a:bodyPr anchor="ctr">
            <a:normAutofit/>
          </a:bodyPr>
          <a:lstStyle/>
          <a:p>
            <a:pPr algn="l"/>
            <a:endParaRPr lang="en-GB"/>
          </a:p>
        </p:txBody>
      </p:sp>
      <p:sp>
        <p:nvSpPr>
          <p:cNvPr id="19"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26033867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a:t>
            </a:r>
          </a:p>
        </p:txBody>
      </p:sp>
      <p:sp>
        <p:nvSpPr>
          <p:cNvPr id="3" name="Content Placeholder 2"/>
          <p:cNvSpPr>
            <a:spLocks noGrp="1"/>
          </p:cNvSpPr>
          <p:nvPr>
            <p:ph idx="1"/>
          </p:nvPr>
        </p:nvSpPr>
        <p:spPr/>
        <p:txBody>
          <a:bodyPr/>
          <a:lstStyle/>
          <a:p>
            <a:r>
              <a:rPr lang="en-GB" dirty="0"/>
              <a:t>A very small, but very fast area of memory.</a:t>
            </a:r>
          </a:p>
          <a:p>
            <a:r>
              <a:rPr lang="en-GB" dirty="0"/>
              <a:t>Data is copied to the cache in blocks for use later.</a:t>
            </a:r>
          </a:p>
          <a:p>
            <a:pPr lvl="1"/>
            <a:r>
              <a:rPr lang="en-GB" dirty="0"/>
              <a:t>Due to the mostly sequential nature of instructions, high chance of finding the next instruction in the same block</a:t>
            </a:r>
          </a:p>
          <a:p>
            <a:pPr lvl="1"/>
            <a:r>
              <a:rPr lang="en-GB" dirty="0"/>
              <a:t>Finding the data being sought in the cache is called a “cache hit”.</a:t>
            </a:r>
          </a:p>
          <a:p>
            <a:pPr lvl="2"/>
            <a:r>
              <a:rPr lang="en-GB" dirty="0"/>
              <a:t>This is the metric for cache performance.</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105923883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a:t>
            </a:r>
          </a:p>
        </p:txBody>
      </p:sp>
      <p:sp>
        <p:nvSpPr>
          <p:cNvPr id="4" name="Rectangle 3"/>
          <p:cNvSpPr/>
          <p:nvPr/>
        </p:nvSpPr>
        <p:spPr>
          <a:xfrm>
            <a:off x="2974295" y="1700808"/>
            <a:ext cx="3240360" cy="9144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Processor</a:t>
            </a:r>
          </a:p>
        </p:txBody>
      </p:sp>
      <p:sp>
        <p:nvSpPr>
          <p:cNvPr id="5" name="Rectangle 4"/>
          <p:cNvSpPr/>
          <p:nvPr/>
        </p:nvSpPr>
        <p:spPr>
          <a:xfrm>
            <a:off x="2974295" y="3090664"/>
            <a:ext cx="3240360" cy="9144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Cache</a:t>
            </a:r>
          </a:p>
        </p:txBody>
      </p:sp>
      <p:sp>
        <p:nvSpPr>
          <p:cNvPr id="6" name="Rectangle 5"/>
          <p:cNvSpPr/>
          <p:nvPr/>
        </p:nvSpPr>
        <p:spPr>
          <a:xfrm>
            <a:off x="2974295" y="4496820"/>
            <a:ext cx="3240360" cy="9144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Main Memory</a:t>
            </a:r>
          </a:p>
        </p:txBody>
      </p:sp>
      <p:cxnSp>
        <p:nvCxnSpPr>
          <p:cNvPr id="8" name="Straight Arrow Connector 7"/>
          <p:cNvCxnSpPr/>
          <p:nvPr/>
        </p:nvCxnSpPr>
        <p:spPr>
          <a:xfrm>
            <a:off x="3347864" y="2615208"/>
            <a:ext cx="0" cy="475456"/>
          </a:xfrm>
          <a:prstGeom prst="straightConnector1">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3311298" y="4005064"/>
            <a:ext cx="0" cy="475456"/>
          </a:xfrm>
          <a:prstGeom prst="straightConnector1">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5868144" y="2615208"/>
            <a:ext cx="0" cy="475456"/>
          </a:xfrm>
          <a:prstGeom prst="straightConnector1">
            <a:avLst/>
          </a:prstGeom>
          <a:ln w="25400">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5868144" y="3999781"/>
            <a:ext cx="0" cy="475456"/>
          </a:xfrm>
          <a:prstGeom prst="straightConnector1">
            <a:avLst/>
          </a:prstGeom>
          <a:ln w="25400">
            <a:solidFill>
              <a:schemeClr val="tx1"/>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13"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393429760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 speed in context</a:t>
            </a:r>
          </a:p>
        </p:txBody>
      </p:sp>
      <p:sp>
        <p:nvSpPr>
          <p:cNvPr id="3" name="Content Placeholder 2"/>
          <p:cNvSpPr>
            <a:spLocks noGrp="1"/>
          </p:cNvSpPr>
          <p:nvPr>
            <p:ph idx="1"/>
          </p:nvPr>
        </p:nvSpPr>
        <p:spPr/>
        <p:txBody>
          <a:bodyPr>
            <a:normAutofit lnSpcReduction="10000"/>
          </a:bodyPr>
          <a:lstStyle/>
          <a:p>
            <a:r>
              <a:rPr lang="en-GB" dirty="0"/>
              <a:t>Under ideal circumstances, cache may be accessed in a single CPU cycle.</a:t>
            </a:r>
          </a:p>
          <a:p>
            <a:r>
              <a:rPr lang="en-GB" dirty="0"/>
              <a:t>Even very fast RAM takes around 70ns to access.</a:t>
            </a:r>
          </a:p>
          <a:p>
            <a:r>
              <a:rPr lang="en-GB" dirty="0"/>
              <a:t>Hard disk drive access times are generally in the ballpark of 10ms.</a:t>
            </a:r>
          </a:p>
          <a:p>
            <a:r>
              <a:rPr lang="en-GB" dirty="0"/>
              <a:t>Copying a block of physical ram to the cache therefore takes around 70ns, but further access to that block is </a:t>
            </a:r>
            <a:r>
              <a:rPr lang="en-GB" i="1" dirty="0"/>
              <a:t>extremely</a:t>
            </a:r>
            <a:r>
              <a:rPr lang="en-GB" dirty="0"/>
              <a:t> fast.</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61664916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 levels</a:t>
            </a:r>
          </a:p>
        </p:txBody>
      </p:sp>
      <p:sp>
        <p:nvSpPr>
          <p:cNvPr id="3" name="Content Placeholder 2"/>
          <p:cNvSpPr>
            <a:spLocks noGrp="1"/>
          </p:cNvSpPr>
          <p:nvPr>
            <p:ph idx="1"/>
          </p:nvPr>
        </p:nvSpPr>
        <p:spPr/>
        <p:txBody>
          <a:bodyPr/>
          <a:lstStyle/>
          <a:p>
            <a:r>
              <a:rPr lang="en-GB" dirty="0"/>
              <a:t>Most modern processors have 3 levels of cache.</a:t>
            </a:r>
          </a:p>
          <a:p>
            <a:pPr lvl="1"/>
            <a:r>
              <a:rPr lang="en-GB" dirty="0"/>
              <a:t>Some CPUs, including a few in the Intel Haswell range have 4 levels.</a:t>
            </a:r>
          </a:p>
          <a:p>
            <a:r>
              <a:rPr lang="en-GB" dirty="0"/>
              <a:t>Named L1 – L4.</a:t>
            </a:r>
          </a:p>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50736343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L1 Cache</a:t>
            </a:r>
          </a:p>
        </p:txBody>
      </p:sp>
      <p:sp>
        <p:nvSpPr>
          <p:cNvPr id="3" name="Content Placeholder 2"/>
          <p:cNvSpPr>
            <a:spLocks noGrp="1"/>
          </p:cNvSpPr>
          <p:nvPr>
            <p:ph idx="1"/>
          </p:nvPr>
        </p:nvSpPr>
        <p:spPr/>
        <p:txBody>
          <a:bodyPr/>
          <a:lstStyle/>
          <a:p>
            <a:r>
              <a:rPr lang="en-GB" dirty="0"/>
              <a:t>Directly connected to the ALU/CU.</a:t>
            </a:r>
          </a:p>
          <a:p>
            <a:r>
              <a:rPr lang="en-GB" dirty="0"/>
              <a:t>Extremely fast, but quite small.</a:t>
            </a:r>
          </a:p>
          <a:p>
            <a:pPr lvl="1"/>
            <a:r>
              <a:rPr lang="en-GB" dirty="0"/>
              <a:t>Does not have to traverse a bus to send data to the ALU/CU.</a:t>
            </a:r>
          </a:p>
          <a:p>
            <a:r>
              <a:rPr lang="en-GB" dirty="0"/>
              <a:t>Generally memory-mapped to a specific core (not shared).</a:t>
            </a:r>
          </a:p>
          <a:p>
            <a:r>
              <a:rPr lang="en-GB" dirty="0"/>
              <a:t>64kb per core in the Intel </a:t>
            </a:r>
            <a:r>
              <a:rPr lang="en-GB" dirty="0" err="1"/>
              <a:t>Skylake</a:t>
            </a:r>
            <a:r>
              <a:rPr lang="en-GB" dirty="0"/>
              <a:t> microarchitecture.</a:t>
            </a:r>
          </a:p>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111177267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L2 Cache</a:t>
            </a:r>
          </a:p>
        </p:txBody>
      </p:sp>
      <p:sp>
        <p:nvSpPr>
          <p:cNvPr id="3" name="Content Placeholder 2"/>
          <p:cNvSpPr>
            <a:spLocks noGrp="1"/>
          </p:cNvSpPr>
          <p:nvPr>
            <p:ph idx="1"/>
          </p:nvPr>
        </p:nvSpPr>
        <p:spPr/>
        <p:txBody>
          <a:bodyPr/>
          <a:lstStyle/>
          <a:p>
            <a:r>
              <a:rPr lang="en-GB" dirty="0"/>
              <a:t>Connects to the ALU/CU across a bus.</a:t>
            </a:r>
          </a:p>
          <a:p>
            <a:r>
              <a:rPr lang="en-GB" dirty="0"/>
              <a:t>Not as fast as the L1 cache, but considerably larger.</a:t>
            </a:r>
          </a:p>
          <a:p>
            <a:r>
              <a:rPr lang="en-GB" dirty="0"/>
              <a:t>Like the L1 cache, maps to a specific core, not shared between cores.</a:t>
            </a:r>
          </a:p>
          <a:p>
            <a:r>
              <a:rPr lang="en-GB" dirty="0"/>
              <a:t>256kb per core in the Intel </a:t>
            </a:r>
            <a:r>
              <a:rPr lang="en-GB" dirty="0" err="1"/>
              <a:t>Skylake</a:t>
            </a:r>
            <a:r>
              <a:rPr lang="en-GB" dirty="0"/>
              <a:t> microarchitecture.</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133752920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L3 Cache</a:t>
            </a:r>
          </a:p>
        </p:txBody>
      </p:sp>
      <p:sp>
        <p:nvSpPr>
          <p:cNvPr id="3" name="Content Placeholder 2"/>
          <p:cNvSpPr>
            <a:spLocks noGrp="1"/>
          </p:cNvSpPr>
          <p:nvPr>
            <p:ph idx="1"/>
          </p:nvPr>
        </p:nvSpPr>
        <p:spPr/>
        <p:txBody>
          <a:bodyPr/>
          <a:lstStyle/>
          <a:p>
            <a:r>
              <a:rPr lang="en-GB" dirty="0"/>
              <a:t>Another step along the chain – slightly slower and (generally) larger than the L2 cache.</a:t>
            </a:r>
          </a:p>
          <a:p>
            <a:r>
              <a:rPr lang="en-GB" dirty="0"/>
              <a:t>Far more to it – the L3 cache is accessible by all cores.</a:t>
            </a:r>
          </a:p>
          <a:p>
            <a:r>
              <a:rPr lang="en-GB" dirty="0"/>
              <a:t>Can be shared with other devices.</a:t>
            </a:r>
          </a:p>
          <a:p>
            <a:r>
              <a:rPr lang="en-GB" dirty="0"/>
              <a:t>8mb shared in the Intel </a:t>
            </a:r>
            <a:r>
              <a:rPr lang="en-GB" dirty="0" err="1"/>
              <a:t>Skylake</a:t>
            </a:r>
            <a:r>
              <a:rPr lang="en-GB" dirty="0"/>
              <a:t> microarchitecture.</a:t>
            </a:r>
          </a:p>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83933749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Replacing cache data</a:t>
            </a:r>
          </a:p>
        </p:txBody>
      </p:sp>
      <p:sp>
        <p:nvSpPr>
          <p:cNvPr id="3" name="Content Placeholder 2"/>
          <p:cNvSpPr>
            <a:spLocks noGrp="1"/>
          </p:cNvSpPr>
          <p:nvPr>
            <p:ph idx="1"/>
          </p:nvPr>
        </p:nvSpPr>
        <p:spPr/>
        <p:txBody>
          <a:bodyPr/>
          <a:lstStyle/>
          <a:p>
            <a:r>
              <a:rPr lang="en-GB" dirty="0"/>
              <a:t>Given the size of the cache, only a very small amount of data can be stored.</a:t>
            </a:r>
          </a:p>
          <a:p>
            <a:r>
              <a:rPr lang="en-GB" dirty="0"/>
              <a:t>How do we replace old data in the cache?</a:t>
            </a:r>
          </a:p>
          <a:p>
            <a:pPr lvl="1"/>
            <a:r>
              <a:rPr lang="en-GB" dirty="0"/>
              <a:t>We considered this when looking at page file.</a:t>
            </a:r>
          </a:p>
          <a:p>
            <a:r>
              <a:rPr lang="en-GB" dirty="0"/>
              <a:t>Various strategies exist, with a variety of pros and cons.</a:t>
            </a:r>
          </a:p>
          <a:p>
            <a:endParaRPr lang="en-GB" dirty="0"/>
          </a:p>
          <a:p>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235610580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Least-recently used</a:t>
            </a:r>
          </a:p>
        </p:txBody>
      </p:sp>
      <p:sp>
        <p:nvSpPr>
          <p:cNvPr id="3" name="Content Placeholder 2"/>
          <p:cNvSpPr>
            <a:spLocks noGrp="1"/>
          </p:cNvSpPr>
          <p:nvPr>
            <p:ph idx="1"/>
          </p:nvPr>
        </p:nvSpPr>
        <p:spPr/>
        <p:txBody>
          <a:bodyPr/>
          <a:lstStyle/>
          <a:p>
            <a:r>
              <a:rPr lang="en-GB" dirty="0"/>
              <a:t>The block still in cache which hasn’t been accessed for the largest amount of time is removed.</a:t>
            </a:r>
          </a:p>
          <a:p>
            <a:r>
              <a:rPr lang="en-GB" dirty="0"/>
              <a:t>Very easy to implement.</a:t>
            </a:r>
          </a:p>
          <a:p>
            <a:r>
              <a:rPr lang="en-GB" dirty="0"/>
              <a:t>Assumes that the most recently used is the most likely to be used again.</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62193658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First in, first out</a:t>
            </a:r>
          </a:p>
        </p:txBody>
      </p:sp>
      <p:sp>
        <p:nvSpPr>
          <p:cNvPr id="3" name="Content Placeholder 2"/>
          <p:cNvSpPr>
            <a:spLocks noGrp="1"/>
          </p:cNvSpPr>
          <p:nvPr>
            <p:ph idx="1"/>
          </p:nvPr>
        </p:nvSpPr>
        <p:spPr/>
        <p:txBody>
          <a:bodyPr/>
          <a:lstStyle/>
          <a:p>
            <a:r>
              <a:rPr lang="en-GB" dirty="0"/>
              <a:t>The oldest block in cache is always removed.</a:t>
            </a:r>
          </a:p>
          <a:p>
            <a:pPr lvl="1"/>
            <a:r>
              <a:rPr lang="en-GB" dirty="0"/>
              <a:t>This means that the first item added is the first removed.</a:t>
            </a:r>
          </a:p>
          <a:p>
            <a:r>
              <a:rPr lang="en-GB" dirty="0"/>
              <a:t>Queue data structure.</a:t>
            </a:r>
          </a:p>
          <a:p>
            <a:r>
              <a:rPr lang="en-GB" dirty="0"/>
              <a:t>Circular buffer strategy.</a:t>
            </a:r>
          </a:p>
          <a:p>
            <a:r>
              <a:rPr lang="en-GB" dirty="0"/>
              <a:t>Assumes that the oldest item is the least likely to be used again.</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415237948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Least frequently used</a:t>
            </a:r>
          </a:p>
        </p:txBody>
      </p:sp>
      <p:sp>
        <p:nvSpPr>
          <p:cNvPr id="3" name="Content Placeholder 2"/>
          <p:cNvSpPr>
            <a:spLocks noGrp="1"/>
          </p:cNvSpPr>
          <p:nvPr>
            <p:ph idx="1"/>
          </p:nvPr>
        </p:nvSpPr>
        <p:spPr/>
        <p:txBody>
          <a:bodyPr>
            <a:normAutofit lnSpcReduction="10000"/>
          </a:bodyPr>
          <a:lstStyle/>
          <a:p>
            <a:r>
              <a:rPr lang="en-GB" dirty="0"/>
              <a:t>Removes the block which has been accessed the least.</a:t>
            </a:r>
          </a:p>
          <a:p>
            <a:r>
              <a:rPr lang="en-GB" dirty="0"/>
              <a:t>Each block has a “hit counter” to sum the number of times that block has been accessed.</a:t>
            </a:r>
          </a:p>
          <a:p>
            <a:r>
              <a:rPr lang="en-GB" dirty="0"/>
              <a:t>Can have trouble with removing recently added blocks too quickly.</a:t>
            </a:r>
          </a:p>
          <a:p>
            <a:r>
              <a:rPr lang="en-GB" dirty="0"/>
              <a:t>Assumes that the most frequently used is the most likely to be used again.</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762676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Random replacement</a:t>
            </a:r>
          </a:p>
        </p:txBody>
      </p:sp>
      <p:sp>
        <p:nvSpPr>
          <p:cNvPr id="3" name="Content Placeholder 2"/>
          <p:cNvSpPr>
            <a:spLocks noGrp="1"/>
          </p:cNvSpPr>
          <p:nvPr>
            <p:ph idx="1"/>
          </p:nvPr>
        </p:nvSpPr>
        <p:spPr/>
        <p:txBody>
          <a:bodyPr/>
          <a:lstStyle/>
          <a:p>
            <a:r>
              <a:rPr lang="en-GB" dirty="0"/>
              <a:t>Removes an entirely random block.</a:t>
            </a:r>
          </a:p>
          <a:p>
            <a:r>
              <a:rPr lang="en-GB" dirty="0"/>
              <a:t>No complexity or nuance.</a:t>
            </a:r>
          </a:p>
          <a:p>
            <a:r>
              <a:rPr lang="en-GB" dirty="0"/>
              <a:t>May have an extremely good best-case performance but an extremely poor worst-case.</a:t>
            </a:r>
          </a:p>
          <a:p>
            <a:r>
              <a:rPr lang="en-GB" dirty="0"/>
              <a:t>Surprisingly only yields a slightly worse average-case performance than the analytical approaches.</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382038891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 coherency</a:t>
            </a:r>
          </a:p>
        </p:txBody>
      </p:sp>
      <p:sp>
        <p:nvSpPr>
          <p:cNvPr id="3" name="Content Placeholder 2"/>
          <p:cNvSpPr>
            <a:spLocks noGrp="1"/>
          </p:cNvSpPr>
          <p:nvPr>
            <p:ph idx="1"/>
          </p:nvPr>
        </p:nvSpPr>
        <p:spPr/>
        <p:txBody>
          <a:bodyPr>
            <a:normAutofit fontScale="92500" lnSpcReduction="10000"/>
          </a:bodyPr>
          <a:lstStyle/>
          <a:p>
            <a:r>
              <a:rPr lang="en-GB" dirty="0"/>
              <a:t>What happens if data changes?</a:t>
            </a:r>
          </a:p>
          <a:p>
            <a:pPr lvl="1"/>
            <a:r>
              <a:rPr lang="en-GB" dirty="0"/>
              <a:t>Risks causing inconsistency.</a:t>
            </a:r>
          </a:p>
          <a:p>
            <a:r>
              <a:rPr lang="en-GB" dirty="0"/>
              <a:t>Updates to data in the cache are routed through the cache.</a:t>
            </a:r>
          </a:p>
          <a:p>
            <a:pPr lvl="1"/>
            <a:r>
              <a:rPr lang="en-GB" dirty="0"/>
              <a:t>All writes are copied back to main memory.</a:t>
            </a:r>
          </a:p>
          <a:p>
            <a:pPr lvl="1"/>
            <a:r>
              <a:rPr lang="en-GB" dirty="0"/>
              <a:t>Updates are generally performed on the cache – a bit is set.</a:t>
            </a:r>
          </a:p>
          <a:p>
            <a:pPr lvl="1"/>
            <a:r>
              <a:rPr lang="en-GB" dirty="0"/>
              <a:t>When the block is removed from cache, if the bit is set, the modified data is written back to main memory.</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229782927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 coherency</a:t>
            </a:r>
          </a:p>
        </p:txBody>
      </p:sp>
      <p:sp>
        <p:nvSpPr>
          <p:cNvPr id="3" name="Content Placeholder 2"/>
          <p:cNvSpPr>
            <a:spLocks noGrp="1"/>
          </p:cNvSpPr>
          <p:nvPr>
            <p:ph idx="1"/>
          </p:nvPr>
        </p:nvSpPr>
        <p:spPr/>
        <p:txBody>
          <a:bodyPr/>
          <a:lstStyle/>
          <a:p>
            <a:r>
              <a:rPr lang="en-GB" dirty="0"/>
              <a:t>Cache and main memory may vary for long periods of time.</a:t>
            </a:r>
          </a:p>
          <a:p>
            <a:pPr lvl="1"/>
            <a:r>
              <a:rPr lang="en-GB" dirty="0"/>
              <a:t>This ultimately doesn’t matter – all updates are performed on the cache.</a:t>
            </a:r>
          </a:p>
          <a:p>
            <a:r>
              <a:rPr lang="en-GB" dirty="0"/>
              <a:t>Reading data into the cache is far more common than writing it back.</a:t>
            </a:r>
          </a:p>
          <a:p>
            <a:pPr lvl="1"/>
            <a:r>
              <a:rPr lang="en-GB" dirty="0"/>
              <a:t>Ratio of around 6:1.</a:t>
            </a:r>
          </a:p>
          <a:p>
            <a:pPr lvl="1"/>
            <a:r>
              <a:rPr lang="en-GB" dirty="0"/>
              <a:t>Write is, nonetheless, common.</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202433450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Block size</a:t>
            </a:r>
          </a:p>
        </p:txBody>
      </p:sp>
      <p:sp>
        <p:nvSpPr>
          <p:cNvPr id="3" name="Content Placeholder 2"/>
          <p:cNvSpPr>
            <a:spLocks noGrp="1"/>
          </p:cNvSpPr>
          <p:nvPr>
            <p:ph idx="1"/>
          </p:nvPr>
        </p:nvSpPr>
        <p:spPr/>
        <p:txBody>
          <a:bodyPr/>
          <a:lstStyle/>
          <a:p>
            <a:r>
              <a:rPr lang="en-GB" dirty="0"/>
              <a:t>How large should a block be?</a:t>
            </a:r>
          </a:p>
          <a:p>
            <a:r>
              <a:rPr lang="en-GB" dirty="0"/>
              <a:t>A larger block means fewer, but longer writes when a cache miss occurs.</a:t>
            </a:r>
          </a:p>
          <a:p>
            <a:pPr lvl="1"/>
            <a:r>
              <a:rPr lang="en-GB" dirty="0"/>
              <a:t>Can replace data which would be immediately used.</a:t>
            </a:r>
          </a:p>
          <a:p>
            <a:pPr lvl="1"/>
            <a:r>
              <a:rPr lang="en-GB" dirty="0"/>
              <a:t>Proximity principle means there’s less chance of relevant data the further from the current data.</a:t>
            </a:r>
          </a:p>
          <a:p>
            <a:pPr marL="0" indent="0">
              <a:buNone/>
            </a:pPr>
            <a:endParaRPr lang="en-GB" dirty="0"/>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129997534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Block size</a:t>
            </a:r>
          </a:p>
        </p:txBody>
      </p:sp>
      <p:sp>
        <p:nvSpPr>
          <p:cNvPr id="3" name="Content Placeholder 2"/>
          <p:cNvSpPr>
            <a:spLocks noGrp="1"/>
          </p:cNvSpPr>
          <p:nvPr>
            <p:ph idx="1"/>
          </p:nvPr>
        </p:nvSpPr>
        <p:spPr/>
        <p:txBody>
          <a:bodyPr>
            <a:normAutofit lnSpcReduction="10000"/>
          </a:bodyPr>
          <a:lstStyle/>
          <a:p>
            <a:r>
              <a:rPr lang="en-GB" dirty="0"/>
              <a:t>A smaller block increases the chances of a cache miss, but allows rapid replacement.</a:t>
            </a:r>
          </a:p>
          <a:p>
            <a:pPr lvl="1"/>
            <a:r>
              <a:rPr lang="en-GB" dirty="0"/>
              <a:t>Lower chance of replacing needed data.</a:t>
            </a:r>
          </a:p>
          <a:p>
            <a:pPr lvl="1"/>
            <a:r>
              <a:rPr lang="en-GB" dirty="0"/>
              <a:t>Smaller blocks mean a lower probability of copying irrelevant data.</a:t>
            </a:r>
          </a:p>
          <a:p>
            <a:r>
              <a:rPr lang="en-GB" dirty="0"/>
              <a:t>The optimal size is 4-8 addressable units (words or double words).</a:t>
            </a:r>
          </a:p>
          <a:p>
            <a:pPr lvl="1"/>
            <a:r>
              <a:rPr lang="en-GB" dirty="0"/>
              <a:t>Words are an addressable unit.  64 bits for modern CPUs.</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258261678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 size</a:t>
            </a:r>
          </a:p>
        </p:txBody>
      </p:sp>
      <p:sp>
        <p:nvSpPr>
          <p:cNvPr id="3" name="Content Placeholder 2"/>
          <p:cNvSpPr>
            <a:spLocks noGrp="1"/>
          </p:cNvSpPr>
          <p:nvPr>
            <p:ph idx="1"/>
          </p:nvPr>
        </p:nvSpPr>
        <p:spPr/>
        <p:txBody>
          <a:bodyPr/>
          <a:lstStyle/>
          <a:p>
            <a:r>
              <a:rPr lang="en-GB" dirty="0"/>
              <a:t>How much cache does a CPU need to work effectively?</a:t>
            </a:r>
          </a:p>
          <a:p>
            <a:pPr lvl="1"/>
            <a:r>
              <a:rPr lang="en-GB" dirty="0"/>
              <a:t>High-end, expensive CPUs aren’t necessarily massively faster, but have huge caches.</a:t>
            </a:r>
          </a:p>
          <a:p>
            <a:pPr lvl="1"/>
            <a:r>
              <a:rPr lang="en-GB" dirty="0"/>
              <a:t>Performance vs price.</a:t>
            </a:r>
          </a:p>
          <a:p>
            <a:r>
              <a:rPr lang="en-GB" dirty="0"/>
              <a:t>Simple time estimation formula:</a:t>
            </a:r>
          </a:p>
        </p:txBody>
      </p:sp>
      <p:sp>
        <p:nvSpPr>
          <p:cNvPr id="4" name="TextBox 3"/>
          <p:cNvSpPr txBox="1"/>
          <p:nvPr/>
        </p:nvSpPr>
        <p:spPr>
          <a:xfrm>
            <a:off x="1043608" y="4797152"/>
            <a:ext cx="6984776" cy="369332"/>
          </a:xfrm>
          <a:prstGeom prst="rect">
            <a:avLst/>
          </a:prstGeom>
          <a:noFill/>
        </p:spPr>
        <p:txBody>
          <a:bodyPr wrap="square" rtlCol="0">
            <a:spAutoFit/>
          </a:bodyPr>
          <a:lstStyle/>
          <a:p>
            <a:r>
              <a:rPr lang="en-GB" dirty="0"/>
              <a:t>System access time = H x cat x (1-H) x </a:t>
            </a:r>
            <a:r>
              <a:rPr lang="en-GB" dirty="0" err="1"/>
              <a:t>mmat</a:t>
            </a:r>
            <a:endParaRPr lang="en-GB" dirty="0"/>
          </a:p>
        </p:txBody>
      </p:sp>
      <p:sp>
        <p:nvSpPr>
          <p:cNvPr id="5" name="TextBox 4"/>
          <p:cNvSpPr txBox="1"/>
          <p:nvPr/>
        </p:nvSpPr>
        <p:spPr>
          <a:xfrm>
            <a:off x="1058315" y="5229200"/>
            <a:ext cx="6984776" cy="923330"/>
          </a:xfrm>
          <a:prstGeom prst="rect">
            <a:avLst/>
          </a:prstGeom>
          <a:noFill/>
        </p:spPr>
        <p:txBody>
          <a:bodyPr wrap="square" rtlCol="0">
            <a:spAutoFit/>
          </a:bodyPr>
          <a:lstStyle/>
          <a:p>
            <a:r>
              <a:rPr lang="en-GB" dirty="0"/>
              <a:t>H = hit ratio</a:t>
            </a:r>
          </a:p>
          <a:p>
            <a:r>
              <a:rPr lang="en-GB" dirty="0"/>
              <a:t>cat = cache access time</a:t>
            </a:r>
          </a:p>
          <a:p>
            <a:r>
              <a:rPr lang="en-GB" dirty="0" err="1"/>
              <a:t>mmat</a:t>
            </a:r>
            <a:r>
              <a:rPr lang="en-GB" dirty="0"/>
              <a:t> = main memory access time</a:t>
            </a:r>
          </a:p>
        </p:txBody>
      </p:sp>
      <p:sp>
        <p:nvSpPr>
          <p:cNvPr id="6"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79934503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1A3A5C"/>
                </a:solidFill>
                <a:latin typeface="Calibri"/>
              </a:rPr>
              <a:t>Cache size</a:t>
            </a:r>
          </a:p>
        </p:txBody>
      </p:sp>
      <p:sp>
        <p:nvSpPr>
          <p:cNvPr id="3" name="Content Placeholder 2"/>
          <p:cNvSpPr>
            <a:spLocks noGrp="1"/>
          </p:cNvSpPr>
          <p:nvPr>
            <p:ph idx="1"/>
          </p:nvPr>
        </p:nvSpPr>
        <p:spPr/>
        <p:txBody>
          <a:bodyPr/>
          <a:lstStyle/>
          <a:p>
            <a:r>
              <a:rPr lang="en-GB" dirty="0"/>
              <a:t>In reality, even extremely small caches will have a hit ratio of over 70%.</a:t>
            </a:r>
          </a:p>
          <a:p>
            <a:r>
              <a:rPr lang="en-GB" dirty="0"/>
              <a:t>Code can be written to optimise for cache hits.</a:t>
            </a:r>
          </a:p>
          <a:p>
            <a:r>
              <a:rPr lang="en-GB" dirty="0"/>
              <a:t>Cache hit ratios over 90%  are absolutely achievable.</a:t>
            </a:r>
          </a:p>
          <a:p>
            <a:r>
              <a:rPr lang="en-GB" dirty="0"/>
              <a:t>Cache size is an important factor when purchasing a CPU which people often overlook.</a:t>
            </a:r>
          </a:p>
        </p:txBody>
      </p:sp>
      <p:sp>
        <p:nvSpPr>
          <p:cNvPr id="4" name="_footer_bar"/>
          <p:cNvSpPr/>
          <p:nvPr/>
        </p:nvSpPr>
        <p:spPr>
          <a:xfrm>
            <a:off x="0" y="6601968"/>
            <a:ext cx="9144000" cy="256032"/>
          </a:xfrm>
          <a:prstGeom prst="rect">
            <a:avLst/>
          </a:prstGeom>
          <a:solidFill>
            <a:srgbClr val="1E6BB8"/>
          </a:solidFill>
          <a:ln>
            <a:noFill/>
          </a:ln>
        </p:spPr>
        <p:style>
          <a:lnRef idx="1">
            <a:schemeClr val="accent1"/>
          </a:lnRef>
          <a:fillRef idx="3">
            <a:schemeClr val="accent1"/>
          </a:fillRef>
          <a:effectRef idx="2">
            <a:schemeClr val="accent1"/>
          </a:effectRef>
          <a:fontRef idx="minor">
            <a:schemeClr val="lt1"/>
          </a:fontRef>
        </p:style>
        <p:txBody>
          <a:bodyPr wrap="none" rtlCol="0" anchor="ctr"/>
          <a:lstStyle/>
          <a:p>
            <a:pPr algn="r"/>
            <a:r>
              <a:rPr sz="800" b="0">
                <a:solidFill>
                  <a:srgbClr val="FFFFFF"/>
                </a:solidFill>
                <a:latin typeface="Calibri"/>
              </a:rPr>
              <a:t>Systems and Components  |  Cache Memory</a:t>
            </a:r>
          </a:p>
        </p:txBody>
      </p:sp>
    </p:spTree>
    <p:extLst>
      <p:ext uri="{BB962C8B-B14F-4D97-AF65-F5344CB8AC3E}">
        <p14:creationId xmlns:p14="http://schemas.microsoft.com/office/powerpoint/2010/main" val="5349246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6a507e5ef5d2b0fcd61adaff21345b12">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1d62bf8b0463743ccae13e4181bc8f11"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859314A5-7130-4183-AC1D-2C4AEC4457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F1EACA-DDC3-4E4A-A6A6-4704693A6A18}">
  <ds:schemaRefs>
    <ds:schemaRef ds:uri="http://schemas.microsoft.com/sharepoint/v3/contenttype/forms"/>
  </ds:schemaRefs>
</ds:datastoreItem>
</file>

<file path=customXml/itemProps3.xml><?xml version="1.0" encoding="utf-8"?>
<ds:datastoreItem xmlns:ds="http://schemas.openxmlformats.org/officeDocument/2006/customXml" ds:itemID="{C5BD5E3C-ABB5-46DC-A34D-8D0DE76800C5}">
  <ds:schemaRefs>
    <ds:schemaRef ds:uri="http://schemas.microsoft.com/office/2006/metadata/properties"/>
    <ds:schemaRef ds:uri="http://purl.org/dc/terms/"/>
    <ds:schemaRef ds:uri="http://purl.org/dc/elements/1.1/"/>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e89b0d28-101f-4150-bb20-b1c24cca2db8"/>
    <ds:schemaRef ds:uri="97e90ac9-f7c9-4ef0-b151-0ad37f9b04e3"/>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16046</Words>
  <Application>Microsoft Office PowerPoint</Application>
  <PresentationFormat>On-screen Show (4:3)</PresentationFormat>
  <Paragraphs>1468</Paragraphs>
  <Slides>123</Slides>
  <Notes>123</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123</vt:i4>
      </vt:variant>
    </vt:vector>
  </HeadingPairs>
  <TitlesOfParts>
    <vt:vector size="133" baseType="lpstr">
      <vt:lpstr>ＭＳ Ｐゴシック</vt:lpstr>
      <vt:lpstr>Aptos</vt:lpstr>
      <vt:lpstr>Arial</vt:lpstr>
      <vt:lpstr>Calibri</vt:lpstr>
      <vt:lpstr>segoe ui</vt:lpstr>
      <vt:lpstr>Times New Roman</vt:lpstr>
      <vt:lpstr>Wingdings</vt:lpstr>
      <vt:lpstr>Office Theme</vt:lpstr>
      <vt:lpstr>Microsoft Word Picture</vt:lpstr>
      <vt:lpstr>Picture</vt:lpstr>
      <vt:lpstr>Systems and Components</vt:lpstr>
      <vt:lpstr>PowerPoint Presentation</vt:lpstr>
      <vt:lpstr>Computer Architecture</vt:lpstr>
      <vt:lpstr>Von Neumann</vt:lpstr>
      <vt:lpstr>Von Neumann </vt:lpstr>
      <vt:lpstr>Historical context</vt:lpstr>
      <vt:lpstr>Harvard</vt:lpstr>
      <vt:lpstr>Harvard</vt:lpstr>
      <vt:lpstr>Revised Harvard</vt:lpstr>
      <vt:lpstr>Modified Harvard</vt:lpstr>
      <vt:lpstr>Historical context</vt:lpstr>
      <vt:lpstr>Historical context</vt:lpstr>
      <vt:lpstr>Block-level components</vt:lpstr>
      <vt:lpstr>Motherboard</vt:lpstr>
      <vt:lpstr>PowerPoint Presentation</vt:lpstr>
      <vt:lpstr>Central Processing Unit (CPU)</vt:lpstr>
      <vt:lpstr>CPU - 3 Major Components</vt:lpstr>
      <vt:lpstr>Arithmetic/Logic Unit</vt:lpstr>
      <vt:lpstr>Control Unit</vt:lpstr>
      <vt:lpstr>Registers</vt:lpstr>
      <vt:lpstr>Registers</vt:lpstr>
      <vt:lpstr>Registers</vt:lpstr>
      <vt:lpstr>Registers</vt:lpstr>
      <vt:lpstr>Control and Status Registers</vt:lpstr>
      <vt:lpstr>Control and Status Registers</vt:lpstr>
      <vt:lpstr>User-Visible Registers</vt:lpstr>
      <vt:lpstr>User-Visible Registers</vt:lpstr>
      <vt:lpstr>User-Visible Registers</vt:lpstr>
      <vt:lpstr>Cache Memory</vt:lpstr>
      <vt:lpstr>The Fetch-Execute Cycle</vt:lpstr>
      <vt:lpstr>The Fetch-Execute Cycle</vt:lpstr>
      <vt:lpstr>The Fetch-Execute Cycle</vt:lpstr>
      <vt:lpstr>PowerPoint Presentation</vt:lpstr>
      <vt:lpstr>Overview of Fetch-Execute Cycle</vt:lpstr>
      <vt:lpstr>Recap</vt:lpstr>
      <vt:lpstr>PowerPoint Presentation</vt:lpstr>
      <vt:lpstr>Moore’s Law </vt:lpstr>
      <vt:lpstr>Multi-Core Systems</vt:lpstr>
      <vt:lpstr>Random Access Memory (RAM)</vt:lpstr>
      <vt:lpstr>PowerPoint Presentation</vt:lpstr>
      <vt:lpstr>The Stored Program Concept</vt:lpstr>
      <vt:lpstr>Memory on the circuit board</vt:lpstr>
      <vt:lpstr>Random Access Memory</vt:lpstr>
      <vt:lpstr>Read Only Memory</vt:lpstr>
      <vt:lpstr>Memory Timings</vt:lpstr>
      <vt:lpstr>Cache Memory</vt:lpstr>
      <vt:lpstr>PowerPoint Presentation</vt:lpstr>
      <vt:lpstr>Virtual Memory</vt:lpstr>
      <vt:lpstr>PowerPoint Presentation</vt:lpstr>
      <vt:lpstr>Paging</vt:lpstr>
      <vt:lpstr>Hard Disk (Mass Storage)</vt:lpstr>
      <vt:lpstr>PowerPoint Presentation</vt:lpstr>
      <vt:lpstr>Types and Developments of RAM</vt:lpstr>
      <vt:lpstr>Comparison</vt:lpstr>
      <vt:lpstr>Storage and files</vt:lpstr>
      <vt:lpstr>Information organisation</vt:lpstr>
      <vt:lpstr>File systems</vt:lpstr>
      <vt:lpstr>Fragmentation</vt:lpstr>
      <vt:lpstr>Memory management unit</vt:lpstr>
      <vt:lpstr>Block sizes</vt:lpstr>
      <vt:lpstr>But where does this live?</vt:lpstr>
      <vt:lpstr>Solid State Drive (SSD)</vt:lpstr>
      <vt:lpstr>Hard Disk Drive (HDD)</vt:lpstr>
      <vt:lpstr>Physical Mechanism</vt:lpstr>
      <vt:lpstr>PowerPoint Presentation</vt:lpstr>
      <vt:lpstr>1TB M.2 NVMe</vt:lpstr>
      <vt:lpstr>Note different types! M.2 SATA SSD Vs. M.2 PCI Express (PCIe) SSD</vt:lpstr>
      <vt:lpstr>And different lengths! </vt:lpstr>
      <vt:lpstr>M.2 Slots on new motherboards</vt:lpstr>
      <vt:lpstr>Power Supply Unit (PSU)</vt:lpstr>
      <vt:lpstr>PowerPoint Presentation</vt:lpstr>
      <vt:lpstr>Power Consumption</vt:lpstr>
      <vt:lpstr>Graphics processing unit</vt:lpstr>
      <vt:lpstr>Graphics Card</vt:lpstr>
      <vt:lpstr>What is a Graphics Processing Unit? </vt:lpstr>
      <vt:lpstr>Key Characteristics</vt:lpstr>
      <vt:lpstr>Primary Functions </vt:lpstr>
      <vt:lpstr>Advantages Over CPUs </vt:lpstr>
      <vt:lpstr>Where they shine</vt:lpstr>
      <vt:lpstr>PowerPoint Presentation</vt:lpstr>
      <vt:lpstr>History</vt:lpstr>
      <vt:lpstr>History cont</vt:lpstr>
      <vt:lpstr>Key Innovations of the 1990s </vt:lpstr>
      <vt:lpstr>Modern GPUs</vt:lpstr>
      <vt:lpstr>Modern GPUs</vt:lpstr>
      <vt:lpstr>Current Technological Trends </vt:lpstr>
      <vt:lpstr>Input Peripherals</vt:lpstr>
      <vt:lpstr>The Early Era (1940s-1960s)</vt:lpstr>
      <vt:lpstr>The Mouse Revolution (1960s-1980s)</vt:lpstr>
      <vt:lpstr>The PC era (1980s-1990s)</vt:lpstr>
      <vt:lpstr>Internet Age (1990s-2000s)</vt:lpstr>
      <vt:lpstr>The Touch Revolution (2000s-2010s)</vt:lpstr>
      <vt:lpstr>Current State of Input Technology</vt:lpstr>
      <vt:lpstr>Emerging Technologies</vt:lpstr>
      <vt:lpstr>The bus</vt:lpstr>
      <vt:lpstr>System buses</vt:lpstr>
      <vt:lpstr>System buses</vt:lpstr>
      <vt:lpstr>PCIE</vt:lpstr>
      <vt:lpstr>PC ISA Bus (Historic)</vt:lpstr>
      <vt:lpstr>PCI(Historic)</vt:lpstr>
      <vt:lpstr>PCI express - lanes</vt:lpstr>
      <vt:lpstr>PCI express - Versions</vt:lpstr>
      <vt:lpstr>PowerPoint Presentation</vt:lpstr>
      <vt:lpstr>PowerPoint Presentation</vt:lpstr>
      <vt:lpstr>Cache</vt:lpstr>
      <vt:lpstr>Cache</vt:lpstr>
      <vt:lpstr>Cache</vt:lpstr>
      <vt:lpstr>Cache speed in context</vt:lpstr>
      <vt:lpstr>Cache levels</vt:lpstr>
      <vt:lpstr>L1 Cache</vt:lpstr>
      <vt:lpstr>L2 Cache</vt:lpstr>
      <vt:lpstr>L3 Cache</vt:lpstr>
      <vt:lpstr>Replacing cache data</vt:lpstr>
      <vt:lpstr>Least-recently used</vt:lpstr>
      <vt:lpstr>First in, first out</vt:lpstr>
      <vt:lpstr>Least frequently used</vt:lpstr>
      <vt:lpstr>Random replacement</vt:lpstr>
      <vt:lpstr>Cache coherency</vt:lpstr>
      <vt:lpstr>Cache coherency</vt:lpstr>
      <vt:lpstr>Block size</vt:lpstr>
      <vt:lpstr>Block size</vt:lpstr>
      <vt:lpstr>Cache size</vt:lpstr>
      <vt:lpstr>Cache size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 System-level components Computer Systems</dc:title>
  <dc:creator>Tim</dc:creator>
  <cp:lastModifiedBy>Nathan Morgan</cp:lastModifiedBy>
  <cp:revision>24</cp:revision>
  <dcterms:created xsi:type="dcterms:W3CDTF">2015-10-10T11:37:08Z</dcterms:created>
  <dcterms:modified xsi:type="dcterms:W3CDTF">2026-03-16T14:14:21Z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