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76" r:id="rId1"/>
  </p:sldMasterIdLst>
  <p:notesMasterIdLst>
    <p:notesMasterId r:id="rId14"/>
  </p:notesMasterIdLst>
  <p:sldIdLst>
    <p:sldId id="256" r:id="rId2"/>
    <p:sldId id="257" r:id="rId3"/>
    <p:sldId id="275" r:id="rId4"/>
    <p:sldId id="261" r:id="rId5"/>
    <p:sldId id="277" r:id="rId6"/>
    <p:sldId id="262" r:id="rId7"/>
    <p:sldId id="271" r:id="rId8"/>
    <p:sldId id="270" r:id="rId9"/>
    <p:sldId id="272" r:id="rId10"/>
    <p:sldId id="266" r:id="rId11"/>
    <p:sldId id="268"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449" autoAdjust="0"/>
    <p:restoredTop sz="82692" autoAdjust="0"/>
  </p:normalViewPr>
  <p:slideViewPr>
    <p:cSldViewPr snapToGrid="0">
      <p:cViewPr varScale="1">
        <p:scale>
          <a:sx n="91" d="100"/>
          <a:sy n="91" d="100"/>
        </p:scale>
        <p:origin x="1614" y="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A9F6-61A8-43C1-BBE7-4F54F7733DC3}" type="datetimeFigureOut">
              <a:rPr lang="en-GB" smtClean="0"/>
              <a:pPr/>
              <a:t>08/08/2022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A7DEE-AA22-4940-9E0D-CCCAC09DAAE1}" type="slidenum">
              <a:rPr lang="en-GB" smtClean="0"/>
              <a:pPr/>
              <a:t>‹#›</a:t>
            </a:fld>
            <a:endParaRPr lang="en-GB"/>
          </a:p>
        </p:txBody>
      </p:sp>
    </p:spTree>
    <p:extLst>
      <p:ext uri="{BB962C8B-B14F-4D97-AF65-F5344CB8AC3E}">
        <p14:creationId xmlns:p14="http://schemas.microsoft.com/office/powerpoint/2010/main" val="1153275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1</a:t>
            </a:fld>
            <a:endParaRPr lang="en-GB"/>
          </a:p>
        </p:txBody>
      </p:sp>
    </p:spTree>
    <p:extLst>
      <p:ext uri="{BB962C8B-B14F-4D97-AF65-F5344CB8AC3E}">
        <p14:creationId xmlns:p14="http://schemas.microsoft.com/office/powerpoint/2010/main" val="87956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2</a:t>
            </a:fld>
            <a:endParaRPr lang="en-GB"/>
          </a:p>
        </p:txBody>
      </p:sp>
    </p:spTree>
    <p:extLst>
      <p:ext uri="{BB962C8B-B14F-4D97-AF65-F5344CB8AC3E}">
        <p14:creationId xmlns:p14="http://schemas.microsoft.com/office/powerpoint/2010/main" val="216053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Academic and employability skills are essential for functioning as an employee or leader in an organization. Employers are looking for employees who can work as a skilled worker. These skills include self-discipline, adaptability, entrepreneurship, effective communication and problem-solving.</a:t>
            </a:r>
            <a:endParaRPr lang="en-GB" sz="1200"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What is the Importance of These Skills?</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In today's job market, it's not enough to simply have a degree. To be successful, you need to have employability skills. These are the skills that employers are looking for, and they can be divided into three categories: technical skills, interpersonal skills, and thinking skills. Technical skills include those used in our specific profession (</a:t>
            </a:r>
            <a:r>
              <a:rPr lang="en-US" sz="1200" kern="1200" dirty="0" err="1">
                <a:solidFill>
                  <a:schemeClr val="tx1"/>
                </a:solidFill>
                <a:latin typeface="+mn-lt"/>
                <a:ea typeface="+mn-ea"/>
                <a:cs typeface="+mn-cs"/>
              </a:rPr>
              <a:t>Osmani</a:t>
            </a:r>
            <a:r>
              <a:rPr lang="en-US" sz="1200" kern="1200" dirty="0">
                <a:solidFill>
                  <a:schemeClr val="tx1"/>
                </a:solidFill>
                <a:latin typeface="+mn-lt"/>
                <a:ea typeface="+mn-ea"/>
                <a:cs typeface="+mn-cs"/>
              </a:rPr>
              <a:t> et al., 2019). If I’m an engineer, these might include CAD software or SQL programming. Technical skills also include computer and communications skills such as typing speed or proficiency with word processing programs. Interpersonal skills involve interacting with others in both professional and social settings-presentation delivery, group work, negotiation, listening effectively, leadership/coaching/mentoring - just to name a few. </a:t>
            </a:r>
          </a:p>
          <a:p>
            <a:pPr algn="just" defTabSz="914400">
              <a:defRPr/>
            </a:pPr>
            <a:endParaRPr lang="en-US" sz="1200" dirty="0">
              <a:latin typeface="Times New Roman" pitchFamily="18" charset="0"/>
              <a:cs typeface="Times New Roman"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4</a:t>
            </a:fld>
            <a:endParaRPr lang="en-GB"/>
          </a:p>
        </p:txBody>
      </p:sp>
    </p:spTree>
    <p:extLst>
      <p:ext uri="{BB962C8B-B14F-4D97-AF65-F5344CB8AC3E}">
        <p14:creationId xmlns:p14="http://schemas.microsoft.com/office/powerpoint/2010/main" val="2757689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rtl="0">
              <a:buFont typeface="Wingdings" pitchFamily="2" charset="2"/>
              <a:buChar char="§"/>
            </a:pPr>
            <a:r>
              <a:rPr lang="en-US" sz="1200" kern="1200" dirty="0">
                <a:solidFill>
                  <a:schemeClr val="tx1"/>
                </a:solidFill>
                <a:latin typeface="+mn-lt"/>
                <a:ea typeface="+mn-ea"/>
                <a:cs typeface="+mn-cs"/>
              </a:rPr>
              <a:t>Thinking skills help identify problems, solve them creatively and critically analyze situations based on the available data-analyzing information accurately; managing complexity; critical thinking about issues with multiple viewpoints; creative problem solving; making decisions within tight deadlines; communicating effectively at all levels of management.</a:t>
            </a:r>
          </a:p>
          <a:p>
            <a:pPr lvl="0" rtl="0">
              <a:buFont typeface="Wingdings" pitchFamily="2" charset="2"/>
              <a:buNone/>
            </a:pPr>
            <a:endParaRPr lang="en-US" sz="1200" kern="1200" dirty="0">
              <a:solidFill>
                <a:schemeClr val="tx1"/>
              </a:solidFill>
              <a:latin typeface="+mn-lt"/>
              <a:ea typeface="+mn-ea"/>
              <a:cs typeface="+mn-cs"/>
            </a:endParaRPr>
          </a:p>
          <a:p>
            <a:pPr lvl="0">
              <a:buFont typeface="Wingdings" pitchFamily="2" charset="2"/>
              <a:buChar char="§"/>
            </a:pPr>
            <a:r>
              <a:rPr lang="en-US" sz="1200" kern="1200" dirty="0">
                <a:solidFill>
                  <a:schemeClr val="tx1"/>
                </a:solidFill>
                <a:latin typeface="+mn-lt"/>
                <a:ea typeface="+mn-ea"/>
                <a:cs typeface="+mn-cs"/>
              </a:rPr>
              <a:t>Effective use of technology is a crucial employability skill. For example, knowing how to do online research will help us find information quickly and accurately, make well-researched decisions and provide proof for any decisions we make or solutions you recommend. Knowing how to effectively use software programs is also important—from email to Microsoft Office applications such as Excel and PowerPoint. Knowing where to get help when needed will enable us to handle problems on our own when possible instead of waiting for help from others or being completely reliant on other people for solutions. Effective use of technology is a crucial employability skill (</a:t>
            </a:r>
            <a:r>
              <a:rPr lang="en-US" sz="1200" kern="1200" dirty="0" err="1">
                <a:solidFill>
                  <a:schemeClr val="tx1"/>
                </a:solidFill>
                <a:latin typeface="+mn-lt"/>
                <a:ea typeface="+mn-ea"/>
                <a:cs typeface="+mn-cs"/>
              </a:rPr>
              <a:t>Fahnert</a:t>
            </a:r>
            <a:r>
              <a:rPr lang="en-US" sz="1200" kern="1200" dirty="0">
                <a:solidFill>
                  <a:schemeClr val="tx1"/>
                </a:solidFill>
                <a:latin typeface="+mn-lt"/>
                <a:ea typeface="+mn-ea"/>
                <a:cs typeface="+mn-cs"/>
              </a:rPr>
              <a:t>, 2015). </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Academic employability skills are the skills that we need in order to get a job and be successful in our chosen career. They include things like being able to communicate effectively, being able to work in a team, and being able to solve problems (</a:t>
            </a:r>
            <a:r>
              <a:rPr lang="en-US" sz="1200" kern="1200" dirty="0" err="1">
                <a:solidFill>
                  <a:schemeClr val="tx1"/>
                </a:solidFill>
                <a:latin typeface="+mn-lt"/>
                <a:ea typeface="+mn-ea"/>
                <a:cs typeface="+mn-cs"/>
              </a:rPr>
              <a:t>Kornelakis</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Petrakaki</a:t>
            </a:r>
            <a:r>
              <a:rPr lang="en-US" sz="1200" kern="1200" dirty="0">
                <a:solidFill>
                  <a:schemeClr val="tx1"/>
                </a:solidFill>
                <a:latin typeface="+mn-lt"/>
                <a:ea typeface="+mn-ea"/>
                <a:cs typeface="+mn-cs"/>
              </a:rPr>
              <a:t>, 2020). Many employers look for these traits when they hire someone so it is important to learn them while you're at school. My institute provides many opportunities for students to develop these skills including offering various clubs, internships, and other programs which help students gain experience before they graduate. My intention is to develop my academic employability skills so I can be more successful in my desired profession as a marketing manager. I will have to practice these skills every day in college by taking classes that focus on learning these skills, networking with others who have studied this area and participating in activities outside of the classroom. I will also try to take on internships or volunteer positions that offer experiences working in an office setting. These experiences may lead me to different career paths, but if not then I am confident that I will be prepared for a future career because of my ability to meet employer expectations and cultivate the necessary skills through both coursework and extracurricular activities (</a:t>
            </a:r>
            <a:r>
              <a:rPr lang="en-US" sz="1200" kern="1200" dirty="0" err="1">
                <a:solidFill>
                  <a:schemeClr val="tx1"/>
                </a:solidFill>
                <a:latin typeface="+mn-lt"/>
                <a:ea typeface="+mn-ea"/>
                <a:cs typeface="+mn-cs"/>
              </a:rPr>
              <a:t>Minocha</a:t>
            </a:r>
            <a:r>
              <a:rPr lang="en-US" sz="1200" kern="1200" dirty="0">
                <a:solidFill>
                  <a:schemeClr val="tx1"/>
                </a:solidFill>
                <a:latin typeface="+mn-lt"/>
                <a:ea typeface="+mn-ea"/>
                <a:cs typeface="+mn-cs"/>
              </a:rPr>
              <a:t> et al., 2017). While there are many ways to improve our overall employability and set ourselves up for success after graduation, here are three ways you can start practicing today: </a:t>
            </a:r>
          </a:p>
          <a:p>
            <a:endParaRPr lang="en-US" sz="1200" kern="1200" dirty="0">
              <a:solidFill>
                <a:schemeClr val="tx1"/>
              </a:solidFill>
              <a:latin typeface="+mn-lt"/>
              <a:ea typeface="+mn-ea"/>
              <a:cs typeface="+mn-cs"/>
            </a:endParaRPr>
          </a:p>
          <a:p>
            <a:pPr lvl="0"/>
            <a:r>
              <a:rPr lang="en-US" sz="1200" kern="1200" dirty="0">
                <a:solidFill>
                  <a:schemeClr val="tx1"/>
                </a:solidFill>
                <a:latin typeface="+mn-lt"/>
                <a:ea typeface="+mn-ea"/>
                <a:cs typeface="+mn-cs"/>
              </a:rPr>
              <a:t>Take classes where critical thinking skills matter</a:t>
            </a:r>
          </a:p>
          <a:p>
            <a:pPr lvl="0"/>
            <a:r>
              <a:rPr lang="en-US" sz="1200" kern="1200" dirty="0">
                <a:solidFill>
                  <a:schemeClr val="tx1"/>
                </a:solidFill>
                <a:latin typeface="+mn-lt"/>
                <a:ea typeface="+mn-ea"/>
                <a:cs typeface="+mn-cs"/>
              </a:rPr>
              <a:t>Set up informational interviews with people who have worked in your intended field</a:t>
            </a:r>
          </a:p>
          <a:p>
            <a:pPr lvl="0"/>
            <a:r>
              <a:rPr lang="en-US" sz="1200" kern="1200" dirty="0">
                <a:solidFill>
                  <a:schemeClr val="tx1"/>
                </a:solidFill>
                <a:latin typeface="+mn-lt"/>
                <a:ea typeface="+mn-ea"/>
                <a:cs typeface="+mn-cs"/>
              </a:rPr>
              <a:t>Join student organizations focused on our intended career path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6</a:t>
            </a:fld>
            <a:endParaRPr lang="en-GB"/>
          </a:p>
        </p:txBody>
      </p:sp>
    </p:spTree>
    <p:extLst>
      <p:ext uri="{BB962C8B-B14F-4D97-AF65-F5344CB8AC3E}">
        <p14:creationId xmlns:p14="http://schemas.microsoft.com/office/powerpoint/2010/main" val="2305531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Skills Required to be a Marketing Manager</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There are many skills required to be a successful marketing manager. One key skill is being creative thinkers who can look past the obvious and brainstorm new ideas for growth. Additionally, those interested in becoming marketing managers should make sure they continue their education by studying topics related to managing a company's product line and promote advertising campaigns. They must also stay current with changes in the industry.  Finally, having strong communication skills will benefit them greatly both personally and professionally (</a:t>
            </a:r>
            <a:r>
              <a:rPr lang="en-US" sz="1200" kern="1200" dirty="0" err="1">
                <a:solidFill>
                  <a:schemeClr val="tx1"/>
                </a:solidFill>
                <a:latin typeface="+mn-lt"/>
                <a:ea typeface="+mn-ea"/>
                <a:cs typeface="+mn-cs"/>
              </a:rPr>
              <a:t>Sarkar</a:t>
            </a:r>
            <a:r>
              <a:rPr lang="en-US" sz="1200" kern="1200" dirty="0">
                <a:solidFill>
                  <a:schemeClr val="tx1"/>
                </a:solidFill>
                <a:latin typeface="+mn-lt"/>
                <a:ea typeface="+mn-ea"/>
                <a:cs typeface="+mn-cs"/>
              </a:rPr>
              <a:t> et al., 2020). All of these traits are necessary to achieve success in this field, but without them it would be hard to reach my goals as a marketing manager. </a:t>
            </a:r>
          </a:p>
          <a:p>
            <a:endParaRPr lang="en-US" sz="1200" kern="1200" dirty="0">
              <a:solidFill>
                <a:schemeClr val="tx1"/>
              </a:solidFill>
              <a:latin typeface="+mn-lt"/>
              <a:ea typeface="+mn-ea"/>
              <a:cs typeface="+mn-cs"/>
            </a:endParaRPr>
          </a:p>
          <a:p>
            <a:pPr lvl="0"/>
            <a:r>
              <a:rPr lang="en-US" sz="1200" kern="1200" dirty="0">
                <a:solidFill>
                  <a:schemeClr val="tx1"/>
                </a:solidFill>
                <a:latin typeface="+mn-lt"/>
                <a:ea typeface="+mn-ea"/>
                <a:cs typeface="+mn-cs"/>
              </a:rPr>
              <a:t>First, I would need to have excellent communication skills in order to successfully complete tasks such as negotiating contracts and setting budgets. </a:t>
            </a:r>
          </a:p>
          <a:p>
            <a:pPr lvl="0"/>
            <a:r>
              <a:rPr lang="en-US" sz="1200" kern="1200" dirty="0">
                <a:solidFill>
                  <a:schemeClr val="tx1"/>
                </a:solidFill>
                <a:latin typeface="+mn-lt"/>
                <a:ea typeface="+mn-ea"/>
                <a:cs typeface="+mn-cs"/>
              </a:rPr>
              <a:t>Next, I would need to be able to work well under pressure because marketers often work quickly with tight deadlines. </a:t>
            </a:r>
          </a:p>
          <a:p>
            <a:pPr lvl="0"/>
            <a:r>
              <a:rPr lang="en-US" sz="1200" kern="1200" dirty="0">
                <a:solidFill>
                  <a:schemeClr val="tx1"/>
                </a:solidFill>
                <a:latin typeface="+mn-lt"/>
                <a:ea typeface="+mn-ea"/>
                <a:cs typeface="+mn-cs"/>
              </a:rPr>
              <a:t>Thirdly, my people skills would need to be great if I were going into this profession because working closely with employees and customers would require me to maintain a positive attitude. </a:t>
            </a:r>
          </a:p>
          <a:p>
            <a:pPr lvl="0"/>
            <a:r>
              <a:rPr lang="en-US" sz="1200" kern="1200" dirty="0">
                <a:solidFill>
                  <a:schemeClr val="tx1"/>
                </a:solidFill>
                <a:latin typeface="+mn-lt"/>
                <a:ea typeface="+mn-ea"/>
                <a:cs typeface="+mn-cs"/>
              </a:rPr>
              <a:t>Lastly, creativity is essential because it helps marketers think outside the box which is necessary for boosting sales during tough economic times.  </a:t>
            </a:r>
          </a:p>
          <a:p>
            <a:r>
              <a:rPr lang="en-US" sz="1200" kern="1200" dirty="0">
                <a:solidFill>
                  <a:schemeClr val="tx1"/>
                </a:solidFill>
                <a:latin typeface="+mn-lt"/>
                <a:ea typeface="+mn-ea"/>
                <a:cs typeface="+mn-cs"/>
              </a:rPr>
              <a:t>Therefore, as we can see from this post, there are many different skills required to be a successful marketing manager. Many of these skills overlap between other fields like economics and sociology. This is why a degree in marketing or management is necessary for aspiring marketers; it teaches students about all aspects of the field including not only advertising but also finance and interpersonal relations. Once graduates enter the workforce, they'll need to choose whether they want to work directly with customers or run another aspect of the company like accounting (</a:t>
            </a:r>
            <a:r>
              <a:rPr lang="en-US" sz="1200" kern="1200" dirty="0" err="1">
                <a:solidFill>
                  <a:schemeClr val="tx1"/>
                </a:solidFill>
                <a:latin typeface="+mn-lt"/>
                <a:ea typeface="+mn-ea"/>
                <a:cs typeface="+mn-cs"/>
              </a:rPr>
              <a:t>McGunagle</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Zizka</a:t>
            </a:r>
            <a:r>
              <a:rPr lang="en-US" sz="1200" kern="1200" dirty="0">
                <a:solidFill>
                  <a:schemeClr val="tx1"/>
                </a:solidFill>
                <a:latin typeface="+mn-lt"/>
                <a:ea typeface="+mn-ea"/>
                <a:cs typeface="+mn-cs"/>
              </a:rPr>
              <a:t>, 2020).  Some of the skills needed to be a marketing manager are in areas of business, psychology, and art. With this background in hand, they would then need to focus on perfecting their individual skills. If they wanted to work with customers they would need to have excellent verbal and written communication skills, be able to work well under pressure, and be able to create quality customer service experiences. On the other hand, if they wanted to work as an accountant or in financial analysis, they would need strong math skills.</a:t>
            </a:r>
          </a:p>
          <a:p>
            <a:r>
              <a:rPr lang="en-US" sz="1200" kern="1200" dirty="0">
                <a:solidFill>
                  <a:schemeClr val="tx1"/>
                </a:solidFill>
                <a:latin typeface="+mn-lt"/>
                <a:ea typeface="+mn-ea"/>
                <a:cs typeface="+mn-cs"/>
              </a:rPr>
              <a:t>Marketing managers also need to be able to negotiate contracts, set budgets, and meet deadlines. Being a marketing manager requires a wide range of skills and knowledge in order to be successful (</a:t>
            </a:r>
            <a:r>
              <a:rPr lang="en-US" sz="1200" kern="1200" dirty="0" err="1">
                <a:solidFill>
                  <a:schemeClr val="tx1"/>
                </a:solidFill>
                <a:latin typeface="+mn-lt"/>
                <a:ea typeface="+mn-ea"/>
                <a:cs typeface="+mn-cs"/>
              </a:rPr>
              <a:t>Dyki</a:t>
            </a:r>
            <a:r>
              <a:rPr lang="en-US" sz="1200" kern="1200" dirty="0">
                <a:solidFill>
                  <a:schemeClr val="tx1"/>
                </a:solidFill>
                <a:latin typeface="+mn-lt"/>
                <a:ea typeface="+mn-ea"/>
                <a:cs typeface="+mn-cs"/>
              </a:rPr>
              <a:t> et al., 2020). These skills include the ability to communicate with other people, effectively manage time constraints, organize large amounts of information, work well under pressure and possess good people skills. Along with these skill sets, being a marketing manager also means being creative thinkers that can see beyond the obvious and help an organization grow by implementing new ideas into their business model. A degree in marketing or management is important for this career because it teaches students how to market products and services to consumers in a variety of ways. It's important for future marketing managers to understand what companies are looking for when they are hiring someone so they know what skills they should develop while at school and after graduation. I hope this post has helped you better understand what academic employability skills are important for someone looking to pursue a career as a marketing manager (Knight and </a:t>
            </a:r>
            <a:r>
              <a:rPr lang="en-US" sz="1200" kern="1200" dirty="0" err="1">
                <a:solidFill>
                  <a:schemeClr val="tx1"/>
                </a:solidFill>
                <a:latin typeface="+mn-lt"/>
                <a:ea typeface="+mn-ea"/>
                <a:cs typeface="+mn-cs"/>
              </a:rPr>
              <a:t>Drysdale</a:t>
            </a:r>
            <a:r>
              <a:rPr lang="en-US" sz="1200" kern="1200" dirty="0">
                <a:solidFill>
                  <a:schemeClr val="tx1"/>
                </a:solidFill>
                <a:latin typeface="+mn-lt"/>
                <a:ea typeface="+mn-ea"/>
                <a:cs typeface="+mn-cs"/>
              </a:rPr>
              <a:t>, 2020). </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When developing the resume for marketing management positions, it is important to highlight any internships or experience in marketing or sales as well as any specific classes you took related to marketing. We may want to volunteer with organizations where we can gain more exposure to marketing principles and strategies. Most importantly, keep up on trends in the industry and stay connected with professionals through social media networks such as LinkedIn or Twitter. The opportunities are endless when we have strong academic employability skills (</a:t>
            </a:r>
            <a:r>
              <a:rPr lang="en-US" sz="1200" kern="1200" dirty="0" err="1">
                <a:solidFill>
                  <a:schemeClr val="tx1"/>
                </a:solidFill>
                <a:latin typeface="+mn-lt"/>
                <a:ea typeface="+mn-ea"/>
                <a:cs typeface="+mn-cs"/>
              </a:rPr>
              <a:t>Sotiriadou</a:t>
            </a:r>
            <a:r>
              <a:rPr lang="en-US" sz="1200" kern="1200" dirty="0">
                <a:solidFill>
                  <a:schemeClr val="tx1"/>
                </a:solidFill>
                <a:latin typeface="+mn-lt"/>
                <a:ea typeface="+mn-ea"/>
                <a:cs typeface="+mn-cs"/>
              </a:rPr>
              <a:t> et al., 2020). </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When it comes to developing employability skills, it is important to do a SWOT analysis. This will help us understand the strengths, weaknesses, opportunities and threats. Once we have done this analysis, we can start to work on improving the weaknesses and taking advantage of our strengths (Yoder et al., 2020).  For example, if we are a marketing manager who wants to increase their academic employability skills, we might want to develop leadership and people management skills. </a:t>
            </a:r>
          </a:p>
          <a:p>
            <a:r>
              <a:rPr lang="en-US" sz="1200" kern="1200" dirty="0">
                <a:solidFill>
                  <a:schemeClr val="tx1"/>
                </a:solidFill>
                <a:latin typeface="+mn-lt"/>
                <a:ea typeface="+mn-ea"/>
                <a:cs typeface="+mn-cs"/>
              </a:rPr>
              <a:t> </a:t>
            </a:r>
          </a:p>
          <a:p>
            <a:pPr lvl="0"/>
            <a:r>
              <a:rPr lang="en-US" sz="1200" kern="1200" dirty="0">
                <a:solidFill>
                  <a:schemeClr val="tx1"/>
                </a:solidFill>
                <a:latin typeface="+mn-lt"/>
                <a:ea typeface="+mn-ea"/>
                <a:cs typeface="+mn-cs"/>
              </a:rPr>
              <a:t>We could also increase self-awareness by completing our personal development portfolio assessment.  The aim of this is to identify gaps in knowledge, skills and experience so that they can be filled through formal training or targeted learning. I think that employers value candidates with strong academic qualifications but also possess strong employability skills such as interpersonal communication, critical thinking, problem solving,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and time management. In order to promote these values, it's crucial for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to </a:t>
            </a:r>
            <a:r>
              <a:rPr lang="en-US" sz="1200" kern="1200" dirty="0" err="1">
                <a:solidFill>
                  <a:schemeClr val="tx1"/>
                </a:solidFill>
                <a:latin typeface="+mn-lt"/>
                <a:ea typeface="+mn-ea"/>
                <a:cs typeface="+mn-cs"/>
              </a:rPr>
              <a:t>recognise</a:t>
            </a:r>
            <a:r>
              <a:rPr lang="en-US" sz="1200" kern="1200" dirty="0">
                <a:solidFill>
                  <a:schemeClr val="tx1"/>
                </a:solidFill>
                <a:latin typeface="+mn-lt"/>
                <a:ea typeface="+mn-ea"/>
                <a:cs typeface="+mn-cs"/>
              </a:rPr>
              <a:t> them early on. A good place to start would be assessing the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culture and values, its strategies and mission statements. If these align with what we're looking for then it's worth considering how much emphasis is placed on these traits during recruitment processes (Pham and Jackson, 2020). </a:t>
            </a:r>
          </a:p>
          <a:p>
            <a:r>
              <a:rPr lang="en-US" sz="1200" kern="1200" dirty="0">
                <a:solidFill>
                  <a:schemeClr val="tx1"/>
                </a:solidFill>
                <a:latin typeface="+mn-lt"/>
                <a:ea typeface="+mn-ea"/>
                <a:cs typeface="+mn-cs"/>
              </a:rPr>
              <a:t> </a:t>
            </a:r>
          </a:p>
          <a:p>
            <a:pPr lvl="0"/>
            <a:r>
              <a:rPr lang="en-US" sz="1200" kern="1200" dirty="0">
                <a:solidFill>
                  <a:schemeClr val="tx1"/>
                </a:solidFill>
                <a:latin typeface="+mn-lt"/>
                <a:ea typeface="+mn-ea"/>
                <a:cs typeface="+mn-cs"/>
              </a:rPr>
              <a:t>Another way to support these values is through staff appraisals where performance management objectives should tie in closely with </a:t>
            </a:r>
            <a:r>
              <a:rPr lang="en-US" sz="1200" kern="1200" dirty="0" err="1">
                <a:solidFill>
                  <a:schemeClr val="tx1"/>
                </a:solidFill>
                <a:latin typeface="+mn-lt"/>
                <a:ea typeface="+mn-ea"/>
                <a:cs typeface="+mn-cs"/>
              </a:rPr>
              <a:t>organisational</a:t>
            </a:r>
            <a:r>
              <a:rPr lang="en-US" sz="1200" kern="1200" dirty="0">
                <a:solidFill>
                  <a:schemeClr val="tx1"/>
                </a:solidFill>
                <a:latin typeface="+mn-lt"/>
                <a:ea typeface="+mn-ea"/>
                <a:cs typeface="+mn-cs"/>
              </a:rPr>
              <a:t> objectives. </a:t>
            </a:r>
          </a:p>
          <a:p>
            <a:r>
              <a:rPr lang="en-US" sz="1200" kern="1200" dirty="0">
                <a:solidFill>
                  <a:schemeClr val="tx1"/>
                </a:solidFill>
                <a:latin typeface="+mn-lt"/>
                <a:ea typeface="+mn-ea"/>
                <a:cs typeface="+mn-cs"/>
              </a:rPr>
              <a:t> </a:t>
            </a:r>
          </a:p>
          <a:p>
            <a:pPr lvl="0"/>
            <a:r>
              <a:rPr lang="en-US" sz="1200" kern="1200" dirty="0">
                <a:solidFill>
                  <a:schemeClr val="tx1"/>
                </a:solidFill>
                <a:latin typeface="+mn-lt"/>
                <a:ea typeface="+mn-ea"/>
                <a:cs typeface="+mn-cs"/>
              </a:rPr>
              <a:t>Managers should also encourage a positive atmosphere where employees feel valued and respected regardless of whether they are graduates or not. Having a competitive pay package doesn't hurt either!  It's clear that there are many ways for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to ensure their workforce has the right </a:t>
            </a:r>
            <a:r>
              <a:rPr lang="en-US" sz="1200" kern="1200" dirty="0" err="1">
                <a:solidFill>
                  <a:schemeClr val="tx1"/>
                </a:solidFill>
                <a:latin typeface="+mn-lt"/>
                <a:ea typeface="+mn-ea"/>
                <a:cs typeface="+mn-cs"/>
              </a:rPr>
              <a:t>skillset</a:t>
            </a:r>
            <a:r>
              <a:rPr lang="en-US" sz="1200" kern="1200" dirty="0">
                <a:solidFill>
                  <a:schemeClr val="tx1"/>
                </a:solidFill>
                <a:latin typeface="+mn-lt"/>
                <a:ea typeface="+mn-ea"/>
                <a:cs typeface="+mn-cs"/>
              </a:rPr>
              <a:t> to match today's global economy. Of course, one size does not fit all when it comes to employer and employee requirements but the most successful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tend to maintain a company culture that promotes collaboration between managers and employees at every level while still allowing individuals enough autonomy.  </a:t>
            </a:r>
          </a:p>
          <a:p>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PDP (Personal Development)</a:t>
            </a:r>
          </a:p>
          <a:p>
            <a:r>
              <a:rPr lang="en-US" sz="1200" kern="1200" dirty="0">
                <a:solidFill>
                  <a:schemeClr val="tx1"/>
                </a:solidFill>
                <a:latin typeface="+mn-lt"/>
                <a:ea typeface="+mn-ea"/>
                <a:cs typeface="+mn-cs"/>
              </a:rPr>
              <a:t>It is important to plan your personal development (PDP) for several reasons: </a:t>
            </a:r>
          </a:p>
          <a:p>
            <a:pPr lvl="0"/>
            <a:endParaRPr lang="en-US" sz="1200" kern="1200" dirty="0">
              <a:solidFill>
                <a:schemeClr val="tx1"/>
              </a:solidFill>
              <a:latin typeface="+mn-lt"/>
              <a:ea typeface="+mn-ea"/>
              <a:cs typeface="+mn-cs"/>
            </a:endParaRPr>
          </a:p>
          <a:p>
            <a:pPr lvl="0">
              <a:buFont typeface="Wingdings" pitchFamily="2" charset="2"/>
              <a:buChar char="§"/>
            </a:pPr>
            <a:r>
              <a:rPr lang="en-US" sz="1200" kern="1200" dirty="0">
                <a:solidFill>
                  <a:schemeClr val="tx1"/>
                </a:solidFill>
                <a:latin typeface="+mn-lt"/>
                <a:ea typeface="+mn-ea"/>
                <a:cs typeface="+mn-cs"/>
              </a:rPr>
              <a:t>First, it can identify your strengths and weaknesses. </a:t>
            </a:r>
          </a:p>
          <a:p>
            <a:pPr lvl="0">
              <a:buFont typeface="Wingdings" pitchFamily="2" charset="2"/>
              <a:buChar char="§"/>
            </a:pPr>
            <a:r>
              <a:rPr lang="en-US" sz="1200" kern="1200" dirty="0">
                <a:solidFill>
                  <a:schemeClr val="tx1"/>
                </a:solidFill>
                <a:latin typeface="+mn-lt"/>
                <a:ea typeface="+mn-ea"/>
                <a:cs typeface="+mn-cs"/>
              </a:rPr>
              <a:t>Second, it can serve as a tool to help you make and track progress toward your goals. The PDP can also help you develop new skills. </a:t>
            </a:r>
          </a:p>
          <a:p>
            <a:pPr lvl="0">
              <a:buFont typeface="Wingdings" pitchFamily="2" charset="2"/>
              <a:buChar char="§"/>
            </a:pPr>
            <a:r>
              <a:rPr lang="en-US" sz="1200" kern="1200" dirty="0">
                <a:solidFill>
                  <a:schemeClr val="tx1"/>
                </a:solidFill>
                <a:latin typeface="+mn-lt"/>
                <a:ea typeface="+mn-ea"/>
                <a:cs typeface="+mn-cs"/>
              </a:rPr>
              <a:t>Finally, it can help you stay motivated and focused on your career goals. </a:t>
            </a:r>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One thing I find difficult with PDPs is not having time to reflect and plan ahead. This can undermine resilience in the face of adversity. For example, if I am returning from an event where I made connections that could prove useful in the future, but I don't have much time before heading back into work or class, then it can be difficult to remember what was said. I would find it easier to focus on the next meeting if I took the time to write down notes or even jot down my thoughts between meetings. As another way to stay organized, I can use an app such as </a:t>
            </a:r>
            <a:r>
              <a:rPr lang="en-US" sz="1200" kern="1200" dirty="0" err="1">
                <a:solidFill>
                  <a:schemeClr val="tx1"/>
                </a:solidFill>
                <a:latin typeface="+mn-lt"/>
                <a:ea typeface="+mn-ea"/>
                <a:cs typeface="+mn-cs"/>
              </a:rPr>
              <a:t>Evernote</a:t>
            </a:r>
            <a:r>
              <a:rPr lang="en-US" sz="1200" kern="1200" dirty="0">
                <a:solidFill>
                  <a:schemeClr val="tx1"/>
                </a:solidFill>
                <a:latin typeface="+mn-lt"/>
                <a:ea typeface="+mn-ea"/>
                <a:cs typeface="+mn-cs"/>
              </a:rPr>
              <a:t>. This tool allows me to organize my thoughts, ideas, and to take notes. During an event, if someone asks me to follow up with them after my graduation in April 2022, I can use </a:t>
            </a:r>
            <a:r>
              <a:rPr lang="en-US" sz="1200" kern="1200" dirty="0" err="1">
                <a:solidFill>
                  <a:schemeClr val="tx1"/>
                </a:solidFill>
                <a:latin typeface="+mn-lt"/>
                <a:ea typeface="+mn-ea"/>
                <a:cs typeface="+mn-cs"/>
              </a:rPr>
              <a:t>Evernote</a:t>
            </a:r>
            <a:r>
              <a:rPr lang="en-US" sz="1200" kern="1200" dirty="0">
                <a:solidFill>
                  <a:schemeClr val="tx1"/>
                </a:solidFill>
                <a:latin typeface="+mn-lt"/>
                <a:ea typeface="+mn-ea"/>
                <a:cs typeface="+mn-cs"/>
              </a:rPr>
              <a:t> to record that information so I won't forget who it is or why they want to meet. As an example, if someone gave me their business card and asked me to send over my resume for a job opening, I could use </a:t>
            </a:r>
            <a:r>
              <a:rPr lang="en-US" sz="1200" kern="1200" dirty="0" err="1">
                <a:solidFill>
                  <a:schemeClr val="tx1"/>
                </a:solidFill>
                <a:latin typeface="+mn-lt"/>
                <a:ea typeface="+mn-ea"/>
                <a:cs typeface="+mn-cs"/>
              </a:rPr>
              <a:t>Evernote</a:t>
            </a:r>
            <a:r>
              <a:rPr lang="en-US" sz="1200" kern="1200" dirty="0">
                <a:solidFill>
                  <a:schemeClr val="tx1"/>
                </a:solidFill>
                <a:latin typeface="+mn-lt"/>
                <a:ea typeface="+mn-ea"/>
                <a:cs typeface="+mn-cs"/>
              </a:rPr>
              <a:t> for that as well. As an example, I would type up my resume in a word document, copy and paste it into the body of an email message, attach it, and send it to this person. The assurance that should something come along, I'll be ready gives me peace of mind, even though I am not actively searching for a new job (</a:t>
            </a:r>
            <a:r>
              <a:rPr lang="en-US" sz="1200" kern="1200" dirty="0" err="1">
                <a:solidFill>
                  <a:schemeClr val="tx1"/>
                </a:solidFill>
                <a:latin typeface="+mn-lt"/>
                <a:ea typeface="+mn-ea"/>
                <a:cs typeface="+mn-cs"/>
              </a:rPr>
              <a:t>Osmani</a:t>
            </a:r>
            <a:r>
              <a:rPr lang="en-US" sz="1200" kern="1200" dirty="0">
                <a:solidFill>
                  <a:schemeClr val="tx1"/>
                </a:solidFill>
                <a:latin typeface="+mn-lt"/>
                <a:ea typeface="+mn-ea"/>
                <a:cs typeface="+mn-cs"/>
              </a:rPr>
              <a:t> et al., 2019).</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conclusion, I believe that academic employability skills are important for several reasons. First, they can help you stand out from the competition when applying for jobs. Second, they can help you be more successful in your chosen career. Third, they can help you develop a network of contacts and references. Finally, they can help you be prepared for the unexpected and be able to adapt to change.  For example, I had just been hired as marketing manager at Market Development Company (MDC) when we decided to sell our products through third-party retailers instead of our own stores. The transition was hard but with my newly acquired academic employability skills I was able to pivot quickly.</a:t>
            </a:r>
          </a:p>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10</a:t>
            </a:fld>
            <a:endParaRPr lang="en-GB"/>
          </a:p>
        </p:txBody>
      </p:sp>
    </p:spTree>
    <p:extLst>
      <p:ext uri="{BB962C8B-B14F-4D97-AF65-F5344CB8AC3E}">
        <p14:creationId xmlns:p14="http://schemas.microsoft.com/office/powerpoint/2010/main" val="3682564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11</a:t>
            </a:fld>
            <a:endParaRPr lang="en-GB"/>
          </a:p>
        </p:txBody>
      </p:sp>
    </p:spTree>
    <p:extLst>
      <p:ext uri="{BB962C8B-B14F-4D97-AF65-F5344CB8AC3E}">
        <p14:creationId xmlns:p14="http://schemas.microsoft.com/office/powerpoint/2010/main" val="27523555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justLow"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rgbClr val="222222"/>
                </a:solidFill>
                <a:effectLst/>
                <a:latin typeface="Times New Roman" pitchFamily="18" charset="0"/>
                <a:ea typeface="Calibri" pitchFamily="34" charset="0"/>
                <a:cs typeface="Times New Roman" pitchFamily="18" charset="0"/>
              </a:rPr>
              <a:t>References:</a:t>
            </a:r>
          </a:p>
          <a:p>
            <a:pPr marL="0" marR="0" lvl="0" indent="0" algn="justLow"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rgbClr val="222222"/>
              </a:solidFill>
              <a:effectLst/>
              <a:latin typeface="Times New Roman" pitchFamily="18" charset="0"/>
              <a:ea typeface="Calibri" pitchFamily="34" charset="0"/>
              <a:cs typeface="Times New Roman" pitchFamily="18" charset="0"/>
            </a:endParaRPr>
          </a:p>
          <a:p>
            <a:pPr lvl="0" rtl="0">
              <a:buFont typeface="Wingdings" pitchFamily="2" charset="2"/>
              <a:buChar char="§"/>
            </a:pPr>
            <a:r>
              <a:rPr lang="en-US" sz="1200" kern="1200" dirty="0" err="1">
                <a:solidFill>
                  <a:schemeClr val="tx1"/>
                </a:solidFill>
                <a:latin typeface="+mn-lt"/>
                <a:ea typeface="+mn-ea"/>
                <a:cs typeface="+mn-cs"/>
              </a:rPr>
              <a:t>Alharahsheh</a:t>
            </a:r>
            <a:r>
              <a:rPr lang="en-US" sz="1200" kern="1200" dirty="0">
                <a:solidFill>
                  <a:schemeClr val="tx1"/>
                </a:solidFill>
                <a:latin typeface="+mn-lt"/>
                <a:ea typeface="+mn-ea"/>
                <a:cs typeface="+mn-cs"/>
              </a:rPr>
              <a:t>, H.H. and Pius, A., 2021. Exploration of Employability Skills in Business Management Studies Within Higher Education Levels: Systematic Literature Review. </a:t>
            </a:r>
            <a:r>
              <a:rPr lang="en-US" sz="1200" i="1" kern="1200" dirty="0">
                <a:solidFill>
                  <a:schemeClr val="tx1"/>
                </a:solidFill>
                <a:latin typeface="+mn-lt"/>
                <a:ea typeface="+mn-ea"/>
                <a:cs typeface="+mn-cs"/>
              </a:rPr>
              <a:t>Research Anthology on Business and Technical Education in the Information Era</a:t>
            </a:r>
            <a:r>
              <a:rPr lang="en-US" sz="1200" kern="1200" dirty="0">
                <a:solidFill>
                  <a:schemeClr val="tx1"/>
                </a:solidFill>
                <a:latin typeface="+mn-lt"/>
                <a:ea typeface="+mn-ea"/>
                <a:cs typeface="+mn-cs"/>
              </a:rPr>
              <a:t>, pp.1147-1164. </a:t>
            </a:r>
          </a:p>
          <a:p>
            <a:pPr lvl="0">
              <a:buFont typeface="Wingdings" pitchFamily="2" charset="2"/>
              <a:buChar char="§"/>
            </a:pPr>
            <a:r>
              <a:rPr lang="en-US" sz="1200" kern="1200" dirty="0" err="1">
                <a:solidFill>
                  <a:schemeClr val="tx1"/>
                </a:solidFill>
                <a:latin typeface="+mn-lt"/>
                <a:ea typeface="+mn-ea"/>
                <a:cs typeface="+mn-cs"/>
              </a:rPr>
              <a:t>Dyki</a:t>
            </a:r>
            <a:r>
              <a:rPr lang="en-US" sz="1200" kern="1200" dirty="0">
                <a:solidFill>
                  <a:schemeClr val="tx1"/>
                </a:solidFill>
                <a:latin typeface="+mn-lt"/>
                <a:ea typeface="+mn-ea"/>
                <a:cs typeface="+mn-cs"/>
              </a:rPr>
              <a:t>, M., </a:t>
            </a:r>
            <a:r>
              <a:rPr lang="en-US" sz="1200" kern="1200" dirty="0" err="1">
                <a:solidFill>
                  <a:schemeClr val="tx1"/>
                </a:solidFill>
                <a:latin typeface="+mn-lt"/>
                <a:ea typeface="+mn-ea"/>
                <a:cs typeface="+mn-cs"/>
              </a:rPr>
              <a:t>Singorahardjo</a:t>
            </a:r>
            <a:r>
              <a:rPr lang="en-US" sz="1200" kern="1200" dirty="0">
                <a:solidFill>
                  <a:schemeClr val="tx1"/>
                </a:solidFill>
                <a:latin typeface="+mn-lt"/>
                <a:ea typeface="+mn-ea"/>
                <a:cs typeface="+mn-cs"/>
              </a:rPr>
              <a:t>, M. and </a:t>
            </a:r>
            <a:r>
              <a:rPr lang="en-US" sz="1200" kern="1200" dirty="0" err="1">
                <a:solidFill>
                  <a:schemeClr val="tx1"/>
                </a:solidFill>
                <a:latin typeface="+mn-lt"/>
                <a:ea typeface="+mn-ea"/>
                <a:cs typeface="+mn-cs"/>
              </a:rPr>
              <a:t>Cotronei</a:t>
            </a:r>
            <a:r>
              <a:rPr lang="en-US" sz="1200" kern="1200" dirty="0">
                <a:solidFill>
                  <a:schemeClr val="tx1"/>
                </a:solidFill>
                <a:latin typeface="+mn-lt"/>
                <a:ea typeface="+mn-ea"/>
                <a:cs typeface="+mn-cs"/>
              </a:rPr>
              <a:t>-Baird, V.S., 2020. Preparing graduates with the employability skills for the unknown future: reflection on assessment practice during COVID-19. </a:t>
            </a:r>
            <a:r>
              <a:rPr lang="en-US" sz="1200" i="1" kern="1200" dirty="0">
                <a:solidFill>
                  <a:schemeClr val="tx1"/>
                </a:solidFill>
                <a:latin typeface="+mn-lt"/>
                <a:ea typeface="+mn-ea"/>
                <a:cs typeface="+mn-cs"/>
              </a:rPr>
              <a:t>Accounting Research Journal</a:t>
            </a:r>
            <a:r>
              <a:rPr lang="en-US" sz="1200" kern="1200" dirty="0">
                <a:solidFill>
                  <a:schemeClr val="tx1"/>
                </a:solidFill>
                <a:latin typeface="+mn-lt"/>
                <a:ea typeface="+mn-ea"/>
                <a:cs typeface="+mn-cs"/>
              </a:rPr>
              <a:t>. </a:t>
            </a:r>
          </a:p>
          <a:p>
            <a:pPr lvl="0">
              <a:buFont typeface="Wingdings" pitchFamily="2" charset="2"/>
              <a:buChar char="§"/>
            </a:pPr>
            <a:r>
              <a:rPr lang="en-US" sz="1200" kern="1200" dirty="0" err="1">
                <a:solidFill>
                  <a:schemeClr val="tx1"/>
                </a:solidFill>
                <a:latin typeface="+mn-lt"/>
                <a:ea typeface="+mn-ea"/>
                <a:cs typeface="+mn-cs"/>
              </a:rPr>
              <a:t>Fahnert</a:t>
            </a:r>
            <a:r>
              <a:rPr lang="en-US" sz="1200" kern="1200" dirty="0">
                <a:solidFill>
                  <a:schemeClr val="tx1"/>
                </a:solidFill>
                <a:latin typeface="+mn-lt"/>
                <a:ea typeface="+mn-ea"/>
                <a:cs typeface="+mn-cs"/>
              </a:rPr>
              <a:t>, B., 2015. On your marks, get set, go!—lessons from the UK in enhancing employability of graduates and postgraduates. </a:t>
            </a:r>
            <a:r>
              <a:rPr lang="en-US" sz="1200" i="1" kern="1200" dirty="0">
                <a:solidFill>
                  <a:schemeClr val="tx1"/>
                </a:solidFill>
                <a:latin typeface="+mn-lt"/>
                <a:ea typeface="+mn-ea"/>
                <a:cs typeface="+mn-cs"/>
              </a:rPr>
              <a:t>FEMS Microbiology Letters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362</a:t>
            </a:r>
            <a:r>
              <a:rPr lang="en-US" sz="1200" kern="1200" dirty="0">
                <a:solidFill>
                  <a:schemeClr val="tx1"/>
                </a:solidFill>
                <a:latin typeface="+mn-lt"/>
                <a:ea typeface="+mn-ea"/>
                <a:cs typeface="+mn-cs"/>
              </a:rPr>
              <a:t>(19).</a:t>
            </a:r>
          </a:p>
          <a:p>
            <a:pPr lvl="0">
              <a:buFont typeface="Wingdings" pitchFamily="2" charset="2"/>
              <a:buChar char="§"/>
            </a:pPr>
            <a:r>
              <a:rPr lang="en-US" sz="1200" kern="1200" dirty="0">
                <a:solidFill>
                  <a:schemeClr val="tx1"/>
                </a:solidFill>
                <a:latin typeface="+mn-lt"/>
                <a:ea typeface="+mn-ea"/>
                <a:cs typeface="+mn-cs"/>
              </a:rPr>
              <a:t>Knight, G.L. and </a:t>
            </a:r>
            <a:r>
              <a:rPr lang="en-US" sz="1200" kern="1200" dirty="0" err="1">
                <a:solidFill>
                  <a:schemeClr val="tx1"/>
                </a:solidFill>
                <a:latin typeface="+mn-lt"/>
                <a:ea typeface="+mn-ea"/>
                <a:cs typeface="+mn-cs"/>
              </a:rPr>
              <a:t>Drysdale</a:t>
            </a:r>
            <a:r>
              <a:rPr lang="en-US" sz="1200" kern="1200" dirty="0">
                <a:solidFill>
                  <a:schemeClr val="tx1"/>
                </a:solidFill>
                <a:latin typeface="+mn-lt"/>
                <a:ea typeface="+mn-ea"/>
                <a:cs typeface="+mn-cs"/>
              </a:rPr>
              <a:t>, T.D., 2020. The future of higher education (HE) hangs on innovating our assessment–but are we ready, willing and able?. </a:t>
            </a:r>
            <a:r>
              <a:rPr lang="en-US" sz="1200" i="1" kern="1200" dirty="0">
                <a:solidFill>
                  <a:schemeClr val="tx1"/>
                </a:solidFill>
                <a:latin typeface="+mn-lt"/>
                <a:ea typeface="+mn-ea"/>
                <a:cs typeface="+mn-cs"/>
              </a:rPr>
              <a:t>Higher Education Pedagogies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a:t>
            </a:r>
            <a:r>
              <a:rPr lang="en-US" sz="1200" kern="1200" dirty="0">
                <a:solidFill>
                  <a:schemeClr val="tx1"/>
                </a:solidFill>
                <a:latin typeface="+mn-lt"/>
                <a:ea typeface="+mn-ea"/>
                <a:cs typeface="+mn-cs"/>
              </a:rPr>
              <a:t>(1), pp.57-60.</a:t>
            </a:r>
          </a:p>
          <a:p>
            <a:pPr lvl="0">
              <a:buFont typeface="Wingdings" pitchFamily="2" charset="2"/>
              <a:buChar char="§"/>
            </a:pPr>
            <a:r>
              <a:rPr lang="en-US" sz="1200" kern="1200" dirty="0" err="1">
                <a:solidFill>
                  <a:schemeClr val="tx1"/>
                </a:solidFill>
                <a:latin typeface="+mn-lt"/>
                <a:ea typeface="+mn-ea"/>
                <a:cs typeface="+mn-cs"/>
              </a:rPr>
              <a:t>Kornelakis</a:t>
            </a:r>
            <a:r>
              <a:rPr lang="en-US" sz="1200" kern="1200" dirty="0">
                <a:solidFill>
                  <a:schemeClr val="tx1"/>
                </a:solidFill>
                <a:latin typeface="+mn-lt"/>
                <a:ea typeface="+mn-ea"/>
                <a:cs typeface="+mn-cs"/>
              </a:rPr>
              <a:t>, A. and </a:t>
            </a:r>
            <a:r>
              <a:rPr lang="en-US" sz="1200" kern="1200" dirty="0" err="1">
                <a:solidFill>
                  <a:schemeClr val="tx1"/>
                </a:solidFill>
                <a:latin typeface="+mn-lt"/>
                <a:ea typeface="+mn-ea"/>
                <a:cs typeface="+mn-cs"/>
              </a:rPr>
              <a:t>Petrakaki</a:t>
            </a:r>
            <a:r>
              <a:rPr lang="en-US" sz="1200" kern="1200" dirty="0">
                <a:solidFill>
                  <a:schemeClr val="tx1"/>
                </a:solidFill>
                <a:latin typeface="+mn-lt"/>
                <a:ea typeface="+mn-ea"/>
                <a:cs typeface="+mn-cs"/>
              </a:rPr>
              <a:t>, D., 2020. Embedding employability skills in UK higher education: Between digitalization and </a:t>
            </a:r>
            <a:r>
              <a:rPr lang="en-US" sz="1200" kern="1200" dirty="0" err="1">
                <a:solidFill>
                  <a:schemeClr val="tx1"/>
                </a:solidFill>
                <a:latin typeface="+mn-lt"/>
                <a:ea typeface="+mn-ea"/>
                <a:cs typeface="+mn-cs"/>
              </a:rPr>
              <a:t>marketization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Industry and Higher Education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34</a:t>
            </a:r>
            <a:r>
              <a:rPr lang="en-US" sz="1200" kern="1200" dirty="0">
                <a:solidFill>
                  <a:schemeClr val="tx1"/>
                </a:solidFill>
                <a:latin typeface="+mn-lt"/>
                <a:ea typeface="+mn-ea"/>
                <a:cs typeface="+mn-cs"/>
              </a:rPr>
              <a:t>(5), pp.290-297.</a:t>
            </a:r>
          </a:p>
          <a:p>
            <a:pPr lvl="0">
              <a:buFont typeface="Wingdings" pitchFamily="2" charset="2"/>
              <a:buChar char="§"/>
            </a:pPr>
            <a:r>
              <a:rPr lang="en-US" sz="1200" kern="1200" dirty="0" err="1">
                <a:solidFill>
                  <a:schemeClr val="tx1"/>
                </a:solidFill>
                <a:latin typeface="+mn-lt"/>
                <a:ea typeface="+mn-ea"/>
                <a:cs typeface="+mn-cs"/>
              </a:rPr>
              <a:t>McGunagle</a:t>
            </a:r>
            <a:r>
              <a:rPr lang="en-US" sz="1200" kern="1200" dirty="0">
                <a:solidFill>
                  <a:schemeClr val="tx1"/>
                </a:solidFill>
                <a:latin typeface="+mn-lt"/>
                <a:ea typeface="+mn-ea"/>
                <a:cs typeface="+mn-cs"/>
              </a:rPr>
              <a:t>, D. and </a:t>
            </a:r>
            <a:r>
              <a:rPr lang="en-US" sz="1200" kern="1200" dirty="0" err="1">
                <a:solidFill>
                  <a:schemeClr val="tx1"/>
                </a:solidFill>
                <a:latin typeface="+mn-lt"/>
                <a:ea typeface="+mn-ea"/>
                <a:cs typeface="+mn-cs"/>
              </a:rPr>
              <a:t>Zizka</a:t>
            </a:r>
            <a:r>
              <a:rPr lang="en-US" sz="1200" kern="1200" dirty="0">
                <a:solidFill>
                  <a:schemeClr val="tx1"/>
                </a:solidFill>
                <a:latin typeface="+mn-lt"/>
                <a:ea typeface="+mn-ea"/>
                <a:cs typeface="+mn-cs"/>
              </a:rPr>
              <a:t>, L., 2020. Employability skills for 21st-century STEM students: the employers' perspective. </a:t>
            </a:r>
            <a:r>
              <a:rPr lang="en-US" sz="1200" i="1" kern="1200" dirty="0">
                <a:solidFill>
                  <a:schemeClr val="tx1"/>
                </a:solidFill>
                <a:latin typeface="+mn-lt"/>
                <a:ea typeface="+mn-ea"/>
                <a:cs typeface="+mn-cs"/>
              </a:rPr>
              <a:t>Higher education, skills and work-based learning</a:t>
            </a:r>
            <a:r>
              <a:rPr lang="en-US" sz="1200" kern="1200" dirty="0">
                <a:solidFill>
                  <a:schemeClr val="tx1"/>
                </a:solidFill>
                <a:latin typeface="+mn-lt"/>
                <a:ea typeface="+mn-ea"/>
                <a:cs typeface="+mn-cs"/>
              </a:rPr>
              <a:t>.</a:t>
            </a:r>
          </a:p>
          <a:p>
            <a:pPr lvl="0">
              <a:buFont typeface="Wingdings" pitchFamily="2" charset="2"/>
              <a:buChar char="§"/>
            </a:pPr>
            <a:r>
              <a:rPr lang="en-US" sz="1200" kern="1200" dirty="0" err="1">
                <a:solidFill>
                  <a:schemeClr val="tx1"/>
                </a:solidFill>
                <a:latin typeface="+mn-lt"/>
                <a:ea typeface="+mn-ea"/>
                <a:cs typeface="+mn-cs"/>
              </a:rPr>
              <a:t>Minocha</a:t>
            </a:r>
            <a:r>
              <a:rPr lang="en-US" sz="1200" kern="1200" dirty="0">
                <a:solidFill>
                  <a:schemeClr val="tx1"/>
                </a:solidFill>
                <a:latin typeface="+mn-lt"/>
                <a:ea typeface="+mn-ea"/>
                <a:cs typeface="+mn-cs"/>
              </a:rPr>
              <a:t>, S., </a:t>
            </a:r>
            <a:r>
              <a:rPr lang="en-US" sz="1200" kern="1200" dirty="0" err="1">
                <a:solidFill>
                  <a:schemeClr val="tx1"/>
                </a:solidFill>
                <a:latin typeface="+mn-lt"/>
                <a:ea typeface="+mn-ea"/>
                <a:cs typeface="+mn-cs"/>
              </a:rPr>
              <a:t>Hristov</a:t>
            </a:r>
            <a:r>
              <a:rPr lang="en-US" sz="1200" kern="1200" dirty="0">
                <a:solidFill>
                  <a:schemeClr val="tx1"/>
                </a:solidFill>
                <a:latin typeface="+mn-lt"/>
                <a:ea typeface="+mn-ea"/>
                <a:cs typeface="+mn-cs"/>
              </a:rPr>
              <a:t>, D. and Reynolds, M., 2017. From graduate employability to employment: policy and practice in UK higher education. </a:t>
            </a:r>
            <a:r>
              <a:rPr lang="en-US" sz="1200" i="1" kern="1200" dirty="0">
                <a:solidFill>
                  <a:schemeClr val="tx1"/>
                </a:solidFill>
                <a:latin typeface="+mn-lt"/>
                <a:ea typeface="+mn-ea"/>
                <a:cs typeface="+mn-cs"/>
              </a:rPr>
              <a:t>International Journal of Training and Development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21</a:t>
            </a:r>
            <a:r>
              <a:rPr lang="en-US" sz="1200" kern="1200" dirty="0">
                <a:solidFill>
                  <a:schemeClr val="tx1"/>
                </a:solidFill>
                <a:latin typeface="+mn-lt"/>
                <a:ea typeface="+mn-ea"/>
                <a:cs typeface="+mn-cs"/>
              </a:rPr>
              <a:t>(3), pp.235-248.</a:t>
            </a:r>
          </a:p>
          <a:p>
            <a:pPr lvl="0">
              <a:buFont typeface="Wingdings" pitchFamily="2" charset="2"/>
              <a:buChar char="§"/>
            </a:pPr>
            <a:r>
              <a:rPr lang="en-US" sz="1200" kern="1200" dirty="0" err="1">
                <a:solidFill>
                  <a:schemeClr val="tx1"/>
                </a:solidFill>
                <a:latin typeface="+mn-lt"/>
                <a:ea typeface="+mn-ea"/>
                <a:cs typeface="+mn-cs"/>
              </a:rPr>
              <a:t>Osmani</a:t>
            </a:r>
            <a:r>
              <a:rPr lang="en-US" sz="1200" kern="1200" dirty="0">
                <a:solidFill>
                  <a:schemeClr val="tx1"/>
                </a:solidFill>
                <a:latin typeface="+mn-lt"/>
                <a:ea typeface="+mn-ea"/>
                <a:cs typeface="+mn-cs"/>
              </a:rPr>
              <a:t>, M., </a:t>
            </a:r>
            <a:r>
              <a:rPr lang="en-US" sz="1200" kern="1200" dirty="0" err="1">
                <a:solidFill>
                  <a:schemeClr val="tx1"/>
                </a:solidFill>
                <a:latin typeface="+mn-lt"/>
                <a:ea typeface="+mn-ea"/>
                <a:cs typeface="+mn-cs"/>
              </a:rPr>
              <a:t>Weerakkody</a:t>
            </a:r>
            <a:r>
              <a:rPr lang="en-US" sz="1200" kern="1200" dirty="0">
                <a:solidFill>
                  <a:schemeClr val="tx1"/>
                </a:solidFill>
                <a:latin typeface="+mn-lt"/>
                <a:ea typeface="+mn-ea"/>
                <a:cs typeface="+mn-cs"/>
              </a:rPr>
              <a:t>, V., Hindi, N. and </a:t>
            </a:r>
            <a:r>
              <a:rPr lang="en-US" sz="1200" kern="1200" dirty="0" err="1">
                <a:solidFill>
                  <a:schemeClr val="tx1"/>
                </a:solidFill>
                <a:latin typeface="+mn-lt"/>
                <a:ea typeface="+mn-ea"/>
                <a:cs typeface="+mn-cs"/>
              </a:rPr>
              <a:t>Eldabi</a:t>
            </a:r>
            <a:r>
              <a:rPr lang="en-US" sz="1200" kern="1200" dirty="0">
                <a:solidFill>
                  <a:schemeClr val="tx1"/>
                </a:solidFill>
                <a:latin typeface="+mn-lt"/>
                <a:ea typeface="+mn-ea"/>
                <a:cs typeface="+mn-cs"/>
              </a:rPr>
              <a:t>, T., 2019. Graduates employability skills: A review of literature against market demand. </a:t>
            </a:r>
            <a:r>
              <a:rPr lang="en-US" sz="1200" i="1" kern="1200" dirty="0">
                <a:solidFill>
                  <a:schemeClr val="tx1"/>
                </a:solidFill>
                <a:latin typeface="+mn-lt"/>
                <a:ea typeface="+mn-ea"/>
                <a:cs typeface="+mn-cs"/>
              </a:rPr>
              <a:t>Journal of Education for Business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94</a:t>
            </a:r>
            <a:r>
              <a:rPr lang="en-US" sz="1200" kern="1200" dirty="0">
                <a:solidFill>
                  <a:schemeClr val="tx1"/>
                </a:solidFill>
                <a:latin typeface="+mn-lt"/>
                <a:ea typeface="+mn-ea"/>
                <a:cs typeface="+mn-cs"/>
              </a:rPr>
              <a:t>(7), pp.423-432.</a:t>
            </a:r>
          </a:p>
          <a:p>
            <a:pPr lvl="0">
              <a:buFont typeface="Wingdings" pitchFamily="2" charset="2"/>
              <a:buChar char="§"/>
            </a:pPr>
            <a:r>
              <a:rPr lang="en-US" sz="1200" kern="1200" dirty="0" err="1">
                <a:solidFill>
                  <a:schemeClr val="tx1"/>
                </a:solidFill>
                <a:latin typeface="+mn-lt"/>
                <a:ea typeface="+mn-ea"/>
                <a:cs typeface="+mn-cs"/>
              </a:rPr>
              <a:t>Osmani</a:t>
            </a:r>
            <a:r>
              <a:rPr lang="en-US" sz="1200" kern="1200" dirty="0">
                <a:solidFill>
                  <a:schemeClr val="tx1"/>
                </a:solidFill>
                <a:latin typeface="+mn-lt"/>
                <a:ea typeface="+mn-ea"/>
                <a:cs typeface="+mn-cs"/>
              </a:rPr>
              <a:t>, M., </a:t>
            </a:r>
            <a:r>
              <a:rPr lang="en-US" sz="1200" kern="1200" dirty="0" err="1">
                <a:solidFill>
                  <a:schemeClr val="tx1"/>
                </a:solidFill>
                <a:latin typeface="+mn-lt"/>
                <a:ea typeface="+mn-ea"/>
                <a:cs typeface="+mn-cs"/>
              </a:rPr>
              <a:t>Weerakkody</a:t>
            </a:r>
            <a:r>
              <a:rPr lang="en-US" sz="1200" kern="1200" dirty="0">
                <a:solidFill>
                  <a:schemeClr val="tx1"/>
                </a:solidFill>
                <a:latin typeface="+mn-lt"/>
                <a:ea typeface="+mn-ea"/>
                <a:cs typeface="+mn-cs"/>
              </a:rPr>
              <a:t>, V., Hindi, N. and </a:t>
            </a:r>
            <a:r>
              <a:rPr lang="en-US" sz="1200" kern="1200" dirty="0" err="1">
                <a:solidFill>
                  <a:schemeClr val="tx1"/>
                </a:solidFill>
                <a:latin typeface="+mn-lt"/>
                <a:ea typeface="+mn-ea"/>
                <a:cs typeface="+mn-cs"/>
              </a:rPr>
              <a:t>Eldabi</a:t>
            </a:r>
            <a:r>
              <a:rPr lang="en-US" sz="1200" kern="1200" dirty="0">
                <a:solidFill>
                  <a:schemeClr val="tx1"/>
                </a:solidFill>
                <a:latin typeface="+mn-lt"/>
                <a:ea typeface="+mn-ea"/>
                <a:cs typeface="+mn-cs"/>
              </a:rPr>
              <a:t>, T., 2019. Graduates employability skills: A review of literature against market demand. </a:t>
            </a:r>
            <a:r>
              <a:rPr lang="en-US" sz="1200" i="1" kern="1200" dirty="0">
                <a:solidFill>
                  <a:schemeClr val="tx1"/>
                </a:solidFill>
                <a:latin typeface="+mn-lt"/>
                <a:ea typeface="+mn-ea"/>
                <a:cs typeface="+mn-cs"/>
              </a:rPr>
              <a:t>Journal of Education for Business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94</a:t>
            </a:r>
            <a:r>
              <a:rPr lang="en-US" sz="1200" kern="1200" dirty="0">
                <a:solidFill>
                  <a:schemeClr val="tx1"/>
                </a:solidFill>
                <a:latin typeface="+mn-lt"/>
                <a:ea typeface="+mn-ea"/>
                <a:cs typeface="+mn-cs"/>
              </a:rPr>
              <a:t>(7), pp.423-432.</a:t>
            </a:r>
          </a:p>
          <a:p>
            <a:pPr lvl="0">
              <a:buFont typeface="Wingdings" pitchFamily="2" charset="2"/>
              <a:buChar char="§"/>
            </a:pPr>
            <a:r>
              <a:rPr lang="en-US" sz="1200" kern="1200" dirty="0">
                <a:solidFill>
                  <a:schemeClr val="tx1"/>
                </a:solidFill>
                <a:latin typeface="+mn-lt"/>
                <a:ea typeface="+mn-ea"/>
                <a:cs typeface="+mn-cs"/>
              </a:rPr>
              <a:t>Pham, T. and Jackson, D., 2020. The need to develop graduate employability for a globalized world. In </a:t>
            </a:r>
            <a:r>
              <a:rPr lang="en-US" sz="1200" i="1" kern="1200" dirty="0">
                <a:solidFill>
                  <a:schemeClr val="tx1"/>
                </a:solidFill>
                <a:latin typeface="+mn-lt"/>
                <a:ea typeface="+mn-ea"/>
                <a:cs typeface="+mn-cs"/>
              </a:rPr>
              <a:t>Developing and Utilizing Employability Capitals</a:t>
            </a:r>
            <a:r>
              <a:rPr lang="en-US" sz="1200" kern="1200" dirty="0">
                <a:solidFill>
                  <a:schemeClr val="tx1"/>
                </a:solidFill>
                <a:latin typeface="+mn-lt"/>
                <a:ea typeface="+mn-ea"/>
                <a:cs typeface="+mn-cs"/>
              </a:rPr>
              <a:t> (pp. 21-40). </a:t>
            </a:r>
            <a:r>
              <a:rPr lang="en-US" sz="1200" kern="1200" dirty="0" err="1">
                <a:solidFill>
                  <a:schemeClr val="tx1"/>
                </a:solidFill>
                <a:latin typeface="+mn-lt"/>
                <a:ea typeface="+mn-ea"/>
                <a:cs typeface="+mn-cs"/>
              </a:rPr>
              <a:t>Routledge</a:t>
            </a:r>
            <a:r>
              <a:rPr lang="en-US" sz="1200" kern="1200" dirty="0">
                <a:solidFill>
                  <a:schemeClr val="tx1"/>
                </a:solidFill>
                <a:latin typeface="+mn-lt"/>
                <a:ea typeface="+mn-ea"/>
                <a:cs typeface="+mn-cs"/>
              </a:rPr>
              <a:t>.</a:t>
            </a:r>
          </a:p>
          <a:p>
            <a:pPr lvl="0">
              <a:buFont typeface="Wingdings" pitchFamily="2" charset="2"/>
              <a:buChar char="§"/>
            </a:pPr>
            <a:r>
              <a:rPr lang="en-US" sz="1200" kern="1200" dirty="0" err="1">
                <a:solidFill>
                  <a:schemeClr val="tx1"/>
                </a:solidFill>
                <a:latin typeface="+mn-lt"/>
                <a:ea typeface="+mn-ea"/>
                <a:cs typeface="+mn-cs"/>
              </a:rPr>
              <a:t>Sarkar</a:t>
            </a:r>
            <a:r>
              <a:rPr lang="en-US" sz="1200" kern="1200" dirty="0">
                <a:solidFill>
                  <a:schemeClr val="tx1"/>
                </a:solidFill>
                <a:latin typeface="+mn-lt"/>
                <a:ea typeface="+mn-ea"/>
                <a:cs typeface="+mn-cs"/>
              </a:rPr>
              <a:t>, M., Overton, T., Thompson, C.D. and </a:t>
            </a:r>
            <a:r>
              <a:rPr lang="en-US" sz="1200" kern="1200" dirty="0" err="1">
                <a:solidFill>
                  <a:schemeClr val="tx1"/>
                </a:solidFill>
                <a:latin typeface="+mn-lt"/>
                <a:ea typeface="+mn-ea"/>
                <a:cs typeface="+mn-cs"/>
              </a:rPr>
              <a:t>Rayner</a:t>
            </a:r>
            <a:r>
              <a:rPr lang="en-US" sz="1200" kern="1200" dirty="0">
                <a:solidFill>
                  <a:schemeClr val="tx1"/>
                </a:solidFill>
                <a:latin typeface="+mn-lt"/>
                <a:ea typeface="+mn-ea"/>
                <a:cs typeface="+mn-cs"/>
              </a:rPr>
              <a:t>, G., 2020. Academics’ perspectives of the teaching and development of generic employability skills in science curricula. </a:t>
            </a:r>
            <a:r>
              <a:rPr lang="en-US" sz="1200" i="1" kern="1200" dirty="0">
                <a:solidFill>
                  <a:schemeClr val="tx1"/>
                </a:solidFill>
                <a:latin typeface="+mn-lt"/>
                <a:ea typeface="+mn-ea"/>
                <a:cs typeface="+mn-cs"/>
              </a:rPr>
              <a:t>Higher Education Research &amp; Development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39</a:t>
            </a:r>
            <a:r>
              <a:rPr lang="en-US" sz="1200" kern="1200" dirty="0">
                <a:solidFill>
                  <a:schemeClr val="tx1"/>
                </a:solidFill>
                <a:latin typeface="+mn-lt"/>
                <a:ea typeface="+mn-ea"/>
                <a:cs typeface="+mn-cs"/>
              </a:rPr>
              <a:t>(2), pp.346-361.</a:t>
            </a:r>
          </a:p>
          <a:p>
            <a:pPr lvl="0">
              <a:buFont typeface="Wingdings" pitchFamily="2" charset="2"/>
              <a:buChar char="§"/>
            </a:pPr>
            <a:r>
              <a:rPr lang="en-US" sz="1200" kern="1200" dirty="0" err="1">
                <a:solidFill>
                  <a:schemeClr val="tx1"/>
                </a:solidFill>
                <a:latin typeface="+mn-lt"/>
                <a:ea typeface="+mn-ea"/>
                <a:cs typeface="+mn-cs"/>
              </a:rPr>
              <a:t>Sotiriadou</a:t>
            </a:r>
            <a:r>
              <a:rPr lang="en-US" sz="1200" kern="1200" dirty="0">
                <a:solidFill>
                  <a:schemeClr val="tx1"/>
                </a:solidFill>
                <a:latin typeface="+mn-lt"/>
                <a:ea typeface="+mn-ea"/>
                <a:cs typeface="+mn-cs"/>
              </a:rPr>
              <a:t>, P., Logan, D., Daly, A. and Guest, R., 2020. The role of authentic assessment to preserve academic integrity and promote skill development and employability. </a:t>
            </a:r>
            <a:r>
              <a:rPr lang="en-US" sz="1200" i="1" kern="1200" dirty="0">
                <a:solidFill>
                  <a:schemeClr val="tx1"/>
                </a:solidFill>
                <a:latin typeface="+mn-lt"/>
                <a:ea typeface="+mn-ea"/>
                <a:cs typeface="+mn-cs"/>
              </a:rPr>
              <a:t>Studies in Higher Education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45</a:t>
            </a:r>
            <a:r>
              <a:rPr lang="en-US" sz="1200" kern="1200" dirty="0">
                <a:solidFill>
                  <a:schemeClr val="tx1"/>
                </a:solidFill>
                <a:latin typeface="+mn-lt"/>
                <a:ea typeface="+mn-ea"/>
                <a:cs typeface="+mn-cs"/>
              </a:rPr>
              <a:t>(11), pp.2132-2148.</a:t>
            </a:r>
          </a:p>
          <a:p>
            <a:pPr lvl="0">
              <a:buFont typeface="Wingdings" pitchFamily="2" charset="2"/>
              <a:buChar char="§"/>
            </a:pPr>
            <a:r>
              <a:rPr lang="en-US" sz="1200" kern="1200" dirty="0">
                <a:solidFill>
                  <a:schemeClr val="tx1"/>
                </a:solidFill>
                <a:latin typeface="+mn-lt"/>
                <a:ea typeface="+mn-ea"/>
                <a:cs typeface="+mn-cs"/>
              </a:rPr>
              <a:t>Yoder, N., Atwell, M.N., </a:t>
            </a:r>
            <a:r>
              <a:rPr lang="en-US" sz="1200" kern="1200" dirty="0" err="1">
                <a:solidFill>
                  <a:schemeClr val="tx1"/>
                </a:solidFill>
                <a:latin typeface="+mn-lt"/>
                <a:ea typeface="+mn-ea"/>
                <a:cs typeface="+mn-cs"/>
              </a:rPr>
              <a:t>Godek</a:t>
            </a:r>
            <a:r>
              <a:rPr lang="en-US" sz="1200" kern="1200" dirty="0">
                <a:solidFill>
                  <a:schemeClr val="tx1"/>
                </a:solidFill>
                <a:latin typeface="+mn-lt"/>
                <a:ea typeface="+mn-ea"/>
                <a:cs typeface="+mn-cs"/>
              </a:rPr>
              <a:t>, D., </a:t>
            </a:r>
            <a:r>
              <a:rPr lang="en-US" sz="1200" kern="1200" dirty="0" err="1">
                <a:solidFill>
                  <a:schemeClr val="tx1"/>
                </a:solidFill>
                <a:latin typeface="+mn-lt"/>
                <a:ea typeface="+mn-ea"/>
                <a:cs typeface="+mn-cs"/>
              </a:rPr>
              <a:t>Dusenbury</a:t>
            </a:r>
            <a:r>
              <a:rPr lang="en-US" sz="1200" kern="1200" dirty="0">
                <a:solidFill>
                  <a:schemeClr val="tx1"/>
                </a:solidFill>
                <a:latin typeface="+mn-lt"/>
                <a:ea typeface="+mn-ea"/>
                <a:cs typeface="+mn-cs"/>
              </a:rPr>
              <a:t>, L., </a:t>
            </a:r>
            <a:r>
              <a:rPr lang="en-US" sz="1200" kern="1200" dirty="0" err="1">
                <a:solidFill>
                  <a:schemeClr val="tx1"/>
                </a:solidFill>
                <a:latin typeface="+mn-lt"/>
                <a:ea typeface="+mn-ea"/>
                <a:cs typeface="+mn-cs"/>
              </a:rPr>
              <a:t>Bridgeland</a:t>
            </a:r>
            <a:r>
              <a:rPr lang="en-US" sz="1200" kern="1200" dirty="0">
                <a:solidFill>
                  <a:schemeClr val="tx1"/>
                </a:solidFill>
                <a:latin typeface="+mn-lt"/>
                <a:ea typeface="+mn-ea"/>
                <a:cs typeface="+mn-cs"/>
              </a:rPr>
              <a:t>, J.M. and </a:t>
            </a:r>
            <a:r>
              <a:rPr lang="en-US" sz="1200" kern="1200" dirty="0" err="1">
                <a:solidFill>
                  <a:schemeClr val="tx1"/>
                </a:solidFill>
                <a:latin typeface="+mn-lt"/>
                <a:ea typeface="+mn-ea"/>
                <a:cs typeface="+mn-cs"/>
              </a:rPr>
              <a:t>Weissberg</a:t>
            </a:r>
            <a:r>
              <a:rPr lang="en-US" sz="1200" kern="1200" dirty="0">
                <a:solidFill>
                  <a:schemeClr val="tx1"/>
                </a:solidFill>
                <a:latin typeface="+mn-lt"/>
                <a:ea typeface="+mn-ea"/>
                <a:cs typeface="+mn-cs"/>
              </a:rPr>
              <a:t>, R., 2020. Preparing Youth for the Workforce of Tomorrow: Cultivating the Social and Emotional Skills Employers Demand. SEL for Workforce Development. Collaborating States Initiative. </a:t>
            </a:r>
            <a:r>
              <a:rPr lang="en-US" sz="1200" i="1" kern="1200" dirty="0">
                <a:solidFill>
                  <a:schemeClr val="tx1"/>
                </a:solidFill>
                <a:latin typeface="+mn-lt"/>
                <a:ea typeface="+mn-ea"/>
                <a:cs typeface="+mn-cs"/>
              </a:rPr>
              <a:t>Collaborative for Academic, Social, and Emotional Learning</a:t>
            </a:r>
            <a:r>
              <a:rPr lang="en-US" sz="1200" kern="1200" dirty="0">
                <a:solidFill>
                  <a:schemeClr val="tx1"/>
                </a:solidFill>
                <a:latin typeface="+mn-lt"/>
                <a:ea typeface="+mn-ea"/>
                <a:cs typeface="+mn-cs"/>
              </a:rPr>
              <a:t>.</a:t>
            </a:r>
          </a:p>
          <a:p>
            <a:pPr marL="0" marR="0" lvl="0" indent="0" algn="justLow" defTabSz="914400" rtl="0" eaLnBrk="1" fontAlgn="base" latinLnBrk="0" hangingPunct="1">
              <a:lnSpc>
                <a:spcPct val="100000"/>
              </a:lnSpc>
              <a:spcBef>
                <a:spcPct val="0"/>
              </a:spcBef>
              <a:spcAft>
                <a:spcPct val="0"/>
              </a:spcAft>
              <a:buClrTx/>
              <a:buSzTx/>
              <a:buFontTx/>
              <a:buNone/>
              <a:tabLst/>
            </a:pPr>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9702E4B-F344-4650-BBD4-BCA001A8D956}" type="slidenum">
              <a:rPr lang="en-GB" smtClean="0"/>
              <a:pPr/>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1491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4200452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9872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495454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pPr/>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69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7981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17124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6157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404953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04448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34009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9762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418143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2761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0966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887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08/08/2022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3525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A16B2D9-1063-483E-8B43-48FFAA08322B}" type="datetimeFigureOut">
              <a:rPr lang="en-GB" smtClean="0"/>
              <a:pPr/>
              <a:t>08/08/2022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9702E4B-F344-4650-BBD4-BCA001A8D956}" type="slidenum">
              <a:rPr lang="en-GB" smtClean="0"/>
              <a:pPr/>
              <a:t>‹#›</a:t>
            </a:fld>
            <a:endParaRPr lang="en-GB"/>
          </a:p>
        </p:txBody>
      </p:sp>
    </p:spTree>
    <p:extLst>
      <p:ext uri="{BB962C8B-B14F-4D97-AF65-F5344CB8AC3E}">
        <p14:creationId xmlns:p14="http://schemas.microsoft.com/office/powerpoint/2010/main" val="1520462490"/>
      </p:ext>
    </p:extLst>
  </p:cSld>
  <p:clrMap bg1="lt1" tx1="dk1" bg2="lt2" tx2="dk2" accent1="accent1" accent2="accent2" accent3="accent3" accent4="accent4" accent5="accent5" accent6="accent6" hlink="hlink" folHlink="folHlink"/>
  <p:sldLayoutIdLst>
    <p:sldLayoutId id="2147484277" r:id="rId1"/>
    <p:sldLayoutId id="2147484278" r:id="rId2"/>
    <p:sldLayoutId id="2147484279" r:id="rId3"/>
    <p:sldLayoutId id="2147484280" r:id="rId4"/>
    <p:sldLayoutId id="2147484281" r:id="rId5"/>
    <p:sldLayoutId id="2147484282" r:id="rId6"/>
    <p:sldLayoutId id="2147484283" r:id="rId7"/>
    <p:sldLayoutId id="2147484284" r:id="rId8"/>
    <p:sldLayoutId id="2147484285" r:id="rId9"/>
    <p:sldLayoutId id="2147484286" r:id="rId10"/>
    <p:sldLayoutId id="2147484287" r:id="rId11"/>
    <p:sldLayoutId id="2147484288" r:id="rId12"/>
    <p:sldLayoutId id="2147484289" r:id="rId13"/>
    <p:sldLayoutId id="2147484290" r:id="rId14"/>
    <p:sldLayoutId id="2147484291" r:id="rId15"/>
    <p:sldLayoutId id="2147484292" r:id="rId16"/>
    <p:sldLayoutId id="214748429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7A8E-BD9A-4932-AB6C-42CACE2BD7E0}"/>
              </a:ext>
            </a:extLst>
          </p:cNvPr>
          <p:cNvSpPr>
            <a:spLocks noGrp="1"/>
          </p:cNvSpPr>
          <p:nvPr>
            <p:ph type="ctrTitle"/>
          </p:nvPr>
        </p:nvSpPr>
        <p:spPr>
          <a:xfrm>
            <a:off x="2387190" y="1684870"/>
            <a:ext cx="7980599" cy="1515533"/>
          </a:xfrm>
        </p:spPr>
        <p:txBody>
          <a:bodyPr>
            <a:normAutofit/>
          </a:bodyPr>
          <a:lstStyle/>
          <a:p>
            <a:pPr>
              <a:lnSpc>
                <a:spcPct val="150000"/>
              </a:lnSpc>
              <a:spcAft>
                <a:spcPts val="800"/>
              </a:spcAft>
            </a:pPr>
            <a:r>
              <a:rPr lang="en-US" sz="3200" b="1" dirty="0"/>
              <a:t>Academic and Employability Skills</a:t>
            </a:r>
            <a:endParaRPr lang="en-GB" sz="3200" dirty="0">
              <a:effectLst/>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5D1C9723-4F9C-4C95-8082-FBB7AF2C9A9A}"/>
              </a:ext>
            </a:extLst>
          </p:cNvPr>
          <p:cNvSpPr>
            <a:spLocks noGrp="1"/>
          </p:cNvSpPr>
          <p:nvPr>
            <p:ph type="subTitle" idx="1"/>
          </p:nvPr>
        </p:nvSpPr>
        <p:spPr/>
        <p:txBody>
          <a:bodyPr>
            <a:normAutofit lnSpcReduction="10000"/>
          </a:bodyPr>
          <a:lstStyle/>
          <a:p>
            <a:r>
              <a:rPr lang="en-GB" dirty="0"/>
              <a:t> </a:t>
            </a:r>
          </a:p>
          <a:p>
            <a:r>
              <a:rPr lang="en-GB" dirty="0"/>
              <a:t>Name: Oliver </a:t>
            </a:r>
            <a:r>
              <a:rPr lang="en-GB" dirty="0" err="1"/>
              <a:t>Tabala</a:t>
            </a:r>
            <a:endParaRPr lang="en-GB" dirty="0"/>
          </a:p>
          <a:p>
            <a:r>
              <a:rPr lang="en-GB" dirty="0"/>
              <a:t> ID: 2111307</a:t>
            </a:r>
          </a:p>
        </p:txBody>
      </p:sp>
    </p:spTree>
    <p:extLst>
      <p:ext uri="{BB962C8B-B14F-4D97-AF65-F5344CB8AC3E}">
        <p14:creationId xmlns:p14="http://schemas.microsoft.com/office/powerpoint/2010/main" val="2822159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1D20A-A8B3-41BB-8F0D-43BB4DBCA76F}"/>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84521769-0227-4AB0-936D-955D68F000EA}"/>
              </a:ext>
            </a:extLst>
          </p:cNvPr>
          <p:cNvSpPr>
            <a:spLocks noGrp="1"/>
          </p:cNvSpPr>
          <p:nvPr>
            <p:ph idx="1"/>
          </p:nvPr>
        </p:nvSpPr>
        <p:spPr>
          <a:xfrm>
            <a:off x="1213946" y="2490953"/>
            <a:ext cx="10294882" cy="3767957"/>
          </a:xfrm>
        </p:spPr>
        <p:txBody>
          <a:bodyPr>
            <a:noAutofit/>
          </a:bodyPr>
          <a:lstStyle/>
          <a:p>
            <a:pPr marL="342900" lvl="0" indent="-342900" algn="just">
              <a:spcAft>
                <a:spcPts val="600"/>
              </a:spcAft>
              <a:buFont typeface="Symbol" panose="05050102010706020507" pitchFamily="18" charset="2"/>
              <a:buChar char=""/>
              <a:tabLst>
                <a:tab pos="2011680" algn="l"/>
              </a:tabLst>
            </a:pPr>
            <a:r>
              <a:rPr lang="en-GB" sz="2000" b="1" dirty="0">
                <a:effectLst/>
                <a:latin typeface="Arial" panose="020B0604020202020204" pitchFamily="34" charset="0"/>
                <a:ea typeface="Calibri" panose="020F0502020204030204" pitchFamily="34" charset="0"/>
                <a:cs typeface="Arial" panose="020B0604020202020204" pitchFamily="34" charset="0"/>
              </a:rPr>
              <a:t>Introduction</a:t>
            </a:r>
          </a:p>
          <a:p>
            <a:pPr marL="342900" lvl="0" indent="-342900" algn="just">
              <a:buFont typeface="Symbol" panose="05050102010706020507" pitchFamily="18" charset="2"/>
              <a:buChar char=""/>
            </a:pPr>
            <a:r>
              <a:rPr lang="en-GB" sz="2000" b="1" dirty="0">
                <a:effectLst/>
                <a:latin typeface="Arial" panose="020B0604020202020204" pitchFamily="34" charset="0"/>
                <a:ea typeface="Arial" panose="020B0604020202020204" pitchFamily="34" charset="0"/>
                <a:cs typeface="Arial" panose="020B0604020202020204" pitchFamily="34" charset="0"/>
              </a:rPr>
              <a:t>What are the </a:t>
            </a:r>
            <a:r>
              <a:rPr lang="en-GB" sz="2000" b="1" dirty="0">
                <a:latin typeface="Arial" panose="020B0604020202020204" pitchFamily="34" charset="0"/>
                <a:ea typeface="Arial" panose="020B0604020202020204" pitchFamily="34" charset="0"/>
                <a:cs typeface="Arial" panose="020B0604020202020204" pitchFamily="34" charset="0"/>
              </a:rPr>
              <a:t>importance of these skills?</a:t>
            </a:r>
            <a:r>
              <a:rPr lang="en-GB" sz="2000" b="1" dirty="0">
                <a:effectLst/>
                <a:latin typeface="Arial" panose="020B0604020202020204" pitchFamily="34" charset="0"/>
                <a:ea typeface="Arial" panose="020B0604020202020204" pitchFamily="34" charset="0"/>
                <a:cs typeface="Arial" panose="020B0604020202020204" pitchFamily="34" charset="0"/>
              </a:rPr>
              <a:t> </a:t>
            </a:r>
            <a:endParaRPr lang="en-GB" sz="2000" b="1"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tabLst>
                <a:tab pos="2011680" algn="l"/>
              </a:tabLst>
            </a:pPr>
            <a:r>
              <a:rPr lang="en-GB" sz="2000" b="1" dirty="0">
                <a:effectLst/>
                <a:latin typeface="Arial" panose="020B0604020202020204" pitchFamily="34" charset="0"/>
                <a:ea typeface="Arial" panose="020B0604020202020204" pitchFamily="34" charset="0"/>
              </a:rPr>
              <a:t>My Intended Career plan as a Marketing Manager </a:t>
            </a:r>
          </a:p>
          <a:p>
            <a:pPr marL="342900" lvl="0" indent="-342900" algn="just">
              <a:spcAft>
                <a:spcPts val="800"/>
              </a:spcAft>
              <a:buFont typeface="Symbol" panose="05050102010706020507" pitchFamily="18" charset="2"/>
              <a:buChar char=""/>
              <a:tabLst>
                <a:tab pos="2011680" algn="l"/>
              </a:tabLst>
            </a:pPr>
            <a:r>
              <a:rPr lang="en-GB" sz="2000" b="1" dirty="0">
                <a:latin typeface="Arial" panose="020B0604020202020204" pitchFamily="34" charset="0"/>
                <a:ea typeface="Calibri" panose="020F0502020204030204" pitchFamily="34" charset="0"/>
                <a:cs typeface="Arial" panose="020B0604020202020204" pitchFamily="34" charset="0"/>
              </a:rPr>
              <a:t>Skills required to be a Marketing Manager</a:t>
            </a:r>
          </a:p>
          <a:p>
            <a:pPr marL="342900" lvl="0" indent="-342900" algn="just">
              <a:spcAft>
                <a:spcPts val="800"/>
              </a:spcAft>
              <a:buFont typeface="Symbol" panose="05050102010706020507" pitchFamily="18" charset="2"/>
              <a:buChar char=""/>
              <a:tabLst>
                <a:tab pos="2011680" algn="l"/>
              </a:tabLst>
            </a:pPr>
            <a:r>
              <a:rPr lang="en-GB" sz="2000" b="1" dirty="0">
                <a:latin typeface="Arial" panose="020B0604020202020204" pitchFamily="34" charset="0"/>
                <a:ea typeface="Calibri" panose="020F0502020204030204" pitchFamily="34" charset="0"/>
                <a:cs typeface="Arial" panose="020B0604020202020204" pitchFamily="34" charset="0"/>
              </a:rPr>
              <a:t>SWOT Analysis</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600"/>
              </a:spcAft>
              <a:buFont typeface="Symbol" panose="05050102010706020507" pitchFamily="18" charset="2"/>
              <a:buChar char=""/>
              <a:tabLst>
                <a:tab pos="2011680" algn="l"/>
              </a:tabLst>
            </a:pPr>
            <a:r>
              <a:rPr lang="en-GB" sz="2000" b="1" dirty="0">
                <a:effectLst/>
                <a:latin typeface="Arial" panose="020B0604020202020204" pitchFamily="34" charset="0"/>
                <a:ea typeface="Calibri" panose="020F0502020204030204" pitchFamily="34" charset="0"/>
                <a:cs typeface="Arial" panose="020B0604020202020204" pitchFamily="34" charset="0"/>
              </a:rPr>
              <a:t>PDP</a:t>
            </a:r>
          </a:p>
          <a:p>
            <a:pPr marL="342900" lvl="0" indent="-342900" algn="just">
              <a:spcAft>
                <a:spcPts val="600"/>
              </a:spcAft>
              <a:buFont typeface="Symbol" panose="05050102010706020507" pitchFamily="18" charset="2"/>
              <a:buChar char=""/>
              <a:tabLst>
                <a:tab pos="2011680" algn="l"/>
              </a:tabLst>
            </a:pPr>
            <a:r>
              <a:rPr lang="en-GB" sz="2000" b="1" dirty="0">
                <a:latin typeface="Arial" panose="020B0604020202020204" pitchFamily="34" charset="0"/>
                <a:ea typeface="Calibri" panose="020F0502020204030204" pitchFamily="34" charset="0"/>
                <a:cs typeface="Arial" panose="020B0604020202020204" pitchFamily="34" charset="0"/>
              </a:rPr>
              <a:t>Conclusion</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600"/>
              </a:spcAft>
              <a:buFont typeface="Symbol" panose="05050102010706020507" pitchFamily="18" charset="2"/>
              <a:buChar char=""/>
              <a:tabLst>
                <a:tab pos="2011680" algn="l"/>
              </a:tabLst>
            </a:pPr>
            <a:r>
              <a:rPr lang="en-GB" sz="2000" b="1" dirty="0">
                <a:effectLst/>
                <a:latin typeface="Arial" panose="020B0604020202020204" pitchFamily="34" charset="0"/>
                <a:ea typeface="Calibri" panose="020F0502020204030204" pitchFamily="34" charset="0"/>
                <a:cs typeface="Arial" panose="020B0604020202020204" pitchFamily="34" charset="0"/>
              </a:rPr>
              <a:t>References </a:t>
            </a:r>
          </a:p>
        </p:txBody>
      </p:sp>
    </p:spTree>
    <p:extLst>
      <p:ext uri="{BB962C8B-B14F-4D97-AF65-F5344CB8AC3E}">
        <p14:creationId xmlns:p14="http://schemas.microsoft.com/office/powerpoint/2010/main" val="210839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8276" y="1166843"/>
            <a:ext cx="10594427" cy="2923877"/>
          </a:xfrm>
          <a:prstGeom prst="rect">
            <a:avLst/>
          </a:prstGeom>
        </p:spPr>
        <p:txBody>
          <a:bodyPr wrap="square">
            <a:spAutoFit/>
          </a:bodyPr>
          <a:lstStyle/>
          <a:p>
            <a:pPr algn="ctr"/>
            <a:r>
              <a:rPr lang="en-GB" sz="4400" dirty="0">
                <a:latin typeface="Times New Roman" pitchFamily="18" charset="0"/>
                <a:cs typeface="Times New Roman" pitchFamily="18" charset="0"/>
              </a:rPr>
              <a:t>Introduction</a:t>
            </a:r>
          </a:p>
          <a:p>
            <a:pPr algn="ctr"/>
            <a:endParaRPr lang="en-GB" sz="4400" dirty="0">
              <a:latin typeface="Times New Roman" pitchFamily="18" charset="0"/>
              <a:cs typeface="Times New Roman" pitchFamily="18" charset="0"/>
            </a:endParaRPr>
          </a:p>
          <a:p>
            <a:pPr algn="just"/>
            <a:r>
              <a:rPr lang="en-US" sz="2400" dirty="0"/>
              <a:t>Academic and employability skills are essential for functioning as an employee or leader in an organization. Employers are looking for employees who can work as a skilled worker. These skills include self-discipline, adaptability, entrepreneurship, effective communication and problem-solving.</a:t>
            </a:r>
            <a:endParaRPr lang="en-GB" sz="24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4B81D-9366-4FC3-A8AD-57BF9025C382}"/>
              </a:ext>
            </a:extLst>
          </p:cNvPr>
          <p:cNvSpPr>
            <a:spLocks noGrp="1"/>
          </p:cNvSpPr>
          <p:nvPr>
            <p:ph type="title"/>
          </p:nvPr>
        </p:nvSpPr>
        <p:spPr>
          <a:xfrm>
            <a:off x="955954" y="982132"/>
            <a:ext cx="10396926" cy="1445758"/>
          </a:xfrm>
        </p:spPr>
        <p:txBody>
          <a:bodyPr>
            <a:normAutofit fontScale="90000"/>
          </a:bodyPr>
          <a:lstStyle/>
          <a:p>
            <a:br>
              <a:rPr lang="en-GB" sz="4000" dirty="0"/>
            </a:br>
            <a:br>
              <a:rPr lang="en-GB" sz="4000" dirty="0"/>
            </a:br>
            <a:r>
              <a:rPr lang="en-US" b="1" dirty="0"/>
              <a:t>What is the Importance of These Skills?</a:t>
            </a:r>
            <a:br>
              <a:rPr lang="en-US" b="1" dirty="0"/>
            </a:br>
            <a:br>
              <a:rPr lang="en-GB" dirty="0"/>
            </a:br>
            <a:endParaRPr lang="en-GB" dirty="0"/>
          </a:p>
        </p:txBody>
      </p:sp>
      <p:sp>
        <p:nvSpPr>
          <p:cNvPr id="3" name="Content Placeholder 2">
            <a:extLst>
              <a:ext uri="{FF2B5EF4-FFF2-40B4-BE49-F238E27FC236}">
                <a16:creationId xmlns:a16="http://schemas.microsoft.com/office/drawing/2014/main" id="{F76AC5E3-79E7-406C-B00A-E4B61168F957}"/>
              </a:ext>
            </a:extLst>
          </p:cNvPr>
          <p:cNvSpPr>
            <a:spLocks noGrp="1"/>
          </p:cNvSpPr>
          <p:nvPr>
            <p:ph idx="1"/>
          </p:nvPr>
        </p:nvSpPr>
        <p:spPr>
          <a:xfrm>
            <a:off x="819806" y="2412124"/>
            <a:ext cx="10610193" cy="3463744"/>
          </a:xfrm>
        </p:spPr>
        <p:txBody>
          <a:bodyPr/>
          <a:lstStyle/>
          <a:p>
            <a:pPr marL="0" indent="0">
              <a:buNone/>
            </a:pPr>
            <a:r>
              <a:rPr lang="en-GB" dirty="0"/>
              <a:t> </a:t>
            </a:r>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5052313D-D058-4A27-8E80-D6D2A095CFDC}"/>
              </a:ext>
            </a:extLst>
          </p:cNvPr>
          <p:cNvSpPr txBox="1"/>
          <p:nvPr/>
        </p:nvSpPr>
        <p:spPr>
          <a:xfrm>
            <a:off x="1087821" y="2538248"/>
            <a:ext cx="10121462" cy="2677656"/>
          </a:xfrm>
          <a:prstGeom prst="rect">
            <a:avLst/>
          </a:prstGeom>
          <a:noFill/>
        </p:spPr>
        <p:txBody>
          <a:bodyPr wrap="square">
            <a:spAutoFit/>
          </a:bodyPr>
          <a:lstStyle/>
          <a:p>
            <a:pPr algn="just" defTabSz="914400">
              <a:defRPr/>
            </a:pPr>
            <a:r>
              <a:rPr lang="en-US" sz="2400" dirty="0"/>
              <a:t>In today's job market, it's not enough to simply have a degree. To be successful, you need to have employability skills (</a:t>
            </a:r>
            <a:r>
              <a:rPr lang="en-US" sz="2400" dirty="0" err="1"/>
              <a:t>Osmani</a:t>
            </a:r>
            <a:r>
              <a:rPr lang="en-US" sz="2400" dirty="0"/>
              <a:t> et al., 2019). These are the skills that employers are looking for. They can be broken down into three categories: </a:t>
            </a:r>
          </a:p>
          <a:p>
            <a:pPr algn="just" defTabSz="914400">
              <a:defRPr/>
            </a:pPr>
            <a:endParaRPr lang="en-US" sz="2400" dirty="0"/>
          </a:p>
          <a:p>
            <a:pPr algn="just" defTabSz="914400">
              <a:buFont typeface="Wingdings" pitchFamily="2" charset="2"/>
              <a:buChar char="Ø"/>
              <a:defRPr/>
            </a:pPr>
            <a:r>
              <a:rPr lang="en-US" sz="2400" dirty="0"/>
              <a:t>Technical </a:t>
            </a:r>
          </a:p>
          <a:p>
            <a:pPr algn="just" defTabSz="914400">
              <a:buFont typeface="Wingdings" pitchFamily="2" charset="2"/>
              <a:buChar char="Ø"/>
              <a:defRPr/>
            </a:pPr>
            <a:r>
              <a:rPr lang="en-US" sz="2400" dirty="0"/>
              <a:t> Interpersonal </a:t>
            </a:r>
          </a:p>
          <a:p>
            <a:pPr algn="just" defTabSz="914400">
              <a:buFont typeface="Wingdings" pitchFamily="2" charset="2"/>
              <a:buChar char="Ø"/>
              <a:defRPr/>
            </a:pPr>
            <a:r>
              <a:rPr lang="en-US" sz="2400" dirty="0"/>
              <a:t>Thinking skills</a:t>
            </a:r>
            <a:endParaRPr lang="en-GB" sz="2000" dirty="0"/>
          </a:p>
        </p:txBody>
      </p:sp>
    </p:spTree>
    <p:extLst>
      <p:ext uri="{BB962C8B-B14F-4D97-AF65-F5344CB8AC3E}">
        <p14:creationId xmlns:p14="http://schemas.microsoft.com/office/powerpoint/2010/main" val="1543182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40069" y="1229709"/>
            <a:ext cx="9853448" cy="1938992"/>
          </a:xfrm>
          <a:prstGeom prst="rect">
            <a:avLst/>
          </a:prstGeom>
        </p:spPr>
        <p:txBody>
          <a:bodyPr wrap="square">
            <a:spAutoFit/>
          </a:bodyPr>
          <a:lstStyle/>
          <a:p>
            <a:endParaRPr lang="en-US" sz="2400" dirty="0"/>
          </a:p>
          <a:p>
            <a:r>
              <a:rPr lang="en-US" sz="2400" dirty="0"/>
              <a:t>Knowing how to do online research will help us find information quickly and accurately. Effective use of technology is a crucial employability skill. Knowing where to get help when needed will enable us to handle problems on our own, rather than waiting for other people's help ((</a:t>
            </a:r>
            <a:r>
              <a:rPr lang="en-US" sz="2400" dirty="0" err="1"/>
              <a:t>Fahnert</a:t>
            </a:r>
            <a:r>
              <a:rPr lang="en-US" sz="2400" dirty="0"/>
              <a:t>, 2015).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2B599-F5A3-4E15-A506-564D2465AD84}"/>
              </a:ext>
            </a:extLst>
          </p:cNvPr>
          <p:cNvSpPr>
            <a:spLocks noGrp="1"/>
          </p:cNvSpPr>
          <p:nvPr>
            <p:ph type="title"/>
          </p:nvPr>
        </p:nvSpPr>
        <p:spPr>
          <a:xfrm>
            <a:off x="1355834" y="740780"/>
            <a:ext cx="9475076" cy="1639813"/>
          </a:xfrm>
        </p:spPr>
        <p:txBody>
          <a:bodyPr>
            <a:noAutofit/>
          </a:bodyPr>
          <a:lstStyle/>
          <a:p>
            <a:r>
              <a:rPr lang="en-US" sz="3200" b="1" dirty="0"/>
              <a:t>My Intended Career Plan as a Marketing Manager</a:t>
            </a:r>
          </a:p>
        </p:txBody>
      </p:sp>
      <p:sp>
        <p:nvSpPr>
          <p:cNvPr id="3" name="Content Placeholder 2">
            <a:extLst>
              <a:ext uri="{FF2B5EF4-FFF2-40B4-BE49-F238E27FC236}">
                <a16:creationId xmlns:a16="http://schemas.microsoft.com/office/drawing/2014/main" id="{DE7FC98A-B7E1-437D-A7A9-AE8C20AE5A37}"/>
              </a:ext>
            </a:extLst>
          </p:cNvPr>
          <p:cNvSpPr>
            <a:spLocks noGrp="1"/>
          </p:cNvSpPr>
          <p:nvPr>
            <p:ph idx="1"/>
          </p:nvPr>
        </p:nvSpPr>
        <p:spPr>
          <a:xfrm>
            <a:off x="1295401" y="2556932"/>
            <a:ext cx="9771992" cy="3318936"/>
          </a:xfrm>
        </p:spPr>
        <p:txBody>
          <a:bodyPr>
            <a:normAutofit/>
          </a:bodyPr>
          <a:lstStyle/>
          <a:p>
            <a:pPr marL="0" lvl="0" indent="0" algn="just" defTabSz="914400">
              <a:spcBef>
                <a:spcPts val="0"/>
              </a:spcBef>
              <a:spcAft>
                <a:spcPts val="0"/>
              </a:spcAft>
              <a:buClrTx/>
              <a:buSzTx/>
              <a:buNone/>
              <a:defRPr/>
            </a:pPr>
            <a:r>
              <a:rPr lang="en-US" sz="2000" dirty="0">
                <a:latin typeface="Times New Roman" pitchFamily="18" charset="0"/>
                <a:cs typeface="Times New Roman" pitchFamily="18" charset="0"/>
              </a:rPr>
              <a:t>Academic employability skills are the skills that we need in order to get a job and be successful in our chosen career. Many employers look for these traits when they hire someone so it is important to learn them while you're at school. Here are three ways you can start practicing today. </a:t>
            </a:r>
            <a:r>
              <a:rPr lang="en-US" dirty="0">
                <a:solidFill>
                  <a:schemeClr val="tx1"/>
                </a:solidFill>
              </a:rPr>
              <a:t>(</a:t>
            </a:r>
            <a:r>
              <a:rPr lang="en-US" dirty="0" err="1">
                <a:solidFill>
                  <a:schemeClr val="tx1"/>
                </a:solidFill>
              </a:rPr>
              <a:t>Minocha</a:t>
            </a:r>
            <a:r>
              <a:rPr lang="en-US" dirty="0">
                <a:solidFill>
                  <a:schemeClr val="tx1"/>
                </a:solidFill>
              </a:rPr>
              <a:t> et al., 2017)</a:t>
            </a:r>
            <a:endParaRPr lang="en-GB" b="1" dirty="0"/>
          </a:p>
        </p:txBody>
      </p:sp>
    </p:spTree>
    <p:extLst>
      <p:ext uri="{BB962C8B-B14F-4D97-AF65-F5344CB8AC3E}">
        <p14:creationId xmlns:p14="http://schemas.microsoft.com/office/powerpoint/2010/main" val="1215126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677917" y="614855"/>
            <a:ext cx="10767850" cy="58169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endParaRPr lang="en-US" b="1" dirty="0"/>
          </a:p>
          <a:p>
            <a:pPr algn="ctr" defTabSz="914400" eaLnBrk="0" fontAlgn="base" hangingPunct="0">
              <a:spcBef>
                <a:spcPct val="0"/>
              </a:spcBef>
              <a:spcAft>
                <a:spcPct val="0"/>
              </a:spcAft>
            </a:pPr>
            <a:r>
              <a:rPr lang="en-US" sz="3200" b="1" dirty="0"/>
              <a:t>Skills Required to be a Marketing Manager</a:t>
            </a:r>
          </a:p>
          <a:p>
            <a:pPr algn="just" defTabSz="914400" eaLnBrk="0" fontAlgn="base" hangingPunct="0">
              <a:spcBef>
                <a:spcPct val="0"/>
              </a:spcBef>
              <a:spcAft>
                <a:spcPct val="0"/>
              </a:spcAft>
            </a:pPr>
            <a:r>
              <a:rPr lang="en-US" sz="2000" dirty="0"/>
              <a:t>There are many different skills required to be a successful marketing manager. Being a marketing manager requires a wide range of skills and knowledge in order to be successful(</a:t>
            </a:r>
            <a:r>
              <a:rPr lang="en-US" sz="2000" dirty="0" err="1"/>
              <a:t>Sarkar</a:t>
            </a:r>
            <a:r>
              <a:rPr lang="en-US" sz="2000" dirty="0"/>
              <a:t> et al., 2020).</a:t>
            </a:r>
          </a:p>
          <a:p>
            <a:pPr lvl="0"/>
            <a:endParaRPr lang="en-US" sz="2000" dirty="0"/>
          </a:p>
          <a:p>
            <a:pPr lvl="0"/>
            <a:r>
              <a:rPr lang="en-US" sz="2000" dirty="0"/>
              <a:t>First, I would need to have excellent communication skills in order to successfully complete tasks such as negotiating contracts and setting budgets. </a:t>
            </a:r>
          </a:p>
          <a:p>
            <a:pPr lvl="0"/>
            <a:endParaRPr lang="en-US" sz="2000" dirty="0"/>
          </a:p>
          <a:p>
            <a:pPr lvl="0"/>
            <a:r>
              <a:rPr lang="en-US" sz="2000" dirty="0"/>
              <a:t>Next, I would need to be able to work well under pressure because marketers often work quickly with tight deadlines. </a:t>
            </a:r>
          </a:p>
          <a:p>
            <a:pPr lvl="0"/>
            <a:endParaRPr lang="en-US" sz="2000" dirty="0"/>
          </a:p>
          <a:p>
            <a:pPr lvl="0"/>
            <a:r>
              <a:rPr lang="en-US" sz="2000" dirty="0"/>
              <a:t>Thirdly, my people skills would need to be great if I were going into this profession because working closely with employees and customers would require me to maintain a positive attitude. </a:t>
            </a:r>
          </a:p>
          <a:p>
            <a:pPr lvl="0"/>
            <a:endParaRPr lang="en-US" sz="2000" dirty="0"/>
          </a:p>
          <a:p>
            <a:pPr lvl="0"/>
            <a:r>
              <a:rPr lang="en-US" sz="2000" dirty="0"/>
              <a:t>Lastly, creativity is essential because it helps marketers think outside the box which is necessary for boosting sales during tough economic times.  </a:t>
            </a:r>
          </a:p>
          <a:p>
            <a:pPr algn="just" defTabSz="914400" eaLnBrk="0" fontAlgn="base" hangingPunct="0">
              <a:spcBef>
                <a:spcPct val="0"/>
              </a:spcBef>
              <a:spcAft>
                <a:spcPct val="0"/>
              </a:spcAft>
            </a:pPr>
            <a:endParaRPr lang="en-US" sz="2400" b="1"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0A65D-6A51-496E-87A2-4A65C8509299}"/>
              </a:ext>
            </a:extLst>
          </p:cNvPr>
          <p:cNvSpPr>
            <a:spLocks noGrp="1"/>
          </p:cNvSpPr>
          <p:nvPr>
            <p:ph type="title"/>
          </p:nvPr>
        </p:nvSpPr>
        <p:spPr/>
        <p:txBody>
          <a:bodyPr>
            <a:noAutofit/>
          </a:bodyPr>
          <a:lstStyle/>
          <a:p>
            <a:r>
              <a:rPr lang="en-US" sz="3600" b="1" dirty="0"/>
              <a:t>SWOT Analysis</a:t>
            </a:r>
          </a:p>
        </p:txBody>
      </p:sp>
      <p:sp>
        <p:nvSpPr>
          <p:cNvPr id="3" name="Content Placeholder 2">
            <a:extLst>
              <a:ext uri="{FF2B5EF4-FFF2-40B4-BE49-F238E27FC236}">
                <a16:creationId xmlns:a16="http://schemas.microsoft.com/office/drawing/2014/main" id="{188E06ED-F7F1-4288-84BE-DB484FB9EC33}"/>
              </a:ext>
            </a:extLst>
          </p:cNvPr>
          <p:cNvSpPr>
            <a:spLocks noGrp="1"/>
          </p:cNvSpPr>
          <p:nvPr>
            <p:ph idx="1"/>
          </p:nvPr>
        </p:nvSpPr>
        <p:spPr/>
        <p:txBody>
          <a:bodyPr>
            <a:normAutofit/>
          </a:bodyPr>
          <a:lstStyle/>
          <a:p>
            <a:pPr algn="just">
              <a:buNone/>
            </a:pPr>
            <a:r>
              <a:rPr lang="en-US" dirty="0"/>
              <a:t>   Employers look for candidates with strong academic qualifications but also possess strong employability skills. These include interpersonal communication, critical thinking, problem-solving and </a:t>
            </a:r>
            <a:r>
              <a:rPr lang="en-US" dirty="0" err="1"/>
              <a:t>organisational</a:t>
            </a:r>
            <a:r>
              <a:rPr lang="en-US" dirty="0"/>
              <a:t> </a:t>
            </a:r>
            <a:r>
              <a:rPr lang="en-US" dirty="0" err="1"/>
              <a:t>behaviour</a:t>
            </a:r>
            <a:r>
              <a:rPr lang="en-US" dirty="0"/>
              <a:t>. Managers should also encourage a positive atmosphere where employees feel valued and respected regardless of whether they are graduates or not </a:t>
            </a:r>
            <a:r>
              <a:rPr lang="en-US" dirty="0">
                <a:solidFill>
                  <a:schemeClr val="tx1"/>
                </a:solidFill>
              </a:rPr>
              <a:t>(Pham and Jackson, 2020)</a:t>
            </a:r>
            <a:r>
              <a:rPr lang="en-US" dirty="0"/>
              <a:t>.</a:t>
            </a:r>
            <a:endParaRPr lang="en-GB" dirty="0"/>
          </a:p>
        </p:txBody>
      </p:sp>
    </p:spTree>
    <p:extLst>
      <p:ext uri="{BB962C8B-B14F-4D97-AF65-F5344CB8AC3E}">
        <p14:creationId xmlns:p14="http://schemas.microsoft.com/office/powerpoint/2010/main" val="1872680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1"/>
          <p:cNvSpPr>
            <a:spLocks noChangeArrowheads="1"/>
          </p:cNvSpPr>
          <p:nvPr/>
        </p:nvSpPr>
        <p:spPr bwMode="auto">
          <a:xfrm>
            <a:off x="764770" y="565265"/>
            <a:ext cx="10706793" cy="53860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a:r>
              <a:rPr lang="en-US" sz="2800" b="1" dirty="0"/>
              <a:t>PDP (Personal Development)</a:t>
            </a:r>
          </a:p>
          <a:p>
            <a:pPr algn="ctr"/>
            <a:endParaRPr lang="en-US" b="1" dirty="0"/>
          </a:p>
          <a:p>
            <a:r>
              <a:rPr lang="en-US" sz="2400" dirty="0"/>
              <a:t>It is important to plan your personal development (PDP) for several reasons: </a:t>
            </a:r>
          </a:p>
          <a:p>
            <a:pPr lvl="0">
              <a:buFont typeface="Wingdings" pitchFamily="2" charset="2"/>
              <a:buChar char="q"/>
            </a:pPr>
            <a:endParaRPr lang="en-US" sz="2400" dirty="0"/>
          </a:p>
          <a:p>
            <a:pPr lvl="0">
              <a:buFont typeface="Wingdings" pitchFamily="2" charset="2"/>
              <a:buChar char="q"/>
            </a:pPr>
            <a:r>
              <a:rPr lang="en-US" sz="2400" dirty="0"/>
              <a:t>First, it can identify your strengths and weaknesses. </a:t>
            </a:r>
          </a:p>
          <a:p>
            <a:pPr lvl="0">
              <a:buFont typeface="Wingdings" pitchFamily="2" charset="2"/>
              <a:buChar char="q"/>
            </a:pPr>
            <a:r>
              <a:rPr lang="en-US" sz="2400" dirty="0"/>
              <a:t>Second, it can serve as a tool to help you make and track progress toward your goals. The PDP can also help you develop new skills. </a:t>
            </a:r>
          </a:p>
          <a:p>
            <a:pPr lvl="0">
              <a:buFont typeface="Wingdings" pitchFamily="2" charset="2"/>
              <a:buChar char="q"/>
            </a:pPr>
            <a:r>
              <a:rPr lang="en-US" sz="2400" dirty="0"/>
              <a:t>Finally, it can help you stay motivated and focused on your career goals.</a:t>
            </a:r>
          </a:p>
          <a:p>
            <a:pPr lvl="0"/>
            <a:endParaRPr lang="en-US" sz="2400" dirty="0"/>
          </a:p>
          <a:p>
            <a:pPr lvl="0"/>
            <a:r>
              <a:rPr lang="en-US" sz="2400" dirty="0"/>
              <a:t>Pupils with Disabilities (PDs) often have limited time to reflect and plan ahead. This can undermine resilience in the face of adversity. One way to stay organized is to use an app such as </a:t>
            </a:r>
            <a:r>
              <a:rPr lang="en-US" sz="2400" dirty="0" err="1"/>
              <a:t>Evernote</a:t>
            </a:r>
            <a:r>
              <a:rPr lang="en-US" sz="2400" dirty="0"/>
              <a:t> to organize thoughts, ideas, and to take notes (</a:t>
            </a:r>
            <a:r>
              <a:rPr lang="en-US" sz="2400" dirty="0" err="1"/>
              <a:t>Osmani</a:t>
            </a:r>
            <a:r>
              <a:rPr lang="en-US" sz="2400" dirty="0"/>
              <a:t> et al., 2019). </a:t>
            </a:r>
          </a:p>
          <a:p>
            <a:pPr algn="ctr"/>
            <a:endParaRPr lang="en-US" b="1" dirty="0"/>
          </a:p>
          <a:p>
            <a:r>
              <a:rPr lang="en-US" sz="2000" dirty="0"/>
              <a:t> </a:t>
            </a:r>
          </a:p>
          <a:p>
            <a:pPr marL="0" marR="0" lvl="0" indent="0" algn="justLow" defTabSz="914400" rtl="0" eaLnBrk="0" fontAlgn="base" latinLnBrk="0" hangingPunct="0">
              <a:lnSpc>
                <a:spcPct val="100000"/>
              </a:lnSpc>
              <a:spcBef>
                <a:spcPct val="0"/>
              </a:spcBef>
              <a:spcAft>
                <a:spcPct val="0"/>
              </a:spcAft>
              <a:buClrTx/>
              <a:buSzTx/>
              <a:tabLst/>
            </a:pPr>
            <a:endParaRPr kumimoji="0" lang="en-GB" sz="20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F6D72-5BD4-4486-8074-2053B5941092}"/>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0D05D653-D4B0-491F-A955-AECFC441E872}"/>
              </a:ext>
            </a:extLst>
          </p:cNvPr>
          <p:cNvSpPr>
            <a:spLocks noGrp="1"/>
          </p:cNvSpPr>
          <p:nvPr>
            <p:ph idx="1"/>
          </p:nvPr>
        </p:nvSpPr>
        <p:spPr/>
        <p:txBody>
          <a:bodyPr>
            <a:normAutofit fontScale="92500"/>
          </a:bodyPr>
          <a:lstStyle/>
          <a:p>
            <a:pPr algn="just">
              <a:buNone/>
            </a:pPr>
            <a:r>
              <a:rPr lang="en-US"/>
              <a:t>    In </a:t>
            </a:r>
            <a:r>
              <a:rPr lang="en-US" dirty="0"/>
              <a:t>conclusion, I believe that academic employability skills are important for several reasons. First, they can help you stand out from the competition when applying for jobs. Second, they can help you be more successful in your chosen career. Third, they can help you develop a network of contacts and references. Finally, they can help you be prepared for the unexpected and be able to adapt to change.  For example, I had just been hired as marketing manager at Market Development Company (MDC) when we decided to sell our products through third-party retailers instead of our own stores. The transition was hard but with my newly acquired academic employability skills I was able to pivot quickly.</a:t>
            </a:r>
          </a:p>
        </p:txBody>
      </p:sp>
    </p:spTree>
    <p:extLst>
      <p:ext uri="{BB962C8B-B14F-4D97-AF65-F5344CB8AC3E}">
        <p14:creationId xmlns:p14="http://schemas.microsoft.com/office/powerpoint/2010/main" val="941604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32C5-3B96-48E5-9512-F1CD00D49D75}"/>
              </a:ext>
            </a:extLst>
          </p:cNvPr>
          <p:cNvSpPr>
            <a:spLocks noGrp="1"/>
          </p:cNvSpPr>
          <p:nvPr>
            <p:ph type="title"/>
          </p:nvPr>
        </p:nvSpPr>
        <p:spPr/>
        <p:txBody>
          <a:bodyPr>
            <a:normAutofit fontScale="90000"/>
          </a:bodyPr>
          <a:lstStyle/>
          <a:p>
            <a:r>
              <a:rPr lang="en-GB" dirty="0"/>
              <a:t>Thank You!</a:t>
            </a:r>
            <a:br>
              <a:rPr lang="en-GB" dirty="0"/>
            </a:br>
            <a:r>
              <a:rPr lang="en-GB" dirty="0"/>
              <a:t>Any Questions or Comments?</a:t>
            </a:r>
          </a:p>
        </p:txBody>
      </p:sp>
    </p:spTree>
    <p:extLst>
      <p:ext uri="{BB962C8B-B14F-4D97-AF65-F5344CB8AC3E}">
        <p14:creationId xmlns:p14="http://schemas.microsoft.com/office/powerpoint/2010/main" val="2618048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788276" y="709447"/>
            <a:ext cx="10704786" cy="58942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Low"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222222"/>
                </a:solidFill>
                <a:effectLst/>
                <a:latin typeface="Times New Roman" pitchFamily="18" charset="0"/>
                <a:ea typeface="Calibri" pitchFamily="34" charset="0"/>
                <a:cs typeface="Times New Roman" pitchFamily="18" charset="0"/>
              </a:rPr>
              <a:t>References:</a:t>
            </a:r>
          </a:p>
          <a:p>
            <a:pPr lvl="0">
              <a:buFont typeface="Wingdings" pitchFamily="2" charset="2"/>
              <a:buChar char="§"/>
            </a:pPr>
            <a:r>
              <a:rPr lang="en-US" sz="1600" dirty="0" err="1"/>
              <a:t>Alharahsheh</a:t>
            </a:r>
            <a:r>
              <a:rPr lang="en-US" sz="1600" dirty="0"/>
              <a:t>, H.H. and Pius, A., 2021. Exploration of Employability Skills in Business Management Studies Within Higher Education Levels: Systematic Literature Review. </a:t>
            </a:r>
            <a:r>
              <a:rPr lang="en-US" sz="1600" i="1" dirty="0"/>
              <a:t>Research Anthology on Business and Technical Education in the Information Era</a:t>
            </a:r>
            <a:r>
              <a:rPr lang="en-US" sz="1600" dirty="0"/>
              <a:t>, pp.1147-1164. </a:t>
            </a:r>
          </a:p>
          <a:p>
            <a:pPr lvl="0">
              <a:buFont typeface="Wingdings" pitchFamily="2" charset="2"/>
              <a:buChar char="§"/>
            </a:pPr>
            <a:r>
              <a:rPr lang="en-US" sz="1600" dirty="0" err="1"/>
              <a:t>Dyki</a:t>
            </a:r>
            <a:r>
              <a:rPr lang="en-US" sz="1600" dirty="0"/>
              <a:t>, M., </a:t>
            </a:r>
            <a:r>
              <a:rPr lang="en-US" sz="1600" dirty="0" err="1"/>
              <a:t>Singorahardjo</a:t>
            </a:r>
            <a:r>
              <a:rPr lang="en-US" sz="1600" dirty="0"/>
              <a:t>, M. and </a:t>
            </a:r>
            <a:r>
              <a:rPr lang="en-US" sz="1600" dirty="0" err="1"/>
              <a:t>Cotronei</a:t>
            </a:r>
            <a:r>
              <a:rPr lang="en-US" sz="1600" dirty="0"/>
              <a:t>-Baird, V.S., 2020. Preparing graduates with the employability skills for the unknown future: reflection on assessment practice during COVID-19. </a:t>
            </a:r>
            <a:r>
              <a:rPr lang="en-US" sz="1600" i="1" dirty="0"/>
              <a:t>Accounting Research Journal</a:t>
            </a:r>
            <a:r>
              <a:rPr lang="en-US" sz="1600" dirty="0"/>
              <a:t>. </a:t>
            </a:r>
          </a:p>
          <a:p>
            <a:pPr lvl="0">
              <a:buFont typeface="Wingdings" pitchFamily="2" charset="2"/>
              <a:buChar char="§"/>
            </a:pPr>
            <a:r>
              <a:rPr lang="en-US" sz="1600" dirty="0" err="1"/>
              <a:t>Fahnert</a:t>
            </a:r>
            <a:r>
              <a:rPr lang="en-US" sz="1600" dirty="0"/>
              <a:t>, B., 2015. On your marks, get set, go!—lessons from the UK in enhancing employability of graduates and postgraduates. </a:t>
            </a:r>
            <a:r>
              <a:rPr lang="en-US" sz="1600" i="1" dirty="0"/>
              <a:t>FEMS Microbiology Letters</a:t>
            </a:r>
            <a:r>
              <a:rPr lang="en-US" sz="1600" dirty="0"/>
              <a:t>, </a:t>
            </a:r>
            <a:r>
              <a:rPr lang="en-US" sz="1600" i="1" dirty="0"/>
              <a:t>362</a:t>
            </a:r>
            <a:r>
              <a:rPr lang="en-US" sz="1600" dirty="0"/>
              <a:t>(19).</a:t>
            </a:r>
          </a:p>
          <a:p>
            <a:pPr lvl="0">
              <a:buFont typeface="Wingdings" pitchFamily="2" charset="2"/>
              <a:buChar char="§"/>
            </a:pPr>
            <a:r>
              <a:rPr lang="en-US" sz="1600" dirty="0"/>
              <a:t>Knight, G.L. and </a:t>
            </a:r>
            <a:r>
              <a:rPr lang="en-US" sz="1600" dirty="0" err="1"/>
              <a:t>Drysdale</a:t>
            </a:r>
            <a:r>
              <a:rPr lang="en-US" sz="1600" dirty="0"/>
              <a:t>, T.D., 2020. The future of higher education (HE) hangs on innovating our assessment–but are we ready, willing and able?. </a:t>
            </a:r>
            <a:r>
              <a:rPr lang="en-US" sz="1600" i="1" dirty="0"/>
              <a:t>Higher Education Pedagogies</a:t>
            </a:r>
            <a:r>
              <a:rPr lang="en-US" sz="1600" dirty="0"/>
              <a:t>, </a:t>
            </a:r>
            <a:r>
              <a:rPr lang="en-US" sz="1600" i="1" dirty="0"/>
              <a:t>5</a:t>
            </a:r>
            <a:r>
              <a:rPr lang="en-US" sz="1600" dirty="0"/>
              <a:t>(1), pp.57-60.</a:t>
            </a:r>
          </a:p>
          <a:p>
            <a:pPr lvl="0">
              <a:buFont typeface="Wingdings" pitchFamily="2" charset="2"/>
              <a:buChar char="§"/>
            </a:pPr>
            <a:r>
              <a:rPr lang="en-US" sz="1600" dirty="0" err="1"/>
              <a:t>Kornelakis</a:t>
            </a:r>
            <a:r>
              <a:rPr lang="en-US" sz="1600" dirty="0"/>
              <a:t>, A. and </a:t>
            </a:r>
            <a:r>
              <a:rPr lang="en-US" sz="1600" dirty="0" err="1"/>
              <a:t>Petrakaki</a:t>
            </a:r>
            <a:r>
              <a:rPr lang="en-US" sz="1600" dirty="0"/>
              <a:t>, D., 2020. Embedding employability skills in UK higher education: Between digitalization and </a:t>
            </a:r>
            <a:r>
              <a:rPr lang="en-US" sz="1600" dirty="0" err="1"/>
              <a:t>marketization</a:t>
            </a:r>
            <a:r>
              <a:rPr lang="en-US" sz="1600" dirty="0"/>
              <a:t>. </a:t>
            </a:r>
            <a:r>
              <a:rPr lang="en-US" sz="1600" i="1" dirty="0"/>
              <a:t>Industry and Higher Education</a:t>
            </a:r>
            <a:r>
              <a:rPr lang="en-US" sz="1600" dirty="0"/>
              <a:t>, </a:t>
            </a:r>
            <a:r>
              <a:rPr lang="en-US" sz="1600" i="1" dirty="0"/>
              <a:t>34</a:t>
            </a:r>
            <a:r>
              <a:rPr lang="en-US" sz="1600" dirty="0"/>
              <a:t>(5), pp.290-297.</a:t>
            </a:r>
          </a:p>
          <a:p>
            <a:pPr lvl="0">
              <a:buFont typeface="Wingdings" pitchFamily="2" charset="2"/>
              <a:buChar char="§"/>
            </a:pPr>
            <a:r>
              <a:rPr lang="en-US" sz="1600" dirty="0" err="1"/>
              <a:t>McGunagle</a:t>
            </a:r>
            <a:r>
              <a:rPr lang="en-US" sz="1600" dirty="0"/>
              <a:t>, D. and </a:t>
            </a:r>
            <a:r>
              <a:rPr lang="en-US" sz="1600" dirty="0" err="1"/>
              <a:t>Zizka</a:t>
            </a:r>
            <a:r>
              <a:rPr lang="en-US" sz="1600" dirty="0"/>
              <a:t>, L., 2020. Employability skills for 21st-century STEM students: the employers' perspective. </a:t>
            </a:r>
            <a:r>
              <a:rPr lang="en-US" sz="1600" i="1" dirty="0"/>
              <a:t>Higher education, skills and work-based learning</a:t>
            </a:r>
            <a:r>
              <a:rPr lang="en-US" sz="1600" dirty="0"/>
              <a:t>.</a:t>
            </a:r>
          </a:p>
          <a:p>
            <a:pPr lvl="0">
              <a:buFont typeface="Wingdings" pitchFamily="2" charset="2"/>
              <a:buChar char="§"/>
            </a:pPr>
            <a:r>
              <a:rPr lang="en-US" sz="1600" dirty="0" err="1"/>
              <a:t>Minocha</a:t>
            </a:r>
            <a:r>
              <a:rPr lang="en-US" sz="1600" dirty="0"/>
              <a:t>, S., </a:t>
            </a:r>
            <a:r>
              <a:rPr lang="en-US" sz="1600" dirty="0" err="1"/>
              <a:t>Hristov</a:t>
            </a:r>
            <a:r>
              <a:rPr lang="en-US" sz="1600" dirty="0"/>
              <a:t>, D. and Reynolds, M., 2017. From graduate employability to employment: policy and practice in UK higher education. </a:t>
            </a:r>
            <a:r>
              <a:rPr lang="en-US" sz="1600" i="1" dirty="0"/>
              <a:t>International Journal of Training and Development</a:t>
            </a:r>
            <a:r>
              <a:rPr lang="en-US" sz="1600" dirty="0"/>
              <a:t>, </a:t>
            </a:r>
            <a:r>
              <a:rPr lang="en-US" sz="1600" i="1" dirty="0"/>
              <a:t>21</a:t>
            </a:r>
            <a:r>
              <a:rPr lang="en-US" sz="1600" dirty="0"/>
              <a:t>(3), pp.235-248.</a:t>
            </a:r>
          </a:p>
          <a:p>
            <a:pPr lvl="0">
              <a:buFont typeface="Wingdings" pitchFamily="2" charset="2"/>
              <a:buChar char="§"/>
            </a:pPr>
            <a:r>
              <a:rPr lang="en-US" sz="1600" dirty="0" err="1"/>
              <a:t>Osmani</a:t>
            </a:r>
            <a:r>
              <a:rPr lang="en-US" sz="1600" dirty="0"/>
              <a:t>, M., </a:t>
            </a:r>
            <a:r>
              <a:rPr lang="en-US" sz="1600" dirty="0" err="1"/>
              <a:t>Weerakkody</a:t>
            </a:r>
            <a:r>
              <a:rPr lang="en-US" sz="1600" dirty="0"/>
              <a:t>, V., Hindi, N. and </a:t>
            </a:r>
            <a:r>
              <a:rPr lang="en-US" sz="1600" dirty="0" err="1"/>
              <a:t>Eldabi</a:t>
            </a:r>
            <a:r>
              <a:rPr lang="en-US" sz="1600" dirty="0"/>
              <a:t>, T., 2019. Graduates employability skills: A review of literature against market demand. </a:t>
            </a:r>
            <a:r>
              <a:rPr lang="en-US" sz="1600" i="1" dirty="0"/>
              <a:t>Journal of Education for Business</a:t>
            </a:r>
            <a:r>
              <a:rPr lang="en-US" sz="1600" dirty="0"/>
              <a:t>, </a:t>
            </a:r>
            <a:r>
              <a:rPr lang="en-US" sz="1600" i="1" dirty="0"/>
              <a:t>94</a:t>
            </a:r>
            <a:r>
              <a:rPr lang="en-US" sz="1600" dirty="0"/>
              <a:t>(7), pp.423-432.</a:t>
            </a:r>
          </a:p>
          <a:p>
            <a:pPr lvl="0">
              <a:buFont typeface="Wingdings" pitchFamily="2" charset="2"/>
              <a:buChar char="§"/>
            </a:pPr>
            <a:r>
              <a:rPr lang="en-US" sz="1600" dirty="0" err="1"/>
              <a:t>Osmani</a:t>
            </a:r>
            <a:r>
              <a:rPr lang="en-US" sz="1600" dirty="0"/>
              <a:t>, M., </a:t>
            </a:r>
            <a:r>
              <a:rPr lang="en-US" sz="1600" dirty="0" err="1"/>
              <a:t>Weerakkody</a:t>
            </a:r>
            <a:r>
              <a:rPr lang="en-US" sz="1600" dirty="0"/>
              <a:t>, V., Hindi, N. and </a:t>
            </a:r>
            <a:r>
              <a:rPr lang="en-US" sz="1600" dirty="0" err="1"/>
              <a:t>Eldabi</a:t>
            </a:r>
            <a:r>
              <a:rPr lang="en-US" sz="1600" dirty="0"/>
              <a:t>, T., 2019. Graduates employability skills: A review of literature against market demand. </a:t>
            </a:r>
            <a:r>
              <a:rPr lang="en-US" sz="1600" i="1" dirty="0"/>
              <a:t>Journal of Education for Business</a:t>
            </a:r>
            <a:r>
              <a:rPr lang="en-US" sz="1600" dirty="0"/>
              <a:t>, </a:t>
            </a:r>
            <a:r>
              <a:rPr lang="en-US" sz="1600" i="1" dirty="0"/>
              <a:t>94</a:t>
            </a:r>
            <a:r>
              <a:rPr lang="en-US" sz="1600" dirty="0"/>
              <a:t>(7), pp.423-432.</a:t>
            </a:r>
          </a:p>
          <a:p>
            <a:pPr>
              <a:buFont typeface="Wingdings" pitchFamily="2" charset="2"/>
              <a:buChar char="§"/>
            </a:pPr>
            <a:r>
              <a:rPr lang="en-US" sz="1600" dirty="0" err="1"/>
              <a:t>Sarkar</a:t>
            </a:r>
            <a:r>
              <a:rPr lang="en-US" sz="1600" dirty="0"/>
              <a:t>, M., Overton, T., Thompson, C.D. and </a:t>
            </a:r>
            <a:r>
              <a:rPr lang="en-US" sz="1600" dirty="0" err="1"/>
              <a:t>Rayner</a:t>
            </a:r>
            <a:r>
              <a:rPr lang="en-US" sz="1600" dirty="0"/>
              <a:t>, G., 2020. Academics’ perspectives of the teaching and development of generic employability skills in science curricula. </a:t>
            </a:r>
            <a:r>
              <a:rPr lang="en-US" sz="1600" i="1" dirty="0"/>
              <a:t>Higher Education Research &amp; Development</a:t>
            </a:r>
            <a:r>
              <a:rPr lang="en-US" sz="1600" dirty="0"/>
              <a:t>, </a:t>
            </a:r>
            <a:r>
              <a:rPr lang="en-US" sz="1600" i="1" dirty="0"/>
              <a:t>39</a:t>
            </a:r>
            <a:r>
              <a:rPr lang="en-US" sz="1600" dirty="0"/>
              <a:t>(2), pp.346-361. </a:t>
            </a:r>
          </a:p>
          <a:p>
            <a:pPr lvl="0"/>
            <a:endParaRPr lang="en-US" sz="1600" dirty="0"/>
          </a:p>
          <a:p>
            <a:pPr marL="0" marR="0" lvl="0" indent="0" algn="justLow"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17105</TotalTime>
  <Words>3979</Words>
  <Application>Microsoft Office PowerPoint</Application>
  <PresentationFormat>Widescreen</PresentationFormat>
  <Paragraphs>135</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Garamond</vt:lpstr>
      <vt:lpstr>Symbol</vt:lpstr>
      <vt:lpstr>Times New Roman</vt:lpstr>
      <vt:lpstr>Wingdings</vt:lpstr>
      <vt:lpstr>Organic</vt:lpstr>
      <vt:lpstr>Academic and Employability Skills</vt:lpstr>
      <vt:lpstr>Table of Content</vt:lpstr>
      <vt:lpstr>PowerPoint Presentation</vt:lpstr>
      <vt:lpstr>  What is the Importance of These Skills?  </vt:lpstr>
      <vt:lpstr>PowerPoint Presentation</vt:lpstr>
      <vt:lpstr>My Intended Career Plan as a Marketing Manager</vt:lpstr>
      <vt:lpstr>PowerPoint Presentation</vt:lpstr>
      <vt:lpstr>SWOT Analysis</vt:lpstr>
      <vt:lpstr>PowerPoint Presentation</vt:lpstr>
      <vt:lpstr>Conclusion </vt:lpstr>
      <vt:lpstr>Thank You! Any Questions or Comments?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Business Communication in the Workplace</dc:title>
  <dc:creator>Godswill Uma</dc:creator>
  <cp:lastModifiedBy>Munni Begum (2118236)</cp:lastModifiedBy>
  <cp:revision>82</cp:revision>
  <dcterms:created xsi:type="dcterms:W3CDTF">2021-01-18T14:03:46Z</dcterms:created>
  <dcterms:modified xsi:type="dcterms:W3CDTF">2022-08-08T21:19:54Z</dcterms:modified>
</cp:coreProperties>
</file>