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273" r:id="rId18"/>
    <p:sldId id="275" r:id="rId19"/>
    <p:sldId id="274" r:id="rId20"/>
  </p:sldIdLst>
  <p:sldSz cx="9144000" cy="5143500" type="screen16x9"/>
  <p:notesSz cx="6858000" cy="9144000"/>
  <p:defaultTextStyle>
    <a:defPPr>
      <a:defRPr lang="en-US"/>
    </a:defPPr>
    <a:lvl1pPr marL="0" algn="l" defTabSz="45718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89" algn="l" defTabSz="45718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78" algn="l" defTabSz="45718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66" algn="l" defTabSz="45718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754" algn="l" defTabSz="45718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943" algn="l" defTabSz="45718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132" algn="l" defTabSz="45718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320" algn="l" defTabSz="45718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509" algn="l" defTabSz="457189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60" d="100"/>
          <a:sy n="160" d="100"/>
        </p:scale>
        <p:origin x="-352" y="-10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20" Type="http://schemas.openxmlformats.org/officeDocument/2006/relationships/slide" Target="slides/slide18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1E1EB-74EB-E74D-B17E-F3A80DB5E579}" type="datetimeFigureOut">
              <a:rPr lang="en-US" smtClean="0"/>
              <a:t>24/04/18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F907-0EF2-E74D-918B-4BF206A3A0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1E1EB-74EB-E74D-B17E-F3A80DB5E579}" type="datetimeFigureOut">
              <a:rPr lang="en-US" smtClean="0"/>
              <a:t>24/04/18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F907-0EF2-E74D-918B-4BF206A3A0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1E1EB-74EB-E74D-B17E-F3A80DB5E579}" type="datetimeFigureOut">
              <a:rPr lang="en-US" smtClean="0"/>
              <a:t>24/04/18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F907-0EF2-E74D-918B-4BF206A3A0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1E1EB-74EB-E74D-B17E-F3A80DB5E579}" type="datetimeFigureOut">
              <a:rPr lang="en-US" smtClean="0"/>
              <a:t>24/04/18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F907-0EF2-E74D-918B-4BF206A3A0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8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2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8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2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1E1EB-74EB-E74D-B17E-F3A80DB5E579}" type="datetimeFigureOut">
              <a:rPr lang="en-US" smtClean="0"/>
              <a:t>24/04/18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F907-0EF2-E74D-918B-4BF206A3A0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1E1EB-74EB-E74D-B17E-F3A80DB5E579}" type="datetimeFigureOut">
              <a:rPr lang="en-US" smtClean="0"/>
              <a:t>24/04/18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F907-0EF2-E74D-918B-4BF206A3A0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1E1EB-74EB-E74D-B17E-F3A80DB5E579}" type="datetimeFigureOut">
              <a:rPr lang="en-US" smtClean="0"/>
              <a:t>24/04/18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F907-0EF2-E74D-918B-4BF206A3A0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8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2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1E1EB-74EB-E74D-B17E-F3A80DB5E579}" type="datetimeFigureOut">
              <a:rPr lang="en-US" smtClean="0"/>
              <a:t>24/04/18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F907-0EF2-E74D-918B-4BF206A3A0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8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2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8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2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1E1EB-74EB-E74D-B17E-F3A80DB5E579}" type="datetimeFigureOut">
              <a:rPr lang="en-US" smtClean="0"/>
              <a:t>24/04/18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F907-0EF2-E74D-918B-4BF206A3A0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1E1EB-74EB-E74D-B17E-F3A80DB5E579}" type="datetimeFigureOut">
              <a:rPr lang="en-US" smtClean="0"/>
              <a:t>24/04/18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F907-0EF2-E74D-918B-4BF206A3A0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1E1EB-74EB-E74D-B17E-F3A80DB5E579}" type="datetimeFigureOut">
              <a:rPr lang="en-US" smtClean="0"/>
              <a:t>24/04/18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F907-0EF2-E74D-918B-4BF206A3A0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92" indent="0" algn="ctr">
              <a:buNone/>
              <a:defRPr sz="1500"/>
            </a:lvl2pPr>
            <a:lvl3pPr marL="685783" indent="0" algn="ctr">
              <a:buNone/>
              <a:defRPr sz="1400"/>
            </a:lvl3pPr>
            <a:lvl4pPr marL="1028675" indent="0" algn="ctr">
              <a:buNone/>
              <a:defRPr sz="1200"/>
            </a:lvl4pPr>
            <a:lvl5pPr marL="1371566" indent="0" algn="ctr">
              <a:buNone/>
              <a:defRPr sz="1200"/>
            </a:lvl5pPr>
            <a:lvl6pPr marL="1714457" indent="0" algn="ctr">
              <a:buNone/>
              <a:defRPr sz="1200"/>
            </a:lvl6pPr>
            <a:lvl7pPr marL="2057348" indent="0" algn="ctr">
              <a:buNone/>
              <a:defRPr sz="1200"/>
            </a:lvl7pPr>
            <a:lvl8pPr marL="2400240" indent="0" algn="ctr">
              <a:buNone/>
              <a:defRPr sz="1200"/>
            </a:lvl8pPr>
            <a:lvl9pPr marL="2743132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24/04/18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484360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24/04/18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132025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5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89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24/04/18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742080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24/04/18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473909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40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2" indent="0">
              <a:buNone/>
              <a:defRPr sz="1500" b="1"/>
            </a:lvl2pPr>
            <a:lvl3pPr marL="685783" indent="0">
              <a:buNone/>
              <a:defRPr sz="140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1878806"/>
            <a:ext cx="3887391" cy="276344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24/04/18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654604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24/04/18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868257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24/04/18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893452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92" indent="0">
              <a:buNone/>
              <a:defRPr sz="1100"/>
            </a:lvl2pPr>
            <a:lvl3pPr marL="685783" indent="0">
              <a:buNone/>
              <a:defRPr sz="900"/>
            </a:lvl3pPr>
            <a:lvl4pPr marL="1028675" indent="0">
              <a:buNone/>
              <a:defRPr sz="800"/>
            </a:lvl4pPr>
            <a:lvl5pPr marL="1371566" indent="0">
              <a:buNone/>
              <a:defRPr sz="800"/>
            </a:lvl5pPr>
            <a:lvl6pPr marL="1714457" indent="0">
              <a:buNone/>
              <a:defRPr sz="800"/>
            </a:lvl6pPr>
            <a:lvl7pPr marL="2057348" indent="0">
              <a:buNone/>
              <a:defRPr sz="800"/>
            </a:lvl7pPr>
            <a:lvl8pPr marL="2400240" indent="0">
              <a:buNone/>
              <a:defRPr sz="800"/>
            </a:lvl8pPr>
            <a:lvl9pPr marL="2743132" indent="0">
              <a:buNone/>
              <a:defRPr sz="8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24/04/18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312684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70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892" indent="0">
              <a:buNone/>
              <a:defRPr sz="2100"/>
            </a:lvl2pPr>
            <a:lvl3pPr marL="685783" indent="0">
              <a:buNone/>
              <a:defRPr sz="1800"/>
            </a:lvl3pPr>
            <a:lvl4pPr marL="1028675" indent="0">
              <a:buNone/>
              <a:defRPr sz="1500"/>
            </a:lvl4pPr>
            <a:lvl5pPr marL="1371566" indent="0">
              <a:buNone/>
              <a:defRPr sz="1500"/>
            </a:lvl5pPr>
            <a:lvl6pPr marL="1714457" indent="0">
              <a:buNone/>
              <a:defRPr sz="1500"/>
            </a:lvl6pPr>
            <a:lvl7pPr marL="2057348" indent="0">
              <a:buNone/>
              <a:defRPr sz="1500"/>
            </a:lvl7pPr>
            <a:lvl8pPr marL="2400240" indent="0">
              <a:buNone/>
              <a:defRPr sz="1500"/>
            </a:lvl8pPr>
            <a:lvl9pPr marL="2743132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892" indent="0">
              <a:buNone/>
              <a:defRPr sz="1100"/>
            </a:lvl2pPr>
            <a:lvl3pPr marL="685783" indent="0">
              <a:buNone/>
              <a:defRPr sz="900"/>
            </a:lvl3pPr>
            <a:lvl4pPr marL="1028675" indent="0">
              <a:buNone/>
              <a:defRPr sz="800"/>
            </a:lvl4pPr>
            <a:lvl5pPr marL="1371566" indent="0">
              <a:buNone/>
              <a:defRPr sz="800"/>
            </a:lvl5pPr>
            <a:lvl6pPr marL="1714457" indent="0">
              <a:buNone/>
              <a:defRPr sz="800"/>
            </a:lvl6pPr>
            <a:lvl7pPr marL="2057348" indent="0">
              <a:buNone/>
              <a:defRPr sz="800"/>
            </a:lvl7pPr>
            <a:lvl8pPr marL="2400240" indent="0">
              <a:buNone/>
              <a:defRPr sz="800"/>
            </a:lvl8pPr>
            <a:lvl9pPr marL="2743132" indent="0">
              <a:buNone/>
              <a:defRPr sz="8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24/04/18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91784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24/04/18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374074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273845"/>
            <a:ext cx="1971675" cy="435887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273845"/>
            <a:ext cx="5800725" cy="435887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BBE9B-7057-0D47-B33B-CBDE50A7F1F6}" type="datetimeFigureOut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24/04/18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8F4F-D57B-CF4D-AB86-003EB2B35754}" type="slidenum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/>
              <a:t>‹#›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43134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38" tIns="45719" rIns="91438" bIns="45719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38" tIns="45719" rIns="91438" bIns="45719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38" tIns="45719" rIns="91438" bIns="45719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41E1EB-74EB-E74D-B17E-F3A80DB5E579}" type="datetimeFigureOut">
              <a:rPr lang="en-US" smtClean="0"/>
              <a:t>24/04/18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38" tIns="45719" rIns="91438" bIns="45719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38" tIns="45719" rIns="91438" bIns="45719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1F907-0EF2-E74D-918B-4BF206A3A0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378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2" indent="-342892" algn="l" defTabSz="914378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1" indent="-285743" algn="l" defTabSz="914378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2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8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8" indent="-228594" algn="l" defTabSz="914378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5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8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8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2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68579" tIns="34289" rIns="68579" bIns="34289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68579" tIns="34289" rIns="68579" bIns="3428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68579" tIns="34289" rIns="68579" bIns="34289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83"/>
            <a:fld id="{045BBE9B-7057-0D47-B33B-CBDE50A7F1F6}" type="datetimeFigureOut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 defTabSz="685783"/>
              <a:t>24/04/18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68579" tIns="34289" rIns="68579" bIns="34289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83"/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68579" tIns="34289" rIns="68579" bIns="34289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685783"/>
            <a:fld id="{65D88F4F-D57B-CF4D-AB86-003EB2B35754}" type="slidenum">
              <a:rPr lang="en-US" smtClean="0">
                <a:solidFill>
                  <a:prstClr val="white">
                    <a:tint val="75000"/>
                  </a:prstClr>
                </a:solidFill>
                <a:latin typeface="Calibri"/>
              </a:rPr>
              <a:pPr defTabSz="685783"/>
              <a:t>‹#›</a:t>
            </a:fld>
            <a:endParaRPr lang="en-US">
              <a:solidFill>
                <a:prstClr val="white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44177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783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6" indent="-171446" algn="l" defTabSz="685783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37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28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20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12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03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7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92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5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8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2" algn="l" defTabSz="685783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Entrepreneurship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M5X01657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975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Filmmaker as Entrepreneur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is a good pitch?</a:t>
            </a:r>
          </a:p>
          <a:p>
            <a:r>
              <a:rPr lang="en-US" dirty="0" smtClean="0"/>
              <a:t>What is a good story?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Pitching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Why you?</a:t>
            </a:r>
          </a:p>
          <a:p>
            <a:r>
              <a:rPr lang="en-US" dirty="0" smtClean="0"/>
              <a:t>Why now?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157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Why you?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personal connection do you have to this story?</a:t>
            </a:r>
          </a:p>
          <a:p>
            <a:r>
              <a:rPr lang="en-US" dirty="0" smtClean="0"/>
              <a:t>How does the material speak to your life?</a:t>
            </a:r>
          </a:p>
          <a:p>
            <a:r>
              <a:rPr lang="en-US" dirty="0" smtClean="0"/>
              <a:t>This is NOT about adapting events of your life</a:t>
            </a:r>
          </a:p>
        </p:txBody>
      </p:sp>
    </p:spTree>
    <p:extLst>
      <p:ext uri="{BB962C8B-B14F-4D97-AF65-F5344CB8AC3E}">
        <p14:creationId xmlns:p14="http://schemas.microsoft.com/office/powerpoint/2010/main" val="3861873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Why now?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Why is this story relevant today?</a:t>
            </a:r>
          </a:p>
          <a:p>
            <a:r>
              <a:rPr lang="en-US" dirty="0" smtClean="0"/>
              <a:t>What themes will connect with a contemporary audience?</a:t>
            </a:r>
          </a:p>
        </p:txBody>
      </p:sp>
    </p:spTree>
    <p:extLst>
      <p:ext uri="{BB962C8B-B14F-4D97-AF65-F5344CB8AC3E}">
        <p14:creationId xmlns:p14="http://schemas.microsoft.com/office/powerpoint/2010/main" val="665876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Filmmaker as Salesperson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the expectations of the market?</a:t>
            </a:r>
          </a:p>
          <a:p>
            <a:r>
              <a:rPr lang="en-US" dirty="0" smtClean="0"/>
              <a:t>What are the minimum quality standards expected of your film?</a:t>
            </a:r>
          </a:p>
          <a:p>
            <a:r>
              <a:rPr lang="en-US" dirty="0" smtClean="0"/>
              <a:t>What is your competition?</a:t>
            </a:r>
          </a:p>
          <a:p>
            <a:r>
              <a:rPr lang="en-US" dirty="0" smtClean="0"/>
              <a:t>How do you distinguish yourself in your market?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794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Markets &amp; Genre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Your “comps” will be genre </a:t>
            </a:r>
            <a:r>
              <a:rPr lang="en-US" dirty="0" err="1" smtClean="0"/>
              <a:t>pics</a:t>
            </a:r>
            <a:endParaRPr lang="en-US" dirty="0" smtClean="0"/>
          </a:p>
          <a:p>
            <a:r>
              <a:rPr lang="en-US" dirty="0" smtClean="0"/>
              <a:t>Everything will be placed in a genre</a:t>
            </a:r>
          </a:p>
          <a:p>
            <a:r>
              <a:rPr lang="en-US" dirty="0" smtClean="0"/>
              <a:t>iTunes, Netflix, Amazon and many more all </a:t>
            </a:r>
            <a:r>
              <a:rPr lang="en-US" dirty="0" err="1" smtClean="0"/>
              <a:t>organise</a:t>
            </a:r>
            <a:r>
              <a:rPr lang="en-US" dirty="0" smtClean="0"/>
              <a:t> content via genre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4991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Markets &amp; </a:t>
            </a:r>
            <a:r>
              <a:rPr lang="en-US" dirty="0" smtClean="0"/>
              <a:t>Genre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Pitch </a:t>
            </a:r>
            <a:r>
              <a:rPr lang="en-US" dirty="0"/>
              <a:t>of film linked to </a:t>
            </a:r>
            <a:r>
              <a:rPr lang="en-US" dirty="0" smtClean="0"/>
              <a:t>genre</a:t>
            </a:r>
          </a:p>
          <a:p>
            <a:pPr lvl="1"/>
            <a:r>
              <a:rPr lang="en-US" dirty="0" smtClean="0"/>
              <a:t>How does film satisfy/diverge from conventions?</a:t>
            </a:r>
          </a:p>
          <a:p>
            <a:pPr lvl="1"/>
            <a:r>
              <a:rPr lang="en-US" dirty="0" smtClean="0"/>
              <a:t>How do themes fit within genre expectations?</a:t>
            </a:r>
            <a:endParaRPr lang="en-US" dirty="0"/>
          </a:p>
          <a:p>
            <a:r>
              <a:rPr lang="en-US" dirty="0"/>
              <a:t>Analysis of relevant “comps”</a:t>
            </a:r>
          </a:p>
          <a:p>
            <a:pPr lvl="1"/>
            <a:r>
              <a:rPr lang="en-US" dirty="0"/>
              <a:t>Short films in similar genre</a:t>
            </a:r>
          </a:p>
          <a:p>
            <a:pPr lvl="1"/>
            <a:r>
              <a:rPr lang="en-US" dirty="0"/>
              <a:t>Short films at similar level</a:t>
            </a:r>
          </a:p>
          <a:p>
            <a:r>
              <a:rPr lang="en-US" dirty="0" smtClean="0"/>
              <a:t>Presentation of the market for your film</a:t>
            </a:r>
          </a:p>
          <a:p>
            <a:pPr lvl="1"/>
            <a:r>
              <a:rPr lang="en-US" dirty="0" smtClean="0"/>
              <a:t>Relevant festivals</a:t>
            </a:r>
          </a:p>
          <a:p>
            <a:pPr lvl="1"/>
            <a:r>
              <a:rPr lang="en-US" dirty="0" smtClean="0"/>
              <a:t>Curated websites</a:t>
            </a:r>
          </a:p>
          <a:p>
            <a:pPr lvl="1"/>
            <a:r>
              <a:rPr lang="en-US" dirty="0" smtClean="0"/>
              <a:t>Other outlets</a:t>
            </a:r>
          </a:p>
        </p:txBody>
      </p:sp>
    </p:spTree>
    <p:extLst>
      <p:ext uri="{BB962C8B-B14F-4D97-AF65-F5344CB8AC3E}">
        <p14:creationId xmlns:p14="http://schemas.microsoft.com/office/powerpoint/2010/main" val="4184001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latin typeface="Calibri Light"/>
                <a:cs typeface="Calibri Light"/>
              </a:rPr>
              <a:t>The Filmmaker as </a:t>
            </a:r>
            <a:r>
              <a:rPr lang="en-US" dirty="0" smtClean="0">
                <a:latin typeface="Calibri Light"/>
                <a:cs typeface="Calibri Light"/>
              </a:rPr>
              <a:t>Visionary</a:t>
            </a:r>
            <a:endParaRPr lang="en-US" dirty="0">
              <a:latin typeface="Calibri Light"/>
              <a:cs typeface="Calibri Light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>
                <a:latin typeface="Calibri Light"/>
                <a:cs typeface="Calibri Light"/>
              </a:rPr>
              <a:t>Pitch </a:t>
            </a:r>
            <a:r>
              <a:rPr lang="en-US" dirty="0">
                <a:latin typeface="Calibri Light"/>
                <a:cs typeface="Calibri Light"/>
              </a:rPr>
              <a:t>of film linked to </a:t>
            </a:r>
            <a:r>
              <a:rPr lang="en-US" dirty="0" smtClean="0">
                <a:latin typeface="Calibri Light"/>
                <a:cs typeface="Calibri Light"/>
              </a:rPr>
              <a:t>visuals</a:t>
            </a:r>
            <a:endParaRPr lang="en-US" dirty="0">
              <a:latin typeface="Calibri Light"/>
              <a:cs typeface="Calibri Light"/>
            </a:endParaRPr>
          </a:p>
          <a:p>
            <a:pPr lvl="1"/>
            <a:r>
              <a:rPr lang="en-US" dirty="0" smtClean="0">
                <a:latin typeface="Calibri Light"/>
                <a:cs typeface="Calibri Light"/>
              </a:rPr>
              <a:t>What auteurs’ visual style are you inspired by?</a:t>
            </a:r>
          </a:p>
          <a:p>
            <a:pPr lvl="1"/>
            <a:r>
              <a:rPr lang="en-US" dirty="0" smtClean="0">
                <a:latin typeface="Calibri Light"/>
                <a:cs typeface="Calibri Light"/>
              </a:rPr>
              <a:t>How have other art forms influenced your visual style?</a:t>
            </a:r>
          </a:p>
          <a:p>
            <a:pPr lvl="1"/>
            <a:r>
              <a:rPr lang="en-US" dirty="0">
                <a:latin typeface="Calibri Light"/>
                <a:cs typeface="Calibri Light"/>
              </a:rPr>
              <a:t>How visuals relate to genre</a:t>
            </a:r>
            <a:r>
              <a:rPr lang="en-US" dirty="0" smtClean="0">
                <a:latin typeface="Calibri Light"/>
                <a:cs typeface="Calibri Light"/>
              </a:rPr>
              <a:t>?</a:t>
            </a:r>
          </a:p>
          <a:p>
            <a:pPr lvl="1"/>
            <a:r>
              <a:rPr lang="en-US" dirty="0" smtClean="0">
                <a:latin typeface="Calibri Light"/>
                <a:cs typeface="Calibri Light"/>
              </a:rPr>
              <a:t>To what extent does technology influence your visuals?</a:t>
            </a:r>
            <a:endParaRPr lang="en-US" dirty="0">
              <a:latin typeface="Calibri Light"/>
              <a:cs typeface="Calibri Light"/>
            </a:endParaRPr>
          </a:p>
          <a:p>
            <a:r>
              <a:rPr lang="en-US" dirty="0" smtClean="0">
                <a:latin typeface="Calibri Light"/>
                <a:cs typeface="Calibri Light"/>
              </a:rPr>
              <a:t>Consider </a:t>
            </a:r>
            <a:r>
              <a:rPr lang="en-US" dirty="0" smtClean="0">
                <a:latin typeface="Calibri Light"/>
                <a:cs typeface="Calibri Light"/>
              </a:rPr>
              <a:t>how many images per slide</a:t>
            </a:r>
          </a:p>
          <a:p>
            <a:r>
              <a:rPr lang="en-US" dirty="0" smtClean="0">
                <a:latin typeface="Calibri Light"/>
                <a:cs typeface="Calibri Light"/>
              </a:rPr>
              <a:t>Consider how layout/background affect the reading of the images</a:t>
            </a:r>
            <a:endParaRPr lang="en-US" dirty="0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152471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Filmmaker as Manager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The entrepreneur is a problem solver</a:t>
            </a:r>
          </a:p>
          <a:p>
            <a:pPr lvl="1"/>
            <a:r>
              <a:rPr lang="en-US" dirty="0"/>
              <a:t>In development, anticipating potential problems</a:t>
            </a:r>
          </a:p>
          <a:p>
            <a:pPr lvl="1"/>
            <a:r>
              <a:rPr lang="en-US" dirty="0"/>
              <a:t>When seeking finance &amp; distribution, anticipating what others might perceive as potential problems</a:t>
            </a:r>
          </a:p>
          <a:p>
            <a:pPr lvl="1"/>
            <a:r>
              <a:rPr lang="en-US" dirty="0" smtClean="0"/>
              <a:t>On set/location and in preproduction on a moment-by-moment basis</a:t>
            </a:r>
          </a:p>
          <a:p>
            <a:pPr lvl="1"/>
            <a:r>
              <a:rPr lang="en-US" dirty="0" smtClean="0"/>
              <a:t>When promoting and marketing, attempting to avoid problematic aspects of the production and focus on the positive</a:t>
            </a:r>
          </a:p>
          <a:p>
            <a:pPr lvl="1"/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27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Anticipate perceived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Analyse</a:t>
            </a:r>
            <a:r>
              <a:rPr lang="en-US" dirty="0" smtClean="0"/>
              <a:t> your projects in brutal detail</a:t>
            </a:r>
          </a:p>
          <a:p>
            <a:r>
              <a:rPr lang="en-US" dirty="0" smtClean="0"/>
              <a:t>Anticipate the questions from others’ perspectives</a:t>
            </a:r>
          </a:p>
          <a:p>
            <a:r>
              <a:rPr lang="en-US" dirty="0" smtClean="0"/>
              <a:t>Be ready to answer concerns and show you have </a:t>
            </a:r>
            <a:r>
              <a:rPr lang="en-US" smtClean="0"/>
              <a:t>considered solutions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508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Potential problems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Budget </a:t>
            </a:r>
            <a:r>
              <a:rPr lang="en-US" dirty="0" smtClean="0"/>
              <a:t>&amp; Schedule</a:t>
            </a:r>
            <a:endParaRPr lang="en-US" dirty="0"/>
          </a:p>
          <a:p>
            <a:r>
              <a:rPr lang="en-US" dirty="0" smtClean="0"/>
              <a:t>Location(s)/studio</a:t>
            </a:r>
          </a:p>
          <a:p>
            <a:r>
              <a:rPr lang="en-US" dirty="0" smtClean="0"/>
              <a:t>Cast/extras</a:t>
            </a:r>
          </a:p>
          <a:p>
            <a:r>
              <a:rPr lang="en-US" dirty="0" smtClean="0"/>
              <a:t>Crew</a:t>
            </a:r>
          </a:p>
          <a:p>
            <a:r>
              <a:rPr lang="en-US" dirty="0" smtClean="0"/>
              <a:t>Equipment</a:t>
            </a:r>
          </a:p>
          <a:p>
            <a:r>
              <a:rPr lang="en-US" dirty="0" smtClean="0"/>
              <a:t>Transportation</a:t>
            </a:r>
          </a:p>
          <a:p>
            <a:r>
              <a:rPr lang="en-US" dirty="0"/>
              <a:t>Production </a:t>
            </a:r>
            <a:r>
              <a:rPr lang="en-US" dirty="0" smtClean="0"/>
              <a:t>design</a:t>
            </a:r>
          </a:p>
          <a:p>
            <a:r>
              <a:rPr lang="en-US" dirty="0" smtClean="0"/>
              <a:t>Special FX</a:t>
            </a:r>
          </a:p>
          <a:p>
            <a:r>
              <a:rPr lang="en-US" dirty="0" smtClean="0"/>
              <a:t>Weather</a:t>
            </a:r>
          </a:p>
          <a:p>
            <a:r>
              <a:rPr lang="en-US" dirty="0" smtClean="0"/>
              <a:t>Time of day</a:t>
            </a:r>
          </a:p>
          <a:p>
            <a:r>
              <a:rPr lang="en-US" dirty="0" smtClean="0"/>
              <a:t>Rights</a:t>
            </a: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45291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 smtClean="0">
                <a:latin typeface="Calibri Light"/>
                <a:cs typeface="Calibri Light"/>
              </a:rPr>
              <a:t>The Filmmaker as Fundraiser</a:t>
            </a:r>
            <a:endParaRPr lang="en-US" dirty="0">
              <a:latin typeface="Calibri Light"/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Grants – almost always exclude students</a:t>
            </a:r>
          </a:p>
          <a:p>
            <a:r>
              <a:rPr lang="en-GB" dirty="0" smtClean="0"/>
              <a:t>Personal connections</a:t>
            </a:r>
          </a:p>
          <a:p>
            <a:r>
              <a:rPr lang="en-GB" dirty="0" smtClean="0"/>
              <a:t>Sponsorship/freebies – make someone an executive producer (it costs you nothing!)</a:t>
            </a:r>
          </a:p>
          <a:p>
            <a:r>
              <a:rPr lang="en-GB" dirty="0" err="1" smtClean="0"/>
              <a:t>Crowdfunding</a:t>
            </a:r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0127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Crowdfunding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convincing concept</a:t>
            </a:r>
          </a:p>
          <a:p>
            <a:r>
              <a:rPr lang="en-GB" dirty="0"/>
              <a:t>Effective visuals</a:t>
            </a:r>
          </a:p>
          <a:p>
            <a:r>
              <a:rPr lang="en-GB" dirty="0"/>
              <a:t>A mood reel or a teaser</a:t>
            </a:r>
          </a:p>
          <a:p>
            <a:r>
              <a:rPr lang="en-GB" dirty="0"/>
              <a:t>Crowdfunding is a campaign not a single ad</a:t>
            </a:r>
          </a:p>
          <a:p>
            <a:r>
              <a:rPr lang="en-GB" dirty="0"/>
              <a:t>Demands sustained engagement</a:t>
            </a:r>
          </a:p>
          <a:p>
            <a:r>
              <a:rPr lang="en-GB" dirty="0"/>
              <a:t>Use your social media networks</a:t>
            </a:r>
          </a:p>
          <a:p>
            <a:r>
              <a:rPr lang="en-GB" dirty="0"/>
              <a:t>Research average spend and amounts raised</a:t>
            </a:r>
          </a:p>
          <a:p>
            <a:r>
              <a:rPr lang="en-GB" dirty="0"/>
              <a:t>A realistic target and reasonable rewards/perks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424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Filmmaker as Fundraiser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Select a short film from a crowdfunding site and </a:t>
            </a:r>
            <a:r>
              <a:rPr lang="en-US" dirty="0" err="1" smtClean="0"/>
              <a:t>analyse</a:t>
            </a:r>
            <a:r>
              <a:rPr lang="en-US" dirty="0"/>
              <a:t> </a:t>
            </a:r>
            <a:r>
              <a:rPr lang="en-US" dirty="0" smtClean="0"/>
              <a:t>its campaign</a:t>
            </a:r>
          </a:p>
          <a:p>
            <a:r>
              <a:rPr lang="en-US" dirty="0" smtClean="0"/>
              <a:t>Present a brief analysis of its strengths &amp; weaknesses</a:t>
            </a:r>
          </a:p>
          <a:p>
            <a:r>
              <a:rPr lang="en-US" dirty="0" smtClean="0"/>
              <a:t>Create a bullet point list of how you might approach a crowdfunding campaign for your project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8116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Final Presentation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Pitch your story concisely</a:t>
            </a:r>
          </a:p>
          <a:p>
            <a:r>
              <a:rPr lang="en-US" dirty="0" smtClean="0"/>
              <a:t>Outline genre and comps</a:t>
            </a:r>
          </a:p>
          <a:p>
            <a:r>
              <a:rPr lang="en-US" dirty="0" smtClean="0"/>
              <a:t>Festival plan (link to genre/comps)</a:t>
            </a:r>
          </a:p>
          <a:p>
            <a:r>
              <a:rPr lang="en-US" dirty="0" smtClean="0"/>
              <a:t>Demonstrate visuals for film (link to genre and, where relevant, other forms)</a:t>
            </a:r>
          </a:p>
          <a:p>
            <a:r>
              <a:rPr lang="en-US" dirty="0" smtClean="0"/>
              <a:t>Create brief rip-o-matic</a:t>
            </a:r>
          </a:p>
          <a:p>
            <a:r>
              <a:rPr lang="en-US" dirty="0" smtClean="0"/>
              <a:t>Discuss budget/schedule</a:t>
            </a:r>
          </a:p>
          <a:p>
            <a:r>
              <a:rPr lang="en-US" dirty="0" smtClean="0"/>
              <a:t>Anticipate potential issues</a:t>
            </a:r>
          </a:p>
          <a:p>
            <a:r>
              <a:rPr lang="en-US" dirty="0" smtClean="0"/>
              <a:t>Discuss </a:t>
            </a:r>
            <a:r>
              <a:rPr lang="en-US" dirty="0" err="1" smtClean="0"/>
              <a:t>crowdfunding</a:t>
            </a:r>
            <a:r>
              <a:rPr lang="en-US" dirty="0" smtClean="0"/>
              <a:t> approach and comps</a:t>
            </a:r>
          </a:p>
          <a:p>
            <a:r>
              <a:rPr lang="en-US" dirty="0" smtClean="0"/>
              <a:t>Create document as physical handout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2335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Portfolio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Include final presentations, handout (and links to rip-o-matic, etc.)</a:t>
            </a:r>
          </a:p>
          <a:p>
            <a:r>
              <a:rPr lang="en-US" dirty="0" smtClean="0"/>
              <a:t>Include examples of previous iterations</a:t>
            </a:r>
          </a:p>
          <a:p>
            <a:r>
              <a:rPr lang="en-US" dirty="0" smtClean="0"/>
              <a:t>Include analyses on aspects of portfolio (see </a:t>
            </a:r>
            <a:r>
              <a:rPr lang="en-US" smtClean="0"/>
              <a:t>next page)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75424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Portfolio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Analyse</a:t>
            </a:r>
            <a:r>
              <a:rPr lang="en-US" dirty="0" smtClean="0"/>
              <a:t> how different elements reinforce the entrepreneurial case for the project</a:t>
            </a:r>
          </a:p>
          <a:p>
            <a:r>
              <a:rPr lang="en-US" dirty="0" err="1"/>
              <a:t>A</a:t>
            </a:r>
            <a:r>
              <a:rPr lang="en-US" dirty="0" err="1" smtClean="0"/>
              <a:t>nalyse</a:t>
            </a:r>
            <a:r>
              <a:rPr lang="en-US" dirty="0" smtClean="0"/>
              <a:t> </a:t>
            </a:r>
            <a:r>
              <a:rPr lang="en-US" dirty="0"/>
              <a:t>collective </a:t>
            </a:r>
            <a:r>
              <a:rPr lang="en-US" dirty="0" smtClean="0"/>
              <a:t>work – how development may have revealed creative differences, discussing positive and negative aspects</a:t>
            </a:r>
          </a:p>
          <a:p>
            <a:r>
              <a:rPr lang="en-US" dirty="0" err="1" smtClean="0"/>
              <a:t>Analyse</a:t>
            </a:r>
            <a:r>
              <a:rPr lang="en-US" dirty="0" smtClean="0"/>
              <a:t> individual work – personal contribution and how this fits with others’ contributions</a:t>
            </a:r>
          </a:p>
          <a:p>
            <a:r>
              <a:rPr lang="en-US" dirty="0" err="1"/>
              <a:t>A</a:t>
            </a:r>
            <a:r>
              <a:rPr lang="en-US" dirty="0" err="1" smtClean="0"/>
              <a:t>nalyse</a:t>
            </a:r>
            <a:r>
              <a:rPr lang="en-US" dirty="0" smtClean="0"/>
              <a:t> iterations – development of the project over the module, what problem-solving skills were required/acquired,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280554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79</TotalTime>
  <Words>646</Words>
  <Application>Microsoft Macintosh PowerPoint</Application>
  <PresentationFormat>On-screen Show (16:9)</PresentationFormat>
  <Paragraphs>104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Black</vt:lpstr>
      <vt:lpstr>Office Theme</vt:lpstr>
      <vt:lpstr>Entrepreneurship</vt:lpstr>
      <vt:lpstr>The Filmmaker as Entrepreneur</vt:lpstr>
      <vt:lpstr>Pitching</vt:lpstr>
      <vt:lpstr>Why you?</vt:lpstr>
      <vt:lpstr>Why now?</vt:lpstr>
      <vt:lpstr>The Filmmaker as Salesperson</vt:lpstr>
      <vt:lpstr>Markets &amp; Genre</vt:lpstr>
      <vt:lpstr>Markets &amp; Genre</vt:lpstr>
      <vt:lpstr>The Filmmaker as Visionary</vt:lpstr>
      <vt:lpstr>The Filmmaker as Manager</vt:lpstr>
      <vt:lpstr>Anticipate perceived problems</vt:lpstr>
      <vt:lpstr>Potential problems</vt:lpstr>
      <vt:lpstr>The Filmmaker as Fundraiser</vt:lpstr>
      <vt:lpstr>Crowdfunding</vt:lpstr>
      <vt:lpstr>The Filmmaker as Fundraiser</vt:lpstr>
      <vt:lpstr>Final Presentation</vt:lpstr>
      <vt:lpstr>Portfolio</vt:lpstr>
      <vt:lpstr>Portfolio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</dc:title>
  <dc:creator>Craig Evans</dc:creator>
  <cp:lastModifiedBy>Craig Evans</cp:lastModifiedBy>
  <cp:revision>11</cp:revision>
  <dcterms:created xsi:type="dcterms:W3CDTF">2018-04-24T10:36:54Z</dcterms:created>
  <dcterms:modified xsi:type="dcterms:W3CDTF">2018-04-24T11:56:04Z</dcterms:modified>
</cp:coreProperties>
</file>