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6" r:id="rId2"/>
    <p:sldId id="257" r:id="rId3"/>
    <p:sldId id="259" r:id="rId4"/>
    <p:sldId id="260" r:id="rId5"/>
    <p:sldId id="261" r:id="rId6"/>
    <p:sldId id="264" r:id="rId7"/>
    <p:sldId id="263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858"/>
    <p:restoredTop sz="94650"/>
  </p:normalViewPr>
  <p:slideViewPr>
    <p:cSldViewPr snapToGrid="0">
      <p:cViewPr varScale="1">
        <p:scale>
          <a:sx n="120" d="100"/>
          <a:sy n="120" d="100"/>
        </p:scale>
        <p:origin x="81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20B3D7A-F2C9-E245-856C-61D056B421CF}" type="datetimeFigureOut">
              <a:rPr lang="en-US" smtClean="0"/>
              <a:t>11/18/23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F4E39873-D361-1C45-963F-445ED8B92B68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4279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3D7A-F2C9-E245-856C-61D056B421CF}" type="datetimeFigureOut">
              <a:rPr lang="en-US" smtClean="0"/>
              <a:t>11/18/23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9873-D361-1C45-963F-445ED8B92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527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3D7A-F2C9-E245-856C-61D056B421CF}" type="datetimeFigureOut">
              <a:rPr lang="en-US" smtClean="0"/>
              <a:t>11/18/23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9873-D361-1C45-963F-445ED8B92B68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2764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3D7A-F2C9-E245-856C-61D056B421CF}" type="datetimeFigureOut">
              <a:rPr lang="en-US" smtClean="0"/>
              <a:t>11/18/23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9873-D361-1C45-963F-445ED8B92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162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3D7A-F2C9-E245-856C-61D056B421CF}" type="datetimeFigureOut">
              <a:rPr lang="en-US" smtClean="0"/>
              <a:t>11/18/23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9873-D361-1C45-963F-445ED8B92B68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7008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3D7A-F2C9-E245-856C-61D056B421CF}" type="datetimeFigureOut">
              <a:rPr lang="en-US" smtClean="0"/>
              <a:t>11/18/23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9873-D361-1C45-963F-445ED8B92B68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9329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3D7A-F2C9-E245-856C-61D056B421CF}" type="datetimeFigureOut">
              <a:rPr lang="en-US" smtClean="0"/>
              <a:t>11/18/23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9873-D361-1C45-963F-445ED8B92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461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3D7A-F2C9-E245-856C-61D056B421CF}" type="datetimeFigureOut">
              <a:rPr lang="en-US" smtClean="0"/>
              <a:t>11/18/23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9873-D361-1C45-963F-445ED8B92B68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353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3D7A-F2C9-E245-856C-61D056B421CF}" type="datetimeFigureOut">
              <a:rPr lang="en-US" smtClean="0"/>
              <a:t>11/18/23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9873-D361-1C45-963F-445ED8B92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351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3D7A-F2C9-E245-856C-61D056B421CF}" type="datetimeFigureOut">
              <a:rPr lang="en-US" smtClean="0"/>
              <a:t>11/18/23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9873-D361-1C45-963F-445ED8B92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399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3D7A-F2C9-E245-856C-61D056B421CF}" type="datetimeFigureOut">
              <a:rPr lang="en-US" smtClean="0"/>
              <a:t>11/18/23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9873-D361-1C45-963F-445ED8B92B68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08039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3D7A-F2C9-E245-856C-61D056B421CF}" type="datetimeFigureOut">
              <a:rPr lang="en-US" smtClean="0"/>
              <a:t>11/18/23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9873-D361-1C45-963F-445ED8B92B68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4253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3D7A-F2C9-E245-856C-61D056B421CF}" type="datetimeFigureOut">
              <a:rPr lang="en-US" smtClean="0"/>
              <a:t>11/18/23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9873-D361-1C45-963F-445ED8B92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6118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3D7A-F2C9-E245-856C-61D056B421CF}" type="datetimeFigureOut">
              <a:rPr lang="en-US" smtClean="0"/>
              <a:t>11/18/23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9873-D361-1C45-963F-445ED8B92B68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34290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3D7A-F2C9-E245-856C-61D056B421CF}" type="datetimeFigureOut">
              <a:rPr lang="en-US" smtClean="0"/>
              <a:t>11/18/23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9873-D361-1C45-963F-445ED8B92B68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95239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3D7A-F2C9-E245-856C-61D056B421CF}" type="datetimeFigureOut">
              <a:rPr lang="en-US" smtClean="0"/>
              <a:t>11/18/23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9873-D361-1C45-963F-445ED8B92B68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27124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B3D7A-F2C9-E245-856C-61D056B421CF}" type="datetimeFigureOut">
              <a:rPr lang="en-US" smtClean="0"/>
              <a:t>11/18/23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39873-D361-1C45-963F-445ED8B92B68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0009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20B3D7A-F2C9-E245-856C-61D056B421CF}" type="datetimeFigureOut">
              <a:rPr lang="en-US" smtClean="0"/>
              <a:t>11/18/23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4E39873-D361-1C45-963F-445ED8B92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936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5YOE86-KTn4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5YOE86-KTn4" TargetMode="External"/><Relationship Id="rId2" Type="http://schemas.openxmlformats.org/officeDocument/2006/relationships/hyperlink" Target="https://www.apcollege.edu.au/blog/non-technical-skills-paramedics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nmc.org.uk/standards/guidance/the-professional-duty-of-candour/read-the-professional-duty-of-candour/" TargetMode="External"/><Relationship Id="rId5" Type="http://schemas.openxmlformats.org/officeDocument/2006/relationships/hyperlink" Target="https://www.nwas.nhs.uk/ambulance-academy/young-adults/jobs-in-the-ambulance-service/roles/paramedic/" TargetMode="External"/><Relationship Id="rId4" Type="http://schemas.openxmlformats.org/officeDocument/2006/relationships/hyperlink" Target="https://www.healthcareers.nhs.uk/explore-roles/allied-health-professionals/roles-allied-health-professions/roles-allied-health-professions/:~:text=You'll%20work%20in%20a,sophisticated%20techniques,%20equipment%20and%20drugs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oquest.com/docview/2093309202?accountid=130472&amp;parentSessionId=wMFJsPq0rL93dWL4GnItGHjt6J2BLqWBdjeagJSusvY%3D&amp;pq-origsite=primo" TargetMode="External"/><Relationship Id="rId2" Type="http://schemas.openxmlformats.org/officeDocument/2006/relationships/hyperlink" Target="https://www.becomeaparamedic.co.uk/promotional-opportunities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whatuni.com/advice/research-and-prep/paramedic-entry-requirements/102208/" TargetMode="External"/><Relationship Id="rId5" Type="http://schemas.openxmlformats.org/officeDocument/2006/relationships/hyperlink" Target="https://westernhealth.nl.ca/uploads/PDFs/Paramedic_Code_of_Values_and_Ethics.pdf" TargetMode="External"/><Relationship Id="rId4" Type="http://schemas.openxmlformats.org/officeDocument/2006/relationships/hyperlink" Target="https://www.sja.org.uk/first-aid-supplies/specialist-equipmen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8D0A9-BBFF-9A32-C8E0-75D933CCBD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00325" y="1300163"/>
            <a:ext cx="6903509" cy="2429401"/>
          </a:xfrm>
        </p:spPr>
        <p:txBody>
          <a:bodyPr/>
          <a:lstStyle/>
          <a:p>
            <a:r>
              <a:rPr lang="en-US" sz="4800" dirty="0"/>
              <a:t>Skills and attributes required to be a successful paramedic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1FFE5D-1632-DEA5-949C-927BD62175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735637"/>
            <a:ext cx="9144000" cy="1655762"/>
          </a:xfrm>
        </p:spPr>
        <p:txBody>
          <a:bodyPr/>
          <a:lstStyle/>
          <a:p>
            <a:r>
              <a:rPr lang="en-US" dirty="0"/>
              <a:t>By Nicole Davies</a:t>
            </a:r>
          </a:p>
        </p:txBody>
      </p:sp>
    </p:spTree>
    <p:extLst>
      <p:ext uri="{BB962C8B-B14F-4D97-AF65-F5344CB8AC3E}">
        <p14:creationId xmlns:p14="http://schemas.microsoft.com/office/powerpoint/2010/main" val="4226990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22798-5E9A-06D1-D747-43BAAE855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role of a paramedic?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C33DEC-791E-B2B0-7A17-052CBFE6E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/>
              <a:t>Provide first responding treatment in emergency and non-emergency circumstances. 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First on scene.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Make life-saving decisions. </a:t>
            </a:r>
          </a:p>
          <a:p>
            <a:pPr marL="0" indent="0">
              <a:buNone/>
            </a:pPr>
            <a:r>
              <a:rPr lang="en-US" dirty="0"/>
              <a:t>       </a:t>
            </a:r>
          </a:p>
          <a:p>
            <a:pPr marL="0" indent="0">
              <a:buNone/>
            </a:pPr>
            <a:r>
              <a:rPr lang="en-US" dirty="0"/>
              <a:t>(NHS, 2023)</a:t>
            </a:r>
          </a:p>
        </p:txBody>
      </p:sp>
    </p:spTree>
    <p:extLst>
      <p:ext uri="{BB962C8B-B14F-4D97-AF65-F5344CB8AC3E}">
        <p14:creationId xmlns:p14="http://schemas.microsoft.com/office/powerpoint/2010/main" val="1811907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9EED8-BBA5-DB57-D896-A3D5F3AC5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Entry Requirements for a Paramedic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3A2F67-38F1-E21E-68B2-EE4EBF8858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5 GCSEs at grade 4 ( C ) or above</a:t>
            </a:r>
          </a:p>
          <a:p>
            <a:pPr marL="0" indent="0">
              <a:buNone/>
            </a:pPr>
            <a:r>
              <a:rPr lang="en-US" sz="2800" dirty="0"/>
              <a:t>At least 3 A levels (1 being a science-based subject)</a:t>
            </a:r>
          </a:p>
          <a:p>
            <a:pPr marL="0" indent="0">
              <a:buNone/>
            </a:pPr>
            <a:r>
              <a:rPr lang="en-US" sz="2800" dirty="0"/>
              <a:t>Paramedic Science Degree 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(What Uni, 2023)</a:t>
            </a:r>
          </a:p>
        </p:txBody>
      </p:sp>
    </p:spTree>
    <p:extLst>
      <p:ext uri="{BB962C8B-B14F-4D97-AF65-F5344CB8AC3E}">
        <p14:creationId xmlns:p14="http://schemas.microsoft.com/office/powerpoint/2010/main" val="317531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1A3E9-AB18-37E0-E688-AE887A2795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412" y="982132"/>
            <a:ext cx="4802185" cy="1303867"/>
          </a:xfrm>
        </p:spPr>
        <p:txBody>
          <a:bodyPr>
            <a:normAutofit/>
          </a:bodyPr>
          <a:lstStyle/>
          <a:p>
            <a:r>
              <a:rPr lang="en-US" dirty="0"/>
              <a:t>1- minute video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C44003-0E4F-4673-9E8B-3D73A6F7B0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4412" y="2556932"/>
            <a:ext cx="4802184" cy="3318936"/>
          </a:xfrm>
        </p:spPr>
        <p:txBody>
          <a:bodyPr>
            <a:normAutofit lnSpcReduction="10000"/>
          </a:bodyPr>
          <a:lstStyle/>
          <a:p>
            <a:r>
              <a:rPr lang="en-US" dirty="0">
                <a:hlinkClick r:id="rId3"/>
              </a:rPr>
              <a:t>https://www.youtube.com/watch?v=5YOE86-KTn4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(NHS Health Careers, 2020)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023D3C-5C59-9336-91BB-4104306E3BE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089" r="8054" b="-1"/>
          <a:stretch/>
        </p:blipFill>
        <p:spPr>
          <a:xfrm>
            <a:off x="1678497" y="1909600"/>
            <a:ext cx="3052991" cy="3038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084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6378B-5813-76FB-5A9D-92B2917FC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2875" y="1157615"/>
            <a:ext cx="9601196" cy="701748"/>
          </a:xfrm>
        </p:spPr>
        <p:txBody>
          <a:bodyPr>
            <a:normAutofit fontScale="90000"/>
          </a:bodyPr>
          <a:lstStyle/>
          <a:p>
            <a:r>
              <a:rPr lang="en-US" dirty="0"/>
              <a:t>Academic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A3946-1D34-5A32-FBEE-1989771848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Technical IT skills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CF3B14-DAE5-F1FD-1A15-CBBE4293F7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1" y="3131158"/>
            <a:ext cx="2569227" cy="256922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28D2E0A-F316-0A57-FABB-EAEB98F4B1AE}"/>
              </a:ext>
            </a:extLst>
          </p:cNvPr>
          <p:cNvSpPr txBox="1"/>
          <p:nvPr/>
        </p:nvSpPr>
        <p:spPr>
          <a:xfrm>
            <a:off x="4847573" y="2556932"/>
            <a:ext cx="2517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Communication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440FA7E-5035-A94F-A2EF-A92AF13142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1552" y="3461703"/>
            <a:ext cx="3628895" cy="180303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2B51F13-144F-BF55-C0BC-DB32AC771456}"/>
              </a:ext>
            </a:extLst>
          </p:cNvPr>
          <p:cNvSpPr txBox="1"/>
          <p:nvPr/>
        </p:nvSpPr>
        <p:spPr>
          <a:xfrm>
            <a:off x="8505173" y="2587709"/>
            <a:ext cx="2278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Research Skills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3C9B274-ADB8-04BE-14E6-4C88016D7F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7371" y="3333499"/>
            <a:ext cx="2609782" cy="193123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57C215A-0EE3-4520-1B6C-8A4D6F065AD8}"/>
              </a:ext>
            </a:extLst>
          </p:cNvPr>
          <p:cNvSpPr txBox="1"/>
          <p:nvPr/>
        </p:nvSpPr>
        <p:spPr>
          <a:xfrm>
            <a:off x="1295401" y="5640444"/>
            <a:ext cx="25692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(St John Ambulance, 2023)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7E7BED-4530-C52A-C1FE-9F28EBA769AA}"/>
              </a:ext>
            </a:extLst>
          </p:cNvPr>
          <p:cNvSpPr txBox="1"/>
          <p:nvPr/>
        </p:nvSpPr>
        <p:spPr>
          <a:xfrm>
            <a:off x="4636408" y="5535101"/>
            <a:ext cx="29400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(Australian Paramedicine College, 2023)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5A8EF0-CEBD-9C8A-6750-7815922B775A}"/>
              </a:ext>
            </a:extLst>
          </p:cNvPr>
          <p:cNvSpPr txBox="1"/>
          <p:nvPr/>
        </p:nvSpPr>
        <p:spPr>
          <a:xfrm>
            <a:off x="8505173" y="5535101"/>
            <a:ext cx="2378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(Paramedic practice, 2023)</a:t>
            </a:r>
          </a:p>
        </p:txBody>
      </p:sp>
    </p:spTree>
    <p:extLst>
      <p:ext uri="{BB962C8B-B14F-4D97-AF65-F5344CB8AC3E}">
        <p14:creationId xmlns:p14="http://schemas.microsoft.com/office/powerpoint/2010/main" val="1221427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F6CA0AA-9B91-57D7-B6CA-EF1BA8A284BC}"/>
              </a:ext>
            </a:extLst>
          </p:cNvPr>
          <p:cNvSpPr txBox="1"/>
          <p:nvPr/>
        </p:nvSpPr>
        <p:spPr>
          <a:xfrm>
            <a:off x="1098550" y="1251001"/>
            <a:ext cx="248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Reflection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FAA733-D1A9-7D8F-1B32-D147B2C2DD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550" y="2163788"/>
            <a:ext cx="2997200" cy="25304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B470494-56E8-633B-C74B-201327B9F08A}"/>
              </a:ext>
            </a:extLst>
          </p:cNvPr>
          <p:cNvSpPr txBox="1"/>
          <p:nvPr/>
        </p:nvSpPr>
        <p:spPr>
          <a:xfrm>
            <a:off x="1104898" y="5154282"/>
            <a:ext cx="191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(Potters, 2015)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273E62-1EE8-9449-196C-A6EFFC38B980}"/>
              </a:ext>
            </a:extLst>
          </p:cNvPr>
          <p:cNvSpPr txBox="1"/>
          <p:nvPr/>
        </p:nvSpPr>
        <p:spPr>
          <a:xfrm>
            <a:off x="4361272" y="1312556"/>
            <a:ext cx="238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Problem solving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9E83860-09BF-FB35-4938-CAC1638544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2972" y="2342367"/>
            <a:ext cx="3672660" cy="191926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9C571E3-43B0-E2B7-A386-35FE26DEA978}"/>
              </a:ext>
            </a:extLst>
          </p:cNvPr>
          <p:cNvSpPr txBox="1"/>
          <p:nvPr/>
        </p:nvSpPr>
        <p:spPr>
          <a:xfrm>
            <a:off x="4361272" y="5015782"/>
            <a:ext cx="2628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(North West Ambulance Service, 2023)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4F5008-0601-D688-7166-121515344D91}"/>
              </a:ext>
            </a:extLst>
          </p:cNvPr>
          <p:cNvSpPr txBox="1"/>
          <p:nvPr/>
        </p:nvSpPr>
        <p:spPr>
          <a:xfrm>
            <a:off x="8235952" y="1312556"/>
            <a:ext cx="2533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Organisation</a:t>
            </a:r>
            <a:r>
              <a:rPr lang="en-US" sz="2400" dirty="0"/>
              <a:t> skills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B55D01E-1145-3A29-E3E9-64CB468F2F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1650" y="2324097"/>
            <a:ext cx="2997200" cy="199084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AFA21C7-B6F9-BABA-5A28-6DB52512A61B}"/>
              </a:ext>
            </a:extLst>
          </p:cNvPr>
          <p:cNvSpPr txBox="1"/>
          <p:nvPr/>
        </p:nvSpPr>
        <p:spPr>
          <a:xfrm>
            <a:off x="8121650" y="4914900"/>
            <a:ext cx="2419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(Paramedic careers, 2023)</a:t>
            </a:r>
          </a:p>
        </p:txBody>
      </p:sp>
    </p:spTree>
    <p:extLst>
      <p:ext uri="{BB962C8B-B14F-4D97-AF65-F5344CB8AC3E}">
        <p14:creationId xmlns:p14="http://schemas.microsoft.com/office/powerpoint/2010/main" val="3183788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39B9B2B-BC4D-B302-AAE5-B99812C33EBA}"/>
              </a:ext>
            </a:extLst>
          </p:cNvPr>
          <p:cNvSpPr txBox="1"/>
          <p:nvPr/>
        </p:nvSpPr>
        <p:spPr>
          <a:xfrm>
            <a:off x="4025900" y="939800"/>
            <a:ext cx="4965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Codes of Conduct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40AD82-D5B1-A7B9-0AD5-51A9B4884FB9}"/>
              </a:ext>
            </a:extLst>
          </p:cNvPr>
          <p:cNvSpPr txBox="1"/>
          <p:nvPr/>
        </p:nvSpPr>
        <p:spPr>
          <a:xfrm>
            <a:off x="1155700" y="1816100"/>
            <a:ext cx="370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What are codes of conduct?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7B797B-640A-C28F-6167-E224FDB5EABE}"/>
              </a:ext>
            </a:extLst>
          </p:cNvPr>
          <p:cNvSpPr txBox="1"/>
          <p:nvPr/>
        </p:nvSpPr>
        <p:spPr>
          <a:xfrm>
            <a:off x="1155700" y="2277765"/>
            <a:ext cx="370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 list of standards which must be obliged by.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B4BF86-6CC3-C06F-4A82-1A44D4CBA9A8}"/>
              </a:ext>
            </a:extLst>
          </p:cNvPr>
          <p:cNvSpPr txBox="1"/>
          <p:nvPr/>
        </p:nvSpPr>
        <p:spPr>
          <a:xfrm>
            <a:off x="1193800" y="3783231"/>
            <a:ext cx="383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Why must they be followed?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546594-9C16-1A7B-692A-6659D079DB32}"/>
              </a:ext>
            </a:extLst>
          </p:cNvPr>
          <p:cNvSpPr txBox="1"/>
          <p:nvPr/>
        </p:nvSpPr>
        <p:spPr>
          <a:xfrm>
            <a:off x="1155700" y="4470400"/>
            <a:ext cx="3975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To ensure safe practice and promote professionalism.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76F24F6-3357-7C2D-233C-4BA73D1531D4}"/>
              </a:ext>
            </a:extLst>
          </p:cNvPr>
          <p:cNvSpPr txBox="1"/>
          <p:nvPr/>
        </p:nvSpPr>
        <p:spPr>
          <a:xfrm>
            <a:off x="6096000" y="1936571"/>
            <a:ext cx="46355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Part of the list of standards put in place by the Health and Care Professional Council, (2023):</a:t>
            </a:r>
          </a:p>
          <a:p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Safe and effective practice within the job place.</a:t>
            </a:r>
          </a:p>
          <a:p>
            <a:pPr marL="342900" indent="-342900">
              <a:buAutoNum type="arabicPeriod"/>
            </a:pPr>
            <a:r>
              <a:rPr lang="en-US" dirty="0"/>
              <a:t>Ensure legal and ethical boundaries are set in place. </a:t>
            </a:r>
          </a:p>
          <a:p>
            <a:pPr marL="342900" indent="-342900">
              <a:buAutoNum type="arabicPeriod"/>
            </a:pPr>
            <a:r>
              <a:rPr lang="en-US" dirty="0"/>
              <a:t>Looking after your own health and well-being and seeking support if need be.</a:t>
            </a:r>
          </a:p>
          <a:p>
            <a:pPr marL="342900" indent="-342900">
              <a:buAutoNum type="arabicPeriod"/>
            </a:pPr>
            <a:r>
              <a:rPr lang="en-US" dirty="0"/>
              <a:t>Work in a team</a:t>
            </a:r>
          </a:p>
          <a:p>
            <a:pPr marL="342900" indent="-342900">
              <a:buAutoNum type="arabicPeriod"/>
            </a:pPr>
            <a:r>
              <a:rPr lang="en-US" dirty="0"/>
              <a:t>Ensure good quality practice</a:t>
            </a:r>
          </a:p>
          <a:p>
            <a:pPr marL="342900" indent="-342900">
              <a:buAutoNum type="arabicPeriod"/>
            </a:pPr>
            <a:r>
              <a:rPr lang="en-US" dirty="0"/>
              <a:t>Promote health and prevent ill health</a:t>
            </a:r>
          </a:p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A90DDC8-1ABD-875E-C678-BDB0F1C75CE6}"/>
              </a:ext>
            </a:extLst>
          </p:cNvPr>
          <p:cNvSpPr txBox="1"/>
          <p:nvPr/>
        </p:nvSpPr>
        <p:spPr>
          <a:xfrm>
            <a:off x="1155700" y="5468034"/>
            <a:ext cx="3035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(Health and Care Professional Council, 2023)</a:t>
            </a:r>
          </a:p>
        </p:txBody>
      </p:sp>
    </p:spTree>
    <p:extLst>
      <p:ext uri="{BB962C8B-B14F-4D97-AF65-F5344CB8AC3E}">
        <p14:creationId xmlns:p14="http://schemas.microsoft.com/office/powerpoint/2010/main" val="135339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51198F7-B4DE-957B-C53E-8FDA6A895BF9}"/>
              </a:ext>
            </a:extLst>
          </p:cNvPr>
          <p:cNvSpPr txBox="1"/>
          <p:nvPr/>
        </p:nvSpPr>
        <p:spPr>
          <a:xfrm>
            <a:off x="4835769" y="861645"/>
            <a:ext cx="3956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Personal values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1A1520-CF25-C7D3-80EE-42EBEC5A788E}"/>
              </a:ext>
            </a:extLst>
          </p:cNvPr>
          <p:cNvSpPr txBox="1"/>
          <p:nvPr/>
        </p:nvSpPr>
        <p:spPr>
          <a:xfrm>
            <a:off x="1178169" y="1828800"/>
            <a:ext cx="24266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Responsibility</a:t>
            </a:r>
            <a:r>
              <a:rPr lang="en-US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07F393-E2CE-E091-10A1-647155FCBA6C}"/>
              </a:ext>
            </a:extLst>
          </p:cNvPr>
          <p:cNvSpPr txBox="1"/>
          <p:nvPr/>
        </p:nvSpPr>
        <p:spPr>
          <a:xfrm>
            <a:off x="3745523" y="1828800"/>
            <a:ext cx="3068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Leadership</a:t>
            </a:r>
            <a:r>
              <a:rPr lang="en-US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138C78-BB91-1CF6-3DA8-AE748B85769D}"/>
              </a:ext>
            </a:extLst>
          </p:cNvPr>
          <p:cNvSpPr txBox="1"/>
          <p:nvPr/>
        </p:nvSpPr>
        <p:spPr>
          <a:xfrm>
            <a:off x="6482862" y="1828800"/>
            <a:ext cx="2309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Accountability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F3EBFF-6435-3721-883B-5EC309EC53F2}"/>
              </a:ext>
            </a:extLst>
          </p:cNvPr>
          <p:cNvSpPr txBox="1"/>
          <p:nvPr/>
        </p:nvSpPr>
        <p:spPr>
          <a:xfrm>
            <a:off x="9551377" y="1828799"/>
            <a:ext cx="22684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Courage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DF70404-94D9-8E05-F79B-AF09AFFEB1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000" y="2628749"/>
            <a:ext cx="2493595" cy="13964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F14E815-12EE-3564-C600-C7392C4683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2073" y="2536472"/>
            <a:ext cx="2687392" cy="17850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E46394E-844D-F660-5751-201F96C580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5885" y="2628749"/>
            <a:ext cx="2672269" cy="136166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4812722-BB57-5F95-13F2-2F8B08AB55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6709" y="2444370"/>
            <a:ext cx="2102291" cy="158079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C45DCEE-45FB-8C51-6362-8CE9FECD238F}"/>
              </a:ext>
            </a:extLst>
          </p:cNvPr>
          <p:cNvSpPr txBox="1"/>
          <p:nvPr/>
        </p:nvSpPr>
        <p:spPr>
          <a:xfrm>
            <a:off x="823000" y="5591907"/>
            <a:ext cx="2813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(Western Health, 2023)</a:t>
            </a:r>
          </a:p>
        </p:txBody>
      </p:sp>
    </p:spTree>
    <p:extLst>
      <p:ext uri="{BB962C8B-B14F-4D97-AF65-F5344CB8AC3E}">
        <p14:creationId xmlns:p14="http://schemas.microsoft.com/office/powerpoint/2010/main" val="3654859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238D9-DA26-6543-C65D-73B4C20F0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Duty of </a:t>
            </a:r>
            <a:r>
              <a:rPr lang="en-US" dirty="0" err="1"/>
              <a:t>Candour</a:t>
            </a:r>
            <a:r>
              <a:rPr lang="en-US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CC4ABC6-5E36-5757-FEE7-AA96DA651734}"/>
              </a:ext>
            </a:extLst>
          </p:cNvPr>
          <p:cNvSpPr txBox="1"/>
          <p:nvPr/>
        </p:nvSpPr>
        <p:spPr>
          <a:xfrm>
            <a:off x="1488558" y="2636874"/>
            <a:ext cx="36682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Being open and honest to patients and their family members if something goes wrong with their treatment.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B46066-A04D-D079-3660-5544F11DAFED}"/>
              </a:ext>
            </a:extLst>
          </p:cNvPr>
          <p:cNvSpPr txBox="1"/>
          <p:nvPr/>
        </p:nvSpPr>
        <p:spPr>
          <a:xfrm>
            <a:off x="6096000" y="2636874"/>
            <a:ext cx="28991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Providing support or explaining where patients and families can get extra support if they wish.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BBC5E8-46C4-9B1D-FFB5-D3F7D7E90385}"/>
              </a:ext>
            </a:extLst>
          </p:cNvPr>
          <p:cNvSpPr txBox="1"/>
          <p:nvPr/>
        </p:nvSpPr>
        <p:spPr>
          <a:xfrm>
            <a:off x="1669312" y="4019107"/>
            <a:ext cx="27113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Providing an apology for the incident by being accountable for their actions.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0CA995-41AF-2FAF-037F-0AD807CA71DD}"/>
              </a:ext>
            </a:extLst>
          </p:cNvPr>
          <p:cNvSpPr txBox="1"/>
          <p:nvPr/>
        </p:nvSpPr>
        <p:spPr>
          <a:xfrm>
            <a:off x="6158023" y="4188078"/>
            <a:ext cx="27750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Explaining to the patient and their family what will happen from there and the long-term effects.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305B80-2950-FF56-A7CF-4801F8870063}"/>
              </a:ext>
            </a:extLst>
          </p:cNvPr>
          <p:cNvSpPr txBox="1"/>
          <p:nvPr/>
        </p:nvSpPr>
        <p:spPr>
          <a:xfrm>
            <a:off x="877186" y="5552702"/>
            <a:ext cx="2445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(Nursing and midwifery Council, 2023)</a:t>
            </a:r>
          </a:p>
        </p:txBody>
      </p:sp>
    </p:spTree>
    <p:extLst>
      <p:ext uri="{BB962C8B-B14F-4D97-AF65-F5344CB8AC3E}">
        <p14:creationId xmlns:p14="http://schemas.microsoft.com/office/powerpoint/2010/main" val="327200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EE7FC1-3E58-EB6B-3CE7-112361CAB3D7}"/>
              </a:ext>
            </a:extLst>
          </p:cNvPr>
          <p:cNvSpPr txBox="1"/>
          <p:nvPr/>
        </p:nvSpPr>
        <p:spPr>
          <a:xfrm>
            <a:off x="893135" y="776176"/>
            <a:ext cx="92184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One reason why paramedics require communication skills…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74AFB4-C036-8522-0D47-119D35489448}"/>
              </a:ext>
            </a:extLst>
          </p:cNvPr>
          <p:cNvSpPr txBox="1"/>
          <p:nvPr/>
        </p:nvSpPr>
        <p:spPr>
          <a:xfrm>
            <a:off x="893135" y="1853692"/>
            <a:ext cx="61881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When communicating with dispatchers or patients and their families.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3F5BD8-5A77-2316-920D-B81FF8F5EF41}"/>
              </a:ext>
            </a:extLst>
          </p:cNvPr>
          <p:cNvSpPr txBox="1"/>
          <p:nvPr/>
        </p:nvSpPr>
        <p:spPr>
          <a:xfrm>
            <a:off x="893135" y="2570003"/>
            <a:ext cx="87080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What is a duty of </a:t>
            </a:r>
            <a:r>
              <a:rPr lang="en-US" sz="3200" dirty="0" err="1"/>
              <a:t>candour</a:t>
            </a:r>
            <a:r>
              <a:rPr lang="en-US" sz="3200" dirty="0"/>
              <a:t>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0321BD-7E4F-E2C8-DF8D-C40EE43C17F2}"/>
              </a:ext>
            </a:extLst>
          </p:cNvPr>
          <p:cNvSpPr txBox="1"/>
          <p:nvPr/>
        </p:nvSpPr>
        <p:spPr>
          <a:xfrm>
            <a:off x="1020726" y="3317358"/>
            <a:ext cx="548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Taking responsibility of a wrong doing by being open and honest.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AF7C88-175A-AAD8-BDBD-FAD9B27F7B00}"/>
              </a:ext>
            </a:extLst>
          </p:cNvPr>
          <p:cNvSpPr txBox="1"/>
          <p:nvPr/>
        </p:nvSpPr>
        <p:spPr>
          <a:xfrm>
            <a:off x="1004777" y="4126269"/>
            <a:ext cx="82083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Name one skill which paramedics require…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E87AE39-5EA9-C598-4553-A2E32ECAB7F9}"/>
              </a:ext>
            </a:extLst>
          </p:cNvPr>
          <p:cNvSpPr txBox="1"/>
          <p:nvPr/>
        </p:nvSpPr>
        <p:spPr>
          <a:xfrm>
            <a:off x="1020727" y="4795284"/>
            <a:ext cx="31685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Technical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Communication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Research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Reflection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75221DD-61AC-0C3A-71CD-FE338EA6C09F}"/>
              </a:ext>
            </a:extLst>
          </p:cNvPr>
          <p:cNvSpPr txBox="1"/>
          <p:nvPr/>
        </p:nvSpPr>
        <p:spPr>
          <a:xfrm>
            <a:off x="4189229" y="4795284"/>
            <a:ext cx="26262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Problem solving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Organisational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Responsibility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Leadership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0A2C8FB-BD9E-CD0F-5808-37512BDC3307}"/>
              </a:ext>
            </a:extLst>
          </p:cNvPr>
          <p:cNvSpPr txBox="1"/>
          <p:nvPr/>
        </p:nvSpPr>
        <p:spPr>
          <a:xfrm>
            <a:off x="7793665" y="4817370"/>
            <a:ext cx="2626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Accountability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Courage</a:t>
            </a:r>
          </a:p>
        </p:txBody>
      </p:sp>
    </p:spTree>
    <p:extLst>
      <p:ext uri="{BB962C8B-B14F-4D97-AF65-F5344CB8AC3E}">
        <p14:creationId xmlns:p14="http://schemas.microsoft.com/office/powerpoint/2010/main" val="2334004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162E932-72A6-421A-8AAD-790800926FE7}"/>
              </a:ext>
            </a:extLst>
          </p:cNvPr>
          <p:cNvSpPr txBox="1"/>
          <p:nvPr/>
        </p:nvSpPr>
        <p:spPr>
          <a:xfrm>
            <a:off x="1052623" y="893135"/>
            <a:ext cx="986701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0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Reference List: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1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Australian Paramedicine College. (2023). Skills for Paramedics. Available at: </a:t>
            </a:r>
            <a:r>
              <a:rPr lang="en-US" sz="14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https://www.apcollege.edu.au/blog/non-technical-skills-paramedics/</a:t>
            </a:r>
            <a:r>
              <a:rPr lang="en-US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21</a:t>
            </a:r>
            <a:r>
              <a:rPr lang="en-US" sz="1400" kern="1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US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 2023).</a:t>
            </a:r>
          </a:p>
          <a:p>
            <a:endParaRPr lang="en-GB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NHS, Health Careers. (2020). </a:t>
            </a:r>
            <a:r>
              <a:rPr lang="en-US" sz="14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Life as a paramedic. </a:t>
            </a:r>
            <a:r>
              <a:rPr lang="en-US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sz="14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https://www.youtube.com/watch?v=5YOE86-KTn4</a:t>
            </a:r>
            <a:r>
              <a:rPr lang="en-US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 18</a:t>
            </a:r>
            <a:r>
              <a:rPr lang="en-US" sz="1400" kern="1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US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 2023).</a:t>
            </a:r>
          </a:p>
          <a:p>
            <a:endParaRPr lang="en-GB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NHS. (2023). </a:t>
            </a:r>
            <a:r>
              <a:rPr lang="en-US" sz="14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Paramedic. </a:t>
            </a:r>
            <a:r>
              <a:rPr lang="en-US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sz="14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https://www.healthcareers.nhs.uk/explore-roles/allied-health-professionals/roles-allied-health-professions/roles-allied-health-professions/:~:text=You'll%20work%20in%20a,sophisticated%20techniques,%20equipment%20and%20drugs</a:t>
            </a:r>
            <a:r>
              <a:rPr lang="en-US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(Accessed: 18</a:t>
            </a:r>
            <a:r>
              <a:rPr lang="en-US" sz="1400" kern="1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US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November).</a:t>
            </a:r>
          </a:p>
          <a:p>
            <a:endParaRPr lang="en-GB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North-West Ambulance Service. (2023). </a:t>
            </a:r>
            <a:r>
              <a:rPr lang="en-GB" sz="14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Paramedics. </a:t>
            </a:r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4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https://www.nwas.nhs.uk/ambulance-academy/young-adults/jobs-in-the-ambulance-service/roles/paramedic/#:~:text=Often%2C%20paramedics%20use%20their%20problem,consultant%20paramedics%20around%20the%20clock</a:t>
            </a:r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(Accessed: 22nd November 2023). </a:t>
            </a:r>
          </a:p>
          <a:p>
            <a:endParaRPr lang="en-GB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Nursing and midwifery council. (2023). </a:t>
            </a:r>
            <a:r>
              <a:rPr lang="en-GB" sz="14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 the professional duty of candour. </a:t>
            </a:r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14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https://www.nmc.org.uk/standards/guidance/the-professional-duty-of-candour/read-the-professional-duty-of-candour/#:~:text=Every%20healthcare%20professional%20must%20be,to%20cause%2C%20harm%20or%20distress</a:t>
            </a:r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(Accessed: 27</a:t>
            </a:r>
            <a:r>
              <a:rPr lang="en-GB" sz="1400" kern="1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 2023). </a:t>
            </a:r>
          </a:p>
          <a:p>
            <a:endParaRPr lang="en-GB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1852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262BFCF-7366-EF02-A0E6-B2D79B4F2A8A}"/>
              </a:ext>
            </a:extLst>
          </p:cNvPr>
          <p:cNvSpPr txBox="1"/>
          <p:nvPr/>
        </p:nvSpPr>
        <p:spPr>
          <a:xfrm>
            <a:off x="669851" y="808074"/>
            <a:ext cx="10441172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Paramedics Career. (2023). </a:t>
            </a:r>
            <a:r>
              <a:rPr lang="en-GB" sz="16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Paramedic careers and progression. </a:t>
            </a:r>
            <a:r>
              <a:rPr lang="en-GB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</a:t>
            </a:r>
            <a:r>
              <a:rPr lang="en-GB" sz="16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https://www.becomeaparamedic.co.uk/promotional-opportunities/#:~:text=When%20you%27ve%20fully%20qualified,become%20emergency%20services%20team%20leader</a:t>
            </a:r>
            <a:r>
              <a:rPr lang="en-GB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(Accessed: 24</a:t>
            </a:r>
            <a:r>
              <a:rPr lang="en-US" sz="1600" kern="1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US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 2023).</a:t>
            </a:r>
            <a:endParaRPr lang="en-US" sz="16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Potters, C. (2015). ‘</a:t>
            </a:r>
            <a:r>
              <a:rPr lang="en-GB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Leadership development: an applied comparison of Gibbs’ Reflective Cycle and </a:t>
            </a:r>
            <a:r>
              <a:rPr lang="en-GB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Scharmer’s</a:t>
            </a:r>
            <a:r>
              <a:rPr lang="en-GB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Theory U’. Industrial and commercial training. 47(6). </a:t>
            </a:r>
            <a:r>
              <a:rPr lang="en-GB" sz="16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P</a:t>
            </a:r>
            <a:r>
              <a:rPr lang="en-GB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p. 336-342. Available at: </a:t>
            </a:r>
            <a:r>
              <a:rPr lang="en-GB" sz="16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https://www.proquest.com/docview/2093309202?accountid=130472&amp;parentSessionId=wMFJsPq0rL93dWL4GnItGHjt6J2BLqWBdjeagJSusvY%3D&amp;pq-origsite=primo</a:t>
            </a:r>
            <a:r>
              <a:rPr lang="en-GB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en-US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 John Ambulance. (2023). </a:t>
            </a:r>
            <a:r>
              <a:rPr lang="en-US" sz="16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Specialist Equipment. </a:t>
            </a:r>
            <a:r>
              <a:rPr lang="en-US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sz="16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https://www.sja.org.uk/first-aid-supplies/specialist-equipment/</a:t>
            </a:r>
            <a:r>
              <a:rPr lang="en-US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21</a:t>
            </a:r>
            <a:r>
              <a:rPr lang="en-US" sz="1600" kern="1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US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 2023).</a:t>
            </a:r>
            <a:endParaRPr lang="en-GB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Health. (2023). </a:t>
            </a:r>
            <a:r>
              <a:rPr lang="en-US" sz="16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Paramedic code of value and ethics. </a:t>
            </a:r>
            <a:r>
              <a:rPr lang="en-US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sz="16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https://westernhealth.nl.ca/uploads/PDFs/Paramedic_Code_of_Values_and_Ethics.pdf</a:t>
            </a:r>
            <a:r>
              <a:rPr lang="en-US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27</a:t>
            </a:r>
            <a:r>
              <a:rPr lang="en-US" sz="1600" kern="1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US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November).</a:t>
            </a:r>
            <a:endParaRPr lang="en-GB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16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Uni. (2023). </a:t>
            </a:r>
            <a:r>
              <a:rPr lang="en-US" sz="16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to become a paramedic: entry requirements. </a:t>
            </a:r>
            <a:r>
              <a:rPr lang="en-US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lang="en-US" sz="16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https://www.whatuni.com/advice/research-and-prep/paramedic-entry-requirements/102208/</a:t>
            </a:r>
            <a:r>
              <a:rPr lang="en-US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18</a:t>
            </a:r>
            <a:r>
              <a:rPr lang="en-US" sz="1600" kern="1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US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November). </a:t>
            </a:r>
            <a:endParaRPr lang="en-GB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44525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{92BA79D1-32C6-704E-871F-C42F0EEC2FEB}tf10001064</Template>
  <TotalTime>13069</TotalTime>
  <Words>901</Words>
  <Application>Microsoft Macintosh PowerPoint</Application>
  <PresentationFormat>Widescreen</PresentationFormat>
  <Paragraphs>97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Garamond</vt:lpstr>
      <vt:lpstr>Wingdings</vt:lpstr>
      <vt:lpstr>Organic</vt:lpstr>
      <vt:lpstr>Skills and attributes required to be a successful paramedic</vt:lpstr>
      <vt:lpstr>What is the role of a paramedic?</vt:lpstr>
      <vt:lpstr>Entry Requirements for a Paramedic</vt:lpstr>
      <vt:lpstr>1- minute video</vt:lpstr>
      <vt:lpstr>Academic Skills</vt:lpstr>
      <vt:lpstr>PowerPoint Presentation</vt:lpstr>
      <vt:lpstr>PowerPoint Presentation</vt:lpstr>
      <vt:lpstr>PowerPoint Presentation</vt:lpstr>
      <vt:lpstr>Duty of Candour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Skills and attributes required to be a successful paramedic</dc:title>
  <dc:creator>nicole davies</dc:creator>
  <cp:lastModifiedBy>nicole davies</cp:lastModifiedBy>
  <cp:revision>71</cp:revision>
  <dcterms:created xsi:type="dcterms:W3CDTF">2023-11-18T13:59:45Z</dcterms:created>
  <dcterms:modified xsi:type="dcterms:W3CDTF">2023-11-27T15:48:47Z</dcterms:modified>
</cp:coreProperties>
</file>