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7CE8E2-F032-4EE6-993B-18C758CD2E3B}" v="8" dt="2023-04-26T14:52:36.8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3" d="100"/>
          <a:sy n="83" d="100"/>
        </p:scale>
        <p:origin x="68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Sims" userId="fe42437384a45c32" providerId="LiveId" clId="{9E7CE8E2-F032-4EE6-993B-18C758CD2E3B}"/>
    <pc:docChg chg="custSel addSld delSld modSld">
      <pc:chgData name="Morgan Sims" userId="fe42437384a45c32" providerId="LiveId" clId="{9E7CE8E2-F032-4EE6-993B-18C758CD2E3B}" dt="2023-04-27T10:58:32.440" v="5791" actId="2696"/>
      <pc:docMkLst>
        <pc:docMk/>
      </pc:docMkLst>
      <pc:sldChg chg="modSp mod">
        <pc:chgData name="Morgan Sims" userId="fe42437384a45c32" providerId="LiveId" clId="{9E7CE8E2-F032-4EE6-993B-18C758CD2E3B}" dt="2023-04-17T13:33:39.439" v="722" actId="14100"/>
        <pc:sldMkLst>
          <pc:docMk/>
          <pc:sldMk cId="3208374099" sldId="256"/>
        </pc:sldMkLst>
        <pc:spChg chg="mod">
          <ac:chgData name="Morgan Sims" userId="fe42437384a45c32" providerId="LiveId" clId="{9E7CE8E2-F032-4EE6-993B-18C758CD2E3B}" dt="2023-04-17T13:33:39.439" v="722" actId="14100"/>
          <ac:spMkLst>
            <pc:docMk/>
            <pc:sldMk cId="3208374099" sldId="256"/>
            <ac:spMk id="2" creationId="{50D2F614-AC35-43C6-34D7-9CE8A4C45ED1}"/>
          </ac:spMkLst>
        </pc:spChg>
      </pc:sldChg>
      <pc:sldChg chg="addSp modSp mod">
        <pc:chgData name="Morgan Sims" userId="fe42437384a45c32" providerId="LiveId" clId="{9E7CE8E2-F032-4EE6-993B-18C758CD2E3B}" dt="2023-04-17T13:26:39.336" v="712" actId="20577"/>
        <pc:sldMkLst>
          <pc:docMk/>
          <pc:sldMk cId="2882370765" sldId="257"/>
        </pc:sldMkLst>
        <pc:spChg chg="add mod">
          <ac:chgData name="Morgan Sims" userId="fe42437384a45c32" providerId="LiveId" clId="{9E7CE8E2-F032-4EE6-993B-18C758CD2E3B}" dt="2023-04-17T13:26:39.336" v="712" actId="20577"/>
          <ac:spMkLst>
            <pc:docMk/>
            <pc:sldMk cId="2882370765" sldId="257"/>
            <ac:spMk id="29" creationId="{681619F6-E237-EF8A-1707-9138653CF02C}"/>
          </ac:spMkLst>
        </pc:spChg>
      </pc:sldChg>
      <pc:sldChg chg="modSp mod">
        <pc:chgData name="Morgan Sims" userId="fe42437384a45c32" providerId="LiveId" clId="{9E7CE8E2-F032-4EE6-993B-18C758CD2E3B}" dt="2023-04-26T13:56:27.974" v="2838" actId="20577"/>
        <pc:sldMkLst>
          <pc:docMk/>
          <pc:sldMk cId="2151925774" sldId="258"/>
        </pc:sldMkLst>
        <pc:spChg chg="mod">
          <ac:chgData name="Morgan Sims" userId="fe42437384a45c32" providerId="LiveId" clId="{9E7CE8E2-F032-4EE6-993B-18C758CD2E3B}" dt="2023-04-17T13:47:59.570" v="1864" actId="113"/>
          <ac:spMkLst>
            <pc:docMk/>
            <pc:sldMk cId="2151925774" sldId="258"/>
            <ac:spMk id="2" creationId="{566AF040-77B2-4802-3F4D-42A14795E692}"/>
          </ac:spMkLst>
        </pc:spChg>
        <pc:spChg chg="mod">
          <ac:chgData name="Morgan Sims" userId="fe42437384a45c32" providerId="LiveId" clId="{9E7CE8E2-F032-4EE6-993B-18C758CD2E3B}" dt="2023-04-26T13:56:09.366" v="2837" actId="20577"/>
          <ac:spMkLst>
            <pc:docMk/>
            <pc:sldMk cId="2151925774" sldId="258"/>
            <ac:spMk id="3" creationId="{D454B89D-9BA3-D180-3DC5-751FB32092E7}"/>
          </ac:spMkLst>
        </pc:spChg>
        <pc:spChg chg="mod">
          <ac:chgData name="Morgan Sims" userId="fe42437384a45c32" providerId="LiveId" clId="{9E7CE8E2-F032-4EE6-993B-18C758CD2E3B}" dt="2023-04-26T13:56:27.974" v="2838" actId="20577"/>
          <ac:spMkLst>
            <pc:docMk/>
            <pc:sldMk cId="2151925774" sldId="258"/>
            <ac:spMk id="4" creationId="{77CCAD02-C9B5-9AC9-0743-E75BDE65BCC1}"/>
          </ac:spMkLst>
        </pc:spChg>
        <pc:spChg chg="mod">
          <ac:chgData name="Morgan Sims" userId="fe42437384a45c32" providerId="LiveId" clId="{9E7CE8E2-F032-4EE6-993B-18C758CD2E3B}" dt="2023-04-17T13:47:51.963" v="1863" actId="5793"/>
          <ac:spMkLst>
            <pc:docMk/>
            <pc:sldMk cId="2151925774" sldId="258"/>
            <ac:spMk id="5" creationId="{F725FC5C-9C7C-B68E-97C0-EB59DA193C10}"/>
          </ac:spMkLst>
        </pc:spChg>
        <pc:spChg chg="mod">
          <ac:chgData name="Morgan Sims" userId="fe42437384a45c32" providerId="LiveId" clId="{9E7CE8E2-F032-4EE6-993B-18C758CD2E3B}" dt="2023-04-17T13:47:37.773" v="1829" actId="20577"/>
          <ac:spMkLst>
            <pc:docMk/>
            <pc:sldMk cId="2151925774" sldId="258"/>
            <ac:spMk id="6" creationId="{85B85761-5A1A-76C0-5E65-5E68DF62DDB7}"/>
          </ac:spMkLst>
        </pc:spChg>
      </pc:sldChg>
      <pc:sldChg chg="addSp modSp new mod">
        <pc:chgData name="Morgan Sims" userId="fe42437384a45c32" providerId="LiveId" clId="{9E7CE8E2-F032-4EE6-993B-18C758CD2E3B}" dt="2023-04-26T13:59:55.335" v="3045" actId="313"/>
        <pc:sldMkLst>
          <pc:docMk/>
          <pc:sldMk cId="1694610473" sldId="259"/>
        </pc:sldMkLst>
        <pc:spChg chg="mod">
          <ac:chgData name="Morgan Sims" userId="fe42437384a45c32" providerId="LiveId" clId="{9E7CE8E2-F032-4EE6-993B-18C758CD2E3B}" dt="2023-04-19T14:02:48.236" v="1988" actId="20577"/>
          <ac:spMkLst>
            <pc:docMk/>
            <pc:sldMk cId="1694610473" sldId="259"/>
            <ac:spMk id="2" creationId="{68BFFBD4-5A1E-2FA0-3448-54342FE96706}"/>
          </ac:spMkLst>
        </pc:spChg>
        <pc:spChg chg="add mod">
          <ac:chgData name="Morgan Sims" userId="fe42437384a45c32" providerId="LiveId" clId="{9E7CE8E2-F032-4EE6-993B-18C758CD2E3B}" dt="2023-04-26T13:59:55.335" v="3045" actId="313"/>
          <ac:spMkLst>
            <pc:docMk/>
            <pc:sldMk cId="1694610473" sldId="259"/>
            <ac:spMk id="3" creationId="{2EC07750-B404-8FB4-486B-563BA8353058}"/>
          </ac:spMkLst>
        </pc:spChg>
      </pc:sldChg>
      <pc:sldChg chg="new del">
        <pc:chgData name="Morgan Sims" userId="fe42437384a45c32" providerId="LiveId" clId="{9E7CE8E2-F032-4EE6-993B-18C758CD2E3B}" dt="2023-04-16T14:20:03.539" v="35" actId="2696"/>
        <pc:sldMkLst>
          <pc:docMk/>
          <pc:sldMk cId="2423920339" sldId="259"/>
        </pc:sldMkLst>
      </pc:sldChg>
      <pc:sldChg chg="new del">
        <pc:chgData name="Morgan Sims" userId="fe42437384a45c32" providerId="LiveId" clId="{9E7CE8E2-F032-4EE6-993B-18C758CD2E3B}" dt="2023-04-17T13:32:17.732" v="713" actId="2696"/>
        <pc:sldMkLst>
          <pc:docMk/>
          <pc:sldMk cId="3421480320" sldId="260"/>
        </pc:sldMkLst>
      </pc:sldChg>
      <pc:sldChg chg="new del">
        <pc:chgData name="Morgan Sims" userId="fe42437384a45c32" providerId="LiveId" clId="{9E7CE8E2-F032-4EE6-993B-18C758CD2E3B}" dt="2023-04-16T14:31:10.740" v="39" actId="2696"/>
        <pc:sldMkLst>
          <pc:docMk/>
          <pc:sldMk cId="3540975901" sldId="260"/>
        </pc:sldMkLst>
      </pc:sldChg>
      <pc:sldChg chg="addSp modSp new mod">
        <pc:chgData name="Morgan Sims" userId="fe42437384a45c32" providerId="LiveId" clId="{9E7CE8E2-F032-4EE6-993B-18C758CD2E3B}" dt="2023-04-26T14:08:31.406" v="3701" actId="20577"/>
        <pc:sldMkLst>
          <pc:docMk/>
          <pc:sldMk cId="4233920750" sldId="260"/>
        </pc:sldMkLst>
        <pc:spChg chg="mod">
          <ac:chgData name="Morgan Sims" userId="fe42437384a45c32" providerId="LiveId" clId="{9E7CE8E2-F032-4EE6-993B-18C758CD2E3B}" dt="2023-04-26T14:00:25.748" v="3071" actId="20577"/>
          <ac:spMkLst>
            <pc:docMk/>
            <pc:sldMk cId="4233920750" sldId="260"/>
            <ac:spMk id="2" creationId="{D4875F96-9DE9-08B2-FDB8-6DD122924891}"/>
          </ac:spMkLst>
        </pc:spChg>
        <pc:spChg chg="add mod">
          <ac:chgData name="Morgan Sims" userId="fe42437384a45c32" providerId="LiveId" clId="{9E7CE8E2-F032-4EE6-993B-18C758CD2E3B}" dt="2023-04-26T14:08:31.406" v="3701" actId="20577"/>
          <ac:spMkLst>
            <pc:docMk/>
            <pc:sldMk cId="4233920750" sldId="260"/>
            <ac:spMk id="3" creationId="{F700F364-DEA3-7AC6-6A3F-4F07D742801A}"/>
          </ac:spMkLst>
        </pc:spChg>
      </pc:sldChg>
      <pc:sldChg chg="addSp modSp new mod">
        <pc:chgData name="Morgan Sims" userId="fe42437384a45c32" providerId="LiveId" clId="{9E7CE8E2-F032-4EE6-993B-18C758CD2E3B}" dt="2023-04-26T14:30:56.016" v="4239" actId="20577"/>
        <pc:sldMkLst>
          <pc:docMk/>
          <pc:sldMk cId="3283249739" sldId="261"/>
        </pc:sldMkLst>
        <pc:spChg chg="mod">
          <ac:chgData name="Morgan Sims" userId="fe42437384a45c32" providerId="LiveId" clId="{9E7CE8E2-F032-4EE6-993B-18C758CD2E3B}" dt="2023-04-26T14:09:01.687" v="3703"/>
          <ac:spMkLst>
            <pc:docMk/>
            <pc:sldMk cId="3283249739" sldId="261"/>
            <ac:spMk id="2" creationId="{E065D091-6B18-0FF1-7410-FFE47790E666}"/>
          </ac:spMkLst>
        </pc:spChg>
        <pc:spChg chg="add mod">
          <ac:chgData name="Morgan Sims" userId="fe42437384a45c32" providerId="LiveId" clId="{9E7CE8E2-F032-4EE6-993B-18C758CD2E3B}" dt="2023-04-26T14:30:56.016" v="4239" actId="20577"/>
          <ac:spMkLst>
            <pc:docMk/>
            <pc:sldMk cId="3283249739" sldId="261"/>
            <ac:spMk id="3" creationId="{01465487-96B8-5DF8-CA12-117A9C739581}"/>
          </ac:spMkLst>
        </pc:spChg>
      </pc:sldChg>
      <pc:sldChg chg="addSp delSp modSp new mod">
        <pc:chgData name="Morgan Sims" userId="fe42437384a45c32" providerId="LiveId" clId="{9E7CE8E2-F032-4EE6-993B-18C758CD2E3B}" dt="2023-04-26T14:44:38.868" v="4779" actId="20577"/>
        <pc:sldMkLst>
          <pc:docMk/>
          <pc:sldMk cId="1851563074" sldId="262"/>
        </pc:sldMkLst>
        <pc:spChg chg="mod">
          <ac:chgData name="Morgan Sims" userId="fe42437384a45c32" providerId="LiveId" clId="{9E7CE8E2-F032-4EE6-993B-18C758CD2E3B}" dt="2023-04-26T14:31:50.751" v="4284" actId="20577"/>
          <ac:spMkLst>
            <pc:docMk/>
            <pc:sldMk cId="1851563074" sldId="262"/>
            <ac:spMk id="2" creationId="{75AA6BBB-761A-851E-C9FA-74CBAD14DB2D}"/>
          </ac:spMkLst>
        </pc:spChg>
        <pc:spChg chg="add del mod">
          <ac:chgData name="Morgan Sims" userId="fe42437384a45c32" providerId="LiveId" clId="{9E7CE8E2-F032-4EE6-993B-18C758CD2E3B}" dt="2023-04-26T14:32:02.354" v="4288"/>
          <ac:spMkLst>
            <pc:docMk/>
            <pc:sldMk cId="1851563074" sldId="262"/>
            <ac:spMk id="3" creationId="{94C885FA-42D8-9EC4-7E8D-72400904AF5E}"/>
          </ac:spMkLst>
        </pc:spChg>
        <pc:spChg chg="add mod">
          <ac:chgData name="Morgan Sims" userId="fe42437384a45c32" providerId="LiveId" clId="{9E7CE8E2-F032-4EE6-993B-18C758CD2E3B}" dt="2023-04-26T14:44:38.868" v="4779" actId="20577"/>
          <ac:spMkLst>
            <pc:docMk/>
            <pc:sldMk cId="1851563074" sldId="262"/>
            <ac:spMk id="4" creationId="{2249B4C9-9CAB-A726-AEFE-BCC5708E6B72}"/>
          </ac:spMkLst>
        </pc:spChg>
      </pc:sldChg>
      <pc:sldChg chg="addSp modSp new mod">
        <pc:chgData name="Morgan Sims" userId="fe42437384a45c32" providerId="LiveId" clId="{9E7CE8E2-F032-4EE6-993B-18C758CD2E3B}" dt="2023-04-26T14:51:38.907" v="5177" actId="20577"/>
        <pc:sldMkLst>
          <pc:docMk/>
          <pc:sldMk cId="1564245184" sldId="263"/>
        </pc:sldMkLst>
        <pc:spChg chg="mod">
          <ac:chgData name="Morgan Sims" userId="fe42437384a45c32" providerId="LiveId" clId="{9E7CE8E2-F032-4EE6-993B-18C758CD2E3B}" dt="2023-04-26T14:47:34.415" v="4823" actId="20577"/>
          <ac:spMkLst>
            <pc:docMk/>
            <pc:sldMk cId="1564245184" sldId="263"/>
            <ac:spMk id="2" creationId="{20870642-730E-A1E7-5553-6E78B039B15C}"/>
          </ac:spMkLst>
        </pc:spChg>
        <pc:spChg chg="add mod">
          <ac:chgData name="Morgan Sims" userId="fe42437384a45c32" providerId="LiveId" clId="{9E7CE8E2-F032-4EE6-993B-18C758CD2E3B}" dt="2023-04-26T14:51:38.907" v="5177" actId="20577"/>
          <ac:spMkLst>
            <pc:docMk/>
            <pc:sldMk cId="1564245184" sldId="263"/>
            <ac:spMk id="3" creationId="{614A0B8B-1D04-C4FB-0198-CD7AC99DD989}"/>
          </ac:spMkLst>
        </pc:spChg>
      </pc:sldChg>
      <pc:sldChg chg="addSp modSp new mod">
        <pc:chgData name="Morgan Sims" userId="fe42437384a45c32" providerId="LiveId" clId="{9E7CE8E2-F032-4EE6-993B-18C758CD2E3B}" dt="2023-04-26T14:57:40.946" v="5789" actId="313"/>
        <pc:sldMkLst>
          <pc:docMk/>
          <pc:sldMk cId="3526278625" sldId="264"/>
        </pc:sldMkLst>
        <pc:spChg chg="mod">
          <ac:chgData name="Morgan Sims" userId="fe42437384a45c32" providerId="LiveId" clId="{9E7CE8E2-F032-4EE6-993B-18C758CD2E3B}" dt="2023-04-26T14:52:29.029" v="5193" actId="20577"/>
          <ac:spMkLst>
            <pc:docMk/>
            <pc:sldMk cId="3526278625" sldId="264"/>
            <ac:spMk id="2" creationId="{2F4FFAF2-9D92-D01A-351F-D15A120370CE}"/>
          </ac:spMkLst>
        </pc:spChg>
        <pc:spChg chg="add mod">
          <ac:chgData name="Morgan Sims" userId="fe42437384a45c32" providerId="LiveId" clId="{9E7CE8E2-F032-4EE6-993B-18C758CD2E3B}" dt="2023-04-26T14:57:40.946" v="5789" actId="313"/>
          <ac:spMkLst>
            <pc:docMk/>
            <pc:sldMk cId="3526278625" sldId="264"/>
            <ac:spMk id="3" creationId="{4C0FDEAE-E520-2624-5BD3-8D775A53BBFE}"/>
          </ac:spMkLst>
        </pc:spChg>
      </pc:sldChg>
      <pc:sldChg chg="new del">
        <pc:chgData name="Morgan Sims" userId="fe42437384a45c32" providerId="LiveId" clId="{9E7CE8E2-F032-4EE6-993B-18C758CD2E3B}" dt="2023-04-27T10:58:32.440" v="5791" actId="2696"/>
        <pc:sldMkLst>
          <pc:docMk/>
          <pc:sldMk cId="587504787" sldId="26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008460-8B2F-4AAA-A4E2-10730069204C}" type="datetimeFigureOut">
              <a:rPr lang="en-US" smtClean="0"/>
              <a:t>4/19/2023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04143651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008460-8B2F-4AAA-A4E2-10730069204C}" type="datetimeFigureOut">
              <a:rPr lang="en-US" smtClean="0"/>
              <a:t>4/19/2023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485335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008460-8B2F-4AAA-A4E2-10730069204C}" type="datetimeFigureOut">
              <a:rPr lang="en-US" smtClean="0"/>
              <a:t>4/19/2023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57092367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11008460-8B2F-4AAA-A4E2-10730069204C}" type="datetimeFigureOut">
              <a:rPr lang="en-US" smtClean="0"/>
              <a:t>4/19/2023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873957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1008460-8B2F-4AAA-A4E2-10730069204C}" type="datetimeFigureOut">
              <a:rPr lang="en-US" smtClean="0"/>
              <a:pPr/>
              <a:t>4/19/2023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946259B-8396-46CD-AD42-FDEDA89DA278}" type="slidenum">
              <a:rPr lang="en-US" smtClean="0"/>
              <a:pPr/>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350148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008460-8B2F-4AAA-A4E2-10730069204C}" type="datetimeFigureOut">
              <a:rPr lang="en-US" smtClean="0"/>
              <a:t>4/19/2023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0775283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008460-8B2F-4AAA-A4E2-10730069204C}" type="datetimeFigureOut">
              <a:rPr lang="en-US" smtClean="0"/>
              <a:t>4/19/2023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114761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11008460-8B2F-4AAA-A4E2-10730069204C}" type="datetimeFigureOut">
              <a:rPr lang="en-US" smtClean="0"/>
              <a:t>4/19/2023</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894710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11008460-8B2F-4AAA-A4E2-10730069204C}" type="datetimeFigureOut">
              <a:rPr lang="en-US" smtClean="0"/>
              <a:t>4/19/2023</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58746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4/19/2023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266393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4/19/2023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809692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008460-8B2F-4AAA-A4E2-10730069204C}" type="datetimeFigureOut">
              <a:rPr lang="en-US" smtClean="0"/>
              <a:pPr/>
              <a:t>4/19/2023</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3055066847"/>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Colored pencils inside a pencil holder which is on top of a wood table">
            <a:extLst>
              <a:ext uri="{FF2B5EF4-FFF2-40B4-BE49-F238E27FC236}">
                <a16:creationId xmlns:a16="http://schemas.microsoft.com/office/drawing/2014/main" id="{D3D0C523-2E05-A6CE-5F2C-9D244E92D1DE}"/>
              </a:ext>
            </a:extLst>
          </p:cNvPr>
          <p:cNvPicPr>
            <a:picLocks noChangeAspect="1"/>
          </p:cNvPicPr>
          <p:nvPr/>
        </p:nvPicPr>
        <p:blipFill rotWithShape="1">
          <a:blip r:embed="rId2"/>
          <a:srcRect t="15730"/>
          <a:stretch/>
        </p:blipFill>
        <p:spPr>
          <a:xfrm>
            <a:off x="20" y="10"/>
            <a:ext cx="12191979" cy="6857989"/>
          </a:xfrm>
          <a:prstGeom prst="rect">
            <a:avLst/>
          </a:prstGeom>
        </p:spPr>
      </p:pic>
      <p:sp>
        <p:nvSpPr>
          <p:cNvPr id="2" name="Title 1">
            <a:extLst>
              <a:ext uri="{FF2B5EF4-FFF2-40B4-BE49-F238E27FC236}">
                <a16:creationId xmlns:a16="http://schemas.microsoft.com/office/drawing/2014/main" id="{50D2F614-AC35-43C6-34D7-9CE8A4C45ED1}"/>
              </a:ext>
            </a:extLst>
          </p:cNvPr>
          <p:cNvSpPr>
            <a:spLocks noGrp="1"/>
          </p:cNvSpPr>
          <p:nvPr>
            <p:ph type="ctrTitle"/>
          </p:nvPr>
        </p:nvSpPr>
        <p:spPr>
          <a:xfrm>
            <a:off x="1330036" y="1616364"/>
            <a:ext cx="3666837" cy="2352432"/>
          </a:xfrm>
        </p:spPr>
        <p:txBody>
          <a:bodyPr anchor="b">
            <a:noAutofit/>
          </a:bodyPr>
          <a:lstStyle/>
          <a:p>
            <a:pPr algn="ctr"/>
            <a:r>
              <a:rPr lang="en-US" sz="2800" dirty="0"/>
              <a:t>“Critically discuss the impact the media has on </a:t>
            </a:r>
            <a:r>
              <a:rPr lang="en-US" sz="2800" dirty="0" err="1"/>
              <a:t>Uk</a:t>
            </a:r>
            <a:r>
              <a:rPr lang="en-US" sz="2800" dirty="0"/>
              <a:t> policing”</a:t>
            </a:r>
            <a:endParaRPr lang="en-GB" sz="2800" dirty="0"/>
          </a:p>
        </p:txBody>
      </p:sp>
      <p:sp>
        <p:nvSpPr>
          <p:cNvPr id="3" name="Subtitle 2">
            <a:extLst>
              <a:ext uri="{FF2B5EF4-FFF2-40B4-BE49-F238E27FC236}">
                <a16:creationId xmlns:a16="http://schemas.microsoft.com/office/drawing/2014/main" id="{1E5B8052-F41E-6C98-FB2A-76FD8938CF86}"/>
              </a:ext>
            </a:extLst>
          </p:cNvPr>
          <p:cNvSpPr>
            <a:spLocks noGrp="1"/>
          </p:cNvSpPr>
          <p:nvPr>
            <p:ph type="subTitle" idx="1"/>
          </p:nvPr>
        </p:nvSpPr>
        <p:spPr>
          <a:xfrm>
            <a:off x="1594514" y="4196605"/>
            <a:ext cx="2906973" cy="948601"/>
          </a:xfrm>
        </p:spPr>
        <p:txBody>
          <a:bodyPr anchor="t">
            <a:normAutofit/>
          </a:bodyPr>
          <a:lstStyle/>
          <a:p>
            <a:pPr algn="ctr"/>
            <a:r>
              <a:rPr lang="en-GB" dirty="0">
                <a:latin typeface="Abadi" panose="020B0604020104020204" pitchFamily="34" charset="0"/>
              </a:rPr>
              <a:t>MORGAN SIMS</a:t>
            </a:r>
          </a:p>
        </p:txBody>
      </p:sp>
    </p:spTree>
    <p:extLst>
      <p:ext uri="{BB962C8B-B14F-4D97-AF65-F5344CB8AC3E}">
        <p14:creationId xmlns:p14="http://schemas.microsoft.com/office/powerpoint/2010/main" val="3208374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1CF85-3592-8E6F-C63F-0C44815D9DD6}"/>
              </a:ext>
            </a:extLst>
          </p:cNvPr>
          <p:cNvSpPr>
            <a:spLocks noGrp="1"/>
          </p:cNvSpPr>
          <p:nvPr>
            <p:ph type="title"/>
          </p:nvPr>
        </p:nvSpPr>
        <p:spPr>
          <a:xfrm>
            <a:off x="5783250" y="348256"/>
            <a:ext cx="4797453" cy="941796"/>
          </a:xfrm>
        </p:spPr>
        <p:txBody>
          <a:bodyPr vert="horz" wrap="square" lIns="182880" tIns="182880" rIns="182880" bIns="182880" rtlCol="0" anchor="ctr">
            <a:normAutofit/>
          </a:bodyPr>
          <a:lstStyle/>
          <a:p>
            <a:r>
              <a:rPr lang="en-US" b="1" u="sng" kern="1200" cap="all" spc="200" baseline="0" dirty="0">
                <a:solidFill>
                  <a:srgbClr val="262626"/>
                </a:solidFill>
                <a:latin typeface="+mj-lt"/>
                <a:ea typeface="+mj-ea"/>
                <a:cs typeface="+mj-cs"/>
              </a:rPr>
              <a:t>INTRODUCTION</a:t>
            </a:r>
          </a:p>
        </p:txBody>
      </p:sp>
      <p:pic>
        <p:nvPicPr>
          <p:cNvPr id="5" name="Picture 4" descr="Stack of magazines on table">
            <a:extLst>
              <a:ext uri="{FF2B5EF4-FFF2-40B4-BE49-F238E27FC236}">
                <a16:creationId xmlns:a16="http://schemas.microsoft.com/office/drawing/2014/main" id="{F9E54490-AA7D-9FD0-9FBB-5DFE252C9BB2}"/>
              </a:ext>
            </a:extLst>
          </p:cNvPr>
          <p:cNvPicPr>
            <a:picLocks noChangeAspect="1"/>
          </p:cNvPicPr>
          <p:nvPr/>
        </p:nvPicPr>
        <p:blipFill rotWithShape="1">
          <a:blip r:embed="rId2"/>
          <a:srcRect l="40667" r="-1" b="-1"/>
          <a:stretch/>
        </p:blipFill>
        <p:spPr>
          <a:xfrm>
            <a:off x="2" y="10"/>
            <a:ext cx="4010023" cy="6857990"/>
          </a:xfrm>
          <a:prstGeom prst="rect">
            <a:avLst/>
          </a:prstGeom>
        </p:spPr>
      </p:pic>
      <p:sp>
        <p:nvSpPr>
          <p:cNvPr id="29" name="TextBox 28">
            <a:extLst>
              <a:ext uri="{FF2B5EF4-FFF2-40B4-BE49-F238E27FC236}">
                <a16:creationId xmlns:a16="http://schemas.microsoft.com/office/drawing/2014/main" id="{681619F6-E237-EF8A-1707-9138653CF02C}"/>
              </a:ext>
            </a:extLst>
          </p:cNvPr>
          <p:cNvSpPr txBox="1"/>
          <p:nvPr/>
        </p:nvSpPr>
        <p:spPr>
          <a:xfrm>
            <a:off x="5006109" y="1782618"/>
            <a:ext cx="6465455" cy="5078313"/>
          </a:xfrm>
          <a:prstGeom prst="rect">
            <a:avLst/>
          </a:prstGeom>
          <a:noFill/>
        </p:spPr>
        <p:txBody>
          <a:bodyPr wrap="square" rtlCol="0">
            <a:spAutoFit/>
          </a:bodyPr>
          <a:lstStyle/>
          <a:p>
            <a:r>
              <a:rPr lang="en-GB" dirty="0"/>
              <a:t>How much power does the media hold and in what ways do they spread their message.</a:t>
            </a:r>
          </a:p>
          <a:p>
            <a:endParaRPr lang="en-GB" dirty="0"/>
          </a:p>
          <a:p>
            <a:r>
              <a:rPr lang="en-GB" dirty="0"/>
              <a:t>Newspaper coverage with a single outlet producing around 100,000 newspapers per month</a:t>
            </a:r>
          </a:p>
          <a:p>
            <a:endParaRPr lang="en-GB" dirty="0"/>
          </a:p>
          <a:p>
            <a:r>
              <a:rPr lang="en-GB" dirty="0"/>
              <a:t>Social media platforms such as TikTok, Facebook, Snapchat and twitter. </a:t>
            </a:r>
          </a:p>
          <a:p>
            <a:endParaRPr lang="en-GB" dirty="0"/>
          </a:p>
          <a:p>
            <a:r>
              <a:rPr lang="en-GB" dirty="0"/>
              <a:t>The average person in the UK spending up to 5-6 hours per day on social media alone.</a:t>
            </a:r>
          </a:p>
          <a:p>
            <a:endParaRPr lang="en-GB" dirty="0"/>
          </a:p>
          <a:p>
            <a:r>
              <a:rPr lang="en-GB" dirty="0"/>
              <a:t>Social media is the more viewed by the masses with something like the George Floyd riots getting 1.4 billion views in the first 12 days.</a:t>
            </a:r>
          </a:p>
          <a:p>
            <a:endParaRPr lang="en-GB" dirty="0"/>
          </a:p>
          <a:p>
            <a:r>
              <a:rPr lang="en-GB" dirty="0"/>
              <a:t>This shows how much power social media can have.</a:t>
            </a:r>
          </a:p>
          <a:p>
            <a:endParaRPr lang="en-GB" dirty="0"/>
          </a:p>
          <a:p>
            <a:endParaRPr lang="en-GB" dirty="0"/>
          </a:p>
        </p:txBody>
      </p:sp>
    </p:spTree>
    <p:extLst>
      <p:ext uri="{BB962C8B-B14F-4D97-AF65-F5344CB8AC3E}">
        <p14:creationId xmlns:p14="http://schemas.microsoft.com/office/powerpoint/2010/main" val="2882370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66AF040-77B2-4802-3F4D-42A14795E692}"/>
              </a:ext>
            </a:extLst>
          </p:cNvPr>
          <p:cNvSpPr>
            <a:spLocks noGrp="1"/>
          </p:cNvSpPr>
          <p:nvPr>
            <p:ph type="body" idx="1"/>
          </p:nvPr>
        </p:nvSpPr>
        <p:spPr>
          <a:xfrm>
            <a:off x="939500" y="1793422"/>
            <a:ext cx="4270248" cy="704087"/>
          </a:xfrm>
        </p:spPr>
        <p:txBody>
          <a:bodyPr>
            <a:normAutofit/>
          </a:bodyPr>
          <a:lstStyle/>
          <a:p>
            <a:r>
              <a:rPr lang="en-GB" sz="2400" dirty="0">
                <a:solidFill>
                  <a:schemeClr val="tx1"/>
                </a:solidFill>
                <a:latin typeface="Abadi" panose="020B0604020104020204" pitchFamily="34" charset="0"/>
              </a:rPr>
              <a:t>Advantages</a:t>
            </a:r>
            <a:r>
              <a:rPr lang="en-GB" sz="2400" b="1" dirty="0">
                <a:solidFill>
                  <a:schemeClr val="tx1"/>
                </a:solidFill>
                <a:latin typeface="Abadi" panose="020B0604020104020204" pitchFamily="34" charset="0"/>
              </a:rPr>
              <a:t> </a:t>
            </a:r>
          </a:p>
        </p:txBody>
      </p:sp>
      <p:sp>
        <p:nvSpPr>
          <p:cNvPr id="3" name="Content Placeholder 2">
            <a:extLst>
              <a:ext uri="{FF2B5EF4-FFF2-40B4-BE49-F238E27FC236}">
                <a16:creationId xmlns:a16="http://schemas.microsoft.com/office/drawing/2014/main" id="{D454B89D-9BA3-D180-3DC5-751FB32092E7}"/>
              </a:ext>
            </a:extLst>
          </p:cNvPr>
          <p:cNvSpPr>
            <a:spLocks noGrp="1"/>
          </p:cNvSpPr>
          <p:nvPr>
            <p:ph sz="half" idx="2"/>
          </p:nvPr>
        </p:nvSpPr>
        <p:spPr>
          <a:xfrm>
            <a:off x="295565" y="2847686"/>
            <a:ext cx="5495635" cy="3664458"/>
          </a:xfrm>
        </p:spPr>
        <p:txBody>
          <a:bodyPr/>
          <a:lstStyle/>
          <a:p>
            <a:r>
              <a:rPr lang="en-GB" dirty="0"/>
              <a:t>Tip lines </a:t>
            </a:r>
          </a:p>
          <a:p>
            <a:r>
              <a:rPr lang="en-GB" dirty="0"/>
              <a:t>Exposing corrupt individuals through the use of viral videos  or conversions that cannot be hidden </a:t>
            </a:r>
          </a:p>
          <a:p>
            <a:r>
              <a:rPr lang="en-GB" dirty="0"/>
              <a:t>Unintentionally assisting in criminal cases through viral posts.</a:t>
            </a:r>
          </a:p>
          <a:p>
            <a:r>
              <a:rPr lang="en-GB" dirty="0"/>
              <a:t>Help with connecting and informing their communities with information on the polices current situations and cases </a:t>
            </a:r>
          </a:p>
          <a:p>
            <a:r>
              <a:rPr lang="en-GB" dirty="0"/>
              <a:t>The police having an appearance online </a:t>
            </a:r>
          </a:p>
          <a:p>
            <a:r>
              <a:rPr lang="en-GB" dirty="0"/>
              <a:t>Digital footprint </a:t>
            </a:r>
          </a:p>
          <a:p>
            <a:endParaRPr lang="en-GB" dirty="0"/>
          </a:p>
        </p:txBody>
      </p:sp>
      <p:sp>
        <p:nvSpPr>
          <p:cNvPr id="4" name="Content Placeholder 3">
            <a:extLst>
              <a:ext uri="{FF2B5EF4-FFF2-40B4-BE49-F238E27FC236}">
                <a16:creationId xmlns:a16="http://schemas.microsoft.com/office/drawing/2014/main" id="{77CCAD02-C9B5-9AC9-0743-E75BDE65BCC1}"/>
              </a:ext>
            </a:extLst>
          </p:cNvPr>
          <p:cNvSpPr>
            <a:spLocks noGrp="1"/>
          </p:cNvSpPr>
          <p:nvPr>
            <p:ph sz="quarter" idx="4"/>
          </p:nvPr>
        </p:nvSpPr>
        <p:spPr>
          <a:xfrm>
            <a:off x="6096000" y="2847686"/>
            <a:ext cx="5800437" cy="3664458"/>
          </a:xfrm>
        </p:spPr>
        <p:txBody>
          <a:bodyPr/>
          <a:lstStyle/>
          <a:p>
            <a:r>
              <a:rPr lang="en-GB" dirty="0"/>
              <a:t>Cyber bullying which can be done by an individual or group </a:t>
            </a:r>
          </a:p>
          <a:p>
            <a:r>
              <a:rPr lang="en-GB" dirty="0"/>
              <a:t>Grooming for groups that have bad intentions ranging from riots groups to terrorism </a:t>
            </a:r>
          </a:p>
          <a:p>
            <a:r>
              <a:rPr lang="en-GB" dirty="0"/>
              <a:t>Viral videos that only show half the story </a:t>
            </a:r>
          </a:p>
          <a:p>
            <a:r>
              <a:rPr lang="en-GB" dirty="0"/>
              <a:t>Private information leaks</a:t>
            </a:r>
          </a:p>
        </p:txBody>
      </p:sp>
      <p:sp>
        <p:nvSpPr>
          <p:cNvPr id="5" name="Text Placeholder 4">
            <a:extLst>
              <a:ext uri="{FF2B5EF4-FFF2-40B4-BE49-F238E27FC236}">
                <a16:creationId xmlns:a16="http://schemas.microsoft.com/office/drawing/2014/main" id="{F725FC5C-9C7C-B68E-97C0-EB59DA193C10}"/>
              </a:ext>
            </a:extLst>
          </p:cNvPr>
          <p:cNvSpPr>
            <a:spLocks noGrp="1"/>
          </p:cNvSpPr>
          <p:nvPr>
            <p:ph type="body" sz="quarter" idx="13"/>
          </p:nvPr>
        </p:nvSpPr>
        <p:spPr>
          <a:xfrm>
            <a:off x="6772425" y="1796195"/>
            <a:ext cx="4270248" cy="704087"/>
          </a:xfrm>
        </p:spPr>
        <p:txBody>
          <a:bodyPr>
            <a:normAutofit/>
          </a:bodyPr>
          <a:lstStyle/>
          <a:p>
            <a:r>
              <a:rPr lang="en-GB" sz="2400" dirty="0">
                <a:solidFill>
                  <a:schemeClr val="tx1"/>
                </a:solidFill>
              </a:rPr>
              <a:t>Disadvantages </a:t>
            </a:r>
          </a:p>
        </p:txBody>
      </p:sp>
      <p:sp>
        <p:nvSpPr>
          <p:cNvPr id="6" name="Title 5">
            <a:extLst>
              <a:ext uri="{FF2B5EF4-FFF2-40B4-BE49-F238E27FC236}">
                <a16:creationId xmlns:a16="http://schemas.microsoft.com/office/drawing/2014/main" id="{85B85761-5A1A-76C0-5E65-5E68DF62DDB7}"/>
              </a:ext>
            </a:extLst>
          </p:cNvPr>
          <p:cNvSpPr>
            <a:spLocks noGrp="1"/>
          </p:cNvSpPr>
          <p:nvPr>
            <p:ph type="title"/>
          </p:nvPr>
        </p:nvSpPr>
        <p:spPr>
          <a:xfrm>
            <a:off x="2231136" y="345856"/>
            <a:ext cx="7729728" cy="1188720"/>
          </a:xfrm>
        </p:spPr>
        <p:txBody>
          <a:bodyPr/>
          <a:lstStyle/>
          <a:p>
            <a:r>
              <a:rPr lang="en-GB" dirty="0"/>
              <a:t>Advantages v disadvantages</a:t>
            </a:r>
          </a:p>
        </p:txBody>
      </p:sp>
    </p:spTree>
    <p:extLst>
      <p:ext uri="{BB962C8B-B14F-4D97-AF65-F5344CB8AC3E}">
        <p14:creationId xmlns:p14="http://schemas.microsoft.com/office/powerpoint/2010/main" val="2151925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FFBD4-5A1E-2FA0-3448-54342FE96706}"/>
              </a:ext>
            </a:extLst>
          </p:cNvPr>
          <p:cNvSpPr>
            <a:spLocks noGrp="1"/>
          </p:cNvSpPr>
          <p:nvPr>
            <p:ph type="title"/>
          </p:nvPr>
        </p:nvSpPr>
        <p:spPr>
          <a:xfrm>
            <a:off x="2231136" y="428982"/>
            <a:ext cx="7729728" cy="1188720"/>
          </a:xfrm>
        </p:spPr>
        <p:txBody>
          <a:bodyPr/>
          <a:lstStyle/>
          <a:p>
            <a:r>
              <a:rPr lang="en-GB" dirty="0"/>
              <a:t>Can police presence online be beneficial</a:t>
            </a:r>
          </a:p>
        </p:txBody>
      </p:sp>
      <p:sp>
        <p:nvSpPr>
          <p:cNvPr id="3" name="TextBox 2">
            <a:extLst>
              <a:ext uri="{FF2B5EF4-FFF2-40B4-BE49-F238E27FC236}">
                <a16:creationId xmlns:a16="http://schemas.microsoft.com/office/drawing/2014/main" id="{2EC07750-B404-8FB4-486B-563BA8353058}"/>
              </a:ext>
            </a:extLst>
          </p:cNvPr>
          <p:cNvSpPr txBox="1"/>
          <p:nvPr/>
        </p:nvSpPr>
        <p:spPr>
          <a:xfrm>
            <a:off x="646545" y="2087418"/>
            <a:ext cx="10945091" cy="3416320"/>
          </a:xfrm>
          <a:prstGeom prst="rect">
            <a:avLst/>
          </a:prstGeom>
          <a:noFill/>
        </p:spPr>
        <p:txBody>
          <a:bodyPr wrap="square" rtlCol="0">
            <a:spAutoFit/>
          </a:bodyPr>
          <a:lstStyle/>
          <a:p>
            <a:r>
              <a:rPr lang="en-GB" dirty="0"/>
              <a:t>Used for communicating with their communities </a:t>
            </a:r>
          </a:p>
          <a:p>
            <a:endParaRPr lang="en-GB" dirty="0"/>
          </a:p>
          <a:p>
            <a:r>
              <a:rPr lang="en-GB" dirty="0"/>
              <a:t>Online presence to see what's happening in their communities and to promote themselves</a:t>
            </a:r>
          </a:p>
          <a:p>
            <a:endParaRPr lang="en-GB" dirty="0"/>
          </a:p>
          <a:p>
            <a:r>
              <a:rPr lang="en-GB" dirty="0"/>
              <a:t>When tagged in posts can instantly access whether the issue is good or bad </a:t>
            </a:r>
          </a:p>
          <a:p>
            <a:endParaRPr lang="en-GB" dirty="0"/>
          </a:p>
          <a:p>
            <a:r>
              <a:rPr lang="en-GB" dirty="0"/>
              <a:t>Such as promoting good officers or exposing the corrupt ones that could be abusing their power, as well as if there is fights that go viral in a different community they can send them to the respected police to handle instead of going door to door to identify the issue.</a:t>
            </a:r>
          </a:p>
          <a:p>
            <a:endParaRPr lang="en-GB" dirty="0"/>
          </a:p>
          <a:p>
            <a:r>
              <a:rPr lang="en-GB" dirty="0"/>
              <a:t>However officers of the law can also use media platforms for comminating crimes they're trying to enforce on others</a:t>
            </a:r>
          </a:p>
        </p:txBody>
      </p:sp>
    </p:spTree>
    <p:extLst>
      <p:ext uri="{BB962C8B-B14F-4D97-AF65-F5344CB8AC3E}">
        <p14:creationId xmlns:p14="http://schemas.microsoft.com/office/powerpoint/2010/main" val="1694610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75F96-9DE9-08B2-FDB8-6DD122924891}"/>
              </a:ext>
            </a:extLst>
          </p:cNvPr>
          <p:cNvSpPr>
            <a:spLocks noGrp="1"/>
          </p:cNvSpPr>
          <p:nvPr>
            <p:ph type="title"/>
          </p:nvPr>
        </p:nvSpPr>
        <p:spPr/>
        <p:txBody>
          <a:bodyPr/>
          <a:lstStyle/>
          <a:p>
            <a:r>
              <a:rPr lang="en-GB" dirty="0"/>
              <a:t>Sarah </a:t>
            </a:r>
            <a:r>
              <a:rPr lang="en-GB" dirty="0" err="1"/>
              <a:t>everard</a:t>
            </a:r>
            <a:endParaRPr lang="en-GB" dirty="0"/>
          </a:p>
        </p:txBody>
      </p:sp>
      <p:sp>
        <p:nvSpPr>
          <p:cNvPr id="3" name="TextBox 2">
            <a:extLst>
              <a:ext uri="{FF2B5EF4-FFF2-40B4-BE49-F238E27FC236}">
                <a16:creationId xmlns:a16="http://schemas.microsoft.com/office/drawing/2014/main" id="{F700F364-DEA3-7AC6-6A3F-4F07D742801A}"/>
              </a:ext>
            </a:extLst>
          </p:cNvPr>
          <p:cNvSpPr txBox="1"/>
          <p:nvPr/>
        </p:nvSpPr>
        <p:spPr>
          <a:xfrm>
            <a:off x="1209964" y="2974109"/>
            <a:ext cx="9522691" cy="3416320"/>
          </a:xfrm>
          <a:prstGeom prst="rect">
            <a:avLst/>
          </a:prstGeom>
          <a:noFill/>
        </p:spPr>
        <p:txBody>
          <a:bodyPr wrap="square" rtlCol="0">
            <a:spAutoFit/>
          </a:bodyPr>
          <a:lstStyle/>
          <a:p>
            <a:r>
              <a:rPr lang="en-GB" dirty="0"/>
              <a:t>Officers caught sending and posting graphic content about Sarah while the case was ongoing</a:t>
            </a:r>
          </a:p>
          <a:p>
            <a:endParaRPr lang="en-GB" dirty="0"/>
          </a:p>
          <a:p>
            <a:r>
              <a:rPr lang="en-GB" dirty="0"/>
              <a:t>Sarah killed by an officer Wayne </a:t>
            </a:r>
            <a:r>
              <a:rPr lang="en-GB" dirty="0" err="1"/>
              <a:t>Couzens</a:t>
            </a:r>
            <a:r>
              <a:rPr lang="en-GB" dirty="0"/>
              <a:t> </a:t>
            </a:r>
          </a:p>
          <a:p>
            <a:endParaRPr lang="en-GB" dirty="0"/>
          </a:p>
          <a:p>
            <a:r>
              <a:rPr lang="en-GB" dirty="0"/>
              <a:t>Days before the murder he was supposed to be investigated for indecent exposure by fellow officers which they didn’t look into </a:t>
            </a:r>
          </a:p>
          <a:p>
            <a:endParaRPr lang="en-GB" dirty="0"/>
          </a:p>
          <a:p>
            <a:r>
              <a:rPr lang="en-GB" dirty="0"/>
              <a:t>When the public sees this and trust is lost in the force because it could be argued that if they investigated Sarah would be alive today</a:t>
            </a:r>
          </a:p>
          <a:p>
            <a:endParaRPr lang="en-GB" dirty="0"/>
          </a:p>
          <a:p>
            <a:r>
              <a:rPr lang="en-GB" dirty="0"/>
              <a:t>The officers caught sending content only a few were let go meaning some didn’t get punished for these acts </a:t>
            </a:r>
          </a:p>
        </p:txBody>
      </p:sp>
    </p:spTree>
    <p:extLst>
      <p:ext uri="{BB962C8B-B14F-4D97-AF65-F5344CB8AC3E}">
        <p14:creationId xmlns:p14="http://schemas.microsoft.com/office/powerpoint/2010/main" val="4233920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5D091-6B18-0FF1-7410-FFE47790E666}"/>
              </a:ext>
            </a:extLst>
          </p:cNvPr>
          <p:cNvSpPr>
            <a:spLocks noGrp="1"/>
          </p:cNvSpPr>
          <p:nvPr>
            <p:ph type="title"/>
          </p:nvPr>
        </p:nvSpPr>
        <p:spPr/>
        <p:txBody>
          <a:bodyPr/>
          <a:lstStyle/>
          <a:p>
            <a:r>
              <a:rPr lang="en-GB" dirty="0"/>
              <a:t>Neighbourhood Watch </a:t>
            </a:r>
          </a:p>
        </p:txBody>
      </p:sp>
      <p:sp>
        <p:nvSpPr>
          <p:cNvPr id="3" name="TextBox 2">
            <a:extLst>
              <a:ext uri="{FF2B5EF4-FFF2-40B4-BE49-F238E27FC236}">
                <a16:creationId xmlns:a16="http://schemas.microsoft.com/office/drawing/2014/main" id="{01465487-96B8-5DF8-CA12-117A9C739581}"/>
              </a:ext>
            </a:extLst>
          </p:cNvPr>
          <p:cNvSpPr txBox="1"/>
          <p:nvPr/>
        </p:nvSpPr>
        <p:spPr>
          <a:xfrm>
            <a:off x="1173018" y="2724727"/>
            <a:ext cx="10298546" cy="3693319"/>
          </a:xfrm>
          <a:prstGeom prst="rect">
            <a:avLst/>
          </a:prstGeom>
          <a:noFill/>
        </p:spPr>
        <p:txBody>
          <a:bodyPr wrap="square" rtlCol="0">
            <a:spAutoFit/>
          </a:bodyPr>
          <a:lstStyle/>
          <a:p>
            <a:r>
              <a:rPr lang="en-GB" dirty="0"/>
              <a:t>Groups of like-minded civilians grouping together to try and make a difference in their respected communities </a:t>
            </a:r>
          </a:p>
          <a:p>
            <a:endParaRPr lang="en-GB" dirty="0"/>
          </a:p>
          <a:p>
            <a:r>
              <a:rPr lang="en-GB" dirty="0"/>
              <a:t>More then 100,000 groups across the UK making it hard to make sure they don’t put themselves in danger </a:t>
            </a:r>
          </a:p>
          <a:p>
            <a:endParaRPr lang="en-GB" dirty="0"/>
          </a:p>
          <a:p>
            <a:r>
              <a:rPr lang="en-GB" dirty="0"/>
              <a:t>The Broader Neighbourhood Watch established in 2007</a:t>
            </a:r>
          </a:p>
          <a:p>
            <a:endParaRPr lang="en-GB" dirty="0"/>
          </a:p>
          <a:p>
            <a:r>
              <a:rPr lang="en-GB" dirty="0"/>
              <a:t>Information that s not already known to the public is not given to them </a:t>
            </a:r>
          </a:p>
          <a:p>
            <a:endParaRPr lang="en-GB" dirty="0"/>
          </a:p>
          <a:p>
            <a:r>
              <a:rPr lang="en-GB" dirty="0"/>
              <a:t>But because they are more active on the streets then others in the community they put themselves at more of a risk</a:t>
            </a:r>
          </a:p>
          <a:p>
            <a:endParaRPr lang="en-GB" dirty="0"/>
          </a:p>
          <a:p>
            <a:endParaRPr lang="en-GB" dirty="0"/>
          </a:p>
        </p:txBody>
      </p:sp>
    </p:spTree>
    <p:extLst>
      <p:ext uri="{BB962C8B-B14F-4D97-AF65-F5344CB8AC3E}">
        <p14:creationId xmlns:p14="http://schemas.microsoft.com/office/powerpoint/2010/main" val="32832497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A6BBB-761A-851E-C9FA-74CBAD14DB2D}"/>
              </a:ext>
            </a:extLst>
          </p:cNvPr>
          <p:cNvSpPr>
            <a:spLocks noGrp="1"/>
          </p:cNvSpPr>
          <p:nvPr>
            <p:ph type="title"/>
          </p:nvPr>
        </p:nvSpPr>
        <p:spPr/>
        <p:txBody>
          <a:bodyPr/>
          <a:lstStyle/>
          <a:p>
            <a:r>
              <a:rPr lang="en-GB" dirty="0"/>
              <a:t>Social media groups that target the police </a:t>
            </a:r>
          </a:p>
        </p:txBody>
      </p:sp>
      <p:sp>
        <p:nvSpPr>
          <p:cNvPr id="4" name="TextBox 3">
            <a:extLst>
              <a:ext uri="{FF2B5EF4-FFF2-40B4-BE49-F238E27FC236}">
                <a16:creationId xmlns:a16="http://schemas.microsoft.com/office/drawing/2014/main" id="{2249B4C9-9CAB-A726-AEFE-BCC5708E6B72}"/>
              </a:ext>
            </a:extLst>
          </p:cNvPr>
          <p:cNvSpPr txBox="1"/>
          <p:nvPr/>
        </p:nvSpPr>
        <p:spPr>
          <a:xfrm>
            <a:off x="1320800" y="2724727"/>
            <a:ext cx="9504218" cy="2585323"/>
          </a:xfrm>
          <a:prstGeom prst="rect">
            <a:avLst/>
          </a:prstGeom>
          <a:noFill/>
        </p:spPr>
        <p:txBody>
          <a:bodyPr wrap="square" rtlCol="0">
            <a:spAutoFit/>
          </a:bodyPr>
          <a:lstStyle/>
          <a:p>
            <a:r>
              <a:rPr lang="en-GB" dirty="0"/>
              <a:t>Groups can be created across all platforms that target hate toward the police </a:t>
            </a:r>
          </a:p>
          <a:p>
            <a:endParaRPr lang="en-GB" dirty="0"/>
          </a:p>
          <a:p>
            <a:r>
              <a:rPr lang="en-GB" dirty="0"/>
              <a:t>If a person watches content about the police could be recommended these accounts, therefore, creating a following </a:t>
            </a:r>
          </a:p>
          <a:p>
            <a:endParaRPr lang="en-GB" dirty="0"/>
          </a:p>
          <a:p>
            <a:r>
              <a:rPr lang="en-GB" dirty="0"/>
              <a:t>Police cant attack these accounts directly as it could be seen as taking away the freedom of speech </a:t>
            </a:r>
          </a:p>
          <a:p>
            <a:endParaRPr lang="en-GB" dirty="0"/>
          </a:p>
          <a:p>
            <a:r>
              <a:rPr lang="en-GB" dirty="0"/>
              <a:t>If left alone though it could lead some to turn from online hate to physical with attacks on Scottish police officers in 2020 on the rise.</a:t>
            </a:r>
          </a:p>
        </p:txBody>
      </p:sp>
    </p:spTree>
    <p:extLst>
      <p:ext uri="{BB962C8B-B14F-4D97-AF65-F5344CB8AC3E}">
        <p14:creationId xmlns:p14="http://schemas.microsoft.com/office/powerpoint/2010/main" val="1851563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70642-730E-A1E7-5553-6E78B039B15C}"/>
              </a:ext>
            </a:extLst>
          </p:cNvPr>
          <p:cNvSpPr>
            <a:spLocks noGrp="1"/>
          </p:cNvSpPr>
          <p:nvPr>
            <p:ph type="title"/>
          </p:nvPr>
        </p:nvSpPr>
        <p:spPr/>
        <p:txBody>
          <a:bodyPr/>
          <a:lstStyle/>
          <a:p>
            <a:r>
              <a:rPr lang="en-GB" dirty="0"/>
              <a:t>Recruiting new officers </a:t>
            </a:r>
          </a:p>
        </p:txBody>
      </p:sp>
      <p:sp>
        <p:nvSpPr>
          <p:cNvPr id="3" name="TextBox 2">
            <a:extLst>
              <a:ext uri="{FF2B5EF4-FFF2-40B4-BE49-F238E27FC236}">
                <a16:creationId xmlns:a16="http://schemas.microsoft.com/office/drawing/2014/main" id="{614A0B8B-1D04-C4FB-0198-CD7AC99DD989}"/>
              </a:ext>
            </a:extLst>
          </p:cNvPr>
          <p:cNvSpPr txBox="1"/>
          <p:nvPr/>
        </p:nvSpPr>
        <p:spPr>
          <a:xfrm>
            <a:off x="1228436" y="2715491"/>
            <a:ext cx="10039928" cy="1477328"/>
          </a:xfrm>
          <a:prstGeom prst="rect">
            <a:avLst/>
          </a:prstGeom>
          <a:noFill/>
        </p:spPr>
        <p:txBody>
          <a:bodyPr wrap="square" rtlCol="0">
            <a:spAutoFit/>
          </a:bodyPr>
          <a:lstStyle/>
          <a:p>
            <a:r>
              <a:rPr lang="en-GB" dirty="0"/>
              <a:t>With positive policing videos online it could create interest in those looking for work to try also help out in their community </a:t>
            </a:r>
          </a:p>
          <a:p>
            <a:endParaRPr lang="en-GB" dirty="0"/>
          </a:p>
          <a:p>
            <a:r>
              <a:rPr lang="en-GB" dirty="0"/>
              <a:t>Adverts online and through their social media platforms can also make people interested especially if they like the perks that come with it like a good pension  </a:t>
            </a:r>
          </a:p>
        </p:txBody>
      </p:sp>
    </p:spTree>
    <p:extLst>
      <p:ext uri="{BB962C8B-B14F-4D97-AF65-F5344CB8AC3E}">
        <p14:creationId xmlns:p14="http://schemas.microsoft.com/office/powerpoint/2010/main" val="1564245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FFAF2-9D92-D01A-351F-D15A120370CE}"/>
              </a:ext>
            </a:extLst>
          </p:cNvPr>
          <p:cNvSpPr>
            <a:spLocks noGrp="1"/>
          </p:cNvSpPr>
          <p:nvPr>
            <p:ph type="title"/>
          </p:nvPr>
        </p:nvSpPr>
        <p:spPr/>
        <p:txBody>
          <a:bodyPr/>
          <a:lstStyle/>
          <a:p>
            <a:r>
              <a:rPr lang="en-GB" dirty="0"/>
              <a:t>In conclusion </a:t>
            </a:r>
          </a:p>
        </p:txBody>
      </p:sp>
      <p:sp>
        <p:nvSpPr>
          <p:cNvPr id="3" name="TextBox 2">
            <a:extLst>
              <a:ext uri="{FF2B5EF4-FFF2-40B4-BE49-F238E27FC236}">
                <a16:creationId xmlns:a16="http://schemas.microsoft.com/office/drawing/2014/main" id="{4C0FDEAE-E520-2624-5BD3-8D775A53BBFE}"/>
              </a:ext>
            </a:extLst>
          </p:cNvPr>
          <p:cNvSpPr txBox="1"/>
          <p:nvPr/>
        </p:nvSpPr>
        <p:spPr>
          <a:xfrm>
            <a:off x="1791855" y="2660073"/>
            <a:ext cx="8700654" cy="3693319"/>
          </a:xfrm>
          <a:prstGeom prst="rect">
            <a:avLst/>
          </a:prstGeom>
          <a:noFill/>
        </p:spPr>
        <p:txBody>
          <a:bodyPr wrap="square" rtlCol="0">
            <a:spAutoFit/>
          </a:bodyPr>
          <a:lstStyle/>
          <a:p>
            <a:r>
              <a:rPr lang="en-GB" dirty="0"/>
              <a:t>Its shown that media can have a significant impact on policing good and bad </a:t>
            </a:r>
          </a:p>
          <a:p>
            <a:endParaRPr lang="en-GB" dirty="0"/>
          </a:p>
          <a:p>
            <a:r>
              <a:rPr lang="en-GB" dirty="0"/>
              <a:t>If the police add positively to their community online and off then it can lead to all kinds of benefits with less abuse from the public, more cooperation and make people want to join the force</a:t>
            </a:r>
          </a:p>
          <a:p>
            <a:endParaRPr lang="en-GB" dirty="0"/>
          </a:p>
          <a:p>
            <a:r>
              <a:rPr lang="en-GB" dirty="0"/>
              <a:t>On the other hand if seen abusing their power or breaking the laws they are trying to enforce then they’ll get the repercussions </a:t>
            </a:r>
          </a:p>
          <a:p>
            <a:endParaRPr lang="en-GB" dirty="0"/>
          </a:p>
          <a:p>
            <a:r>
              <a:rPr lang="en-GB" dirty="0"/>
              <a:t>Its how the police perform in their daily duties in work and out that can influence whether it’s a good or bad thing </a:t>
            </a:r>
          </a:p>
          <a:p>
            <a:endParaRPr lang="en-GB" dirty="0"/>
          </a:p>
          <a:p>
            <a:endParaRPr lang="en-GB" dirty="0"/>
          </a:p>
        </p:txBody>
      </p:sp>
    </p:spTree>
    <p:extLst>
      <p:ext uri="{BB962C8B-B14F-4D97-AF65-F5344CB8AC3E}">
        <p14:creationId xmlns:p14="http://schemas.microsoft.com/office/powerpoint/2010/main" val="352627862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13674</TotalTime>
  <Words>715</Words>
  <Application>Microsoft Office PowerPoint</Application>
  <PresentationFormat>Widescreen</PresentationFormat>
  <Paragraphs>77</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Abadi</vt:lpstr>
      <vt:lpstr>Arial</vt:lpstr>
      <vt:lpstr>Gill Sans MT</vt:lpstr>
      <vt:lpstr>Parcel</vt:lpstr>
      <vt:lpstr>“Critically discuss the impact the media has on Uk policing”</vt:lpstr>
      <vt:lpstr>INTRODUCTION</vt:lpstr>
      <vt:lpstr>Advantages v disadvantages</vt:lpstr>
      <vt:lpstr>Can police presence online be beneficial</vt:lpstr>
      <vt:lpstr>Sarah everard</vt:lpstr>
      <vt:lpstr>Neighbourhood Watch </vt:lpstr>
      <vt:lpstr>Social media groups that target the police </vt:lpstr>
      <vt:lpstr>Recruiting new officers </vt:lpstr>
      <vt:lpstr>In 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discuss the impact the media has on Uk policing”</dc:title>
  <dc:creator>Morgan Sims</dc:creator>
  <cp:lastModifiedBy>Morgan Sims</cp:lastModifiedBy>
  <cp:revision>1</cp:revision>
  <dcterms:created xsi:type="dcterms:W3CDTF">2023-04-16T13:59:59Z</dcterms:created>
  <dcterms:modified xsi:type="dcterms:W3CDTF">2023-04-27T10:58:32Z</dcterms:modified>
</cp:coreProperties>
</file>