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s/slide2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s/slide19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257" r:id="rId3"/>
    <p:sldId id="267" r:id="rId4"/>
    <p:sldId id="278" r:id="rId5"/>
    <p:sldId id="300" r:id="rId6"/>
    <p:sldId id="279" r:id="rId7"/>
    <p:sldId id="281" r:id="rId8"/>
    <p:sldId id="308" r:id="rId9"/>
    <p:sldId id="301" r:id="rId10"/>
    <p:sldId id="302" r:id="rId11"/>
    <p:sldId id="303" r:id="rId12"/>
    <p:sldId id="310" r:id="rId13"/>
    <p:sldId id="304" r:id="rId14"/>
    <p:sldId id="307" r:id="rId15"/>
    <p:sldId id="305" r:id="rId16"/>
    <p:sldId id="312" r:id="rId17"/>
    <p:sldId id="311" r:id="rId18"/>
    <p:sldId id="314" r:id="rId19"/>
    <p:sldId id="306" r:id="rId20"/>
    <p:sldId id="313" r:id="rId21"/>
    <p:sldId id="309" r:id="rId2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26794" autoAdjust="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72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printerSettings" Target="printerSettings/printerSettings1.bin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0222F44-53F6-C34F-80DF-AE274AD3BF39}" type="datetimeFigureOut">
              <a:rPr lang="en-GB" smtClean="0"/>
              <a:pPr/>
              <a:t>2/12/13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7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32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00401"/>
            <a:ext cx="8915400" cy="98057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‘</a:t>
            </a:r>
            <a:r>
              <a:rPr lang="en-GB" dirty="0" err="1" smtClean="0"/>
              <a:t>Free’Market</a:t>
            </a:r>
            <a:r>
              <a:rPr lang="en-GB" dirty="0" smtClean="0"/>
              <a:t> and </a:t>
            </a:r>
            <a:r>
              <a:rPr lang="en-GB" dirty="0" err="1" smtClean="0"/>
              <a:t>Neoliberalism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780977"/>
            <a:ext cx="8001000" cy="407702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8801" y="2963918"/>
            <a:ext cx="5628290" cy="3613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Reminder….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3026"/>
            <a:ext cx="7610476" cy="390330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Embedded and  </a:t>
            </a:r>
            <a:r>
              <a:rPr lang="en-GB" dirty="0" err="1" smtClean="0"/>
              <a:t>Disembedded</a:t>
            </a:r>
            <a:r>
              <a:rPr lang="en-GB" dirty="0" smtClean="0"/>
              <a:t> Economies</a:t>
            </a:r>
          </a:p>
          <a:p>
            <a:r>
              <a:rPr lang="en-GB" dirty="0" smtClean="0"/>
              <a:t>Formalist – </a:t>
            </a:r>
            <a:r>
              <a:rPr lang="en-GB" dirty="0" err="1" smtClean="0"/>
              <a:t>Substantivist</a:t>
            </a:r>
            <a:r>
              <a:rPr lang="en-GB" dirty="0" smtClean="0"/>
              <a:t> Debate (see Polanyi)</a:t>
            </a:r>
          </a:p>
          <a:p>
            <a:r>
              <a:rPr lang="en-GB" dirty="0" smtClean="0"/>
              <a:t>Are we calculating, rational and self-maximising individuals operating in a separate economic sphere, or are economic practices embedded in society?</a:t>
            </a:r>
          </a:p>
          <a:p>
            <a:pPr lvl="1"/>
            <a:r>
              <a:rPr lang="en-GB" dirty="0" smtClean="0"/>
              <a:t>Money individualises, but involves trust (and is upheld by the state) (Hart, Simmel)</a:t>
            </a:r>
          </a:p>
          <a:p>
            <a:pPr lvl="1"/>
            <a:r>
              <a:rPr lang="en-GB" dirty="0" smtClean="0"/>
              <a:t>Money is incorporated into cultural frameworks (Carsten, Bloch and Parry) </a:t>
            </a:r>
          </a:p>
          <a:p>
            <a:pPr lvl="1"/>
            <a:r>
              <a:rPr lang="en-GB" dirty="0" smtClean="0"/>
              <a:t>Market activity is deeply rooted in personal relations (</a:t>
            </a:r>
            <a:r>
              <a:rPr lang="en-GB" dirty="0" err="1" smtClean="0"/>
              <a:t>Zaloom</a:t>
            </a:r>
            <a:r>
              <a:rPr lang="en-GB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‘Free’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endParaRPr lang="en-GB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4424" y="2301766"/>
            <a:ext cx="6705273" cy="396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err="1" smtClean="0"/>
              <a:t>Neoliberalism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>
          <a:xfrm>
            <a:off x="546630" y="2133600"/>
            <a:ext cx="4711170" cy="4143375"/>
          </a:xfrm>
        </p:spPr>
        <p:txBody>
          <a:bodyPr>
            <a:normAutofit lnSpcReduction="10000"/>
          </a:bodyPr>
          <a:lstStyle/>
          <a:p>
            <a:pPr eaLnBrk="1" hangingPunct="1">
              <a:spcBef>
                <a:spcPts val="800"/>
              </a:spcBef>
            </a:pPr>
            <a:r>
              <a:rPr lang="en-GB" dirty="0" smtClean="0"/>
              <a:t>Political philosophy 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Economic Liberalisation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Free Trade </a:t>
            </a:r>
          </a:p>
          <a:p>
            <a:pPr lvl="2">
              <a:spcBef>
                <a:spcPts val="800"/>
              </a:spcBef>
            </a:pPr>
            <a:r>
              <a:rPr lang="en-GB" dirty="0" smtClean="0"/>
              <a:t>Removal of barriers and restrictions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The market should be self-regulating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Withdrawal – the rolling back – of the state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Privatization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Deregulation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Cutting of public expenditure</a:t>
            </a:r>
          </a:p>
          <a:p>
            <a:pPr lvl="1">
              <a:spcBef>
                <a:spcPts val="800"/>
              </a:spcBef>
            </a:pPr>
            <a:endParaRPr lang="en-GB" dirty="0" smtClean="0"/>
          </a:p>
          <a:p>
            <a:pPr lvl="1">
              <a:spcBef>
                <a:spcPts val="800"/>
              </a:spcBef>
            </a:pPr>
            <a:endParaRPr lang="en-GB" dirty="0" smtClean="0"/>
          </a:p>
          <a:p>
            <a:pPr lvl="1">
              <a:spcBef>
                <a:spcPts val="800"/>
              </a:spcBef>
            </a:pPr>
            <a:endParaRPr lang="en-GB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905000"/>
            <a:ext cx="24638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1310" y="3632199"/>
            <a:ext cx="2042384" cy="264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Liberating the Individual (Harvey 2005)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14424" y="2335510"/>
            <a:ext cx="7610476" cy="419982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Human wellbeing can be advanced by liberating individual entrepreneurial freedoms</a:t>
            </a:r>
          </a:p>
          <a:p>
            <a:pPr lvl="1"/>
            <a:r>
              <a:rPr lang="en-GB" dirty="0" smtClean="0"/>
              <a:t>Private property rights</a:t>
            </a:r>
          </a:p>
          <a:p>
            <a:pPr lvl="1"/>
            <a:r>
              <a:rPr lang="en-GB" dirty="0" smtClean="0"/>
              <a:t>Free markets </a:t>
            </a:r>
          </a:p>
          <a:p>
            <a:pPr lvl="1"/>
            <a:r>
              <a:rPr lang="en-GB" dirty="0" smtClean="0"/>
              <a:t>Free Trade </a:t>
            </a:r>
          </a:p>
          <a:p>
            <a:r>
              <a:rPr lang="en-GB" dirty="0" smtClean="0"/>
              <a:t>The state isn’t invisible, but creates the environment for markets to thrive </a:t>
            </a:r>
          </a:p>
          <a:p>
            <a:pPr lvl="1"/>
            <a:r>
              <a:rPr lang="en-GB" dirty="0" smtClean="0"/>
              <a:t>Securing property rights</a:t>
            </a:r>
          </a:p>
          <a:p>
            <a:pPr lvl="1"/>
            <a:r>
              <a:rPr lang="en-GB" dirty="0" smtClean="0"/>
              <a:t>Creating Markets</a:t>
            </a:r>
          </a:p>
          <a:p>
            <a:r>
              <a:rPr lang="en-GB" dirty="0" smtClean="0"/>
              <a:t>But state interventions should be minimal</a:t>
            </a:r>
          </a:p>
          <a:p>
            <a:pPr lvl="1"/>
            <a:r>
              <a:rPr lang="en-GB" dirty="0" smtClean="0"/>
              <a:t>They distort</a:t>
            </a:r>
          </a:p>
          <a:p>
            <a:pPr lvl="1"/>
            <a:r>
              <a:rPr lang="en-GB" dirty="0" smtClean="0"/>
              <a:t>Can’t second guess ‘the market’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Neoliberalism</a:t>
            </a:r>
            <a:r>
              <a:rPr lang="en-GB" dirty="0" smtClean="0"/>
              <a:t> Takes Hold</a:t>
            </a:r>
            <a:endParaRPr lang="en-GB" dirty="0"/>
          </a:p>
        </p:txBody>
      </p:sp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pPr eaLnBrk="1" hangingPunct="1">
              <a:spcBef>
                <a:spcPts val="800"/>
              </a:spcBef>
              <a:buFontTx/>
              <a:buChar char="-"/>
            </a:pPr>
            <a:endParaRPr lang="en-GB" dirty="0" smtClean="0"/>
          </a:p>
          <a:p>
            <a:pPr eaLnBrk="1" hangingPunct="1"/>
            <a:endParaRPr lang="en-GB" sz="1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713" y="2121600"/>
            <a:ext cx="4452937" cy="3605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6900" y="2270522"/>
            <a:ext cx="3236913" cy="3181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6868" y="4389904"/>
            <a:ext cx="3138488" cy="2125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 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674" y="2309813"/>
            <a:ext cx="2619375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1061" y="4341507"/>
            <a:ext cx="27622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7650" y="2309813"/>
            <a:ext cx="2286000" cy="3689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2270" y="2309813"/>
            <a:ext cx="2252662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4100" y="3548761"/>
            <a:ext cx="1866230" cy="1241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3964" y="4724400"/>
            <a:ext cx="2089274" cy="1274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2963" y="771524"/>
            <a:ext cx="3957637" cy="345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700" y="771524"/>
            <a:ext cx="2781300" cy="390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900" y="4024313"/>
            <a:ext cx="5010150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9485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Global Spread of </a:t>
            </a:r>
            <a:r>
              <a:rPr lang="en-GB" dirty="0" err="1" smtClean="0"/>
              <a:t>Neoliberalism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role of the International Monetary Fund and the World Bank </a:t>
            </a:r>
          </a:p>
          <a:p>
            <a:r>
              <a:rPr lang="en-GB" dirty="0" smtClean="0"/>
              <a:t>Pushed ‘market fundamentalism’ (</a:t>
            </a:r>
            <a:r>
              <a:rPr lang="en-GB" dirty="0" err="1" smtClean="0"/>
              <a:t>Stiglitz</a:t>
            </a:r>
            <a:r>
              <a:rPr lang="en-GB" dirty="0" smtClean="0"/>
              <a:t> 2002) </a:t>
            </a:r>
          </a:p>
          <a:p>
            <a:r>
              <a:rPr lang="en-GB" dirty="0" smtClean="0"/>
              <a:t>Global free trade agreements (</a:t>
            </a:r>
            <a:r>
              <a:rPr lang="en-GB" dirty="0" err="1" smtClean="0"/>
              <a:t>eg</a:t>
            </a:r>
            <a:r>
              <a:rPr lang="en-GB" dirty="0" smtClean="0"/>
              <a:t>. NAFTA) </a:t>
            </a:r>
          </a:p>
          <a:p>
            <a:r>
              <a:rPr lang="en-GB" dirty="0" smtClean="0"/>
              <a:t>Deregulation of capital markets </a:t>
            </a:r>
          </a:p>
          <a:p>
            <a:r>
              <a:rPr lang="en-GB" dirty="0" smtClean="0"/>
              <a:t>Often tied to democracy and notions of individual freedom</a:t>
            </a:r>
          </a:p>
          <a:p>
            <a:r>
              <a:rPr lang="en-GB" dirty="0" smtClean="0"/>
              <a:t>Neoliberalism as a path to development of the Global South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Stiglitz</a:t>
            </a:r>
            <a:r>
              <a:rPr lang="en-GB" dirty="0" smtClean="0"/>
              <a:t> (2002)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Chief Economist of the World Bank </a:t>
            </a:r>
          </a:p>
          <a:p>
            <a:r>
              <a:rPr lang="en-GB" sz="2400" dirty="0" smtClean="0"/>
              <a:t>Clinton’s Advisors </a:t>
            </a:r>
          </a:p>
          <a:p>
            <a:r>
              <a:rPr lang="en-GB" sz="2400" dirty="0" smtClean="0"/>
              <a:t>Winner of the Nobel Prize for Economics 2001 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6801" y="2357437"/>
            <a:ext cx="2347184" cy="2767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1" y="3781425"/>
            <a:ext cx="2046194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39964"/>
            <a:ext cx="8913813" cy="119829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Adverse effects of economic liberalisation in the developing world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47700" y="2595563"/>
            <a:ext cx="4036060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Prey to ‘hot money’</a:t>
            </a:r>
          </a:p>
          <a:p>
            <a:r>
              <a:rPr lang="en-GB" sz="2000" dirty="0" smtClean="0"/>
              <a:t>Speculation; money in and money out </a:t>
            </a:r>
          </a:p>
          <a:p>
            <a:r>
              <a:rPr lang="en-GB" sz="2000" dirty="0" smtClean="0"/>
              <a:t>Has not promoted growth and stability</a:t>
            </a:r>
          </a:p>
          <a:p>
            <a:r>
              <a:rPr lang="en-GB" sz="2000" dirty="0" smtClean="0"/>
              <a:t>Increased volatility as smaller economies are subjected to global trends</a:t>
            </a:r>
          </a:p>
          <a:p>
            <a:endParaRPr lang="en-GB" sz="20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750" y="2595563"/>
            <a:ext cx="3855944" cy="368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0" y="647700"/>
            <a:ext cx="3600450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9651" y="1238250"/>
            <a:ext cx="3348038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7150" y="3886200"/>
            <a:ext cx="3967162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74716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Structural Adjustment Programme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Set of ‘shock’ policies implemented by the IMF </a:t>
            </a:r>
          </a:p>
          <a:p>
            <a:r>
              <a:rPr lang="en-GB" dirty="0" smtClean="0"/>
              <a:t>Conditions for loans; tied to </a:t>
            </a:r>
            <a:r>
              <a:rPr lang="en-GB" dirty="0" err="1" smtClean="0"/>
              <a:t>neoliberalism</a:t>
            </a:r>
            <a:r>
              <a:rPr lang="en-GB" dirty="0" smtClean="0"/>
              <a:t> and free market ideology </a:t>
            </a:r>
          </a:p>
          <a:p>
            <a:pPr lvl="1"/>
            <a:r>
              <a:rPr lang="en-GB" dirty="0" smtClean="0"/>
              <a:t>Cutting expenditure and state support</a:t>
            </a:r>
          </a:p>
          <a:p>
            <a:pPr lvl="1"/>
            <a:r>
              <a:rPr lang="en-GB" dirty="0" smtClean="0"/>
              <a:t>Export orientation </a:t>
            </a:r>
          </a:p>
          <a:p>
            <a:pPr lvl="1"/>
            <a:r>
              <a:rPr lang="en-GB" dirty="0" smtClean="0"/>
              <a:t>Trade liberalisation and the removal of barriers </a:t>
            </a:r>
          </a:p>
          <a:p>
            <a:pPr lvl="1"/>
            <a:r>
              <a:rPr lang="en-GB" dirty="0" smtClean="0"/>
              <a:t>Removal of state subsidies </a:t>
            </a:r>
          </a:p>
          <a:p>
            <a:pPr lvl="1"/>
            <a:r>
              <a:rPr lang="en-GB" dirty="0" smtClean="0"/>
              <a:t>Attracting foreign investment </a:t>
            </a:r>
          </a:p>
          <a:p>
            <a:pPr lvl="1"/>
            <a:r>
              <a:rPr lang="en-GB" dirty="0" smtClean="0"/>
              <a:t>Balancing the budget / austerity </a:t>
            </a:r>
          </a:p>
          <a:p>
            <a:pPr lvl="1"/>
            <a:r>
              <a:rPr lang="en-GB" dirty="0" smtClean="0"/>
              <a:t>Privatisation of state-owned industries</a:t>
            </a:r>
          </a:p>
          <a:p>
            <a:r>
              <a:rPr lang="en-GB" dirty="0" smtClean="0"/>
              <a:t>The Washington Consensus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850" y="952500"/>
            <a:ext cx="7772399" cy="5162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20868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294536"/>
            <a:ext cx="3566160" cy="274524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See a range of examples; </a:t>
            </a:r>
          </a:p>
          <a:p>
            <a:pPr lvl="1"/>
            <a:r>
              <a:rPr lang="en-GB" dirty="0" smtClean="0"/>
              <a:t>June Nash (1994): Bolivia </a:t>
            </a:r>
          </a:p>
          <a:p>
            <a:pPr lvl="1"/>
            <a:r>
              <a:rPr lang="en-GB" dirty="0" smtClean="0"/>
              <a:t>John Gledhill (1998) Mexico </a:t>
            </a:r>
          </a:p>
          <a:p>
            <a:pPr lvl="1"/>
            <a:r>
              <a:rPr lang="en-GB" dirty="0" smtClean="0"/>
              <a:t>James Ferguson (1991) Lesotho </a:t>
            </a:r>
          </a:p>
          <a:p>
            <a:r>
              <a:rPr lang="en-GB" dirty="0" smtClean="0"/>
              <a:t>To name but a few…..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294536"/>
            <a:ext cx="3566160" cy="398243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Public Health and Medicine </a:t>
            </a:r>
          </a:p>
          <a:p>
            <a:r>
              <a:rPr lang="en-GB" dirty="0" smtClean="0"/>
              <a:t>Migration and </a:t>
            </a:r>
            <a:r>
              <a:rPr lang="en-GB" dirty="0" err="1" smtClean="0"/>
              <a:t>Transnationalism</a:t>
            </a:r>
            <a:r>
              <a:rPr lang="en-GB" dirty="0" smtClean="0"/>
              <a:t> </a:t>
            </a:r>
          </a:p>
          <a:p>
            <a:r>
              <a:rPr lang="en-GB" dirty="0" smtClean="0"/>
              <a:t>Livelihoods </a:t>
            </a:r>
          </a:p>
          <a:p>
            <a:r>
              <a:rPr lang="en-GB" dirty="0" smtClean="0"/>
              <a:t>Development and its bureaucracies </a:t>
            </a:r>
          </a:p>
          <a:p>
            <a:r>
              <a:rPr lang="en-GB" dirty="0" smtClean="0"/>
              <a:t>But structural adjustment and neoliberal ideology forms the backdrop for much of what we study today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2500" y="704850"/>
            <a:ext cx="7486649" cy="533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5934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6300" y="609601"/>
            <a:ext cx="7467599" cy="5707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7852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788" y="3098003"/>
            <a:ext cx="4119562" cy="338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1107" y="3271832"/>
            <a:ext cx="3721894" cy="3033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01220"/>
            <a:ext cx="6457950" cy="2512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41834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Themes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burden falls most heavily on the poor and vulnerable</a:t>
            </a:r>
          </a:p>
          <a:p>
            <a:r>
              <a:rPr lang="en-GB" dirty="0" smtClean="0"/>
              <a:t>Has resulted in increasing differences between the wealthier and the poor </a:t>
            </a:r>
          </a:p>
          <a:p>
            <a:r>
              <a:rPr lang="en-GB" dirty="0" smtClean="0"/>
              <a:t>In some cases, it led to complete economic and political collapse (esp. in Latin America)</a:t>
            </a:r>
          </a:p>
          <a:p>
            <a:r>
              <a:rPr lang="en-GB" dirty="0" smtClean="0"/>
              <a:t>But there has also been resistance and adaptation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760" y="2343150"/>
            <a:ext cx="4029933" cy="393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850" y="1209674"/>
            <a:ext cx="3505200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2450" y="2764631"/>
            <a:ext cx="4324350" cy="3538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2499" y="454817"/>
            <a:ext cx="3143249" cy="2059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769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23950"/>
            <a:ext cx="8913813" cy="914400"/>
          </a:xfrm>
        </p:spPr>
        <p:txBody>
          <a:bodyPr/>
          <a:lstStyle/>
          <a:p>
            <a:r>
              <a:rPr lang="en-GB" dirty="0" smtClean="0"/>
              <a:t>A Changing Situation…. 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1100" y="2324100"/>
            <a:ext cx="7162800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98981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602</TotalTime>
  <Words>479</Words>
  <Application>Microsoft Macintosh PowerPoint</Application>
  <PresentationFormat>On-screen Show (4:3)</PresentationFormat>
  <Paragraphs>77</Paragraphs>
  <Slides>21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Perspective</vt:lpstr>
      <vt:lpstr>The ‘Free’Market and Neoliberalism</vt:lpstr>
      <vt:lpstr>A Reminder…. </vt:lpstr>
      <vt:lpstr>‘Free’ Market</vt:lpstr>
      <vt:lpstr>Neoliberalism </vt:lpstr>
      <vt:lpstr>Liberating the Individual (Harvey 2005)</vt:lpstr>
      <vt:lpstr>Neoliberalism Takes Hold</vt:lpstr>
      <vt:lpstr>Consequences </vt:lpstr>
      <vt:lpstr>Slide 8</vt:lpstr>
      <vt:lpstr>The Global Spread of Neoliberalism</vt:lpstr>
      <vt:lpstr>Stiglitz (2002) </vt:lpstr>
      <vt:lpstr>Adverse effects of economic liberalisation in the developing world </vt:lpstr>
      <vt:lpstr>Slide 12</vt:lpstr>
      <vt:lpstr>Structural Adjustment Programme</vt:lpstr>
      <vt:lpstr>Slide 14</vt:lpstr>
      <vt:lpstr>Consequences</vt:lpstr>
      <vt:lpstr>Slide 16</vt:lpstr>
      <vt:lpstr>Slide 17</vt:lpstr>
      <vt:lpstr>Slide 18</vt:lpstr>
      <vt:lpstr>Key Themes </vt:lpstr>
      <vt:lpstr>Slide 20</vt:lpstr>
      <vt:lpstr>A Changing Situation….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 &amp; Patterns of Exchange</dc:title>
  <dc:creator>Emma-Jayne Abbots</dc:creator>
  <cp:lastModifiedBy>Emma-Jayne Abbots</cp:lastModifiedBy>
  <cp:revision>32</cp:revision>
  <dcterms:created xsi:type="dcterms:W3CDTF">2013-02-12T10:50:00Z</dcterms:created>
  <dcterms:modified xsi:type="dcterms:W3CDTF">2013-02-12T10:50:50Z</dcterms:modified>
</cp:coreProperties>
</file>