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768" r:id="rId4"/>
  </p:sldMasterIdLst>
  <p:notesMasterIdLst>
    <p:notesMasterId r:id="rId21"/>
  </p:notesMasterIdLst>
  <p:sldIdLst>
    <p:sldId id="269" r:id="rId5"/>
    <p:sldId id="286" r:id="rId6"/>
    <p:sldId id="257" r:id="rId7"/>
    <p:sldId id="270" r:id="rId8"/>
    <p:sldId id="285" r:id="rId9"/>
    <p:sldId id="281" r:id="rId10"/>
    <p:sldId id="271" r:id="rId11"/>
    <p:sldId id="274" r:id="rId12"/>
    <p:sldId id="283" r:id="rId13"/>
    <p:sldId id="275" r:id="rId14"/>
    <p:sldId id="284" r:id="rId15"/>
    <p:sldId id="279" r:id="rId16"/>
    <p:sldId id="280" r:id="rId17"/>
    <p:sldId id="277" r:id="rId18"/>
    <p:sldId id="282" r:id="rId19"/>
    <p:sldId id="27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191" autoAdjust="0"/>
    <p:restoredTop sz="94660"/>
  </p:normalViewPr>
  <p:slideViewPr>
    <p:cSldViewPr snapToGrid="0">
      <p:cViewPr varScale="1">
        <p:scale>
          <a:sx n="74" d="100"/>
          <a:sy n="74" d="100"/>
        </p:scale>
        <p:origin x="40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slide" Target="slides/slide14.xml" /><Relationship Id="rId3" Type="http://schemas.openxmlformats.org/officeDocument/2006/relationships/customXml" Target="../customXml/item3.xml" /><Relationship Id="rId21" Type="http://schemas.openxmlformats.org/officeDocument/2006/relationships/notesMaster" Target="notesMasters/notesMaster1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5" Type="http://schemas.openxmlformats.org/officeDocument/2006/relationships/tableStyles" Target="tableStyles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slide" Target="slides/slide16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24" Type="http://schemas.openxmlformats.org/officeDocument/2006/relationships/theme" Target="theme/theme1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openxmlformats.org/officeDocument/2006/relationships/viewProps" Target="viewProps.xml" /><Relationship Id="rId10" Type="http://schemas.openxmlformats.org/officeDocument/2006/relationships/slide" Target="slides/slide6.xml" /><Relationship Id="rId19" Type="http://schemas.openxmlformats.org/officeDocument/2006/relationships/slide" Target="slides/slide15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16EA23-0339-4E46-9F25-7D838E79EF17}" type="datetimeFigureOut">
              <a:rPr lang="en-US" smtClean="0"/>
              <a:t>2/9/2023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E81925-CA98-455D-A45B-7A71D36D905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094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C2E5755-BE71-42AB-90F6-2F0E564E55A6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68CF-544E-4644-A5ED-8BFA55AC904A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920DED0-842D-4236-8DE2-847A33CFA49E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E865-D6F4-43E8-B056-5F77FF98F8C7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92656-D9E5-45DE-AB78-A02B96C0D337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DD20B-CD57-45CB-9DE3-30B0CB335A7F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F8FB-3BFB-4C6B-BFA1-0EF9A6BEF927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5E6-956A-4BA4-975A-E7DEF0A26FCD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274AE70-3B2E-4296-B975-61046C051972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EC607-3EF5-436E-A362-C37FB4F54254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AF28-6DF0-4504-9918-536BB1B9FA11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4758159-BAD0-408E-BBE1-96B668F1C589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9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11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AE06C-CFD8-4FEF-B40F-369A5B0662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7623" y="1305170"/>
            <a:ext cx="8042787" cy="2195932"/>
          </a:xfrm>
        </p:spPr>
        <p:txBody>
          <a:bodyPr>
            <a:noAutofit/>
          </a:bodyPr>
          <a:lstStyle/>
          <a:p>
            <a:r>
              <a:rPr lang="en-US" sz="3500" dirty="0"/>
              <a:t>The role and importance of quality service, hospitality, and guest services within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CBB618-D822-4C25-B8B8-6F165AAF90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67898" y="3501102"/>
            <a:ext cx="7128386" cy="155267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ro-RO" dirty="0"/>
              <a:t>Student </a:t>
            </a:r>
            <a:r>
              <a:rPr lang="ro-RO" dirty="0" err="1"/>
              <a:t>name</a:t>
            </a:r>
            <a:r>
              <a:rPr lang="ro-RO" dirty="0"/>
              <a:t> : Andreea Catalina </a:t>
            </a:r>
            <a:r>
              <a:rPr lang="ro-RO" dirty="0" err="1"/>
              <a:t>Mecic</a:t>
            </a:r>
            <a:endParaRPr lang="ro-RO" dirty="0"/>
          </a:p>
          <a:p>
            <a:pPr>
              <a:spcAft>
                <a:spcPts val="600"/>
              </a:spcAft>
            </a:pPr>
            <a:r>
              <a:rPr lang="ro-RO" dirty="0" err="1"/>
              <a:t>Lecturer</a:t>
            </a:r>
            <a:r>
              <a:rPr lang="ro-RO" dirty="0"/>
              <a:t> : </a:t>
            </a:r>
            <a:r>
              <a:rPr lang="ro-RO" dirty="0" err="1"/>
              <a:t>Kathryn</a:t>
            </a:r>
            <a:r>
              <a:rPr lang="ro-RO" dirty="0"/>
              <a:t> </a:t>
            </a:r>
            <a:r>
              <a:rPr lang="ro-RO"/>
              <a:t>Flynn</a:t>
            </a:r>
            <a:endParaRPr lang="en-US" dirty="0"/>
          </a:p>
        </p:txBody>
      </p:sp>
      <p:sp>
        <p:nvSpPr>
          <p:cNvPr id="24" name="Rectangle 13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4025185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070" y="333501"/>
            <a:ext cx="10058400" cy="137160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9362753"/>
              </p:ext>
            </p:extLst>
          </p:nvPr>
        </p:nvGraphicFramePr>
        <p:xfrm>
          <a:off x="719070" y="1524627"/>
          <a:ext cx="10058400" cy="47599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082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150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Slide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Introduction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Main Consumers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5, 6 &amp;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Nature, Scope and Role of the Guest Services and Facilities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 &amp;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Role and Function of Guest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Importance of Hospitality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Guests' Needs and Expectations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Hotel Fulfil Guests' Needs and Expectations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Conclusion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910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2691FF-CEF8-4290-BD99-E22D09292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895" y="3816240"/>
            <a:ext cx="3765200" cy="1948592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7322" y="0"/>
            <a:ext cx="7514678" cy="6858000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US" dirty="0"/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this presentation, Iberostar is selected. </a:t>
            </a:r>
            <a:endParaRPr lang="en-US" sz="24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Iberostar’s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all hotels are located at pristine locations which makes it more engaging for many costumers. Hence, it provides environment and infrastructure which embraces ecosystem in their resorts. </a:t>
            </a:r>
          </a:p>
          <a:p>
            <a:pPr algn="just">
              <a:lnSpc>
                <a:spcPct val="17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promotes tourism which cares for people and environment. It is spread over in 70 countries of Europe and America. </a:t>
            </a:r>
          </a:p>
          <a:p>
            <a:pPr algn="just">
              <a:lnSpc>
                <a:spcPct val="170000"/>
              </a:lnSpc>
            </a:pP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Iberostar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offers luxurious services for leisure trips and business travels with top-notch services.</a:t>
            </a:r>
            <a:endParaRPr lang="en-US" dirty="0"/>
          </a:p>
          <a:p>
            <a:pPr algn="just">
              <a:lnSpc>
                <a:spcPct val="150000"/>
              </a:lnSpc>
            </a:pPr>
            <a:endParaRPr lang="en-US" dirty="0"/>
          </a:p>
          <a:p>
            <a:pPr algn="just">
              <a:lnSpc>
                <a:spcPct val="150000"/>
              </a:lnSpc>
            </a:pPr>
            <a:endParaRPr lang="en-US" dirty="0"/>
          </a:p>
          <a:p>
            <a:pPr marL="0" indent="0" algn="r">
              <a:buNone/>
            </a:pPr>
            <a:r>
              <a:rPr lang="en-US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697" y="237745"/>
            <a:ext cx="4419598" cy="304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837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3968" y="678426"/>
            <a:ext cx="10058400" cy="1371600"/>
          </a:xfrm>
        </p:spPr>
        <p:txBody>
          <a:bodyPr/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Consumers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968" y="1875941"/>
            <a:ext cx="10771108" cy="4074098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just">
              <a:lnSpc>
                <a:spcPct val="150000"/>
              </a:lnSpc>
              <a:buClr>
                <a:schemeClr val="bg1"/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brand is mainly targeting travelers who are looking for business or leisure getaway. </a:t>
            </a:r>
          </a:p>
          <a:p>
            <a:pPr algn="just">
              <a:lnSpc>
                <a:spcPct val="150000"/>
              </a:lnSpc>
              <a:buClr>
                <a:schemeClr val="bg1"/>
              </a:buClr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Iberostar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targets business people who make trips for work (business trips) with higher requirements for accuracy and timeliness. It also targets vacationers who need calm and relaxation. </a:t>
            </a:r>
          </a:p>
          <a:p>
            <a:pPr algn="just">
              <a:lnSpc>
                <a:spcPct val="150000"/>
              </a:lnSpc>
              <a:buClr>
                <a:schemeClr val="bg1"/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Demographically, the hotel does target rich class consumer segment, but it welcomes individuals of all ages (children to adults).</a:t>
            </a:r>
          </a:p>
          <a:p>
            <a:pPr algn="just">
              <a:lnSpc>
                <a:spcPct val="150000"/>
              </a:lnSpc>
              <a:buClr>
                <a:schemeClr val="bg1"/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further highlights consumers from all around the world who enjoys luxurious services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Tripadvisor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351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208" y="687275"/>
            <a:ext cx="11212930" cy="1371600"/>
          </a:xfrm>
        </p:spPr>
        <p:txBody>
          <a:bodyPr>
            <a:no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Nature, Scope and Role of the Guest Services and Facilities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680" y="2058875"/>
            <a:ext cx="7567473" cy="4537868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services provided by hotel include cleanliness, accommodation and relaxation activities for guests.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Cleanliness and safety include sanitized rooms, hot water in bathrooms, clean laundry, and hygienic food options.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conveniences practices include housekeeping, elevators, smoke-free property, meeting rooms, and contactless check-ins and outs. Also, 24 hours team is available to guide and help guests.</a:t>
            </a:r>
          </a:p>
          <a:p>
            <a:pPr algn="just">
              <a:lnSpc>
                <a:spcPct val="150000"/>
              </a:lnSpc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Iberostar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provides holiday experiences through sustainability as an element of tourism that encourages respect for individuals and the environment.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25521"/>
          <a:stretch/>
        </p:blipFill>
        <p:spPr>
          <a:xfrm>
            <a:off x="8089558" y="2646870"/>
            <a:ext cx="3874916" cy="2697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836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208" y="687275"/>
            <a:ext cx="11238688" cy="1371600"/>
          </a:xfrm>
        </p:spPr>
        <p:txBody>
          <a:bodyPr>
            <a:no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Nature, Scope and Role of the Guest Services and Facilities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4119" y="2067308"/>
            <a:ext cx="7231626" cy="422885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provides services for children and individuals of all ages. For kids, the hotel provides the Star Camp program where they can enjoy themselves with different activities.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services given are like the playground, sauna, whirlpool bath, dance lessons, pool towels, free Wi-Fi, Etc.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services vary due to property and room types selected by guests (Trip advisor) (Booking Iberostar).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9886" y="2058875"/>
            <a:ext cx="3397009" cy="20030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9887" y="4537523"/>
            <a:ext cx="3397009" cy="198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663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6760" y="747251"/>
            <a:ext cx="10928316" cy="1371600"/>
          </a:xfrm>
        </p:spPr>
        <p:txBody>
          <a:bodyPr>
            <a:no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Nature, Scope and Role of the Guest Services and Facilities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975" y="2255324"/>
            <a:ext cx="7429256" cy="4358738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Iberostar’s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pricing ranges from £134 to £177 per night for different rooms. The rooms include Garden View, Sea View, and Master View suites, depending on the guests’ preferences and amount.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pricing strategy also depends on the type of room chosen by the customer.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pricing strategy includes snacks, buffets and bar services to the people.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Further, the hotel provides free cancellation and pre-payment is not required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Ebookers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Ibersotar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2746" y="4212206"/>
            <a:ext cx="3903783" cy="2196790"/>
          </a:xfrm>
          <a:prstGeom prst="rect">
            <a:avLst/>
          </a:prstGeom>
        </p:spPr>
      </p:pic>
      <p:sp>
        <p:nvSpPr>
          <p:cNvPr id="9" name="AutoShape 2" descr="https://apiimg.iberostar.com/uploads/image/33207/crops/16:9/1920/image.jpeg?_gl=1*1d8k33n*_ga*OTAwNDYxNzQ4LjE2NzU4Njc0MzE.*_ga_9WXL5REVB1*MTY3NTg2NzQzMy4xLjEuMTY3NTg2NzU2OS42MC4wLjA.&amp;_ga=2.196622383.2052060757.1675867437-900461748.167586743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2746" y="2211879"/>
            <a:ext cx="3903783" cy="1753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003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8431" y="550606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and Function of Guest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2229" y="1815738"/>
            <a:ext cx="9109624" cy="3219902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just">
              <a:lnSpc>
                <a:spcPct val="150000"/>
              </a:lnSpc>
              <a:buClr>
                <a:schemeClr val="bg1"/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role of guest services is to assist guests friendly, which can help them throughout their stay from arrival to departure.</a:t>
            </a:r>
          </a:p>
          <a:p>
            <a:pPr algn="just">
              <a:lnSpc>
                <a:spcPct val="150000"/>
              </a:lnSpc>
              <a:buClr>
                <a:schemeClr val="bg1"/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helps to maintain and fulfil the special requests of the guests. </a:t>
            </a:r>
          </a:p>
          <a:p>
            <a:pPr algn="just">
              <a:lnSpc>
                <a:spcPct val="150000"/>
              </a:lnSpc>
              <a:buClr>
                <a:schemeClr val="bg1"/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Further, guest services are essential to ensure guests enjoy their stay throughout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Vasadze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 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2017). </a:t>
            </a:r>
          </a:p>
        </p:txBody>
      </p:sp>
    </p:spTree>
    <p:extLst>
      <p:ext uri="{BB962C8B-B14F-4D97-AF65-F5344CB8AC3E}">
        <p14:creationId xmlns:p14="http://schemas.microsoft.com/office/powerpoint/2010/main" val="2775988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5857" y="271564"/>
            <a:ext cx="10058400" cy="137160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and Function of Guest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5857" y="1837985"/>
            <a:ext cx="9137238" cy="426818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responsibility of the guest services require to assists guests.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guests services require patience, confidence and posture when dealing with different matters of guests.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Guest services also is a valuable asset to any business. </a:t>
            </a:r>
          </a:p>
        </p:txBody>
      </p:sp>
    </p:spTree>
    <p:extLst>
      <p:ext uri="{BB962C8B-B14F-4D97-AF65-F5344CB8AC3E}">
        <p14:creationId xmlns:p14="http://schemas.microsoft.com/office/powerpoint/2010/main" val="2035492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35" y="294967"/>
            <a:ext cx="10200113" cy="15240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5334" y="1818967"/>
            <a:ext cx="7595419" cy="430652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important in the hotel industry as it implies respect, warmth and protection.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also a means to welcome guests away from home. 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helps to connect and build better relationships with people. 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a gesture to develop good relations with others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Aksoy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 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2022). </a:t>
            </a:r>
          </a:p>
        </p:txBody>
      </p:sp>
    </p:spTree>
    <p:extLst>
      <p:ext uri="{BB962C8B-B14F-4D97-AF65-F5344CB8AC3E}">
        <p14:creationId xmlns:p14="http://schemas.microsoft.com/office/powerpoint/2010/main" val="3897171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524" y="668352"/>
            <a:ext cx="100584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Guests' Needs and Expectations from Hotels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9714" y="1935695"/>
            <a:ext cx="8012805" cy="3743888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guest expectation includes: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fair price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good service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good product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feel valued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1065" y="3307294"/>
            <a:ext cx="5357835" cy="285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470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213" y="298465"/>
            <a:ext cx="11264652" cy="1371600"/>
          </a:xfrm>
        </p:spPr>
        <p:txBody>
          <a:bodyPr>
            <a:no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Fulfil Guests' Needs and Expectations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853" y="1670065"/>
            <a:ext cx="8412390" cy="4345857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outlooks cleanliness, communication, and comfort to fulfil the expectations and needs of the customers.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works on customer satisfaction which helps them to effort on their needs and demands.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Further, the hotel also monitors their guests and also welcomes them with a smile.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Also, the employees communicate with the customers in order to satisfy them (Lee et al., 2015). </a:t>
            </a:r>
          </a:p>
        </p:txBody>
      </p:sp>
    </p:spTree>
    <p:extLst>
      <p:ext uri="{BB962C8B-B14F-4D97-AF65-F5344CB8AC3E}">
        <p14:creationId xmlns:p14="http://schemas.microsoft.com/office/powerpoint/2010/main" val="3395963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705" y="367726"/>
            <a:ext cx="10058400" cy="1371600"/>
          </a:xfrm>
        </p:spPr>
        <p:txBody>
          <a:bodyPr/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739326"/>
            <a:ext cx="9930063" cy="451399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discussed the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Iberostar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Hotel.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Then, the services the hotels provide (pricing strategies, indoor spaces, and children's activities).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consumers were also described (Bellevue, Europe).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services and facilities, in general, are discussed with also their importance in the hospitality industry context. 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essential to show guests respect and warmly welcome.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Lastly, the hotel tries to fulfil guests' demands and needs through various means.</a:t>
            </a:r>
          </a:p>
        </p:txBody>
      </p:sp>
    </p:spTree>
    <p:extLst>
      <p:ext uri="{BB962C8B-B14F-4D97-AF65-F5344CB8AC3E}">
        <p14:creationId xmlns:p14="http://schemas.microsoft.com/office/powerpoint/2010/main" val="32147555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722" y="0"/>
            <a:ext cx="10058400" cy="1371600"/>
          </a:xfrm>
        </p:spPr>
        <p:txBody>
          <a:bodyPr/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722" y="1022556"/>
            <a:ext cx="11695471" cy="5835444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Ali,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Bayad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Jamal, Bayar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Gardi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Baban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Jabbar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Othman,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Shahla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Ali Ahmed,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Nechirwan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Burhan Ismael,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Pshdar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Abdalla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Hamza, Hassan Mahmood Aziz,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Bawan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Yassin Sabir,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Sarhang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Sorguli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Govand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Anwar. 2021. "Hotel service quality: The impact of service quality on customer satisfaction in hospitality." </a:t>
            </a:r>
            <a:r>
              <a:rPr lang="en-US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International Journal of Engineering, Business and Management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5, no. 3 (2021): 14-28.</a:t>
            </a:r>
          </a:p>
          <a:p>
            <a:pPr algn="just">
              <a:lnSpc>
                <a:spcPct val="150000"/>
              </a:lnSpc>
            </a:pP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Fernandes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F.S.M.S., 2021. </a:t>
            </a:r>
            <a:r>
              <a:rPr lang="en-US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Intercontinental hotels group time to check-in? Analysis of one of the biggest hotel players in times of a global pandemic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(Doctoral dissertation).</a:t>
            </a:r>
          </a:p>
          <a:p>
            <a:pPr algn="just">
              <a:lnSpc>
                <a:spcPct val="150000"/>
              </a:lnSpc>
            </a:pP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IHG</a:t>
            </a:r>
            <a:r>
              <a:rPr lang="en-US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Iberostar beachfront resorts: IHG® Hotels &amp; Resorts.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IHG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https://www.ihg.com/content/us/en/iberostar-beachfront-resorts (Accessed: February 2, 2023).</a:t>
            </a:r>
          </a:p>
          <a:p>
            <a:pPr algn="just">
              <a:lnSpc>
                <a:spcPct val="150000"/>
              </a:lnSpc>
            </a:pP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Kandampully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Zhang, T.C. and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Bilgihan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2015. Customer loyalty: a review and future directions with a special focus on the hospitality industry. </a:t>
            </a:r>
            <a:r>
              <a:rPr lang="en-US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pp.379-414.</a:t>
            </a:r>
          </a:p>
          <a:p>
            <a:pPr algn="just">
              <a:lnSpc>
                <a:spcPct val="150000"/>
              </a:lnSpc>
            </a:pP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Baek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US" sz="2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Choe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 and Ok, C.M., 2020. Determinants of hotel guests’ service experiences: an examination of differences between lifestyle and traditional hotels. </a:t>
            </a:r>
            <a:r>
              <a:rPr lang="en-US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Hospitality Marketing &amp; Management</a:t>
            </a:r>
            <a:r>
              <a:rPr lang="en-US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29(1), pp.88-105.</a:t>
            </a:r>
          </a:p>
          <a:p>
            <a:pPr algn="just">
              <a:lnSpc>
                <a:spcPct val="150000"/>
              </a:lnSpc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520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891" y="0"/>
            <a:ext cx="10058400" cy="1371600"/>
          </a:xfrm>
        </p:spPr>
        <p:txBody>
          <a:bodyPr/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891" y="1160205"/>
            <a:ext cx="11715135" cy="5437239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San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Román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Gil-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López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Díez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-Vial, I. and Jack, S., 2021. Networking from Home to Abroad: The Internationalization of The Iberostar Group. In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Palgrave Handbook of Family Firm Internationalization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(pp. 327-360). Cham: Springer International Publishing.</a:t>
            </a:r>
          </a:p>
          <a:p>
            <a:pPr algn="just">
              <a:lnSpc>
                <a:spcPct val="150000"/>
              </a:lnSpc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Ebookers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(2022).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Iberostar Bellevue.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https://www.ebookers.com/Becici-Hotels-Iberostar-Bellevue.h3512268.Hotel-Information (Accessed: February 2, 2023). </a:t>
            </a:r>
          </a:p>
          <a:p>
            <a:pPr algn="just">
              <a:lnSpc>
                <a:spcPct val="150000"/>
              </a:lnSpc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Rtours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(2023).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Iberostar Bellevue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R. Available at: https://rtours.me/en/hotels/hotel-iberostar-bellevue-4/ (Accessed: February 2, 2023). </a:t>
            </a:r>
          </a:p>
          <a:p>
            <a:pPr algn="just">
              <a:lnSpc>
                <a:spcPct val="150000"/>
              </a:lnSpc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Tripadvisor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Iberostar Bellevue (Montenegro/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Becici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Available at: https://www.tripadvisor.co.uk/Hotel_Review-g1026798-d638281-Reviews-Iberostar_Bellevue-Becici_Budva_Municipality.html (Accessed: February 2, 2023). </a:t>
            </a:r>
          </a:p>
          <a:p>
            <a:pPr algn="just">
              <a:lnSpc>
                <a:spcPct val="150000"/>
              </a:lnSpc>
            </a:pP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Iberostar. Beach Hotel in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montenegro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|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iberostar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Bellevue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https://www.iberostar.com/en/hotels/budva/iberostar-bellevue/ (Accessed: February 2, 2023). 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94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814" y="1596322"/>
            <a:ext cx="10058400" cy="2228425"/>
          </a:xfrm>
        </p:spPr>
        <p:txBody>
          <a:bodyPr>
            <a:normAutofit/>
          </a:bodyPr>
          <a:lstStyle/>
          <a:p>
            <a:pPr algn="ctr"/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1076457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E8CC0DF8-A3C6-4F0C-AAB6-327115DBBECF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4C1B96DA-D61E-4352-8013-F432E69A263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28D249-1983-451D-8451-059C0BA5C7BA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Savon design</Template>
  <TotalTime>0</TotalTime>
  <Words>900</Words>
  <Application>Microsoft Office PowerPoint</Application>
  <PresentationFormat>Ecran lat</PresentationFormat>
  <Paragraphs>98</Paragraphs>
  <Slides>16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16</vt:i4>
      </vt:variant>
    </vt:vector>
  </HeadingPairs>
  <TitlesOfParts>
    <vt:vector size="17" baseType="lpstr">
      <vt:lpstr>Savon</vt:lpstr>
      <vt:lpstr>The role and importance of quality service, hospitality, and guest services within the hotel Industry</vt:lpstr>
      <vt:lpstr>Table of Contents</vt:lpstr>
      <vt:lpstr>Introduction </vt:lpstr>
      <vt:lpstr>Main Consumers</vt:lpstr>
      <vt:lpstr>Nature, Scope and Role of the Guest Services and Facilities </vt:lpstr>
      <vt:lpstr>Nature, Scope and Role of the Guest Services and Facilities </vt:lpstr>
      <vt:lpstr>Nature, Scope and Role of the Guest Services and Facilities </vt:lpstr>
      <vt:lpstr>Role and Function of Guest Services</vt:lpstr>
      <vt:lpstr>Role and Function of Guest Services</vt:lpstr>
      <vt:lpstr>Importance of Hospitality</vt:lpstr>
      <vt:lpstr>Guests' Needs and Expectations from Hotels </vt:lpstr>
      <vt:lpstr>Hotel Fulfil Guests' Needs and Expectations </vt:lpstr>
      <vt:lpstr>Conclusion </vt:lpstr>
      <vt:lpstr>References 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hospitality, and guest services within the hotel Industry</dc:title>
  <dc:creator/>
  <cp:lastModifiedBy>mecic florin</cp:lastModifiedBy>
  <cp:revision>2</cp:revision>
  <dcterms:created xsi:type="dcterms:W3CDTF">2023-01-31T05:04:37Z</dcterms:created>
  <dcterms:modified xsi:type="dcterms:W3CDTF">2023-02-09T11:46:37Z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