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sldIdLst>
    <p:sldId id="256" r:id="rId5"/>
    <p:sldId id="267" r:id="rId6"/>
    <p:sldId id="268" r:id="rId7"/>
    <p:sldId id="269" r:id="rId8"/>
    <p:sldId id="270" r:id="rId9"/>
    <p:sldId id="271" r:id="rId10"/>
    <p:sldId id="272" r:id="rId11"/>
    <p:sldId id="258" r:id="rId12"/>
    <p:sldId id="257" r:id="rId13"/>
    <p:sldId id="259" r:id="rId14"/>
    <p:sldId id="262" r:id="rId15"/>
    <p:sldId id="264" r:id="rId16"/>
    <p:sldId id="265" r:id="rId17"/>
    <p:sldId id="266" r:id="rId18"/>
    <p:sldId id="279" r:id="rId19"/>
    <p:sldId id="280" r:id="rId20"/>
    <p:sldId id="281" r:id="rId21"/>
    <p:sldId id="282" r:id="rId22"/>
    <p:sldId id="275" r:id="rId23"/>
    <p:sldId id="276" r:id="rId24"/>
    <p:sldId id="277" r:id="rId25"/>
    <p:sldId id="278" r:id="rId26"/>
    <p:sldId id="273" r:id="rId27"/>
    <p:sldId id="274" r:id="rId28"/>
    <p:sldId id="283"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9F9CF8-6809-A785-A250-C95ECA665DFC}" v="8" dt="2020-04-19T21:39:01.434"/>
    <p1510:client id="{19D5D0C3-F3E3-13BE-B3B0-D75127AEFDE8}" v="83" dt="2020-04-19T21:35:12.267"/>
    <p1510:client id="{1F9B44D4-2160-40D5-2327-74160F93EAD0}" v="1" dt="2020-04-18T16:03:06.286"/>
    <p1510:client id="{445690F6-97E2-FB41-1BFF-8C36C9DACFB3}" v="241" dt="2020-04-20T12:32:28.885"/>
    <p1510:client id="{4FFA9B47-DB49-7AE3-F7A1-E612639E5E4A}" v="115" dt="2020-04-21T10:44:45.062"/>
    <p1510:client id="{57A4A887-132E-E8C3-5027-6976EDCB4BC5}" v="60" dt="2020-04-19T22:41:45.143"/>
    <p1510:client id="{C30B3B5E-F58E-B4C0-D6E0-CAFEA2F7AF96}" v="1294" dt="2020-04-18T15:59:33.0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6" d="100"/>
          <a:sy n="96" d="100"/>
        </p:scale>
        <p:origin x="68" y="1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DCB4E5-9B9A-4431-BD83-0E93F97802E1}" type="datetimeFigureOut">
              <a:rPr lang="en-GB" smtClean="0"/>
              <a:t>08/05/2020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575C5C-6933-461C-8CC8-9A06A5F48C5E}" type="slidenum">
              <a:rPr lang="en-GB" smtClean="0"/>
              <a:t>‹#›</a:t>
            </a:fld>
            <a:endParaRPr lang="en-GB"/>
          </a:p>
        </p:txBody>
      </p:sp>
    </p:spTree>
    <p:extLst>
      <p:ext uri="{BB962C8B-B14F-4D97-AF65-F5344CB8AC3E}">
        <p14:creationId xmlns:p14="http://schemas.microsoft.com/office/powerpoint/2010/main" val="5406161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With Earths population continuously growing, a growth of 4 million in the UK since 2010 (Park, 2019), society must attempt to find a suitable way to accommodate this growth. It must be done in such a way that will benefit the environment, well-being and also the economy. Aneurin and I were discussing these issues and he raised the point that he thinks people will return to countryside living. As he said this, a few key issues popped into my head and we agreed to debate on it. I’m going to start this presentation by discussing some reasons as to why we should focus our efforts onto city living.   </a:t>
            </a:r>
          </a:p>
        </p:txBody>
      </p:sp>
      <p:sp>
        <p:nvSpPr>
          <p:cNvPr id="4" name="Slide Number Placeholder 3"/>
          <p:cNvSpPr>
            <a:spLocks noGrp="1"/>
          </p:cNvSpPr>
          <p:nvPr>
            <p:ph type="sldNum" sz="quarter" idx="5"/>
          </p:nvPr>
        </p:nvSpPr>
        <p:spPr/>
        <p:txBody>
          <a:bodyPr/>
          <a:lstStyle/>
          <a:p>
            <a:fld id="{3D575C5C-6933-461C-8CC8-9A06A5F48C5E}" type="slidenum">
              <a:rPr lang="en-GB" smtClean="0"/>
              <a:t>2</a:t>
            </a:fld>
            <a:endParaRPr lang="en-GB"/>
          </a:p>
        </p:txBody>
      </p:sp>
    </p:spTree>
    <p:extLst>
      <p:ext uri="{BB962C8B-B14F-4D97-AF65-F5344CB8AC3E}">
        <p14:creationId xmlns:p14="http://schemas.microsoft.com/office/powerpoint/2010/main" val="4012222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 obvious as it is, the world is only so big, we cannot make the land any bigger, so we need to protect it and be efficient. Around 72% of land in the UK is used for agricultural purposes (Norton,2019). Agriculture produces 61% of all food eaten in the UK, provides over £120 billion for the economy and over 4 million jobs (Countryside, 2020). Farmers can only continue to provide all of this is their land isn’t </a:t>
            </a:r>
            <a:r>
              <a:rPr lang="en-US" err="1"/>
              <a:t>jeopardised</a:t>
            </a:r>
            <a:r>
              <a:rPr lang="en-US"/>
              <a:t>. The proposal of more countryside living suggests using more of the current natural land, also disturbing the wildlife. </a:t>
            </a:r>
          </a:p>
        </p:txBody>
      </p:sp>
      <p:sp>
        <p:nvSpPr>
          <p:cNvPr id="4" name="Slide Number Placeholder 3"/>
          <p:cNvSpPr>
            <a:spLocks noGrp="1"/>
          </p:cNvSpPr>
          <p:nvPr>
            <p:ph type="sldNum" sz="quarter" idx="5"/>
          </p:nvPr>
        </p:nvSpPr>
        <p:spPr/>
        <p:txBody>
          <a:bodyPr/>
          <a:lstStyle/>
          <a:p>
            <a:fld id="{3D575C5C-6933-461C-8CC8-9A06A5F48C5E}" type="slidenum">
              <a:rPr lang="en-GB" smtClean="0"/>
              <a:t>3</a:t>
            </a:fld>
            <a:endParaRPr lang="en-GB"/>
          </a:p>
        </p:txBody>
      </p:sp>
    </p:spTree>
    <p:extLst>
      <p:ext uri="{BB962C8B-B14F-4D97-AF65-F5344CB8AC3E}">
        <p14:creationId xmlns:p14="http://schemas.microsoft.com/office/powerpoint/2010/main" val="1081041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Possibly the most positive reason for city living would be that cities hold more people per square meter. For example, London is over 13 times smaller than Wales, yet it holds almost 3 times the amount of people (Office for National Statistics, </a:t>
            </a:r>
            <a:r>
              <a:rPr lang="en-US" dirty="0" err="1"/>
              <a:t>n.d</a:t>
            </a:r>
            <a:r>
              <a:rPr lang="en-US" dirty="0"/>
              <a:t>). Some may not see this as such a positive but with the right thinking it is actually quite beneficial, it uses less of the natural land which is vital to combat pollution. The main idea of cities is the use of skyscrapers. Hundreds of people can live in the same square meter of land in high rise flats. Comparing that to a house, the house would </a:t>
            </a:r>
            <a:r>
              <a:rPr lang="en-US" dirty="0" err="1"/>
              <a:t>utilise</a:t>
            </a:r>
            <a:r>
              <a:rPr lang="en-US"/>
              <a:t> the same amount of land but home substantially less amounts of people. Now pair this with the growing population, it is ideal to utilise city ideals in order to use the land most efficiently. </a:t>
            </a:r>
          </a:p>
          <a:p>
            <a:r>
              <a:rPr lang="en-US" dirty="0"/>
              <a:t>  </a:t>
            </a:r>
            <a:endParaRPr lang="en-GB" dirty="0"/>
          </a:p>
          <a:p>
            <a:r>
              <a:rPr lang="en-US"/>
              <a:t>The first skyscraper was built in 1885 in Chicago, called the home insurance building, it stood at 10 floors (</a:t>
            </a:r>
            <a:r>
              <a:rPr lang="en-US" err="1"/>
              <a:t>Nuttgens</a:t>
            </a:r>
            <a:r>
              <a:rPr lang="en-US"/>
              <a:t>, 1997). Fast forward over 100 years to 2010, the Burj Khalifa in Dubai stands at 163 floors (</a:t>
            </a:r>
            <a:r>
              <a:rPr lang="en-US" err="1"/>
              <a:t>Dulat</a:t>
            </a:r>
            <a:r>
              <a:rPr lang="en-US"/>
              <a:t>, 2020). This progress is proof that technologies are only continuing to improve and develop, meaning a more realistic future for the use of high rises as homes. </a:t>
            </a:r>
            <a:endParaRPr lang="en-GB"/>
          </a:p>
          <a:p>
            <a:r>
              <a:rPr lang="en-US" dirty="0"/>
              <a:t>  </a:t>
            </a:r>
            <a:endParaRPr lang="en-GB" dirty="0">
              <a:cs typeface="Calibri"/>
            </a:endParaRPr>
          </a:p>
          <a:p>
            <a:r>
              <a:rPr lang="en-US"/>
              <a:t>Build upwards not outwards. </a:t>
            </a:r>
            <a:endParaRPr lang="en-GB"/>
          </a:p>
        </p:txBody>
      </p:sp>
      <p:sp>
        <p:nvSpPr>
          <p:cNvPr id="4" name="Slide Number Placeholder 3"/>
          <p:cNvSpPr>
            <a:spLocks noGrp="1"/>
          </p:cNvSpPr>
          <p:nvPr>
            <p:ph type="sldNum" sz="quarter" idx="5"/>
          </p:nvPr>
        </p:nvSpPr>
        <p:spPr/>
        <p:txBody>
          <a:bodyPr/>
          <a:lstStyle/>
          <a:p>
            <a:fld id="{3D575C5C-6933-461C-8CC8-9A06A5F48C5E}" type="slidenum">
              <a:rPr lang="en-GB" smtClean="0"/>
              <a:t>4</a:t>
            </a:fld>
            <a:endParaRPr lang="en-GB"/>
          </a:p>
        </p:txBody>
      </p:sp>
    </p:spTree>
    <p:extLst>
      <p:ext uri="{BB962C8B-B14F-4D97-AF65-F5344CB8AC3E}">
        <p14:creationId xmlns:p14="http://schemas.microsoft.com/office/powerpoint/2010/main" val="26803852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With the environment being a key issue in today’s world it is important to consider how your developments will affect the planet, therefore cities are striving to become eco-friendlier. The greenest city in the world is said to be Copenhagen in Denmark, the city focuses on sustainability and has a goal to be carbon-neutral by 2025. The plan will improve the quality of life in Copenhagen and create more jobs. (CPH 2025 CLIMATE PLAN, 2012). Steffan will develop on this later on in the presentation.</a:t>
            </a:r>
          </a:p>
          <a:p>
            <a:r>
              <a:rPr lang="en-US" dirty="0"/>
              <a:t>  </a:t>
            </a:r>
            <a:endParaRPr lang="en-GB" dirty="0"/>
          </a:p>
          <a:p>
            <a:r>
              <a:rPr lang="en-US"/>
              <a:t> Many other cities are also classed as green cities. Stockholm was the first EU city to be awarded the European Green Capital Award in 2010 and aims to be fossil fuel free by 2050. They use bio-fuel conversion plants that use sewage as fuel. (City of Stockholm, 2015) </a:t>
            </a:r>
            <a:endParaRPr lang="en-GB"/>
          </a:p>
          <a:p>
            <a:r>
              <a:rPr lang="en-US" dirty="0"/>
              <a:t>  </a:t>
            </a:r>
            <a:endParaRPr lang="en-GB" dirty="0"/>
          </a:p>
          <a:p>
            <a:r>
              <a:rPr lang="en-US"/>
              <a:t>Vancouver is home to over 600,000 people (Statistics Canada, 2017) and has the least amount of carbon emissions out of the north American cities (Fournier, </a:t>
            </a:r>
            <a:r>
              <a:rPr lang="en-US" err="1"/>
              <a:t>n.d</a:t>
            </a:r>
            <a:r>
              <a:rPr lang="en-US"/>
              <a:t>). They have multiple plans in action, zero waste by 2040, zero emissions buildings by 2030 and a greenest city action plan for 2020 that is now being continued to 2050 (Vancouver, </a:t>
            </a:r>
            <a:r>
              <a:rPr lang="en-US" err="1"/>
              <a:t>n.d</a:t>
            </a:r>
            <a:r>
              <a:rPr lang="en-US"/>
              <a:t>) . Vancouver is a great example of how even the largest cities can become more sustainable. </a:t>
            </a:r>
            <a:endParaRPr lang="en-GB"/>
          </a:p>
          <a:p>
            <a:r>
              <a:rPr lang="en-US" dirty="0"/>
              <a:t>  </a:t>
            </a:r>
            <a:endParaRPr lang="en-GB" dirty="0"/>
          </a:p>
          <a:p>
            <a:r>
              <a:rPr lang="en-US"/>
              <a:t>The UK passed a law to bring all greenhouse gas emissions to net zero by 2050 (GOV, 2019), emissions have already been reduced by 42%. Combining this plan with city living, accommodating the future population will be more of a reality. </a:t>
            </a:r>
            <a:endParaRPr lang="en-GB"/>
          </a:p>
          <a:p>
            <a:r>
              <a:rPr lang="en-US"/>
              <a:t>The world can only handle more growth of modern buildings if it is counteracted with sustainable living and smart design. </a:t>
            </a:r>
            <a:endParaRPr lang="en-GB"/>
          </a:p>
        </p:txBody>
      </p:sp>
      <p:sp>
        <p:nvSpPr>
          <p:cNvPr id="4" name="Slide Number Placeholder 3"/>
          <p:cNvSpPr>
            <a:spLocks noGrp="1"/>
          </p:cNvSpPr>
          <p:nvPr>
            <p:ph type="sldNum" sz="quarter" idx="5"/>
          </p:nvPr>
        </p:nvSpPr>
        <p:spPr/>
        <p:txBody>
          <a:bodyPr/>
          <a:lstStyle/>
          <a:p>
            <a:fld id="{3D575C5C-6933-461C-8CC8-9A06A5F48C5E}" type="slidenum">
              <a:rPr lang="en-GB" smtClean="0"/>
              <a:t>5</a:t>
            </a:fld>
            <a:endParaRPr lang="en-GB"/>
          </a:p>
        </p:txBody>
      </p:sp>
    </p:spTree>
    <p:extLst>
      <p:ext uri="{BB962C8B-B14F-4D97-AF65-F5344CB8AC3E}">
        <p14:creationId xmlns:p14="http://schemas.microsoft.com/office/powerpoint/2010/main" val="11102069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migration of the general population into cities over time has coincided with the increase of ethnic minorities living in urban locations, as opposed to rural areas. The influx of different cultures and ethnic diversity had led to enriched cuisine, lifestyle and social interaction. The 2011 census showed that 40.2% of London’s population was recorded as being black, Asian, mixed or of other ethnicity groups, and this figure as risen since, creating an urban society that is culturally and ethnically diverse (GOV, 2018). The ethnic community numbers in the inner cities and urban locations are far higher than more rural locations such as the South East or mid Wales. The result of this is better cultural appreciation, better racial relations, and more varied food, drink and activity choices.   </a:t>
            </a:r>
          </a:p>
        </p:txBody>
      </p:sp>
      <p:sp>
        <p:nvSpPr>
          <p:cNvPr id="4" name="Slide Number Placeholder 3"/>
          <p:cNvSpPr>
            <a:spLocks noGrp="1"/>
          </p:cNvSpPr>
          <p:nvPr>
            <p:ph type="sldNum" sz="quarter" idx="5"/>
          </p:nvPr>
        </p:nvSpPr>
        <p:spPr/>
        <p:txBody>
          <a:bodyPr/>
          <a:lstStyle/>
          <a:p>
            <a:fld id="{3D575C5C-6933-461C-8CC8-9A06A5F48C5E}" type="slidenum">
              <a:rPr lang="en-GB" smtClean="0"/>
              <a:t>6</a:t>
            </a:fld>
            <a:endParaRPr lang="en-GB"/>
          </a:p>
        </p:txBody>
      </p:sp>
    </p:spTree>
    <p:extLst>
      <p:ext uri="{BB962C8B-B14F-4D97-AF65-F5344CB8AC3E}">
        <p14:creationId xmlns:p14="http://schemas.microsoft.com/office/powerpoint/2010/main" val="39890474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 additional benefit of city living is the convenience it provides. Cities allow for quicker access to both physical and mental healthcare. There are quicker emergency services times, the wait time can be up to 50% longer for rural areas (</a:t>
            </a:r>
            <a:r>
              <a:rPr lang="en-US" err="1"/>
              <a:t>Triggle</a:t>
            </a:r>
            <a:r>
              <a:rPr lang="en-US"/>
              <a:t>, 2019), this time could be the difference between life and death in some cases.   </a:t>
            </a:r>
          </a:p>
          <a:p>
            <a:r>
              <a:rPr lang="en-US"/>
              <a:t>  </a:t>
            </a:r>
            <a:endParaRPr lang="en-GB"/>
          </a:p>
          <a:p>
            <a:r>
              <a:rPr lang="en-US"/>
              <a:t>A possible way forward would be to follow Ebenezer Howard’s idea of Garden Cities. It’s an alternative proposal that includes good aspects of both countryside and city living. Aneurin will develop further on this in his findings. </a:t>
            </a:r>
            <a:endParaRPr lang="en-GB"/>
          </a:p>
        </p:txBody>
      </p:sp>
      <p:sp>
        <p:nvSpPr>
          <p:cNvPr id="4" name="Slide Number Placeholder 3"/>
          <p:cNvSpPr>
            <a:spLocks noGrp="1"/>
          </p:cNvSpPr>
          <p:nvPr>
            <p:ph type="sldNum" sz="quarter" idx="5"/>
          </p:nvPr>
        </p:nvSpPr>
        <p:spPr/>
        <p:txBody>
          <a:bodyPr/>
          <a:lstStyle/>
          <a:p>
            <a:fld id="{3D575C5C-6933-461C-8CC8-9A06A5F48C5E}" type="slidenum">
              <a:rPr lang="en-GB" smtClean="0"/>
              <a:t>7</a:t>
            </a:fld>
            <a:endParaRPr lang="en-GB"/>
          </a:p>
        </p:txBody>
      </p:sp>
    </p:spTree>
    <p:extLst>
      <p:ext uri="{BB962C8B-B14F-4D97-AF65-F5344CB8AC3E}">
        <p14:creationId xmlns:p14="http://schemas.microsoft.com/office/powerpoint/2010/main" val="8936714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kern="1200">
                <a:effectLst/>
              </a:rPr>
              <a:t>I’m going to talk about </a:t>
            </a:r>
            <a:r>
              <a:rPr lang="en-GB"/>
              <a:t>the alternatives </a:t>
            </a:r>
            <a:r>
              <a:rPr lang="en-GB" kern="1200">
                <a:effectLst/>
              </a:rPr>
              <a:t>to city living. Many would consider urban life as unhealthy and so I have explored an alternative that involves moving back towards communal countryside living. Historically the industrial revolution has shaped way we live today, along with Schemes such as the urban regeneration scheme (1986). This offered money to those contributing to urban regeneration and has continued to push people toward urban town and city living This has meant that, based on 2011 figures, urban living accounts for </a:t>
            </a:r>
            <a:r>
              <a:rPr lang="en-GB"/>
              <a:t>82,4</a:t>
            </a:r>
            <a:r>
              <a:rPr lang="en-GB" kern="1200">
                <a:effectLst/>
              </a:rPr>
              <a:t>% of the British public according to the government. </a:t>
            </a:r>
            <a:endParaRPr lang="en-US"/>
          </a:p>
          <a:p>
            <a:endParaRPr lang="en-GB"/>
          </a:p>
        </p:txBody>
      </p:sp>
      <p:sp>
        <p:nvSpPr>
          <p:cNvPr id="4" name="Slide Number Placeholder 3"/>
          <p:cNvSpPr>
            <a:spLocks noGrp="1"/>
          </p:cNvSpPr>
          <p:nvPr>
            <p:ph type="sldNum" sz="quarter" idx="5"/>
          </p:nvPr>
        </p:nvSpPr>
        <p:spPr/>
        <p:txBody>
          <a:bodyPr/>
          <a:lstStyle/>
          <a:p>
            <a:fld id="{3D575C5C-6933-461C-8CC8-9A06A5F48C5E}" type="slidenum">
              <a:rPr lang="en-GB" smtClean="0"/>
              <a:t>8</a:t>
            </a:fld>
            <a:endParaRPr lang="en-GB"/>
          </a:p>
        </p:txBody>
      </p:sp>
    </p:spTree>
    <p:extLst>
      <p:ext uri="{BB962C8B-B14F-4D97-AF65-F5344CB8AC3E}">
        <p14:creationId xmlns:p14="http://schemas.microsoft.com/office/powerpoint/2010/main" val="24184895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a:lnSpc>
                <a:spcPct val="100000"/>
              </a:lnSpc>
              <a:spcBef>
                <a:spcPts val="0"/>
              </a:spcBef>
              <a:spcAft>
                <a:spcPts val="0"/>
              </a:spcAft>
              <a:buClrTx/>
              <a:buSzTx/>
              <a:buNone/>
              <a:tabLst/>
              <a:defRPr/>
            </a:pPr>
            <a:r>
              <a:rPr lang="en-GB" kern="1200">
                <a:effectLst/>
              </a:rPr>
              <a:t>I have explored the possibility that the modern world could be shaped by ‘de-urbanisation’ where people retreat to the countryside, forming new sustainable communities. A change of this nature could implement issues such as global warming, pandemics and mental health. Global warming is, by far, the timeliest issue for architects and it is vital that means of sustainable construction and active or passive building technologies are used on bigger scales. Re-populating the countryside would provide architects with a blank canvas that can be sculpted with sustainability in its best interest. </a:t>
            </a:r>
            <a:endParaRPr lang="en-US"/>
          </a:p>
          <a:p>
            <a:endParaRPr lang="en-GB"/>
          </a:p>
        </p:txBody>
      </p:sp>
      <p:sp>
        <p:nvSpPr>
          <p:cNvPr id="4" name="Slide Number Placeholder 3"/>
          <p:cNvSpPr>
            <a:spLocks noGrp="1"/>
          </p:cNvSpPr>
          <p:nvPr>
            <p:ph type="sldNum" sz="quarter" idx="5"/>
          </p:nvPr>
        </p:nvSpPr>
        <p:spPr/>
        <p:txBody>
          <a:bodyPr/>
          <a:lstStyle/>
          <a:p>
            <a:fld id="{3D575C5C-6933-461C-8CC8-9A06A5F48C5E}" type="slidenum">
              <a:rPr lang="en-GB" smtClean="0"/>
              <a:t>9</a:t>
            </a:fld>
            <a:endParaRPr lang="en-GB"/>
          </a:p>
        </p:txBody>
      </p:sp>
    </p:spTree>
    <p:extLst>
      <p:ext uri="{BB962C8B-B14F-4D97-AF65-F5344CB8AC3E}">
        <p14:creationId xmlns:p14="http://schemas.microsoft.com/office/powerpoint/2010/main" val="9779376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t>This idea of communal living isn’t necessarily new at all. Ebenezer Howard, founder of the town and country planning association, conceptualised the idea of garden cities in the early 20th century as Hollie mentioned. His concept revolved greatly around the idea of ‘the three magnets’, the idea that the best of country and town living should be merged to create balanced town-country communities. His thinking encouraged the idea that a pre-industrial way of life was healthier with fresh air, local produce and communal togetherness. And therefore, concluded that such living arrangements should be introduced to urban planning to mitigate the deficiencies found in urban working-class lives </a:t>
            </a:r>
            <a:endParaRPr lang="en-US"/>
          </a:p>
          <a:p>
            <a:endParaRPr lang="en-GB"/>
          </a:p>
        </p:txBody>
      </p:sp>
      <p:sp>
        <p:nvSpPr>
          <p:cNvPr id="4" name="Slide Number Placeholder 3"/>
          <p:cNvSpPr>
            <a:spLocks noGrp="1"/>
          </p:cNvSpPr>
          <p:nvPr>
            <p:ph type="sldNum" sz="quarter" idx="5"/>
          </p:nvPr>
        </p:nvSpPr>
        <p:spPr/>
        <p:txBody>
          <a:bodyPr/>
          <a:lstStyle/>
          <a:p>
            <a:fld id="{3D575C5C-6933-461C-8CC8-9A06A5F48C5E}" type="slidenum">
              <a:rPr lang="en-GB" smtClean="0"/>
              <a:t>10</a:t>
            </a:fld>
            <a:endParaRPr lang="en-GB"/>
          </a:p>
        </p:txBody>
      </p:sp>
    </p:spTree>
    <p:extLst>
      <p:ext uri="{BB962C8B-B14F-4D97-AF65-F5344CB8AC3E}">
        <p14:creationId xmlns:p14="http://schemas.microsoft.com/office/powerpoint/2010/main" val="25128966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kern="1200">
                <a:effectLst/>
              </a:rPr>
              <a:t>Passive and active house principles have made sustainable communities possible and the Elmsbrook project in Bicester is a great example. It shows how modern-day technologies can provide an alternative to urban living whilst also responding to climate change. </a:t>
            </a:r>
            <a:r>
              <a:rPr lang="en-GB"/>
              <a:t> </a:t>
            </a:r>
            <a:r>
              <a:rPr lang="en-GB" kern="1200">
                <a:effectLst/>
              </a:rPr>
              <a:t>The project is based on 41 acres of land, of which 40% are green spaces intended to help create a thriving communal feel. </a:t>
            </a:r>
            <a:r>
              <a:rPr lang="en-GB"/>
              <a:t> </a:t>
            </a:r>
            <a:r>
              <a:rPr lang="en-GB" kern="1200">
                <a:effectLst/>
              </a:rPr>
              <a:t>This project is also semi self-sufficient and has its own combined heat and power plant that provides heat and hot water and has the largest residential array of PV solar panels in the UK. The 393-home One Planet Community is the UK’s first eco-town and is a great example of how town and country planning can use new architectural principles to create zero carbon communities in the future. </a:t>
            </a:r>
            <a:endParaRPr lang="en-US"/>
          </a:p>
        </p:txBody>
      </p:sp>
      <p:sp>
        <p:nvSpPr>
          <p:cNvPr id="4" name="Slide Number Placeholder 3"/>
          <p:cNvSpPr>
            <a:spLocks noGrp="1"/>
          </p:cNvSpPr>
          <p:nvPr>
            <p:ph type="sldNum" sz="quarter" idx="5"/>
          </p:nvPr>
        </p:nvSpPr>
        <p:spPr/>
        <p:txBody>
          <a:bodyPr/>
          <a:lstStyle/>
          <a:p>
            <a:fld id="{3D575C5C-6933-461C-8CC8-9A06A5F48C5E}" type="slidenum">
              <a:rPr lang="en-GB" smtClean="0"/>
              <a:t>11</a:t>
            </a:fld>
            <a:endParaRPr lang="en-GB"/>
          </a:p>
        </p:txBody>
      </p:sp>
    </p:spTree>
    <p:extLst>
      <p:ext uri="{BB962C8B-B14F-4D97-AF65-F5344CB8AC3E}">
        <p14:creationId xmlns:p14="http://schemas.microsoft.com/office/powerpoint/2010/main" val="20216047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kern="1200">
                <a:effectLst/>
              </a:rPr>
              <a:t>In recent times the world has been faced with the pandemic COVID-19. It is worth thinking about how architecture and town planning can help mitigate such widespread illness. The virus has spread considerably quicker in areas with higher population densities. London, for example, was said to have been weeks ahead of the rest of the UK on the 19th of March. This contrast is down to how people live and interact. Can architecture therefore adapt and prepare for similar situations in the future. </a:t>
            </a:r>
            <a:r>
              <a:rPr lang="en-GB"/>
              <a:t>An </a:t>
            </a:r>
            <a:r>
              <a:rPr lang="en-GB" kern="1200">
                <a:effectLst/>
              </a:rPr>
              <a:t>appropriate response would be to live in smaller communities where inter-community travel is limited. Any new viral outbreak can therefore be isolated and contained within the individual community. </a:t>
            </a:r>
            <a:endParaRPr lang="en-US"/>
          </a:p>
          <a:p>
            <a:endParaRPr lang="en-GB"/>
          </a:p>
        </p:txBody>
      </p:sp>
      <p:sp>
        <p:nvSpPr>
          <p:cNvPr id="4" name="Slide Number Placeholder 3"/>
          <p:cNvSpPr>
            <a:spLocks noGrp="1"/>
          </p:cNvSpPr>
          <p:nvPr>
            <p:ph type="sldNum" sz="quarter" idx="5"/>
          </p:nvPr>
        </p:nvSpPr>
        <p:spPr/>
        <p:txBody>
          <a:bodyPr/>
          <a:lstStyle/>
          <a:p>
            <a:fld id="{3D575C5C-6933-461C-8CC8-9A06A5F48C5E}" type="slidenum">
              <a:rPr lang="en-GB" smtClean="0"/>
              <a:t>12</a:t>
            </a:fld>
            <a:endParaRPr lang="en-GB"/>
          </a:p>
        </p:txBody>
      </p:sp>
    </p:spTree>
    <p:extLst>
      <p:ext uri="{BB962C8B-B14F-4D97-AF65-F5344CB8AC3E}">
        <p14:creationId xmlns:p14="http://schemas.microsoft.com/office/powerpoint/2010/main" val="20669196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kern="1200">
                <a:effectLst/>
              </a:rPr>
              <a:t>The increase in urban living goes hand in hand with the increase in mental health issues. Higher stress exposure and the lack of individual space and time to switch off has provoked a 20% higher risk of anxiety and a 40% higher risk of developing mood disorders among city dwellers. Smaller countryside communities will provide a sense of place, and a sense of belonging, where knowing and caring for one another builds an emotional backbone for communities to thrive. </a:t>
            </a:r>
            <a:r>
              <a:rPr lang="en-GB"/>
              <a:t>And </a:t>
            </a:r>
            <a:r>
              <a:rPr lang="en-GB" kern="1200">
                <a:effectLst/>
              </a:rPr>
              <a:t>a </a:t>
            </a:r>
            <a:r>
              <a:rPr lang="en-GB"/>
              <a:t>happier feel overall</a:t>
            </a:r>
            <a:r>
              <a:rPr lang="en-GB" kern="1200">
                <a:effectLst/>
              </a:rPr>
              <a:t>. </a:t>
            </a:r>
            <a:endParaRPr lang="en-US"/>
          </a:p>
          <a:p>
            <a:endParaRPr lang="en-GB"/>
          </a:p>
        </p:txBody>
      </p:sp>
      <p:sp>
        <p:nvSpPr>
          <p:cNvPr id="4" name="Slide Number Placeholder 3"/>
          <p:cNvSpPr>
            <a:spLocks noGrp="1"/>
          </p:cNvSpPr>
          <p:nvPr>
            <p:ph type="sldNum" sz="quarter" idx="5"/>
          </p:nvPr>
        </p:nvSpPr>
        <p:spPr/>
        <p:txBody>
          <a:bodyPr/>
          <a:lstStyle/>
          <a:p>
            <a:fld id="{3D575C5C-6933-461C-8CC8-9A06A5F48C5E}" type="slidenum">
              <a:rPr lang="en-GB" smtClean="0"/>
              <a:t>13</a:t>
            </a:fld>
            <a:endParaRPr lang="en-GB"/>
          </a:p>
        </p:txBody>
      </p:sp>
    </p:spTree>
    <p:extLst>
      <p:ext uri="{BB962C8B-B14F-4D97-AF65-F5344CB8AC3E}">
        <p14:creationId xmlns:p14="http://schemas.microsoft.com/office/powerpoint/2010/main" val="5902648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kern="1200">
                <a:effectLst/>
              </a:rPr>
              <a:t>A combination of Ebenezer Howards garden city concept and sustainable technologies, </a:t>
            </a:r>
            <a:r>
              <a:rPr lang="en-GB"/>
              <a:t>on </a:t>
            </a:r>
            <a:r>
              <a:rPr lang="en-GB" kern="1200">
                <a:effectLst/>
              </a:rPr>
              <a:t>the blank canvas of the countryside could present itself as an opportunity for architectural expression to create a new way of life. Each community could have its own aesthetic identity and should use locally sourced materials. </a:t>
            </a:r>
            <a:r>
              <a:rPr lang="en-GB"/>
              <a:t>The </a:t>
            </a:r>
            <a:r>
              <a:rPr lang="en-GB" kern="1200">
                <a:effectLst/>
              </a:rPr>
              <a:t>concept is a way to unite the realism and nostalgia of countryside living in a way that </a:t>
            </a:r>
            <a:r>
              <a:rPr lang="en-GB"/>
              <a:t>enhances </a:t>
            </a:r>
            <a:r>
              <a:rPr lang="en-GB" kern="1200">
                <a:effectLst/>
              </a:rPr>
              <a:t>the landscape. There would be jobs available within the communities or perhaps the communities would be tailor made for occupational use </a:t>
            </a:r>
            <a:r>
              <a:rPr lang="en-GB"/>
              <a:t>which reduces </a:t>
            </a:r>
            <a:r>
              <a:rPr lang="en-GB" kern="1200">
                <a:effectLst/>
              </a:rPr>
              <a:t>the need for travel. These communities could perhaps give architects an opportunity to right their wrongs and design in a way that is sustainable and adaptable. But above all, rural eco-communities will provide a wholesome way of life and an alternative to the urban city living we continue to race towards.</a:t>
            </a:r>
            <a:r>
              <a:rPr lang="en-GB"/>
              <a:t> </a:t>
            </a:r>
            <a:endParaRPr lang="en-US"/>
          </a:p>
          <a:p>
            <a:r>
              <a:rPr lang="en-GB"/>
              <a:t>  </a:t>
            </a:r>
            <a:endParaRPr lang="en-GB">
              <a:cs typeface="Calibri"/>
            </a:endParaRPr>
          </a:p>
          <a:p>
            <a:r>
              <a:rPr lang="en-GB" sz="1200" kern="1200">
                <a:solidFill>
                  <a:schemeClr val="tx1"/>
                </a:solidFill>
                <a:effectLst/>
                <a:latin typeface="+mn-lt"/>
                <a:ea typeface="+mn-ea"/>
                <a:cs typeface="+mn-cs"/>
              </a:rPr>
              <a:t> </a:t>
            </a:r>
            <a:endParaRPr lang="en-GB" sz="1200" kern="1200">
              <a:solidFill>
                <a:schemeClr val="tx1"/>
              </a:solidFill>
              <a:effectLst/>
              <a:latin typeface="+mn-lt"/>
              <a:cs typeface="Calibri"/>
            </a:endParaRPr>
          </a:p>
          <a:p>
            <a:r>
              <a:rPr lang="en-GB" sz="1200" kern="1200">
                <a:solidFill>
                  <a:schemeClr val="tx1"/>
                </a:solidFill>
                <a:effectLst/>
                <a:latin typeface="+mn-lt"/>
                <a:ea typeface="+mn-ea"/>
                <a:cs typeface="+mn-cs"/>
              </a:rPr>
              <a:t> </a:t>
            </a:r>
            <a:endParaRPr lang="en-GB" sz="1200" kern="1200">
              <a:solidFill>
                <a:schemeClr val="tx1"/>
              </a:solidFill>
              <a:effectLst/>
              <a:latin typeface="+mn-lt"/>
              <a:cs typeface="Calibri"/>
            </a:endParaRPr>
          </a:p>
          <a:p>
            <a:endParaRPr lang="en-GB"/>
          </a:p>
        </p:txBody>
      </p:sp>
      <p:sp>
        <p:nvSpPr>
          <p:cNvPr id="4" name="Slide Number Placeholder 3"/>
          <p:cNvSpPr>
            <a:spLocks noGrp="1"/>
          </p:cNvSpPr>
          <p:nvPr>
            <p:ph type="sldNum" sz="quarter" idx="5"/>
          </p:nvPr>
        </p:nvSpPr>
        <p:spPr/>
        <p:txBody>
          <a:bodyPr/>
          <a:lstStyle/>
          <a:p>
            <a:fld id="{3D575C5C-6933-461C-8CC8-9A06A5F48C5E}" type="slidenum">
              <a:rPr lang="en-GB" smtClean="0"/>
              <a:t>14</a:t>
            </a:fld>
            <a:endParaRPr lang="en-GB"/>
          </a:p>
        </p:txBody>
      </p:sp>
    </p:spTree>
    <p:extLst>
      <p:ext uri="{BB962C8B-B14F-4D97-AF65-F5344CB8AC3E}">
        <p14:creationId xmlns:p14="http://schemas.microsoft.com/office/powerpoint/2010/main" val="27930594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9F784-2674-4191-A867-8926024D472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FA19889-617F-41CE-86DC-895C9F4B4A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655170-40C8-42E8-984E-98009D25D37A}"/>
              </a:ext>
            </a:extLst>
          </p:cNvPr>
          <p:cNvSpPr>
            <a:spLocks noGrp="1"/>
          </p:cNvSpPr>
          <p:nvPr>
            <p:ph type="dt" sz="half" idx="10"/>
          </p:nvPr>
        </p:nvSpPr>
        <p:spPr/>
        <p:txBody>
          <a:bodyPr/>
          <a:lstStyle/>
          <a:p>
            <a:fld id="{2A224A5C-05D3-498A-888D-0E2E133E699A}" type="datetimeFigureOut">
              <a:rPr lang="en-GB" smtClean="0"/>
              <a:t>08/05/2020</a:t>
            </a:fld>
            <a:endParaRPr lang="en-GB"/>
          </a:p>
        </p:txBody>
      </p:sp>
      <p:sp>
        <p:nvSpPr>
          <p:cNvPr id="5" name="Footer Placeholder 4">
            <a:extLst>
              <a:ext uri="{FF2B5EF4-FFF2-40B4-BE49-F238E27FC236}">
                <a16:creationId xmlns:a16="http://schemas.microsoft.com/office/drawing/2014/main" id="{2E675758-1FD1-4959-B751-1E7E128F6B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369D3E-CDF5-4A1E-B2AB-06BF63D52B23}"/>
              </a:ext>
            </a:extLst>
          </p:cNvPr>
          <p:cNvSpPr>
            <a:spLocks noGrp="1"/>
          </p:cNvSpPr>
          <p:nvPr>
            <p:ph type="sldNum" sz="quarter" idx="12"/>
          </p:nvPr>
        </p:nvSpPr>
        <p:spPr/>
        <p:txBody>
          <a:bodyPr/>
          <a:lstStyle/>
          <a:p>
            <a:fld id="{60152D7C-62AE-4C1C-BDBC-EE2277B90E23}" type="slidenum">
              <a:rPr lang="en-GB" smtClean="0"/>
              <a:t>‹#›</a:t>
            </a:fld>
            <a:endParaRPr lang="en-GB"/>
          </a:p>
        </p:txBody>
      </p:sp>
    </p:spTree>
    <p:extLst>
      <p:ext uri="{BB962C8B-B14F-4D97-AF65-F5344CB8AC3E}">
        <p14:creationId xmlns:p14="http://schemas.microsoft.com/office/powerpoint/2010/main" val="3060549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BB70F-18CB-495B-A84D-AE4AE3A7ACD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572C27-5279-4847-88B3-F81F7B4B71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1D05DF-6915-4D8B-8424-7411C638C130}"/>
              </a:ext>
            </a:extLst>
          </p:cNvPr>
          <p:cNvSpPr>
            <a:spLocks noGrp="1"/>
          </p:cNvSpPr>
          <p:nvPr>
            <p:ph type="dt" sz="half" idx="10"/>
          </p:nvPr>
        </p:nvSpPr>
        <p:spPr/>
        <p:txBody>
          <a:bodyPr/>
          <a:lstStyle/>
          <a:p>
            <a:fld id="{2A224A5C-05D3-498A-888D-0E2E133E699A}" type="datetimeFigureOut">
              <a:rPr lang="en-GB" smtClean="0"/>
              <a:t>08/05/2020</a:t>
            </a:fld>
            <a:endParaRPr lang="en-GB"/>
          </a:p>
        </p:txBody>
      </p:sp>
      <p:sp>
        <p:nvSpPr>
          <p:cNvPr id="5" name="Footer Placeholder 4">
            <a:extLst>
              <a:ext uri="{FF2B5EF4-FFF2-40B4-BE49-F238E27FC236}">
                <a16:creationId xmlns:a16="http://schemas.microsoft.com/office/drawing/2014/main" id="{72C6D15C-543F-4A07-9F6C-1D98AD083A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72F45B-F08D-40B2-BC20-EBC92EB1CA68}"/>
              </a:ext>
            </a:extLst>
          </p:cNvPr>
          <p:cNvSpPr>
            <a:spLocks noGrp="1"/>
          </p:cNvSpPr>
          <p:nvPr>
            <p:ph type="sldNum" sz="quarter" idx="12"/>
          </p:nvPr>
        </p:nvSpPr>
        <p:spPr/>
        <p:txBody>
          <a:bodyPr/>
          <a:lstStyle/>
          <a:p>
            <a:fld id="{60152D7C-62AE-4C1C-BDBC-EE2277B90E23}" type="slidenum">
              <a:rPr lang="en-GB" smtClean="0"/>
              <a:t>‹#›</a:t>
            </a:fld>
            <a:endParaRPr lang="en-GB"/>
          </a:p>
        </p:txBody>
      </p:sp>
    </p:spTree>
    <p:extLst>
      <p:ext uri="{BB962C8B-B14F-4D97-AF65-F5344CB8AC3E}">
        <p14:creationId xmlns:p14="http://schemas.microsoft.com/office/powerpoint/2010/main" val="753692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AD193-D6A7-4384-A1F4-67686F7B7AC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A01392F-BB68-4473-9AD6-E3C68FB575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A8FD45-17C2-4679-8548-A04F4A176E3A}"/>
              </a:ext>
            </a:extLst>
          </p:cNvPr>
          <p:cNvSpPr>
            <a:spLocks noGrp="1"/>
          </p:cNvSpPr>
          <p:nvPr>
            <p:ph type="dt" sz="half" idx="10"/>
          </p:nvPr>
        </p:nvSpPr>
        <p:spPr/>
        <p:txBody>
          <a:bodyPr/>
          <a:lstStyle/>
          <a:p>
            <a:fld id="{2A224A5C-05D3-498A-888D-0E2E133E699A}" type="datetimeFigureOut">
              <a:rPr lang="en-GB" smtClean="0"/>
              <a:t>08/05/2020</a:t>
            </a:fld>
            <a:endParaRPr lang="en-GB"/>
          </a:p>
        </p:txBody>
      </p:sp>
      <p:sp>
        <p:nvSpPr>
          <p:cNvPr id="5" name="Footer Placeholder 4">
            <a:extLst>
              <a:ext uri="{FF2B5EF4-FFF2-40B4-BE49-F238E27FC236}">
                <a16:creationId xmlns:a16="http://schemas.microsoft.com/office/drawing/2014/main" id="{175CABD4-7B84-47A9-A69E-86CF34623A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327E28-8136-4572-8DAE-9E82F20A0344}"/>
              </a:ext>
            </a:extLst>
          </p:cNvPr>
          <p:cNvSpPr>
            <a:spLocks noGrp="1"/>
          </p:cNvSpPr>
          <p:nvPr>
            <p:ph type="sldNum" sz="quarter" idx="12"/>
          </p:nvPr>
        </p:nvSpPr>
        <p:spPr/>
        <p:txBody>
          <a:bodyPr/>
          <a:lstStyle/>
          <a:p>
            <a:fld id="{60152D7C-62AE-4C1C-BDBC-EE2277B90E23}" type="slidenum">
              <a:rPr lang="en-GB" smtClean="0"/>
              <a:t>‹#›</a:t>
            </a:fld>
            <a:endParaRPr lang="en-GB"/>
          </a:p>
        </p:txBody>
      </p:sp>
    </p:spTree>
    <p:extLst>
      <p:ext uri="{BB962C8B-B14F-4D97-AF65-F5344CB8AC3E}">
        <p14:creationId xmlns:p14="http://schemas.microsoft.com/office/powerpoint/2010/main" val="38824169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86BAC-36FF-416F-80F2-9D200E5699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1F4C961-558C-4F51-AF2E-78C03146349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9B10617-49B3-4316-9139-9CC726ED07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515FA49-0882-47EA-A519-9B88D046801B}"/>
              </a:ext>
            </a:extLst>
          </p:cNvPr>
          <p:cNvSpPr>
            <a:spLocks noGrp="1"/>
          </p:cNvSpPr>
          <p:nvPr>
            <p:ph type="dt" sz="half" idx="10"/>
          </p:nvPr>
        </p:nvSpPr>
        <p:spPr/>
        <p:txBody>
          <a:bodyPr/>
          <a:lstStyle/>
          <a:p>
            <a:fld id="{2A224A5C-05D3-498A-888D-0E2E133E699A}" type="datetimeFigureOut">
              <a:rPr lang="en-GB" smtClean="0"/>
              <a:t>08/05/2020</a:t>
            </a:fld>
            <a:endParaRPr lang="en-GB"/>
          </a:p>
        </p:txBody>
      </p:sp>
      <p:sp>
        <p:nvSpPr>
          <p:cNvPr id="6" name="Footer Placeholder 5">
            <a:extLst>
              <a:ext uri="{FF2B5EF4-FFF2-40B4-BE49-F238E27FC236}">
                <a16:creationId xmlns:a16="http://schemas.microsoft.com/office/drawing/2014/main" id="{7D857AF4-B0A6-469F-963A-6DD85D1116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14A977-8169-4BA0-BF77-51028EB8F3C2}"/>
              </a:ext>
            </a:extLst>
          </p:cNvPr>
          <p:cNvSpPr>
            <a:spLocks noGrp="1"/>
          </p:cNvSpPr>
          <p:nvPr>
            <p:ph type="sldNum" sz="quarter" idx="12"/>
          </p:nvPr>
        </p:nvSpPr>
        <p:spPr/>
        <p:txBody>
          <a:bodyPr/>
          <a:lstStyle/>
          <a:p>
            <a:fld id="{60152D7C-62AE-4C1C-BDBC-EE2277B90E23}" type="slidenum">
              <a:rPr lang="en-GB" smtClean="0"/>
              <a:t>‹#›</a:t>
            </a:fld>
            <a:endParaRPr lang="en-GB"/>
          </a:p>
        </p:txBody>
      </p:sp>
    </p:spTree>
    <p:extLst>
      <p:ext uri="{BB962C8B-B14F-4D97-AF65-F5344CB8AC3E}">
        <p14:creationId xmlns:p14="http://schemas.microsoft.com/office/powerpoint/2010/main" val="2186722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E26C9-421C-4F99-9BAF-9E06AE26536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C62293-3805-47DF-9F80-698CFED44D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66C01E-2DAC-45D6-AAAF-D82B3172A6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52AB71A-E6FD-4A1F-9D37-92162368FA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AA0B97-5EC2-4002-B8C1-A1D52DE48E5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282A7B9-60D7-4320-B99B-A6799023B2EE}"/>
              </a:ext>
            </a:extLst>
          </p:cNvPr>
          <p:cNvSpPr>
            <a:spLocks noGrp="1"/>
          </p:cNvSpPr>
          <p:nvPr>
            <p:ph type="dt" sz="half" idx="10"/>
          </p:nvPr>
        </p:nvSpPr>
        <p:spPr/>
        <p:txBody>
          <a:bodyPr/>
          <a:lstStyle/>
          <a:p>
            <a:fld id="{2A224A5C-05D3-498A-888D-0E2E133E699A}" type="datetimeFigureOut">
              <a:rPr lang="en-GB" smtClean="0"/>
              <a:t>08/05/2020</a:t>
            </a:fld>
            <a:endParaRPr lang="en-GB"/>
          </a:p>
        </p:txBody>
      </p:sp>
      <p:sp>
        <p:nvSpPr>
          <p:cNvPr id="8" name="Footer Placeholder 7">
            <a:extLst>
              <a:ext uri="{FF2B5EF4-FFF2-40B4-BE49-F238E27FC236}">
                <a16:creationId xmlns:a16="http://schemas.microsoft.com/office/drawing/2014/main" id="{0BB78687-F6A0-4E69-9C35-594C266ACD0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64DF45C-40B6-41AB-BBCF-20D8FDD0C368}"/>
              </a:ext>
            </a:extLst>
          </p:cNvPr>
          <p:cNvSpPr>
            <a:spLocks noGrp="1"/>
          </p:cNvSpPr>
          <p:nvPr>
            <p:ph type="sldNum" sz="quarter" idx="12"/>
          </p:nvPr>
        </p:nvSpPr>
        <p:spPr/>
        <p:txBody>
          <a:bodyPr/>
          <a:lstStyle/>
          <a:p>
            <a:fld id="{60152D7C-62AE-4C1C-BDBC-EE2277B90E23}" type="slidenum">
              <a:rPr lang="en-GB" smtClean="0"/>
              <a:t>‹#›</a:t>
            </a:fld>
            <a:endParaRPr lang="en-GB"/>
          </a:p>
        </p:txBody>
      </p:sp>
    </p:spTree>
    <p:extLst>
      <p:ext uri="{BB962C8B-B14F-4D97-AF65-F5344CB8AC3E}">
        <p14:creationId xmlns:p14="http://schemas.microsoft.com/office/powerpoint/2010/main" val="20339017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4AE3C-73C4-4871-9142-1C1454F1B5D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A7A4A0D-C185-45CA-A4C8-2C04DAD7037A}"/>
              </a:ext>
            </a:extLst>
          </p:cNvPr>
          <p:cNvSpPr>
            <a:spLocks noGrp="1"/>
          </p:cNvSpPr>
          <p:nvPr>
            <p:ph type="dt" sz="half" idx="10"/>
          </p:nvPr>
        </p:nvSpPr>
        <p:spPr/>
        <p:txBody>
          <a:bodyPr/>
          <a:lstStyle/>
          <a:p>
            <a:fld id="{2A224A5C-05D3-498A-888D-0E2E133E699A}" type="datetimeFigureOut">
              <a:rPr lang="en-GB" smtClean="0"/>
              <a:t>08/05/2020</a:t>
            </a:fld>
            <a:endParaRPr lang="en-GB"/>
          </a:p>
        </p:txBody>
      </p:sp>
      <p:sp>
        <p:nvSpPr>
          <p:cNvPr id="4" name="Footer Placeholder 3">
            <a:extLst>
              <a:ext uri="{FF2B5EF4-FFF2-40B4-BE49-F238E27FC236}">
                <a16:creationId xmlns:a16="http://schemas.microsoft.com/office/drawing/2014/main" id="{3AC676E9-DA33-47EE-A314-725E5845D8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6EFDD58-0E63-48F8-BBED-15FBF0D52906}"/>
              </a:ext>
            </a:extLst>
          </p:cNvPr>
          <p:cNvSpPr>
            <a:spLocks noGrp="1"/>
          </p:cNvSpPr>
          <p:nvPr>
            <p:ph type="sldNum" sz="quarter" idx="12"/>
          </p:nvPr>
        </p:nvSpPr>
        <p:spPr/>
        <p:txBody>
          <a:bodyPr/>
          <a:lstStyle/>
          <a:p>
            <a:fld id="{60152D7C-62AE-4C1C-BDBC-EE2277B90E23}" type="slidenum">
              <a:rPr lang="en-GB" smtClean="0"/>
              <a:t>‹#›</a:t>
            </a:fld>
            <a:endParaRPr lang="en-GB"/>
          </a:p>
        </p:txBody>
      </p:sp>
    </p:spTree>
    <p:extLst>
      <p:ext uri="{BB962C8B-B14F-4D97-AF65-F5344CB8AC3E}">
        <p14:creationId xmlns:p14="http://schemas.microsoft.com/office/powerpoint/2010/main" val="2597859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B91C92-6803-4FE0-A95D-22B0FCAA4E6F}"/>
              </a:ext>
            </a:extLst>
          </p:cNvPr>
          <p:cNvSpPr>
            <a:spLocks noGrp="1"/>
          </p:cNvSpPr>
          <p:nvPr>
            <p:ph type="dt" sz="half" idx="10"/>
          </p:nvPr>
        </p:nvSpPr>
        <p:spPr/>
        <p:txBody>
          <a:bodyPr/>
          <a:lstStyle/>
          <a:p>
            <a:fld id="{2A224A5C-05D3-498A-888D-0E2E133E699A}" type="datetimeFigureOut">
              <a:rPr lang="en-GB" smtClean="0"/>
              <a:t>08/05/2020</a:t>
            </a:fld>
            <a:endParaRPr lang="en-GB"/>
          </a:p>
        </p:txBody>
      </p:sp>
      <p:sp>
        <p:nvSpPr>
          <p:cNvPr id="3" name="Footer Placeholder 2">
            <a:extLst>
              <a:ext uri="{FF2B5EF4-FFF2-40B4-BE49-F238E27FC236}">
                <a16:creationId xmlns:a16="http://schemas.microsoft.com/office/drawing/2014/main" id="{435D0062-C11D-4285-840D-F58ED085A0C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048B562-2E8F-4C64-B3A4-8BBB73559D24}"/>
              </a:ext>
            </a:extLst>
          </p:cNvPr>
          <p:cNvSpPr>
            <a:spLocks noGrp="1"/>
          </p:cNvSpPr>
          <p:nvPr>
            <p:ph type="sldNum" sz="quarter" idx="12"/>
          </p:nvPr>
        </p:nvSpPr>
        <p:spPr/>
        <p:txBody>
          <a:bodyPr/>
          <a:lstStyle/>
          <a:p>
            <a:fld id="{60152D7C-62AE-4C1C-BDBC-EE2277B90E23}" type="slidenum">
              <a:rPr lang="en-GB" smtClean="0"/>
              <a:t>‹#›</a:t>
            </a:fld>
            <a:endParaRPr lang="en-GB"/>
          </a:p>
        </p:txBody>
      </p:sp>
    </p:spTree>
    <p:extLst>
      <p:ext uri="{BB962C8B-B14F-4D97-AF65-F5344CB8AC3E}">
        <p14:creationId xmlns:p14="http://schemas.microsoft.com/office/powerpoint/2010/main" val="18949688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C8212-EAA3-4D66-B71C-EE60E13DCE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D1AB89D-054C-4DD2-B5BC-E26B9ED8BF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C94B519-467F-4896-A979-277FE63BB4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78C15E-947C-44BE-9134-08BFB7334CA3}"/>
              </a:ext>
            </a:extLst>
          </p:cNvPr>
          <p:cNvSpPr>
            <a:spLocks noGrp="1"/>
          </p:cNvSpPr>
          <p:nvPr>
            <p:ph type="dt" sz="half" idx="10"/>
          </p:nvPr>
        </p:nvSpPr>
        <p:spPr/>
        <p:txBody>
          <a:bodyPr/>
          <a:lstStyle/>
          <a:p>
            <a:fld id="{2A224A5C-05D3-498A-888D-0E2E133E699A}" type="datetimeFigureOut">
              <a:rPr lang="en-GB" smtClean="0"/>
              <a:t>08/05/2020</a:t>
            </a:fld>
            <a:endParaRPr lang="en-GB"/>
          </a:p>
        </p:txBody>
      </p:sp>
      <p:sp>
        <p:nvSpPr>
          <p:cNvPr id="6" name="Footer Placeholder 5">
            <a:extLst>
              <a:ext uri="{FF2B5EF4-FFF2-40B4-BE49-F238E27FC236}">
                <a16:creationId xmlns:a16="http://schemas.microsoft.com/office/drawing/2014/main" id="{16837551-13A0-4C55-BDE4-5D3654861A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7D0586-9B79-4729-89BF-D7F5B732F48D}"/>
              </a:ext>
            </a:extLst>
          </p:cNvPr>
          <p:cNvSpPr>
            <a:spLocks noGrp="1"/>
          </p:cNvSpPr>
          <p:nvPr>
            <p:ph type="sldNum" sz="quarter" idx="12"/>
          </p:nvPr>
        </p:nvSpPr>
        <p:spPr/>
        <p:txBody>
          <a:bodyPr/>
          <a:lstStyle/>
          <a:p>
            <a:fld id="{60152D7C-62AE-4C1C-BDBC-EE2277B90E23}" type="slidenum">
              <a:rPr lang="en-GB" smtClean="0"/>
              <a:t>‹#›</a:t>
            </a:fld>
            <a:endParaRPr lang="en-GB"/>
          </a:p>
        </p:txBody>
      </p:sp>
    </p:spTree>
    <p:extLst>
      <p:ext uri="{BB962C8B-B14F-4D97-AF65-F5344CB8AC3E}">
        <p14:creationId xmlns:p14="http://schemas.microsoft.com/office/powerpoint/2010/main" val="558731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21042-9D9B-4B91-A972-65234B0CF9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1B3056-8A37-4DA9-860A-7A215270CF4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897849-2539-41C8-B095-36B889FBAB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084CC4-FF5A-489C-82D0-99F71855B282}"/>
              </a:ext>
            </a:extLst>
          </p:cNvPr>
          <p:cNvSpPr>
            <a:spLocks noGrp="1"/>
          </p:cNvSpPr>
          <p:nvPr>
            <p:ph type="dt" sz="half" idx="10"/>
          </p:nvPr>
        </p:nvSpPr>
        <p:spPr/>
        <p:txBody>
          <a:bodyPr/>
          <a:lstStyle/>
          <a:p>
            <a:fld id="{2A224A5C-05D3-498A-888D-0E2E133E699A}" type="datetimeFigureOut">
              <a:rPr lang="en-GB" smtClean="0"/>
              <a:t>08/05/2020</a:t>
            </a:fld>
            <a:endParaRPr lang="en-GB"/>
          </a:p>
        </p:txBody>
      </p:sp>
      <p:sp>
        <p:nvSpPr>
          <p:cNvPr id="6" name="Footer Placeholder 5">
            <a:extLst>
              <a:ext uri="{FF2B5EF4-FFF2-40B4-BE49-F238E27FC236}">
                <a16:creationId xmlns:a16="http://schemas.microsoft.com/office/drawing/2014/main" id="{3BBDC37B-9CB7-43C2-9718-00F26F2EAF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ED3AA4-3D88-4502-931B-5B345C71919D}"/>
              </a:ext>
            </a:extLst>
          </p:cNvPr>
          <p:cNvSpPr>
            <a:spLocks noGrp="1"/>
          </p:cNvSpPr>
          <p:nvPr>
            <p:ph type="sldNum" sz="quarter" idx="12"/>
          </p:nvPr>
        </p:nvSpPr>
        <p:spPr/>
        <p:txBody>
          <a:bodyPr/>
          <a:lstStyle/>
          <a:p>
            <a:fld id="{60152D7C-62AE-4C1C-BDBC-EE2277B90E23}" type="slidenum">
              <a:rPr lang="en-GB" smtClean="0"/>
              <a:t>‹#›</a:t>
            </a:fld>
            <a:endParaRPr lang="en-GB"/>
          </a:p>
        </p:txBody>
      </p:sp>
    </p:spTree>
    <p:extLst>
      <p:ext uri="{BB962C8B-B14F-4D97-AF65-F5344CB8AC3E}">
        <p14:creationId xmlns:p14="http://schemas.microsoft.com/office/powerpoint/2010/main" val="20831343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3173E-FA3F-4DCA-9F88-347B2E03F0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999C39-F1BE-4872-93B6-CD968470E5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E3BAEA-F1DE-46E4-8F0E-2F80043C431D}"/>
              </a:ext>
            </a:extLst>
          </p:cNvPr>
          <p:cNvSpPr>
            <a:spLocks noGrp="1"/>
          </p:cNvSpPr>
          <p:nvPr>
            <p:ph type="dt" sz="half" idx="10"/>
          </p:nvPr>
        </p:nvSpPr>
        <p:spPr/>
        <p:txBody>
          <a:bodyPr/>
          <a:lstStyle/>
          <a:p>
            <a:fld id="{2A224A5C-05D3-498A-888D-0E2E133E699A}" type="datetimeFigureOut">
              <a:rPr lang="en-GB" smtClean="0"/>
              <a:t>08/05/2020</a:t>
            </a:fld>
            <a:endParaRPr lang="en-GB"/>
          </a:p>
        </p:txBody>
      </p:sp>
      <p:sp>
        <p:nvSpPr>
          <p:cNvPr id="5" name="Footer Placeholder 4">
            <a:extLst>
              <a:ext uri="{FF2B5EF4-FFF2-40B4-BE49-F238E27FC236}">
                <a16:creationId xmlns:a16="http://schemas.microsoft.com/office/drawing/2014/main" id="{CAA0DF62-DAA9-46C1-9F57-93DAFB64B0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BA2AF0-4F68-441E-9AFF-33369D382C8E}"/>
              </a:ext>
            </a:extLst>
          </p:cNvPr>
          <p:cNvSpPr>
            <a:spLocks noGrp="1"/>
          </p:cNvSpPr>
          <p:nvPr>
            <p:ph type="sldNum" sz="quarter" idx="12"/>
          </p:nvPr>
        </p:nvSpPr>
        <p:spPr/>
        <p:txBody>
          <a:bodyPr/>
          <a:lstStyle/>
          <a:p>
            <a:fld id="{60152D7C-62AE-4C1C-BDBC-EE2277B90E23}" type="slidenum">
              <a:rPr lang="en-GB" smtClean="0"/>
              <a:t>‹#›</a:t>
            </a:fld>
            <a:endParaRPr lang="en-GB"/>
          </a:p>
        </p:txBody>
      </p:sp>
    </p:spTree>
    <p:extLst>
      <p:ext uri="{BB962C8B-B14F-4D97-AF65-F5344CB8AC3E}">
        <p14:creationId xmlns:p14="http://schemas.microsoft.com/office/powerpoint/2010/main" val="4453804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57E5503-B8B4-42E1-A653-83ECFF26905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357E12-F537-4674-8B54-E4E81768AF6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1C2030-646F-4550-AA49-1EB6F67D63AA}"/>
              </a:ext>
            </a:extLst>
          </p:cNvPr>
          <p:cNvSpPr>
            <a:spLocks noGrp="1"/>
          </p:cNvSpPr>
          <p:nvPr>
            <p:ph type="dt" sz="half" idx="10"/>
          </p:nvPr>
        </p:nvSpPr>
        <p:spPr/>
        <p:txBody>
          <a:bodyPr/>
          <a:lstStyle/>
          <a:p>
            <a:fld id="{2A224A5C-05D3-498A-888D-0E2E133E699A}" type="datetimeFigureOut">
              <a:rPr lang="en-GB" smtClean="0"/>
              <a:t>08/05/2020</a:t>
            </a:fld>
            <a:endParaRPr lang="en-GB"/>
          </a:p>
        </p:txBody>
      </p:sp>
      <p:sp>
        <p:nvSpPr>
          <p:cNvPr id="5" name="Footer Placeholder 4">
            <a:extLst>
              <a:ext uri="{FF2B5EF4-FFF2-40B4-BE49-F238E27FC236}">
                <a16:creationId xmlns:a16="http://schemas.microsoft.com/office/drawing/2014/main" id="{F09C30DB-1399-4CC0-A1C6-358929D894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B2361D-64CC-4947-A7C7-9B2A155F6FFC}"/>
              </a:ext>
            </a:extLst>
          </p:cNvPr>
          <p:cNvSpPr>
            <a:spLocks noGrp="1"/>
          </p:cNvSpPr>
          <p:nvPr>
            <p:ph type="sldNum" sz="quarter" idx="12"/>
          </p:nvPr>
        </p:nvSpPr>
        <p:spPr/>
        <p:txBody>
          <a:bodyPr/>
          <a:lstStyle/>
          <a:p>
            <a:fld id="{60152D7C-62AE-4C1C-BDBC-EE2277B90E23}" type="slidenum">
              <a:rPr lang="en-GB" smtClean="0"/>
              <a:t>‹#›</a:t>
            </a:fld>
            <a:endParaRPr lang="en-GB"/>
          </a:p>
        </p:txBody>
      </p:sp>
    </p:spTree>
    <p:extLst>
      <p:ext uri="{BB962C8B-B14F-4D97-AF65-F5344CB8AC3E}">
        <p14:creationId xmlns:p14="http://schemas.microsoft.com/office/powerpoint/2010/main" val="3169162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AB382B-A8CE-48D8-A943-B4024E23F23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61AF2B-F0A9-4BA4-82AF-14B34867D2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EAEF86-AC57-4FA5-B4CF-9AD9E3442C4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224A5C-05D3-498A-888D-0E2E133E699A}" type="datetimeFigureOut">
              <a:rPr lang="en-GB" smtClean="0"/>
              <a:t>08/05/2020</a:t>
            </a:fld>
            <a:endParaRPr lang="en-GB"/>
          </a:p>
        </p:txBody>
      </p:sp>
      <p:sp>
        <p:nvSpPr>
          <p:cNvPr id="5" name="Footer Placeholder 4">
            <a:extLst>
              <a:ext uri="{FF2B5EF4-FFF2-40B4-BE49-F238E27FC236}">
                <a16:creationId xmlns:a16="http://schemas.microsoft.com/office/drawing/2014/main" id="{C7F6E5B8-975B-4F9B-A06E-860703CBC3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249186C-1FA6-4ED3-B8C3-4377A81A76E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152D7C-62AE-4C1C-BDBC-EE2277B90E23}" type="slidenum">
              <a:rPr lang="en-GB" smtClean="0"/>
              <a:t>‹#›</a:t>
            </a:fld>
            <a:endParaRPr lang="en-GB"/>
          </a:p>
        </p:txBody>
      </p:sp>
    </p:spTree>
    <p:extLst>
      <p:ext uri="{BB962C8B-B14F-4D97-AF65-F5344CB8AC3E}">
        <p14:creationId xmlns:p14="http://schemas.microsoft.com/office/powerpoint/2010/main" val="17822494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_rels/slide1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8" Type="http://schemas.openxmlformats.org/officeDocument/2006/relationships/hyperlink" Target="https://en.wikipedia.org/wiki/Parks_and_open_spaces_in_Copenhagen#/media/File:Koebenhavn_Oerstedsparken_2009_ubt.JPG" TargetMode="External"/><Relationship Id="rId3" Type="http://schemas.openxmlformats.org/officeDocument/2006/relationships/hyperlink" Target="https://www.audi.com/en/company/sustainability/copenhill-hedonistic-sustainability.html" TargetMode="External"/><Relationship Id="rId7" Type="http://schemas.openxmlformats.org/officeDocument/2006/relationships/hyperlink" Target="https://www.shutterstock.com/image-photo/lead-by-example-sign-sky-background-300313262" TargetMode="External"/><Relationship Id="rId2" Type="http://schemas.openxmlformats.org/officeDocument/2006/relationships/hyperlink" Target="https://www.123rf.com/photo_85440862_stock-vector-sustainable-development-and-green-city-concept-world-environment-vector-illustration.html" TargetMode="External"/><Relationship Id="rId1" Type="http://schemas.openxmlformats.org/officeDocument/2006/relationships/slideLayout" Target="../slideLayouts/slideLayout2.xml"/><Relationship Id="rId6" Type="http://schemas.openxmlformats.org/officeDocument/2006/relationships/hyperlink" Target="https://www.huffingtonpost.co.uk/entry/10-things-to-see-and-do-in-copenhagen-instagram-inspo-for-your-denmark-city-break_uk_5bf6aa82e4b03b230f9f3505?guccounter=1&amp;guce_referrer=aHR0cHM6Ly93d3cuZ29vZ2xlLmNvbS8&amp;guce_referrer_sig=AQAAAIEU1Qd-Kp9VK_fXnZXrpc62r" TargetMode="External"/><Relationship Id="rId5" Type="http://schemas.openxmlformats.org/officeDocument/2006/relationships/hyperlink" Target="https://dbdh.dk/2019/05/22/this-is-how-copenhagen-plans-to-go-carbon-neutral-by-2025/" TargetMode="External"/><Relationship Id="rId4" Type="http://schemas.openxmlformats.org/officeDocument/2006/relationships/hyperlink" Target="https://bicycledutch.wordpress.com/2018/11/27/is-copenhagen-a-city-of-cyclists/" TargetMode="External"/><Relationship Id="rId9" Type="http://schemas.openxmlformats.org/officeDocument/2006/relationships/hyperlink" Target="https://www.snowmagazine.com/news/copenhagen-s-rooftop-ski-slope-on-top-of-a-power-pla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8AA5BC-4F7A-4226-8F99-6D824B226A9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E5445C6-DD42-4979-86FF-03730E8C6D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E2F42C-9675-4001-BD28-4E308E1EEF98}"/>
              </a:ext>
            </a:extLst>
          </p:cNvPr>
          <p:cNvSpPr>
            <a:spLocks noGrp="1"/>
          </p:cNvSpPr>
          <p:nvPr>
            <p:ph type="ctrTitle"/>
          </p:nvPr>
        </p:nvSpPr>
        <p:spPr>
          <a:xfrm>
            <a:off x="1524000" y="1122362"/>
            <a:ext cx="9144000" cy="2840037"/>
          </a:xfrm>
        </p:spPr>
        <p:txBody>
          <a:bodyPr>
            <a:normAutofit/>
          </a:bodyPr>
          <a:lstStyle/>
          <a:p>
            <a:r>
              <a:rPr lang="en-GB" sz="5800"/>
              <a:t>The future of Town and Country living.</a:t>
            </a:r>
          </a:p>
        </p:txBody>
      </p:sp>
      <p:cxnSp>
        <p:nvCxnSpPr>
          <p:cNvPr id="11" name="Straight Connector 10">
            <a:extLst>
              <a:ext uri="{FF2B5EF4-FFF2-40B4-BE49-F238E27FC236}">
                <a16:creationId xmlns:a16="http://schemas.microsoft.com/office/drawing/2014/main" id="{45000665-DFC7-417E-8FD7-516A0F15C97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740717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flock of birds flying in the sky&#10;&#10;Description generated with high confidence">
            <a:extLst>
              <a:ext uri="{FF2B5EF4-FFF2-40B4-BE49-F238E27FC236}">
                <a16:creationId xmlns:a16="http://schemas.microsoft.com/office/drawing/2014/main" id="{50F44479-69CA-4987-AF58-6250FA7A03DB}"/>
              </a:ext>
            </a:extLst>
          </p:cNvPr>
          <p:cNvPicPr>
            <a:picLocks noChangeAspect="1"/>
          </p:cNvPicPr>
          <p:nvPr/>
        </p:nvPicPr>
        <p:blipFill>
          <a:blip r:embed="rId3"/>
          <a:stretch>
            <a:fillRect/>
          </a:stretch>
        </p:blipFill>
        <p:spPr>
          <a:xfrm>
            <a:off x="643467" y="783167"/>
            <a:ext cx="5291666" cy="5291666"/>
          </a:xfrm>
          <a:prstGeom prst="rect">
            <a:avLst/>
          </a:prstGeom>
        </p:spPr>
      </p:pic>
      <p:pic>
        <p:nvPicPr>
          <p:cNvPr id="4" name="Picture 4" descr="A screenshot of a cell phone&#10;&#10;Description generated with very high confidence">
            <a:extLst>
              <a:ext uri="{FF2B5EF4-FFF2-40B4-BE49-F238E27FC236}">
                <a16:creationId xmlns:a16="http://schemas.microsoft.com/office/drawing/2014/main" id="{FF095838-F3CC-4319-8903-D01F34D28B06}"/>
              </a:ext>
            </a:extLst>
          </p:cNvPr>
          <p:cNvPicPr>
            <a:picLocks noChangeAspect="1"/>
          </p:cNvPicPr>
          <p:nvPr/>
        </p:nvPicPr>
        <p:blipFill>
          <a:blip r:embed="rId4"/>
          <a:stretch>
            <a:fillRect/>
          </a:stretch>
        </p:blipFill>
        <p:spPr>
          <a:xfrm>
            <a:off x="6256865" y="2304521"/>
            <a:ext cx="5291667" cy="2248957"/>
          </a:xfrm>
          <a:prstGeom prst="rect">
            <a:avLst/>
          </a:prstGeom>
        </p:spPr>
      </p:pic>
      <p:sp>
        <p:nvSpPr>
          <p:cNvPr id="10" name="TextBox 9">
            <a:extLst>
              <a:ext uri="{FF2B5EF4-FFF2-40B4-BE49-F238E27FC236}">
                <a16:creationId xmlns:a16="http://schemas.microsoft.com/office/drawing/2014/main" id="{B70AFECB-6BEF-43A1-AF2C-FFB350736887}"/>
              </a:ext>
            </a:extLst>
          </p:cNvPr>
          <p:cNvSpPr txBox="1"/>
          <p:nvPr/>
        </p:nvSpPr>
        <p:spPr>
          <a:xfrm>
            <a:off x="2510118" y="6257365"/>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Calibri"/>
              </a:rPr>
              <a:t>Population (Patel, 2019)</a:t>
            </a:r>
          </a:p>
        </p:txBody>
      </p:sp>
      <p:sp>
        <p:nvSpPr>
          <p:cNvPr id="12" name="TextBox 11">
            <a:extLst>
              <a:ext uri="{FF2B5EF4-FFF2-40B4-BE49-F238E27FC236}">
                <a16:creationId xmlns:a16="http://schemas.microsoft.com/office/drawing/2014/main" id="{AF6B5218-BE3B-4C99-876B-A0AD1FFE9E9B}"/>
              </a:ext>
            </a:extLst>
          </p:cNvPr>
          <p:cNvSpPr txBox="1"/>
          <p:nvPr/>
        </p:nvSpPr>
        <p:spPr>
          <a:xfrm>
            <a:off x="7718052" y="6256803"/>
            <a:ext cx="330797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Calibri"/>
              </a:rPr>
              <a:t>UK population 2010-2018 (Park, 2019)</a:t>
            </a:r>
          </a:p>
        </p:txBody>
      </p:sp>
    </p:spTree>
    <p:extLst>
      <p:ext uri="{BB962C8B-B14F-4D97-AF65-F5344CB8AC3E}">
        <p14:creationId xmlns:p14="http://schemas.microsoft.com/office/powerpoint/2010/main" val="25513459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screenshot of a cell phone&#10;&#10;Description generated with high confidence">
            <a:extLst>
              <a:ext uri="{FF2B5EF4-FFF2-40B4-BE49-F238E27FC236}">
                <a16:creationId xmlns:a16="http://schemas.microsoft.com/office/drawing/2014/main" id="{756C97BE-69AE-4704-AC4D-2205D66BE565}"/>
              </a:ext>
            </a:extLst>
          </p:cNvPr>
          <p:cNvPicPr>
            <a:picLocks noChangeAspect="1"/>
          </p:cNvPicPr>
          <p:nvPr/>
        </p:nvPicPr>
        <p:blipFill rotWithShape="1">
          <a:blip r:embed="rId3"/>
          <a:srcRect t="1915" r="-4" b="-4"/>
          <a:stretch/>
        </p:blipFill>
        <p:spPr>
          <a:xfrm>
            <a:off x="321733" y="321732"/>
            <a:ext cx="4367277" cy="6214533"/>
          </a:xfrm>
          <a:prstGeom prst="rect">
            <a:avLst/>
          </a:prstGeom>
        </p:spPr>
      </p:pic>
      <p:pic>
        <p:nvPicPr>
          <p:cNvPr id="4" name="Picture 4" descr="A picture containing cake, table, small, sitting&#10;&#10;Description generated with very high confidence">
            <a:extLst>
              <a:ext uri="{FF2B5EF4-FFF2-40B4-BE49-F238E27FC236}">
                <a16:creationId xmlns:a16="http://schemas.microsoft.com/office/drawing/2014/main" id="{44FCADED-94E1-4155-ACC4-C5CC4C81D24F}"/>
              </a:ext>
            </a:extLst>
          </p:cNvPr>
          <p:cNvPicPr>
            <a:picLocks noChangeAspect="1"/>
          </p:cNvPicPr>
          <p:nvPr/>
        </p:nvPicPr>
        <p:blipFill rotWithShape="1">
          <a:blip r:embed="rId4"/>
          <a:srcRect l="13560" r="13631" b="1"/>
          <a:stretch/>
        </p:blipFill>
        <p:spPr>
          <a:xfrm>
            <a:off x="4772525" y="321732"/>
            <a:ext cx="7097742" cy="6214533"/>
          </a:xfrm>
          <a:prstGeom prst="rect">
            <a:avLst/>
          </a:prstGeom>
        </p:spPr>
      </p:pic>
      <p:sp>
        <p:nvSpPr>
          <p:cNvPr id="6" name="TextBox 5">
            <a:extLst>
              <a:ext uri="{FF2B5EF4-FFF2-40B4-BE49-F238E27FC236}">
                <a16:creationId xmlns:a16="http://schemas.microsoft.com/office/drawing/2014/main" id="{7CD827F1-42C7-44C7-B8F0-30B479154110}"/>
              </a:ext>
            </a:extLst>
          </p:cNvPr>
          <p:cNvSpPr txBox="1"/>
          <p:nvPr/>
        </p:nvSpPr>
        <p:spPr>
          <a:xfrm>
            <a:off x="1299882" y="653527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Calibri"/>
              </a:rPr>
              <a:t>Land use in the UK (Norton, 2019)</a:t>
            </a:r>
          </a:p>
        </p:txBody>
      </p:sp>
      <p:sp>
        <p:nvSpPr>
          <p:cNvPr id="7" name="TextBox 6">
            <a:extLst>
              <a:ext uri="{FF2B5EF4-FFF2-40B4-BE49-F238E27FC236}">
                <a16:creationId xmlns:a16="http://schemas.microsoft.com/office/drawing/2014/main" id="{904F3850-0F29-4572-BD7E-1090B368F21B}"/>
              </a:ext>
            </a:extLst>
          </p:cNvPr>
          <p:cNvSpPr txBox="1"/>
          <p:nvPr/>
        </p:nvSpPr>
        <p:spPr>
          <a:xfrm>
            <a:off x="5898217" y="6534709"/>
            <a:ext cx="470647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Calibri"/>
              </a:rPr>
              <a:t>The importance of agriculture for the economy (</a:t>
            </a:r>
            <a:r>
              <a:rPr lang="en-GB" sz="1200" err="1">
                <a:latin typeface="Arial"/>
                <a:cs typeface="Calibri"/>
              </a:rPr>
              <a:t>Koutoudis</a:t>
            </a:r>
            <a:r>
              <a:rPr lang="en-GB" sz="1200">
                <a:latin typeface="Arial"/>
                <a:cs typeface="Calibri"/>
              </a:rPr>
              <a:t>, 2018)</a:t>
            </a:r>
          </a:p>
        </p:txBody>
      </p:sp>
    </p:spTree>
    <p:extLst>
      <p:ext uri="{BB962C8B-B14F-4D97-AF65-F5344CB8AC3E}">
        <p14:creationId xmlns:p14="http://schemas.microsoft.com/office/powerpoint/2010/main" val="647661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picture containing grass, sheep, bird, standing&#10;&#10;Description generated with very high confidence">
            <a:extLst>
              <a:ext uri="{FF2B5EF4-FFF2-40B4-BE49-F238E27FC236}">
                <a16:creationId xmlns:a16="http://schemas.microsoft.com/office/drawing/2014/main" id="{966873D0-3ABB-4E8B-97F4-07EAEC94CD8F}"/>
              </a:ext>
            </a:extLst>
          </p:cNvPr>
          <p:cNvPicPr>
            <a:picLocks noChangeAspect="1"/>
          </p:cNvPicPr>
          <p:nvPr/>
        </p:nvPicPr>
        <p:blipFill rotWithShape="1">
          <a:blip r:embed="rId3"/>
          <a:srcRect l="10816" r="-1" b="-1"/>
          <a:stretch/>
        </p:blipFill>
        <p:spPr>
          <a:xfrm>
            <a:off x="321731" y="321732"/>
            <a:ext cx="5728548" cy="6214533"/>
          </a:xfrm>
          <a:prstGeom prst="rect">
            <a:avLst/>
          </a:prstGeom>
        </p:spPr>
      </p:pic>
      <p:pic>
        <p:nvPicPr>
          <p:cNvPr id="4" name="Picture 4" descr="A group of people in a city&#10;&#10;Description generated with high confidence">
            <a:extLst>
              <a:ext uri="{FF2B5EF4-FFF2-40B4-BE49-F238E27FC236}">
                <a16:creationId xmlns:a16="http://schemas.microsoft.com/office/drawing/2014/main" id="{E4755FCB-44FD-482B-9EED-F45659AC5644}"/>
              </a:ext>
            </a:extLst>
          </p:cNvPr>
          <p:cNvPicPr>
            <a:picLocks noChangeAspect="1"/>
          </p:cNvPicPr>
          <p:nvPr/>
        </p:nvPicPr>
        <p:blipFill rotWithShape="1">
          <a:blip r:embed="rId4"/>
          <a:srcRect l="11988" r="26943"/>
          <a:stretch/>
        </p:blipFill>
        <p:spPr>
          <a:xfrm>
            <a:off x="6141721" y="321732"/>
            <a:ext cx="5728547" cy="6214533"/>
          </a:xfrm>
          <a:prstGeom prst="rect">
            <a:avLst/>
          </a:prstGeom>
        </p:spPr>
      </p:pic>
      <p:sp>
        <p:nvSpPr>
          <p:cNvPr id="6" name="TextBox 5">
            <a:extLst>
              <a:ext uri="{FF2B5EF4-FFF2-40B4-BE49-F238E27FC236}">
                <a16:creationId xmlns:a16="http://schemas.microsoft.com/office/drawing/2014/main" id="{2BC87306-3ED1-4EB5-9C2F-7DB26E395376}"/>
              </a:ext>
            </a:extLst>
          </p:cNvPr>
          <p:cNvSpPr txBox="1"/>
          <p:nvPr/>
        </p:nvSpPr>
        <p:spPr>
          <a:xfrm>
            <a:off x="1801906" y="6490448"/>
            <a:ext cx="32004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In the countryside (</a:t>
            </a:r>
            <a:r>
              <a:rPr lang="en-GB" sz="1200" err="1">
                <a:latin typeface="Arial"/>
                <a:cs typeface="Arial"/>
              </a:rPr>
              <a:t>Rumyansteva</a:t>
            </a:r>
            <a:r>
              <a:rPr lang="en-GB" sz="1200">
                <a:latin typeface="Arial"/>
                <a:cs typeface="Arial"/>
              </a:rPr>
              <a:t>, 2020)</a:t>
            </a:r>
          </a:p>
        </p:txBody>
      </p:sp>
      <p:sp>
        <p:nvSpPr>
          <p:cNvPr id="7" name="TextBox 6">
            <a:extLst>
              <a:ext uri="{FF2B5EF4-FFF2-40B4-BE49-F238E27FC236}">
                <a16:creationId xmlns:a16="http://schemas.microsoft.com/office/drawing/2014/main" id="{A5188683-73AA-4A55-952F-E6587013FED4}"/>
              </a:ext>
            </a:extLst>
          </p:cNvPr>
          <p:cNvSpPr txBox="1"/>
          <p:nvPr/>
        </p:nvSpPr>
        <p:spPr>
          <a:xfrm>
            <a:off x="7879416" y="6489886"/>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New York skyline (</a:t>
            </a:r>
            <a:r>
              <a:rPr lang="en-GB" sz="1200" err="1">
                <a:latin typeface="Arial"/>
                <a:cs typeface="Arial"/>
              </a:rPr>
              <a:t>Ygartua</a:t>
            </a:r>
            <a:r>
              <a:rPr lang="en-GB" sz="1200">
                <a:latin typeface="Arial"/>
                <a:cs typeface="Arial"/>
              </a:rPr>
              <a:t>, </a:t>
            </a:r>
            <a:r>
              <a:rPr lang="en-GB" sz="1200" err="1">
                <a:latin typeface="Arial"/>
                <a:cs typeface="Arial"/>
              </a:rPr>
              <a:t>n.d</a:t>
            </a:r>
            <a:r>
              <a:rPr lang="en-GB" sz="1200">
                <a:latin typeface="Arial"/>
                <a:cs typeface="Arial"/>
              </a:rPr>
              <a:t>)</a:t>
            </a:r>
          </a:p>
        </p:txBody>
      </p:sp>
    </p:spTree>
    <p:extLst>
      <p:ext uri="{BB962C8B-B14F-4D97-AF65-F5344CB8AC3E}">
        <p14:creationId xmlns:p14="http://schemas.microsoft.com/office/powerpoint/2010/main" val="676030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river with a city in the background&#10;&#10;Description generated with very high confidence">
            <a:extLst>
              <a:ext uri="{FF2B5EF4-FFF2-40B4-BE49-F238E27FC236}">
                <a16:creationId xmlns:a16="http://schemas.microsoft.com/office/drawing/2014/main" id="{9A8EE3CA-01A4-42CD-823F-EFEEA85215FC}"/>
              </a:ext>
            </a:extLst>
          </p:cNvPr>
          <p:cNvPicPr>
            <a:picLocks noChangeAspect="1"/>
          </p:cNvPicPr>
          <p:nvPr/>
        </p:nvPicPr>
        <p:blipFill rotWithShape="1">
          <a:blip r:embed="rId3"/>
          <a:srcRect l="18865" r="32972" b="1"/>
          <a:stretch/>
        </p:blipFill>
        <p:spPr>
          <a:xfrm>
            <a:off x="321731" y="321732"/>
            <a:ext cx="5728548" cy="6214533"/>
          </a:xfrm>
          <a:prstGeom prst="rect">
            <a:avLst/>
          </a:prstGeom>
        </p:spPr>
      </p:pic>
      <p:pic>
        <p:nvPicPr>
          <p:cNvPr id="4" name="Picture 4" descr="A picture containing food&#10;&#10;Description generated with very high confidence">
            <a:extLst>
              <a:ext uri="{FF2B5EF4-FFF2-40B4-BE49-F238E27FC236}">
                <a16:creationId xmlns:a16="http://schemas.microsoft.com/office/drawing/2014/main" id="{E98B7A39-3EA3-4284-B8BC-A31496103418}"/>
              </a:ext>
            </a:extLst>
          </p:cNvPr>
          <p:cNvPicPr>
            <a:picLocks noChangeAspect="1"/>
          </p:cNvPicPr>
          <p:nvPr/>
        </p:nvPicPr>
        <p:blipFill rotWithShape="1">
          <a:blip r:embed="rId4"/>
          <a:srcRect l="34914" r="9087" b="-1"/>
          <a:stretch/>
        </p:blipFill>
        <p:spPr>
          <a:xfrm>
            <a:off x="6141721" y="321732"/>
            <a:ext cx="5728547" cy="6214533"/>
          </a:xfrm>
          <a:prstGeom prst="rect">
            <a:avLst/>
          </a:prstGeom>
        </p:spPr>
      </p:pic>
      <p:sp>
        <p:nvSpPr>
          <p:cNvPr id="6" name="TextBox 5">
            <a:extLst>
              <a:ext uri="{FF2B5EF4-FFF2-40B4-BE49-F238E27FC236}">
                <a16:creationId xmlns:a16="http://schemas.microsoft.com/office/drawing/2014/main" id="{1E245EE0-0CAA-4681-BC49-A1B0CF8C0CC4}"/>
              </a:ext>
            </a:extLst>
          </p:cNvPr>
          <p:cNvSpPr txBox="1"/>
          <p:nvPr/>
        </p:nvSpPr>
        <p:spPr>
          <a:xfrm>
            <a:off x="1201271" y="6490447"/>
            <a:ext cx="4267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mn-lt"/>
                <a:cs typeface="+mn-lt"/>
              </a:rPr>
              <a:t>Vancouver (International Renewable Energy Agency, 2019)</a:t>
            </a:r>
            <a:endParaRPr lang="en-US" sz="1200">
              <a:latin typeface="Arial"/>
            </a:endParaRPr>
          </a:p>
        </p:txBody>
      </p:sp>
      <p:sp>
        <p:nvSpPr>
          <p:cNvPr id="7" name="TextBox 6">
            <a:extLst>
              <a:ext uri="{FF2B5EF4-FFF2-40B4-BE49-F238E27FC236}">
                <a16:creationId xmlns:a16="http://schemas.microsoft.com/office/drawing/2014/main" id="{4D518121-5C40-4C90-A8C4-C72C6D237046}"/>
              </a:ext>
            </a:extLst>
          </p:cNvPr>
          <p:cNvSpPr txBox="1"/>
          <p:nvPr/>
        </p:nvSpPr>
        <p:spPr>
          <a:xfrm>
            <a:off x="8022851" y="6489886"/>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Calibri"/>
              </a:rPr>
              <a:t>Sustainability (Holt, 2020)</a:t>
            </a:r>
          </a:p>
        </p:txBody>
      </p:sp>
    </p:spTree>
    <p:extLst>
      <p:ext uri="{BB962C8B-B14F-4D97-AF65-F5344CB8AC3E}">
        <p14:creationId xmlns:p14="http://schemas.microsoft.com/office/powerpoint/2010/main" val="3492651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screenshot of a cell phone&#10;&#10;Description generated with very high confidence">
            <a:extLst>
              <a:ext uri="{FF2B5EF4-FFF2-40B4-BE49-F238E27FC236}">
                <a16:creationId xmlns:a16="http://schemas.microsoft.com/office/drawing/2014/main" id="{DA413801-9FD0-4CC5-9BBD-ABEF8E0FE05A}"/>
              </a:ext>
            </a:extLst>
          </p:cNvPr>
          <p:cNvPicPr>
            <a:picLocks noChangeAspect="1"/>
          </p:cNvPicPr>
          <p:nvPr/>
        </p:nvPicPr>
        <p:blipFill>
          <a:blip r:embed="rId3"/>
          <a:stretch>
            <a:fillRect/>
          </a:stretch>
        </p:blipFill>
        <p:spPr>
          <a:xfrm>
            <a:off x="643467" y="2026709"/>
            <a:ext cx="5291666" cy="2804582"/>
          </a:xfrm>
          <a:prstGeom prst="rect">
            <a:avLst/>
          </a:prstGeom>
        </p:spPr>
      </p:pic>
      <p:pic>
        <p:nvPicPr>
          <p:cNvPr id="4" name="Picture 4" descr="A picture containing plate&#10;&#10;Description generated with very high confidence">
            <a:extLst>
              <a:ext uri="{FF2B5EF4-FFF2-40B4-BE49-F238E27FC236}">
                <a16:creationId xmlns:a16="http://schemas.microsoft.com/office/drawing/2014/main" id="{94500A68-6B2A-4A99-BC2C-11D0C047C3D0}"/>
              </a:ext>
            </a:extLst>
          </p:cNvPr>
          <p:cNvPicPr>
            <a:picLocks noChangeAspect="1"/>
          </p:cNvPicPr>
          <p:nvPr/>
        </p:nvPicPr>
        <p:blipFill>
          <a:blip r:embed="rId4"/>
          <a:stretch>
            <a:fillRect/>
          </a:stretch>
        </p:blipFill>
        <p:spPr>
          <a:xfrm>
            <a:off x="6256865" y="2370666"/>
            <a:ext cx="5291667" cy="2116667"/>
          </a:xfrm>
          <a:prstGeom prst="rect">
            <a:avLst/>
          </a:prstGeom>
        </p:spPr>
      </p:pic>
      <p:sp>
        <p:nvSpPr>
          <p:cNvPr id="6" name="TextBox 5">
            <a:extLst>
              <a:ext uri="{FF2B5EF4-FFF2-40B4-BE49-F238E27FC236}">
                <a16:creationId xmlns:a16="http://schemas.microsoft.com/office/drawing/2014/main" id="{2737188D-2E80-436E-AD44-20F0EF560E3A}"/>
              </a:ext>
            </a:extLst>
          </p:cNvPr>
          <p:cNvSpPr txBox="1"/>
          <p:nvPr/>
        </p:nvSpPr>
        <p:spPr>
          <a:xfrm>
            <a:off x="7790329" y="4831976"/>
            <a:ext cx="340658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Calibri"/>
              </a:rPr>
              <a:t>Ethnic diversity (Clarke, 2017)</a:t>
            </a:r>
          </a:p>
        </p:txBody>
      </p:sp>
      <p:sp>
        <p:nvSpPr>
          <p:cNvPr id="7" name="TextBox 6">
            <a:extLst>
              <a:ext uri="{FF2B5EF4-FFF2-40B4-BE49-F238E27FC236}">
                <a16:creationId xmlns:a16="http://schemas.microsoft.com/office/drawing/2014/main" id="{32070623-E267-4B14-8FDC-350005C763F9}"/>
              </a:ext>
            </a:extLst>
          </p:cNvPr>
          <p:cNvSpPr txBox="1"/>
          <p:nvPr/>
        </p:nvSpPr>
        <p:spPr>
          <a:xfrm>
            <a:off x="2410946" y="4831415"/>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Calibri"/>
              </a:rPr>
              <a:t>Regional Ethic Diversity (GOV, 2018)</a:t>
            </a:r>
          </a:p>
        </p:txBody>
      </p:sp>
    </p:spTree>
    <p:extLst>
      <p:ext uri="{BB962C8B-B14F-4D97-AF65-F5344CB8AC3E}">
        <p14:creationId xmlns:p14="http://schemas.microsoft.com/office/powerpoint/2010/main" val="36961461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green and yellow bus parked on the side of a building&#10;&#10;Description generated with very high confidence">
            <a:extLst>
              <a:ext uri="{FF2B5EF4-FFF2-40B4-BE49-F238E27FC236}">
                <a16:creationId xmlns:a16="http://schemas.microsoft.com/office/drawing/2014/main" id="{AC61A809-0E32-4A68-BDF4-2D325E8A242B}"/>
              </a:ext>
            </a:extLst>
          </p:cNvPr>
          <p:cNvPicPr>
            <a:picLocks noChangeAspect="1"/>
          </p:cNvPicPr>
          <p:nvPr/>
        </p:nvPicPr>
        <p:blipFill rotWithShape="1">
          <a:blip r:embed="rId3"/>
          <a:srcRect l="29536" r="22992" b="1"/>
          <a:stretch/>
        </p:blipFill>
        <p:spPr>
          <a:xfrm>
            <a:off x="321731" y="321732"/>
            <a:ext cx="5728548" cy="6214533"/>
          </a:xfrm>
          <a:prstGeom prst="rect">
            <a:avLst/>
          </a:prstGeom>
        </p:spPr>
      </p:pic>
      <p:pic>
        <p:nvPicPr>
          <p:cNvPr id="4" name="Picture 4" descr="A person standing in a room&#10;&#10;Description generated with very high confidence">
            <a:extLst>
              <a:ext uri="{FF2B5EF4-FFF2-40B4-BE49-F238E27FC236}">
                <a16:creationId xmlns:a16="http://schemas.microsoft.com/office/drawing/2014/main" id="{FAFF3EA6-27E0-4294-8F31-7E3EFF75FC41}"/>
              </a:ext>
            </a:extLst>
          </p:cNvPr>
          <p:cNvPicPr>
            <a:picLocks noChangeAspect="1"/>
          </p:cNvPicPr>
          <p:nvPr/>
        </p:nvPicPr>
        <p:blipFill rotWithShape="1">
          <a:blip r:embed="rId4"/>
          <a:srcRect l="17660" r="27032"/>
          <a:stretch/>
        </p:blipFill>
        <p:spPr>
          <a:xfrm>
            <a:off x="6141721" y="321732"/>
            <a:ext cx="5728547" cy="6214533"/>
          </a:xfrm>
          <a:prstGeom prst="rect">
            <a:avLst/>
          </a:prstGeom>
        </p:spPr>
      </p:pic>
      <p:sp>
        <p:nvSpPr>
          <p:cNvPr id="6" name="TextBox 5">
            <a:extLst>
              <a:ext uri="{FF2B5EF4-FFF2-40B4-BE49-F238E27FC236}">
                <a16:creationId xmlns:a16="http://schemas.microsoft.com/office/drawing/2014/main" id="{8C7DA4A3-D01B-426C-95F3-CE6A109B002F}"/>
              </a:ext>
            </a:extLst>
          </p:cNvPr>
          <p:cNvSpPr txBox="1"/>
          <p:nvPr/>
        </p:nvSpPr>
        <p:spPr>
          <a:xfrm>
            <a:off x="8032377" y="6580095"/>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Calibri"/>
              </a:rPr>
              <a:t>Healthcare (Patterson, 2016)</a:t>
            </a:r>
          </a:p>
        </p:txBody>
      </p:sp>
      <p:sp>
        <p:nvSpPr>
          <p:cNvPr id="7" name="TextBox 6">
            <a:extLst>
              <a:ext uri="{FF2B5EF4-FFF2-40B4-BE49-F238E27FC236}">
                <a16:creationId xmlns:a16="http://schemas.microsoft.com/office/drawing/2014/main" id="{C2ECBEA8-AD4C-459E-8AB8-CE06DBA2A4B9}"/>
              </a:ext>
            </a:extLst>
          </p:cNvPr>
          <p:cNvSpPr txBox="1"/>
          <p:nvPr/>
        </p:nvSpPr>
        <p:spPr>
          <a:xfrm>
            <a:off x="1075204" y="6579533"/>
            <a:ext cx="506505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mn-lt"/>
                <a:cs typeface="+mn-lt"/>
              </a:rPr>
              <a:t>Ambulances (NHS London Ambulance Service, 2020)</a:t>
            </a:r>
            <a:endParaRPr lang="en-US" sz="1200">
              <a:latin typeface="Arial"/>
            </a:endParaRPr>
          </a:p>
        </p:txBody>
      </p:sp>
    </p:spTree>
    <p:extLst>
      <p:ext uri="{BB962C8B-B14F-4D97-AF65-F5344CB8AC3E}">
        <p14:creationId xmlns:p14="http://schemas.microsoft.com/office/powerpoint/2010/main" val="76427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0" name="Picture 4" descr="Location and transport - Study - Cardiff University">
            <a:extLst>
              <a:ext uri="{FF2B5EF4-FFF2-40B4-BE49-F238E27FC236}">
                <a16:creationId xmlns:a16="http://schemas.microsoft.com/office/drawing/2014/main" id="{94D8B447-6AFB-4D18-B76B-8C34D8F5586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912" r="23237" b="-1"/>
          <a:stretch/>
        </p:blipFill>
        <p:spPr bwMode="auto">
          <a:xfrm>
            <a:off x="407995" y="321732"/>
            <a:ext cx="5556020" cy="602762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1CD05B5-D515-49F3-BE2E-1D28A22F265F}"/>
              </a:ext>
            </a:extLst>
          </p:cNvPr>
          <p:cNvSpPr txBox="1"/>
          <p:nvPr/>
        </p:nvSpPr>
        <p:spPr>
          <a:xfrm>
            <a:off x="1230702" y="642092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(Cardiff University, n.d.)</a:t>
            </a:r>
            <a:endParaRPr lang="en-US"/>
          </a:p>
        </p:txBody>
      </p:sp>
      <p:pic>
        <p:nvPicPr>
          <p:cNvPr id="3" name="Picture 3" descr="A view of a city&#10;&#10;Description generated with very high confidence">
            <a:extLst>
              <a:ext uri="{FF2B5EF4-FFF2-40B4-BE49-F238E27FC236}">
                <a16:creationId xmlns:a16="http://schemas.microsoft.com/office/drawing/2014/main" id="{D8EC085E-F01A-4FC8-A2C5-8135664F3D18}"/>
              </a:ext>
            </a:extLst>
          </p:cNvPr>
          <p:cNvPicPr>
            <a:picLocks noChangeAspect="1"/>
          </p:cNvPicPr>
          <p:nvPr/>
        </p:nvPicPr>
        <p:blipFill>
          <a:blip r:embed="rId4"/>
          <a:stretch>
            <a:fillRect/>
          </a:stretch>
        </p:blipFill>
        <p:spPr>
          <a:xfrm>
            <a:off x="6090249" y="1824274"/>
            <a:ext cx="6006860" cy="3381979"/>
          </a:xfrm>
          <a:prstGeom prst="rect">
            <a:avLst/>
          </a:prstGeom>
        </p:spPr>
      </p:pic>
      <p:sp>
        <p:nvSpPr>
          <p:cNvPr id="6" name="TextBox 5">
            <a:extLst>
              <a:ext uri="{FF2B5EF4-FFF2-40B4-BE49-F238E27FC236}">
                <a16:creationId xmlns:a16="http://schemas.microsoft.com/office/drawing/2014/main" id="{9E23E360-06EE-4CCB-9DA0-1B7E5BBFE69A}"/>
              </a:ext>
            </a:extLst>
          </p:cNvPr>
          <p:cNvSpPr txBox="1"/>
          <p:nvPr/>
        </p:nvSpPr>
        <p:spPr>
          <a:xfrm>
            <a:off x="6161237" y="528421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(Evening Standard, 2019)</a:t>
            </a:r>
            <a:endParaRPr lang="en-US"/>
          </a:p>
        </p:txBody>
      </p:sp>
    </p:spTree>
    <p:extLst>
      <p:ext uri="{BB962C8B-B14F-4D97-AF65-F5344CB8AC3E}">
        <p14:creationId xmlns:p14="http://schemas.microsoft.com/office/powerpoint/2010/main" val="30767408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8" name="Picture 6" descr="The Best Ways to Enjoy The British Countryside">
            <a:extLst>
              <a:ext uri="{FF2B5EF4-FFF2-40B4-BE49-F238E27FC236}">
                <a16:creationId xmlns:a16="http://schemas.microsoft.com/office/drawing/2014/main" id="{8D6C292E-680B-4608-ACAD-4EC1D05CEA7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743" r="19726" b="-2"/>
          <a:stretch/>
        </p:blipFill>
        <p:spPr bwMode="auto">
          <a:xfrm>
            <a:off x="494260" y="321732"/>
            <a:ext cx="5469756" cy="594136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Facts About the British Countryside and Coast | Fur Feather and Fin">
            <a:extLst>
              <a:ext uri="{FF2B5EF4-FFF2-40B4-BE49-F238E27FC236}">
                <a16:creationId xmlns:a16="http://schemas.microsoft.com/office/drawing/2014/main" id="{62DA9B6A-2ADB-4417-825E-03D483B327D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082" r="27450"/>
          <a:stretch/>
        </p:blipFill>
        <p:spPr bwMode="auto">
          <a:xfrm>
            <a:off x="6213607" y="321732"/>
            <a:ext cx="5469755" cy="594136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19BDB2A-B870-48FB-8276-2D36ABE02AE2}"/>
              </a:ext>
            </a:extLst>
          </p:cNvPr>
          <p:cNvSpPr txBox="1"/>
          <p:nvPr/>
        </p:nvSpPr>
        <p:spPr>
          <a:xfrm>
            <a:off x="6090249" y="633466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(Emeka, 2015)</a:t>
            </a:r>
            <a:endParaRPr lang="en-US"/>
          </a:p>
        </p:txBody>
      </p:sp>
      <p:sp>
        <p:nvSpPr>
          <p:cNvPr id="5" name="TextBox 4">
            <a:extLst>
              <a:ext uri="{FF2B5EF4-FFF2-40B4-BE49-F238E27FC236}">
                <a16:creationId xmlns:a16="http://schemas.microsoft.com/office/drawing/2014/main" id="{8EB16C1C-C6DC-47C7-9A45-5742A281D00A}"/>
              </a:ext>
            </a:extLst>
          </p:cNvPr>
          <p:cNvSpPr txBox="1"/>
          <p:nvPr/>
        </p:nvSpPr>
        <p:spPr>
          <a:xfrm>
            <a:off x="497456" y="639217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(Reporter, 2019)</a:t>
            </a:r>
            <a:endParaRPr lang="en-US"/>
          </a:p>
        </p:txBody>
      </p:sp>
    </p:spTree>
    <p:extLst>
      <p:ext uri="{BB962C8B-B14F-4D97-AF65-F5344CB8AC3E}">
        <p14:creationId xmlns:p14="http://schemas.microsoft.com/office/powerpoint/2010/main" val="22954946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close up of a logo&#10;&#10;Description generated with high confidence">
            <a:extLst>
              <a:ext uri="{FF2B5EF4-FFF2-40B4-BE49-F238E27FC236}">
                <a16:creationId xmlns:a16="http://schemas.microsoft.com/office/drawing/2014/main" id="{CCB6172C-7D1C-4BF7-8DB8-359B480D6BCF}"/>
              </a:ext>
            </a:extLst>
          </p:cNvPr>
          <p:cNvPicPr>
            <a:picLocks noChangeAspect="1"/>
          </p:cNvPicPr>
          <p:nvPr/>
        </p:nvPicPr>
        <p:blipFill>
          <a:blip r:embed="rId3"/>
          <a:stretch>
            <a:fillRect/>
          </a:stretch>
        </p:blipFill>
        <p:spPr>
          <a:xfrm>
            <a:off x="6291533" y="892835"/>
            <a:ext cx="5043576" cy="5057954"/>
          </a:xfrm>
          <a:prstGeom prst="rect">
            <a:avLst/>
          </a:prstGeom>
        </p:spPr>
      </p:pic>
      <p:sp>
        <p:nvSpPr>
          <p:cNvPr id="6" name="TextBox 5">
            <a:extLst>
              <a:ext uri="{FF2B5EF4-FFF2-40B4-BE49-F238E27FC236}">
                <a16:creationId xmlns:a16="http://schemas.microsoft.com/office/drawing/2014/main" id="{54BF9BE1-48D8-4865-B727-C65BAEB1A3CA}"/>
              </a:ext>
            </a:extLst>
          </p:cNvPr>
          <p:cNvSpPr txBox="1"/>
          <p:nvPr/>
        </p:nvSpPr>
        <p:spPr>
          <a:xfrm>
            <a:off x="1388853" y="583145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(Kuilman, 2014)</a:t>
            </a:r>
            <a:endParaRPr lang="en-US"/>
          </a:p>
        </p:txBody>
      </p:sp>
      <p:pic>
        <p:nvPicPr>
          <p:cNvPr id="7" name="Picture 7" descr="A person wearing a suit and tie&#10;&#10;Description generated with very high confidence">
            <a:extLst>
              <a:ext uri="{FF2B5EF4-FFF2-40B4-BE49-F238E27FC236}">
                <a16:creationId xmlns:a16="http://schemas.microsoft.com/office/drawing/2014/main" id="{A615EDF3-5376-4E69-B7C5-FE5BC331BBEA}"/>
              </a:ext>
            </a:extLst>
          </p:cNvPr>
          <p:cNvPicPr>
            <a:picLocks noChangeAspect="1"/>
          </p:cNvPicPr>
          <p:nvPr/>
        </p:nvPicPr>
        <p:blipFill>
          <a:blip r:embed="rId4"/>
          <a:stretch>
            <a:fillRect/>
          </a:stretch>
        </p:blipFill>
        <p:spPr>
          <a:xfrm>
            <a:off x="1532627" y="702281"/>
            <a:ext cx="4152181" cy="5137137"/>
          </a:xfrm>
          <a:prstGeom prst="rect">
            <a:avLst/>
          </a:prstGeom>
        </p:spPr>
      </p:pic>
    </p:spTree>
    <p:extLst>
      <p:ext uri="{BB962C8B-B14F-4D97-AF65-F5344CB8AC3E}">
        <p14:creationId xmlns:p14="http://schemas.microsoft.com/office/powerpoint/2010/main" val="5040113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2EB5863-9719-46CF-BFD8-77DBC04361A6}"/>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22593" r="12419" b="-2"/>
          <a:stretch/>
        </p:blipFill>
        <p:spPr>
          <a:xfrm>
            <a:off x="249844" y="321732"/>
            <a:ext cx="5728548" cy="6214533"/>
          </a:xfrm>
          <a:prstGeom prst="rect">
            <a:avLst/>
          </a:prstGeom>
        </p:spPr>
      </p:pic>
      <p:pic>
        <p:nvPicPr>
          <p:cNvPr id="4" name="Picture 3" descr="Elmsbrook © A2Dominion 5">
            <a:extLst>
              <a:ext uri="{FF2B5EF4-FFF2-40B4-BE49-F238E27FC236}">
                <a16:creationId xmlns:a16="http://schemas.microsoft.com/office/drawing/2014/main" id="{D0F18526-470C-4C76-B429-03B34BD0F414}"/>
              </a:ext>
            </a:extLst>
          </p:cNvPr>
          <p:cNvPicPr/>
          <p:nvPr/>
        </p:nvPicPr>
        <p:blipFill rotWithShape="1">
          <a:blip r:embed="rId4" cstate="print">
            <a:extLst>
              <a:ext uri="{28A0092B-C50C-407E-A947-70E740481C1C}">
                <a14:useLocalDpi xmlns:a14="http://schemas.microsoft.com/office/drawing/2010/main" val="0"/>
              </a:ext>
            </a:extLst>
          </a:blip>
          <a:srcRect l="6259" r="38434"/>
          <a:stretch/>
        </p:blipFill>
        <p:spPr bwMode="auto">
          <a:xfrm>
            <a:off x="6141721" y="321732"/>
            <a:ext cx="5728547" cy="6214533"/>
          </a:xfrm>
          <a:prstGeom prst="rect">
            <a:avLst/>
          </a:prstGeom>
          <a:noFill/>
        </p:spPr>
      </p:pic>
      <p:sp>
        <p:nvSpPr>
          <p:cNvPr id="2" name="TextBox 1">
            <a:extLst>
              <a:ext uri="{FF2B5EF4-FFF2-40B4-BE49-F238E27FC236}">
                <a16:creationId xmlns:a16="http://schemas.microsoft.com/office/drawing/2014/main" id="{E2029496-0BCE-49DC-BD08-F527C658B767}"/>
              </a:ext>
            </a:extLst>
          </p:cNvPr>
          <p:cNvSpPr txBox="1"/>
          <p:nvPr/>
        </p:nvSpPr>
        <p:spPr>
          <a:xfrm>
            <a:off x="4983192" y="64928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(Bioregional, 2010) </a:t>
            </a:r>
            <a:endParaRPr lang="en-US"/>
          </a:p>
        </p:txBody>
      </p:sp>
    </p:spTree>
    <p:extLst>
      <p:ext uri="{BB962C8B-B14F-4D97-AF65-F5344CB8AC3E}">
        <p14:creationId xmlns:p14="http://schemas.microsoft.com/office/powerpoint/2010/main" val="1262653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6" name="Picture 2" descr="Coronavirus in South America: How it became a class issue - BBC News">
            <a:extLst>
              <a:ext uri="{FF2B5EF4-FFF2-40B4-BE49-F238E27FC236}">
                <a16:creationId xmlns:a16="http://schemas.microsoft.com/office/drawing/2014/main" id="{1C89A9D1-8462-448D-B13B-0C95994965A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76" r="32679" b="-1"/>
          <a:stretch/>
        </p:blipFill>
        <p:spPr bwMode="auto">
          <a:xfrm>
            <a:off x="321731" y="321732"/>
            <a:ext cx="7086768" cy="6214533"/>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Map showing confirmed cases across the UK by local authority or Health Board area - 15 April">
            <a:extLst>
              <a:ext uri="{FF2B5EF4-FFF2-40B4-BE49-F238E27FC236}">
                <a16:creationId xmlns:a16="http://schemas.microsoft.com/office/drawing/2014/main" id="{6E516E8D-F133-4D8C-A538-110A5767D02D}"/>
              </a:ext>
            </a:extLst>
          </p:cNvPr>
          <p:cNvPicPr>
            <a:picLocks noChangeAspect="1" noChangeArrowheads="1"/>
          </p:cNvPicPr>
          <p:nvPr/>
        </p:nvPicPr>
        <p:blipFill rotWithShape="1">
          <a:blip r:embed="rId4" cstate="hqprint">
            <a:extLst>
              <a:ext uri="{28A0092B-C50C-407E-A947-70E740481C1C}">
                <a14:useLocalDpi xmlns:a14="http://schemas.microsoft.com/office/drawing/2010/main" val="0"/>
              </a:ext>
            </a:extLst>
          </a:blip>
          <a:srcRect r="1069" b="-13"/>
          <a:stretch/>
        </p:blipFill>
        <p:spPr bwMode="auto">
          <a:xfrm>
            <a:off x="7499941" y="321732"/>
            <a:ext cx="4370327" cy="6214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29197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Raising mental health awareness is good, but the hows and whys are ...">
            <a:extLst>
              <a:ext uri="{FF2B5EF4-FFF2-40B4-BE49-F238E27FC236}">
                <a16:creationId xmlns:a16="http://schemas.microsoft.com/office/drawing/2014/main" id="{D348DBBB-3E87-4984-8597-915E4FDC30F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963" r="1048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B0ECD1D-E753-4781-9738-69D7D41E9771}"/>
              </a:ext>
            </a:extLst>
          </p:cNvPr>
          <p:cNvSpPr txBox="1"/>
          <p:nvPr/>
        </p:nvSpPr>
        <p:spPr>
          <a:xfrm>
            <a:off x="6477539" y="6420030"/>
            <a:ext cx="41521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(BBC Science Focus Magazine, n.d.)</a:t>
            </a:r>
            <a:endParaRPr lang="en-US"/>
          </a:p>
        </p:txBody>
      </p:sp>
    </p:spTree>
    <p:extLst>
      <p:ext uri="{BB962C8B-B14F-4D97-AF65-F5344CB8AC3E}">
        <p14:creationId xmlns:p14="http://schemas.microsoft.com/office/powerpoint/2010/main" val="14615465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24" name="Picture 4" descr="10 Astonishing Houses Safely Hidden From Sight">
            <a:extLst>
              <a:ext uri="{FF2B5EF4-FFF2-40B4-BE49-F238E27FC236}">
                <a16:creationId xmlns:a16="http://schemas.microsoft.com/office/drawing/2014/main" id="{D3F0A5C0-8D06-46F9-A981-B4266F3C35E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225" r="2" b="11550"/>
          <a:stretch/>
        </p:blipFill>
        <p:spPr bwMode="auto">
          <a:xfrm>
            <a:off x="445698" y="10"/>
            <a:ext cx="5466446" cy="3127066"/>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edgeland-house-by-berry-chen-architects-40_2 | Wowow Home Magazine">
            <a:extLst>
              <a:ext uri="{FF2B5EF4-FFF2-40B4-BE49-F238E27FC236}">
                <a16:creationId xmlns:a16="http://schemas.microsoft.com/office/drawing/2014/main" id="{946926FA-2091-487B-9509-AF0E1A3461C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 b="15775"/>
          <a:stretch/>
        </p:blipFill>
        <p:spPr bwMode="auto">
          <a:xfrm>
            <a:off x="6423630" y="10"/>
            <a:ext cx="5538333" cy="3127067"/>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This hobbit inspired home that is built into a hill ...">
            <a:extLst>
              <a:ext uri="{FF2B5EF4-FFF2-40B4-BE49-F238E27FC236}">
                <a16:creationId xmlns:a16="http://schemas.microsoft.com/office/drawing/2014/main" id="{11092463-5C09-449E-B93F-12AB5E6811B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7637" r="-2" b="36682"/>
          <a:stretch/>
        </p:blipFill>
        <p:spPr bwMode="auto">
          <a:xfrm>
            <a:off x="546339" y="3429000"/>
            <a:ext cx="5552710" cy="3127076"/>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Cool stay of the week: a hidden retreat in the Welsh countryside ...">
            <a:extLst>
              <a:ext uri="{FF2B5EF4-FFF2-40B4-BE49-F238E27FC236}">
                <a16:creationId xmlns:a16="http://schemas.microsoft.com/office/drawing/2014/main" id="{F587443B-02E1-445C-B85D-735ED67B816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2" b="52"/>
          <a:stretch/>
        </p:blipFill>
        <p:spPr bwMode="auto">
          <a:xfrm>
            <a:off x="6322988" y="3428999"/>
            <a:ext cx="5552711" cy="312707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F064D03-6DDF-4F48-8555-E1E5AC7DD730}"/>
              </a:ext>
            </a:extLst>
          </p:cNvPr>
          <p:cNvSpPr txBox="1"/>
          <p:nvPr/>
        </p:nvSpPr>
        <p:spPr>
          <a:xfrm>
            <a:off x="540589" y="656470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(reddit, n.d.)</a:t>
            </a:r>
            <a:endParaRPr lang="en-US"/>
          </a:p>
        </p:txBody>
      </p:sp>
      <p:sp>
        <p:nvSpPr>
          <p:cNvPr id="7" name="TextBox 6">
            <a:extLst>
              <a:ext uri="{FF2B5EF4-FFF2-40B4-BE49-F238E27FC236}">
                <a16:creationId xmlns:a16="http://schemas.microsoft.com/office/drawing/2014/main" id="{92FD47A1-5D63-46D2-9BFA-742CC9091636}"/>
              </a:ext>
            </a:extLst>
          </p:cNvPr>
          <p:cNvSpPr txBox="1"/>
          <p:nvPr/>
        </p:nvSpPr>
        <p:spPr>
          <a:xfrm>
            <a:off x="5385758" y="3085380"/>
            <a:ext cx="26138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(Archdaily,2013)</a:t>
            </a:r>
            <a:endParaRPr lang="en-US"/>
          </a:p>
        </p:txBody>
      </p:sp>
      <p:sp>
        <p:nvSpPr>
          <p:cNvPr id="3" name="TextBox 2">
            <a:extLst>
              <a:ext uri="{FF2B5EF4-FFF2-40B4-BE49-F238E27FC236}">
                <a16:creationId xmlns:a16="http://schemas.microsoft.com/office/drawing/2014/main" id="{DE93CABD-B395-4649-B0C8-97775E8FCB8C}"/>
              </a:ext>
            </a:extLst>
          </p:cNvPr>
          <p:cNvSpPr txBox="1"/>
          <p:nvPr/>
        </p:nvSpPr>
        <p:spPr>
          <a:xfrm>
            <a:off x="6233124" y="654942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(Evening Standard, 2019)</a:t>
            </a:r>
            <a:endParaRPr lang="en-US"/>
          </a:p>
        </p:txBody>
      </p:sp>
    </p:spTree>
    <p:extLst>
      <p:ext uri="{BB962C8B-B14F-4D97-AF65-F5344CB8AC3E}">
        <p14:creationId xmlns:p14="http://schemas.microsoft.com/office/powerpoint/2010/main" val="2821047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screenshot of a cell phone&#10;&#10;Description generated with very high confidence">
            <a:extLst>
              <a:ext uri="{FF2B5EF4-FFF2-40B4-BE49-F238E27FC236}">
                <a16:creationId xmlns:a16="http://schemas.microsoft.com/office/drawing/2014/main" id="{0598F75F-BED2-485F-9E86-094B04C72971}"/>
              </a:ext>
            </a:extLst>
          </p:cNvPr>
          <p:cNvPicPr>
            <a:picLocks noChangeAspect="1"/>
          </p:cNvPicPr>
          <p:nvPr/>
        </p:nvPicPr>
        <p:blipFill>
          <a:blip r:embed="rId2"/>
          <a:stretch>
            <a:fillRect/>
          </a:stretch>
        </p:blipFill>
        <p:spPr>
          <a:xfrm>
            <a:off x="977787" y="355919"/>
            <a:ext cx="9862614" cy="6160538"/>
          </a:xfrm>
          <a:prstGeom prst="rect">
            <a:avLst/>
          </a:prstGeom>
        </p:spPr>
      </p:pic>
    </p:spTree>
    <p:extLst>
      <p:ext uri="{BB962C8B-B14F-4D97-AF65-F5344CB8AC3E}">
        <p14:creationId xmlns:p14="http://schemas.microsoft.com/office/powerpoint/2010/main" val="24603078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picture containing photo, man, different, doing&#10;&#10;Description generated with very high confidence">
            <a:extLst>
              <a:ext uri="{FF2B5EF4-FFF2-40B4-BE49-F238E27FC236}">
                <a16:creationId xmlns:a16="http://schemas.microsoft.com/office/drawing/2014/main" id="{1DEBA80C-9813-472A-9F61-32F8D0F4F425}"/>
              </a:ext>
            </a:extLst>
          </p:cNvPr>
          <p:cNvPicPr>
            <a:picLocks noChangeAspect="1"/>
          </p:cNvPicPr>
          <p:nvPr/>
        </p:nvPicPr>
        <p:blipFill>
          <a:blip r:embed="rId2"/>
          <a:stretch>
            <a:fillRect/>
          </a:stretch>
        </p:blipFill>
        <p:spPr>
          <a:xfrm>
            <a:off x="992437" y="528447"/>
            <a:ext cx="10350899" cy="5801104"/>
          </a:xfrm>
          <a:prstGeom prst="rect">
            <a:avLst/>
          </a:prstGeom>
        </p:spPr>
      </p:pic>
    </p:spTree>
    <p:extLst>
      <p:ext uri="{BB962C8B-B14F-4D97-AF65-F5344CB8AC3E}">
        <p14:creationId xmlns:p14="http://schemas.microsoft.com/office/powerpoint/2010/main" val="37806461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screenshot of a map&#10;&#10;Description generated with very high confidence">
            <a:extLst>
              <a:ext uri="{FF2B5EF4-FFF2-40B4-BE49-F238E27FC236}">
                <a16:creationId xmlns:a16="http://schemas.microsoft.com/office/drawing/2014/main" id="{28EC4DCC-F873-4EEF-8447-08054EBCB221}"/>
              </a:ext>
            </a:extLst>
          </p:cNvPr>
          <p:cNvPicPr>
            <a:picLocks noChangeAspect="1"/>
          </p:cNvPicPr>
          <p:nvPr/>
        </p:nvPicPr>
        <p:blipFill>
          <a:blip r:embed="rId2"/>
          <a:stretch>
            <a:fillRect/>
          </a:stretch>
        </p:blipFill>
        <p:spPr>
          <a:xfrm>
            <a:off x="712619" y="485315"/>
            <a:ext cx="10493591" cy="5901746"/>
          </a:xfrm>
          <a:prstGeom prst="rect">
            <a:avLst/>
          </a:prstGeom>
        </p:spPr>
      </p:pic>
    </p:spTree>
    <p:extLst>
      <p:ext uri="{BB962C8B-B14F-4D97-AF65-F5344CB8AC3E}">
        <p14:creationId xmlns:p14="http://schemas.microsoft.com/office/powerpoint/2010/main" val="8122403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map with text&#10;&#10;Description generated with high confidence">
            <a:extLst>
              <a:ext uri="{FF2B5EF4-FFF2-40B4-BE49-F238E27FC236}">
                <a16:creationId xmlns:a16="http://schemas.microsoft.com/office/drawing/2014/main" id="{29475B62-7AD0-4B5D-A537-0AFCEEB18432}"/>
              </a:ext>
            </a:extLst>
          </p:cNvPr>
          <p:cNvPicPr>
            <a:picLocks noChangeAspect="1"/>
          </p:cNvPicPr>
          <p:nvPr/>
        </p:nvPicPr>
        <p:blipFill>
          <a:blip r:embed="rId2"/>
          <a:stretch>
            <a:fillRect/>
          </a:stretch>
        </p:blipFill>
        <p:spPr>
          <a:xfrm>
            <a:off x="1187851" y="499692"/>
            <a:ext cx="9960069" cy="5872991"/>
          </a:xfrm>
          <a:prstGeom prst="rect">
            <a:avLst/>
          </a:prstGeom>
        </p:spPr>
      </p:pic>
    </p:spTree>
    <p:extLst>
      <p:ext uri="{BB962C8B-B14F-4D97-AF65-F5344CB8AC3E}">
        <p14:creationId xmlns:p14="http://schemas.microsoft.com/office/powerpoint/2010/main" val="14264051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F9EB4FAE-B4D8-4653-BF7C-6E602F01E24D}"/>
              </a:ext>
            </a:extLst>
          </p:cNvPr>
          <p:cNvPicPr>
            <a:picLocks noChangeAspect="1"/>
          </p:cNvPicPr>
          <p:nvPr/>
        </p:nvPicPr>
        <p:blipFill rotWithShape="1">
          <a:blip r:embed="rId2"/>
          <a:srcRect l="20647" r="27501" b="-1"/>
          <a:stretch/>
        </p:blipFill>
        <p:spPr>
          <a:xfrm>
            <a:off x="321731" y="321732"/>
            <a:ext cx="5728548" cy="6214533"/>
          </a:xfrm>
          <a:prstGeom prst="rect">
            <a:avLst/>
          </a:prstGeom>
        </p:spPr>
      </p:pic>
      <p:pic>
        <p:nvPicPr>
          <p:cNvPr id="5" name="Picture 5">
            <a:extLst>
              <a:ext uri="{FF2B5EF4-FFF2-40B4-BE49-F238E27FC236}">
                <a16:creationId xmlns:a16="http://schemas.microsoft.com/office/drawing/2014/main" id="{D630135D-E5E8-4DF2-8CDD-1C8F1FF51CDC}"/>
              </a:ext>
            </a:extLst>
          </p:cNvPr>
          <p:cNvPicPr>
            <a:picLocks noChangeAspect="1"/>
          </p:cNvPicPr>
          <p:nvPr/>
        </p:nvPicPr>
        <p:blipFill rotWithShape="1">
          <a:blip r:embed="rId3"/>
          <a:srcRect l="16628" r="24839" b="1"/>
          <a:stretch/>
        </p:blipFill>
        <p:spPr>
          <a:xfrm>
            <a:off x="6141721" y="321732"/>
            <a:ext cx="5728547" cy="6214533"/>
          </a:xfrm>
          <a:prstGeom prst="rect">
            <a:avLst/>
          </a:prstGeom>
        </p:spPr>
      </p:pic>
    </p:spTree>
    <p:extLst>
      <p:ext uri="{BB962C8B-B14F-4D97-AF65-F5344CB8AC3E}">
        <p14:creationId xmlns:p14="http://schemas.microsoft.com/office/powerpoint/2010/main" val="37256174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A person riding a bicycle on a city street&#10;&#10;Description generated with very high confidence">
            <a:extLst>
              <a:ext uri="{FF2B5EF4-FFF2-40B4-BE49-F238E27FC236}">
                <a16:creationId xmlns:a16="http://schemas.microsoft.com/office/drawing/2014/main" id="{F14DB6F9-7C81-4DDC-B6BE-7E3623DD9764}"/>
              </a:ext>
            </a:extLst>
          </p:cNvPr>
          <p:cNvPicPr>
            <a:picLocks noChangeAspect="1"/>
          </p:cNvPicPr>
          <p:nvPr/>
        </p:nvPicPr>
        <p:blipFill rotWithShape="1">
          <a:blip r:embed="rId2"/>
          <a:srcRect r="-3" b="4439"/>
          <a:stretch/>
        </p:blipFill>
        <p:spPr>
          <a:xfrm>
            <a:off x="321731" y="321731"/>
            <a:ext cx="5728548" cy="6213785"/>
          </a:xfrm>
          <a:prstGeom prst="rect">
            <a:avLst/>
          </a:prstGeom>
        </p:spPr>
      </p:pic>
      <p:pic>
        <p:nvPicPr>
          <p:cNvPr id="10" name="Picture 10" descr="A tree in the middle of a lush green field&#10;&#10;Description generated with very high confidence">
            <a:extLst>
              <a:ext uri="{FF2B5EF4-FFF2-40B4-BE49-F238E27FC236}">
                <a16:creationId xmlns:a16="http://schemas.microsoft.com/office/drawing/2014/main" id="{80758A0F-327A-4116-B5A9-CA160B070C10}"/>
              </a:ext>
            </a:extLst>
          </p:cNvPr>
          <p:cNvPicPr>
            <a:picLocks noChangeAspect="1"/>
          </p:cNvPicPr>
          <p:nvPr/>
        </p:nvPicPr>
        <p:blipFill rotWithShape="1">
          <a:blip r:embed="rId3"/>
          <a:srcRect t="5437" r="-3" b="-3"/>
          <a:stretch/>
        </p:blipFill>
        <p:spPr>
          <a:xfrm>
            <a:off x="6141718" y="345909"/>
            <a:ext cx="5936365" cy="6190357"/>
          </a:xfrm>
          <a:prstGeom prst="rect">
            <a:avLst/>
          </a:prstGeom>
        </p:spPr>
      </p:pic>
    </p:spTree>
    <p:extLst>
      <p:ext uri="{BB962C8B-B14F-4D97-AF65-F5344CB8AC3E}">
        <p14:creationId xmlns:p14="http://schemas.microsoft.com/office/powerpoint/2010/main" val="4495367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bridge over a body of water&#10;&#10;Description generated with high confidence">
            <a:extLst>
              <a:ext uri="{FF2B5EF4-FFF2-40B4-BE49-F238E27FC236}">
                <a16:creationId xmlns:a16="http://schemas.microsoft.com/office/drawing/2014/main" id="{AD3244AA-080A-494C-82CB-1626A59554A9}"/>
              </a:ext>
            </a:extLst>
          </p:cNvPr>
          <p:cNvPicPr>
            <a:picLocks noChangeAspect="1"/>
          </p:cNvPicPr>
          <p:nvPr/>
        </p:nvPicPr>
        <p:blipFill rotWithShape="1">
          <a:blip r:embed="rId2"/>
          <a:srcRect t="5437" r="-3" b="-3"/>
          <a:stretch/>
        </p:blipFill>
        <p:spPr>
          <a:xfrm>
            <a:off x="364063" y="483492"/>
            <a:ext cx="5728548" cy="5883440"/>
          </a:xfrm>
          <a:prstGeom prst="rect">
            <a:avLst/>
          </a:prstGeom>
        </p:spPr>
      </p:pic>
      <p:pic>
        <p:nvPicPr>
          <p:cNvPr id="12" name="Picture 12" descr="A picture containing map, text, table, sitting&#10;&#10;Description generated with very high confidence">
            <a:extLst>
              <a:ext uri="{FF2B5EF4-FFF2-40B4-BE49-F238E27FC236}">
                <a16:creationId xmlns:a16="http://schemas.microsoft.com/office/drawing/2014/main" id="{523E290F-7533-45F4-802A-B1597E11EDD4}"/>
              </a:ext>
            </a:extLst>
          </p:cNvPr>
          <p:cNvPicPr>
            <a:picLocks noChangeAspect="1"/>
          </p:cNvPicPr>
          <p:nvPr/>
        </p:nvPicPr>
        <p:blipFill>
          <a:blip r:embed="rId3"/>
          <a:stretch>
            <a:fillRect/>
          </a:stretch>
        </p:blipFill>
        <p:spPr>
          <a:xfrm>
            <a:off x="6248399" y="483349"/>
            <a:ext cx="5734756" cy="5891301"/>
          </a:xfrm>
          <a:prstGeom prst="rect">
            <a:avLst/>
          </a:prstGeom>
        </p:spPr>
      </p:pic>
    </p:spTree>
    <p:extLst>
      <p:ext uri="{BB962C8B-B14F-4D97-AF65-F5344CB8AC3E}">
        <p14:creationId xmlns:p14="http://schemas.microsoft.com/office/powerpoint/2010/main" val="13088542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8" descr="A close up of a street sign on a pole&#10;&#10;Description generated with very high confidence">
            <a:extLst>
              <a:ext uri="{FF2B5EF4-FFF2-40B4-BE49-F238E27FC236}">
                <a16:creationId xmlns:a16="http://schemas.microsoft.com/office/drawing/2014/main" id="{43729616-6442-41D2-97F2-081ED88DE495}"/>
              </a:ext>
            </a:extLst>
          </p:cNvPr>
          <p:cNvPicPr>
            <a:picLocks noChangeAspect="1"/>
          </p:cNvPicPr>
          <p:nvPr/>
        </p:nvPicPr>
        <p:blipFill rotWithShape="1">
          <a:blip r:embed="rId2"/>
          <a:srcRect l="5721" r="25604" b="-1"/>
          <a:stretch/>
        </p:blipFill>
        <p:spPr>
          <a:xfrm>
            <a:off x="321731" y="321732"/>
            <a:ext cx="5728548" cy="6214533"/>
          </a:xfrm>
          <a:prstGeom prst="rect">
            <a:avLst/>
          </a:prstGeom>
        </p:spPr>
      </p:pic>
      <p:pic>
        <p:nvPicPr>
          <p:cNvPr id="6" name="Picture 6" descr="A close up of a map&#10;&#10;Description generated with high confidence">
            <a:extLst>
              <a:ext uri="{FF2B5EF4-FFF2-40B4-BE49-F238E27FC236}">
                <a16:creationId xmlns:a16="http://schemas.microsoft.com/office/drawing/2014/main" id="{61C3E9B1-A294-4616-BC06-2BFC88BEF976}"/>
              </a:ext>
            </a:extLst>
          </p:cNvPr>
          <p:cNvPicPr>
            <a:picLocks noChangeAspect="1"/>
          </p:cNvPicPr>
          <p:nvPr/>
        </p:nvPicPr>
        <p:blipFill rotWithShape="1">
          <a:blip r:embed="rId3"/>
          <a:srcRect l="17604" r="13261" b="-1"/>
          <a:stretch/>
        </p:blipFill>
        <p:spPr>
          <a:xfrm>
            <a:off x="6141721" y="321732"/>
            <a:ext cx="5728547" cy="6214533"/>
          </a:xfrm>
          <a:prstGeom prst="rect">
            <a:avLst/>
          </a:prstGeom>
        </p:spPr>
      </p:pic>
    </p:spTree>
    <p:extLst>
      <p:ext uri="{BB962C8B-B14F-4D97-AF65-F5344CB8AC3E}">
        <p14:creationId xmlns:p14="http://schemas.microsoft.com/office/powerpoint/2010/main" val="40305377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8EF163D-8CE7-4319-ACEB-C73E32DE0846}"/>
              </a:ext>
            </a:extLst>
          </p:cNvPr>
          <p:cNvSpPr txBox="1"/>
          <p:nvPr/>
        </p:nvSpPr>
        <p:spPr>
          <a:xfrm>
            <a:off x="152400" y="179294"/>
            <a:ext cx="11080376" cy="84023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Arial"/>
                <a:cs typeface="Calibri"/>
              </a:rPr>
              <a:t>Bibliography-</a:t>
            </a:r>
          </a:p>
          <a:p>
            <a:endParaRPr lang="en-GB">
              <a:cs typeface="Calibri"/>
            </a:endParaRPr>
          </a:p>
          <a:p>
            <a:r>
              <a:rPr lang="en-GB" sz="1400">
                <a:cs typeface="Calibri"/>
              </a:rPr>
              <a:t>Slide 1-</a:t>
            </a:r>
          </a:p>
          <a:p>
            <a:pPr marL="171450" indent="-171450">
              <a:buFont typeface="Arial"/>
              <a:buChar char="•"/>
            </a:pPr>
            <a:r>
              <a:rPr lang="en-GB" sz="1200">
                <a:ea typeface="+mn-lt"/>
                <a:cs typeface="+mn-lt"/>
              </a:rPr>
              <a:t>Park, N., 2019. United Kingdom Population Mid-Year Estimate - Office For National Statistics. [online] Ons.gov.uk. Available at: &lt;https://www.ons.gov.uk/peoplepopulationandcommunity/populationandmigration/populationestimates/timeseries/ukpop/pop&gt; [Accessed 17 April 2020]. </a:t>
            </a:r>
            <a:endParaRPr lang="en-GB">
              <a:ea typeface="+mn-lt"/>
              <a:cs typeface="+mn-lt"/>
            </a:endParaRPr>
          </a:p>
          <a:p>
            <a:pPr marL="171450" indent="-171450">
              <a:buFont typeface="Arial"/>
              <a:buChar char="•"/>
            </a:pPr>
            <a:r>
              <a:rPr lang="en-GB" sz="1200">
                <a:ea typeface="+mn-lt"/>
                <a:cs typeface="+mn-lt"/>
              </a:rPr>
              <a:t>Patel, S., 2019. Growing Population. [image] Available at: &lt;https://www.camecon.com/blog/growing-pains-how-local-authorities-can-prepare-for-population-growth/&gt; [Accessed 17 April 2020]. </a:t>
            </a:r>
            <a:endParaRPr lang="en-GB">
              <a:cs typeface="Calibri"/>
            </a:endParaRPr>
          </a:p>
          <a:p>
            <a:endParaRPr lang="en-GB" sz="1200">
              <a:cs typeface="Calibri"/>
            </a:endParaRPr>
          </a:p>
          <a:p>
            <a:r>
              <a:rPr lang="en-GB" sz="1400">
                <a:cs typeface="Calibri"/>
              </a:rPr>
              <a:t>Slide 2-</a:t>
            </a:r>
          </a:p>
          <a:p>
            <a:pPr marL="171450" indent="-171450">
              <a:buFont typeface="Arial"/>
              <a:buChar char="•"/>
            </a:pPr>
            <a:r>
              <a:rPr lang="en-GB" sz="1200">
                <a:ea typeface="+mn-lt"/>
                <a:cs typeface="+mn-lt"/>
              </a:rPr>
              <a:t>Countryside. 2020. How British Food And Farming Contributes To The UK Economy. [online] Available at: &lt;https://www.countrysideonline.co.uk/food-and-farming/contributing-to-the-economy/&gt; [Accessed 17 April 2020]. </a:t>
            </a:r>
          </a:p>
          <a:p>
            <a:pPr marL="171450" indent="-171450">
              <a:buFont typeface="Arial"/>
              <a:buChar char="•"/>
            </a:pPr>
            <a:r>
              <a:rPr lang="en-GB" sz="1200" err="1">
                <a:ea typeface="+mn-lt"/>
                <a:cs typeface="+mn-lt"/>
              </a:rPr>
              <a:t>Koutoudis</a:t>
            </a:r>
            <a:r>
              <a:rPr lang="en-GB" sz="1200">
                <a:ea typeface="+mn-lt"/>
                <a:cs typeface="+mn-lt"/>
              </a:rPr>
              <a:t>, P., 2018. The Importance Of Agriculture For The Economy. [image] Available at: &lt;https://ied.eu/project-updates/the-importance-of-agriculture-for-the-economy-and-the-specific-features-of-mediterranean-agriculture/&gt; [Accessed 18 April 2020]. </a:t>
            </a:r>
            <a:endParaRPr lang="en-GB" sz="1200">
              <a:cs typeface="Calibri"/>
            </a:endParaRPr>
          </a:p>
          <a:p>
            <a:pPr marL="171450" indent="-171450">
              <a:buFont typeface="Arial"/>
              <a:buChar char="•"/>
            </a:pPr>
            <a:r>
              <a:rPr lang="en-GB" sz="1200">
                <a:ea typeface="+mn-lt"/>
                <a:cs typeface="+mn-lt"/>
              </a:rPr>
              <a:t>Norton, E., 2019. Savills UK | Current Agricultural Land Use In The UK. [online] Savills.co.uk. Available at: &lt;https://www.savills.co.uk/research_articles/229130/274017-0&gt; [Accessed 17 April 2020]. </a:t>
            </a:r>
            <a:endParaRPr lang="en-GB" sz="1200">
              <a:cs typeface="Calibri"/>
            </a:endParaRPr>
          </a:p>
          <a:p>
            <a:endParaRPr lang="en-GB" sz="1200">
              <a:cs typeface="Calibri"/>
            </a:endParaRPr>
          </a:p>
          <a:p>
            <a:r>
              <a:rPr lang="en-GB" sz="1400">
                <a:cs typeface="Calibri"/>
              </a:rPr>
              <a:t>Slide 3-</a:t>
            </a:r>
          </a:p>
          <a:p>
            <a:pPr marL="171450" indent="-171450">
              <a:buFont typeface="Arial"/>
              <a:buChar char="•"/>
            </a:pPr>
            <a:r>
              <a:rPr lang="en-GB" sz="1200" err="1">
                <a:ea typeface="+mn-lt"/>
                <a:cs typeface="+mn-lt"/>
              </a:rPr>
              <a:t>Dulat</a:t>
            </a:r>
            <a:r>
              <a:rPr lang="en-GB" sz="1200">
                <a:ea typeface="+mn-lt"/>
                <a:cs typeface="+mn-lt"/>
              </a:rPr>
              <a:t>, T., 2020. Burj Khalifa Dubai. [image] Available at: &lt;https://www.businessinsider.com/the-tallest-buildings-in-the-world-2015-12?r=US&amp;IR=T#1-burj-khalifa-17&gt; [Accessed 17 April 2020]. </a:t>
            </a:r>
          </a:p>
          <a:p>
            <a:pPr marL="171450" indent="-171450">
              <a:buFont typeface="Arial"/>
              <a:buChar char="•"/>
            </a:pPr>
            <a:r>
              <a:rPr lang="en-GB" sz="1200" err="1">
                <a:ea typeface="+mn-lt"/>
                <a:cs typeface="+mn-lt"/>
              </a:rPr>
              <a:t>Nuttgens</a:t>
            </a:r>
            <a:r>
              <a:rPr lang="en-GB" sz="1200">
                <a:ea typeface="+mn-lt"/>
                <a:cs typeface="+mn-lt"/>
              </a:rPr>
              <a:t>, P., 1997. The Story Of Architecture. 2nd ed. London: Phaidon Press Limited, pp.252-254. </a:t>
            </a:r>
            <a:endParaRPr lang="en-GB" sz="1200">
              <a:cs typeface="Calibri"/>
            </a:endParaRPr>
          </a:p>
          <a:p>
            <a:pPr marL="171450" indent="-171450">
              <a:buFont typeface="Arial"/>
              <a:buChar char="•"/>
            </a:pPr>
            <a:r>
              <a:rPr lang="en-GB" sz="1200">
                <a:ea typeface="+mn-lt"/>
                <a:cs typeface="+mn-lt"/>
              </a:rPr>
              <a:t>Ons.gov.uk. n.d. Population Estimates - Office For National Statistics. [online] Available at: &lt;https://www.ons.gov.uk/peoplepopulationandcommunity/populationandmigration/populationestimates&gt; [Accessed 17 April 2020]. </a:t>
            </a:r>
            <a:endParaRPr lang="en-GB" sz="1200">
              <a:cs typeface="Calibri"/>
            </a:endParaRPr>
          </a:p>
          <a:p>
            <a:pPr marL="171450" indent="-171450">
              <a:buFont typeface="Arial"/>
              <a:buChar char="•"/>
            </a:pPr>
            <a:r>
              <a:rPr lang="en-GB" sz="1200" err="1">
                <a:ea typeface="+mn-lt"/>
                <a:cs typeface="+mn-lt"/>
              </a:rPr>
              <a:t>Rumyantseva</a:t>
            </a:r>
            <a:r>
              <a:rPr lang="en-GB" sz="1200">
                <a:ea typeface="+mn-lt"/>
                <a:cs typeface="+mn-lt"/>
              </a:rPr>
              <a:t>, I., 2020. In The Countryside. [Acrylic on canvas]. </a:t>
            </a:r>
            <a:endParaRPr lang="en-GB" sz="1200">
              <a:cs typeface="Calibri"/>
            </a:endParaRPr>
          </a:p>
          <a:p>
            <a:pPr marL="171450" indent="-171450">
              <a:buFont typeface="Arial"/>
              <a:buChar char="•"/>
            </a:pPr>
            <a:r>
              <a:rPr lang="en-GB" sz="1200" err="1">
                <a:ea typeface="+mn-lt"/>
                <a:cs typeface="+mn-lt"/>
              </a:rPr>
              <a:t>Ygartua</a:t>
            </a:r>
            <a:r>
              <a:rPr lang="en-GB" sz="1200">
                <a:ea typeface="+mn-lt"/>
                <a:cs typeface="+mn-lt"/>
              </a:rPr>
              <a:t>, P., n.d. New York Skyline. </a:t>
            </a:r>
            <a:endParaRPr lang="en-GB" sz="1200">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2591727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377197-E0B3-419D-845B-E448E43F5CB8}"/>
              </a:ext>
            </a:extLst>
          </p:cNvPr>
          <p:cNvSpPr txBox="1"/>
          <p:nvPr/>
        </p:nvSpPr>
        <p:spPr>
          <a:xfrm>
            <a:off x="331695" y="71718"/>
            <a:ext cx="11403105"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Slide 4-</a:t>
            </a:r>
            <a:endParaRPr lang="en-US" sz="1400">
              <a:ea typeface="+mn-lt"/>
              <a:cs typeface="+mn-lt"/>
            </a:endParaRPr>
          </a:p>
          <a:p>
            <a:pPr marL="171450" indent="-171450">
              <a:buFont typeface="Arial,Sans-Serif"/>
              <a:buChar char="•"/>
            </a:pPr>
            <a:r>
              <a:rPr lang="en-GB" sz="1200">
                <a:cs typeface="Calibri"/>
              </a:rPr>
              <a:t>2012. CPH 2025 CLIMATE PLAN. [</a:t>
            </a:r>
            <a:r>
              <a:rPr lang="en-GB" sz="1200" err="1">
                <a:cs typeface="Calibri"/>
              </a:rPr>
              <a:t>ebook</a:t>
            </a:r>
            <a:r>
              <a:rPr lang="en-GB" sz="1200">
                <a:cs typeface="Calibri"/>
              </a:rPr>
              <a:t>] Copenhagen: TECHNICAL AND ENVIRONMENTAL ADMINISTRATION, p.4. Available at: &lt;https://international.kk.dk/artikel/carbon-neutral-capital&gt; [Accessed 17 April 2020]. </a:t>
            </a:r>
            <a:endParaRPr lang="en-US" sz="1200">
              <a:ea typeface="+mn-lt"/>
              <a:cs typeface="+mn-lt"/>
            </a:endParaRPr>
          </a:p>
          <a:p>
            <a:pPr marL="171450" indent="-171450">
              <a:buFont typeface="Arial,Sans-Serif"/>
              <a:buChar char="•"/>
            </a:pPr>
            <a:r>
              <a:rPr lang="en-GB" sz="1200">
                <a:cs typeface="Calibri"/>
              </a:rPr>
              <a:t>Fournier, A., n.d. </a:t>
            </a:r>
            <a:r>
              <a:rPr lang="en-GB" sz="1200" err="1">
                <a:cs typeface="Calibri"/>
              </a:rPr>
              <a:t>Vancouver’S</a:t>
            </a:r>
            <a:r>
              <a:rPr lang="en-GB" sz="1200">
                <a:cs typeface="Calibri"/>
              </a:rPr>
              <a:t> Shrinking Footprint | BC Climate Action Toolkit. [online] Toolkit.bc.ca. Available at: &lt;https://www.toolkit.bc.ca/success-story/vancouver-s-shrinking-footprint&gt; [Accessed 17 April 2020]. </a:t>
            </a:r>
            <a:endParaRPr lang="en-GB" sz="1200">
              <a:ea typeface="+mn-lt"/>
              <a:cs typeface="+mn-lt"/>
            </a:endParaRPr>
          </a:p>
          <a:p>
            <a:pPr marL="171450" indent="-171450">
              <a:buFont typeface="Arial,Sans-Serif"/>
              <a:buChar char="•"/>
            </a:pPr>
            <a:r>
              <a:rPr lang="en-GB" sz="1200">
                <a:cs typeface="Calibri"/>
              </a:rPr>
              <a:t>GOV.UK. 2019. UK Becomes First Major Economy To Pass Net Zero Emissions Law. [online] Available at: &lt;https://www.gov.uk/government/news/uk-becomes-first-major-economy-to-pass-net-zero-emissions-law&gt; [Accessed 17 April 2020]. </a:t>
            </a:r>
            <a:endParaRPr lang="en-GB" sz="1200">
              <a:ea typeface="+mn-lt"/>
              <a:cs typeface="+mn-lt"/>
            </a:endParaRPr>
          </a:p>
          <a:p>
            <a:pPr marL="171450" indent="-171450">
              <a:buFont typeface="Arial,Sans-Serif"/>
              <a:buChar char="•"/>
            </a:pPr>
            <a:r>
              <a:rPr lang="en-GB" sz="1200">
                <a:cs typeface="Calibri"/>
              </a:rPr>
              <a:t>Holt, J., 2020. Sustainability Efforts Present An Opportunity To Tap New Sources Of Capital And Innovation.. [image] Available at: &lt;https://www.forbes.com/sites/josephholt/2020/01/28/sustainability-in-business-is-more-an-opportunity-than-a-threat/#5ec9f80a1b76&gt; [Accessed 17 April 2020]. </a:t>
            </a:r>
            <a:endParaRPr lang="en-GB" sz="1200">
              <a:ea typeface="+mn-lt"/>
              <a:cs typeface="+mn-lt"/>
            </a:endParaRPr>
          </a:p>
          <a:p>
            <a:pPr marL="171450" indent="-171450">
              <a:buFont typeface="Arial,Sans-Serif"/>
              <a:buChar char="•"/>
            </a:pPr>
            <a:r>
              <a:rPr lang="en-GB" sz="1200">
                <a:cs typeface="Calibri"/>
              </a:rPr>
              <a:t>International Renewable Energy Agency, 2019. Vancouver. [image] Available at: &lt;https://irena.org/newsroom/articles/2019/May/2050--Vancouver-roadmap-to-urban-sustainability&gt; [Accessed 17 April 2020]. </a:t>
            </a:r>
            <a:endParaRPr lang="en-GB" sz="1200">
              <a:ea typeface="+mn-lt"/>
              <a:cs typeface="+mn-lt"/>
            </a:endParaRPr>
          </a:p>
          <a:p>
            <a:pPr marL="171450" indent="-171450">
              <a:buFont typeface="Arial,Sans-Serif"/>
              <a:buChar char="•"/>
            </a:pPr>
            <a:r>
              <a:rPr lang="en-GB" sz="1200">
                <a:cs typeface="Calibri"/>
              </a:rPr>
              <a:t>Statistics Canada. 2017. Vancouver, CY [Census subdivision], British Columbia and Canada [Country] (table). Census Profile. 2016 Census. Statistics Canada Catalogue no. 98-316-X2016001. Ottawa. Released November 29, 2017. </a:t>
            </a:r>
            <a:endParaRPr lang="en-GB" sz="1200">
              <a:ea typeface="+mn-lt"/>
              <a:cs typeface="+mn-lt"/>
            </a:endParaRPr>
          </a:p>
          <a:p>
            <a:pPr marL="171450" indent="-171450">
              <a:buFont typeface="Arial" panose="020B0604020202020204" pitchFamily="34" charset="0"/>
              <a:buChar char="•"/>
            </a:pPr>
            <a:r>
              <a:rPr lang="en-GB" sz="1200">
                <a:ea typeface="+mn-lt"/>
                <a:cs typeface="+mn-lt"/>
              </a:rPr>
              <a:t>&lt;https://www12.statcan.gc.ca/census-recensement/2016/dp-pd/prof/index.cfm?Lang=E</a:t>
            </a:r>
            <a:r>
              <a:rPr lang="en-GB" sz="1200">
                <a:cs typeface="Calibri"/>
              </a:rPr>
              <a:t>&gt; (accessed April 17, 2020). </a:t>
            </a:r>
            <a:endParaRPr lang="en-GB" sz="1200">
              <a:ea typeface="+mn-lt"/>
              <a:cs typeface="+mn-lt"/>
            </a:endParaRPr>
          </a:p>
          <a:p>
            <a:pPr marL="171450" indent="-171450">
              <a:buFont typeface="Arial,Sans-Serif"/>
              <a:buChar char="•"/>
            </a:pPr>
            <a:r>
              <a:rPr lang="en-GB" sz="1200">
                <a:cs typeface="Calibri"/>
              </a:rPr>
              <a:t>2015. Stockholm – The First European Green Capital. [</a:t>
            </a:r>
            <a:r>
              <a:rPr lang="en-GB" sz="1200" err="1">
                <a:cs typeface="Calibri"/>
              </a:rPr>
              <a:t>ebook</a:t>
            </a:r>
            <a:r>
              <a:rPr lang="en-GB" sz="1200">
                <a:cs typeface="Calibri"/>
              </a:rPr>
              <a:t>] Stockholm: City of Stockholm, Executive Office, pp.5,13. Available at: &lt;https://ec.europa.eu/environment/europeangreencapital/wp-content/uploads/2011/04/Stockholm-First-European-Green-Capital-.pdf&gt; [Accessed 17 April 2020]. </a:t>
            </a:r>
            <a:endParaRPr lang="en-GB" sz="1200">
              <a:ea typeface="+mn-lt"/>
              <a:cs typeface="+mn-lt"/>
            </a:endParaRPr>
          </a:p>
          <a:p>
            <a:pPr marL="171450" indent="-171450">
              <a:buFont typeface="Arial,Sans-Serif"/>
              <a:buChar char="•"/>
            </a:pPr>
            <a:r>
              <a:rPr lang="en-GB" sz="1200">
                <a:cs typeface="Calibri"/>
              </a:rPr>
              <a:t>Vancouver, C., n.d. Greenest City: A Renewable City. [online] Vancouver.ca. Available at: &lt;https://vancouver.ca/green-vancouver.aspx&gt; [Accessed 17 April 2020].</a:t>
            </a:r>
          </a:p>
          <a:p>
            <a:endParaRPr lang="en-GB" sz="1200">
              <a:cs typeface="Calibri"/>
            </a:endParaRPr>
          </a:p>
          <a:p>
            <a:r>
              <a:rPr lang="en-GB" sz="1400">
                <a:cs typeface="Calibri"/>
              </a:rPr>
              <a:t>Slide 5-</a:t>
            </a:r>
            <a:endParaRPr lang="en-GB" sz="1200">
              <a:cs typeface="Calibri"/>
            </a:endParaRPr>
          </a:p>
          <a:p>
            <a:pPr marL="171450" indent="-171450">
              <a:buFont typeface="Arial"/>
              <a:buChar char="•"/>
            </a:pPr>
            <a:r>
              <a:rPr lang="en-GB" sz="1200">
                <a:ea typeface="+mn-lt"/>
                <a:cs typeface="+mn-lt"/>
              </a:rPr>
              <a:t>Clarke, R., 2017. Ethic Diversity. [image] Available at: &lt;https://www.hrreview.co.uk/hr-news/ethnic-diversity-ftse-100-leadership-pipeline-improves-first-time-four-years/105524&gt; [Accessed 17 April 2020].   </a:t>
            </a:r>
            <a:endParaRPr lang="en-GB">
              <a:cs typeface="Calibri" panose="020F0502020204030204"/>
            </a:endParaRPr>
          </a:p>
          <a:p>
            <a:pPr marL="171450" indent="-171450">
              <a:buFont typeface="Arial"/>
              <a:buChar char="•"/>
            </a:pPr>
            <a:r>
              <a:rPr lang="en-GB" sz="1200">
                <a:ea typeface="+mn-lt"/>
                <a:cs typeface="+mn-lt"/>
              </a:rPr>
              <a:t>GOV, 2011. Areas Of England And Wales By Ethnicity. [image] Available at: &lt;https://www.ethnicity-facts-figures.service.gov.uk/uk-population-by-ethnicity/national-and-regional-populations/regional-ethnic-diversity/latest?fbclid=IwAR1gOXLNBVVYEnp_Ql2FfstjXDwU-eXjU1sTOmHi1urBy4gdQMGVpOVDOm8#&gt; [Accessed 17 April 2020]. </a:t>
            </a:r>
            <a:endParaRPr lang="en-GB">
              <a:cs typeface="Calibri" panose="020F0502020204030204"/>
            </a:endParaRPr>
          </a:p>
          <a:p>
            <a:pPr marL="171450" indent="-171450">
              <a:buFont typeface="Arial,Sans-Serif"/>
              <a:buChar char="•"/>
            </a:pPr>
            <a:r>
              <a:rPr lang="en-GB" sz="1200">
                <a:ea typeface="+mn-lt"/>
                <a:cs typeface="+mn-lt"/>
              </a:rPr>
              <a:t>GOV, 2018. Regional Ethnic Diversity. [online] GOV.UK. Available at: &lt;https://www.ethnicity-facts-figures.service.gov.uk/uk-population-by-ethnicity/national-and-regional-populations/regional-ethnic-diversity/latest?fbclid=IwAR1gOXLNBVVYEnp_Ql2FfstjXDwU-eXjU1sTOmHi1urBy4gdQMGVpOVDOm8&gt; [Accessed 17 April 2020]. </a:t>
            </a:r>
            <a:endParaRPr lang="en-GB" sz="1200">
              <a:cs typeface="Calibri"/>
            </a:endParaRPr>
          </a:p>
          <a:p>
            <a:endParaRPr lang="en-GB" sz="1200">
              <a:cs typeface="Calibri"/>
            </a:endParaRPr>
          </a:p>
          <a:p>
            <a:r>
              <a:rPr lang="en-GB" sz="1400">
                <a:cs typeface="Calibri"/>
              </a:rPr>
              <a:t>Slide 6-</a:t>
            </a:r>
            <a:endParaRPr lang="en-GB" sz="1400"/>
          </a:p>
          <a:p>
            <a:pPr marL="171450" indent="-171450">
              <a:buFont typeface="Arial" panose="020B0604020202020204" pitchFamily="34" charset="0"/>
              <a:buChar char="•"/>
            </a:pPr>
            <a:r>
              <a:rPr lang="en-GB" sz="1200">
                <a:ea typeface="+mn-lt"/>
                <a:cs typeface="+mn-lt"/>
              </a:rPr>
              <a:t>NHS London Ambulance Service, 2020. Ambulances. [image] Available at: &lt;https://www.londonambulance.nhs.uk/2020/04/03/we-thank-partners-helping-us-get-double-the-usual-number-of-ambulances-out-responding-to-patients-in-the-capital/&gt; [Accessed 17 April 2020]. </a:t>
            </a:r>
          </a:p>
          <a:p>
            <a:pPr marL="171450" indent="-171450">
              <a:buFont typeface="Arial" panose="020B0604020202020204" pitchFamily="34" charset="0"/>
              <a:buChar char="•"/>
            </a:pPr>
            <a:r>
              <a:rPr lang="en-GB" sz="1200">
                <a:ea typeface="+mn-lt"/>
                <a:cs typeface="+mn-lt"/>
              </a:rPr>
              <a:t>Patterson, J., 2016. Healthcare. [image] Available at: &lt;http://transcosmos.co.uk/blog/6-data-protection-tips-for-healthcare-companies/&gt; [Accessed 17 April 2020]. </a:t>
            </a:r>
            <a:endParaRPr lang="en-GB" sz="1200">
              <a:cs typeface="Calibri"/>
            </a:endParaRPr>
          </a:p>
          <a:p>
            <a:pPr marL="171450" indent="-171450">
              <a:buFont typeface="Arial" panose="020B0604020202020204" pitchFamily="34" charset="0"/>
              <a:buChar char="•"/>
            </a:pPr>
            <a:r>
              <a:rPr lang="en-GB" sz="1200" err="1">
                <a:ea typeface="+mn-lt"/>
                <a:cs typeface="+mn-lt"/>
              </a:rPr>
              <a:t>Triggle</a:t>
            </a:r>
            <a:r>
              <a:rPr lang="en-GB" sz="1200">
                <a:ea typeface="+mn-lt"/>
                <a:cs typeface="+mn-lt"/>
              </a:rPr>
              <a:t>, N., 2019. Four Ways To Solve The Ambulance Problem. [online] BBC News. Available at: &lt;https://www.bbc.co.uk/news/health-47467996&gt; [Accessed 17 April 2020]. </a:t>
            </a:r>
            <a:endParaRPr lang="en-GB" sz="1200">
              <a:cs typeface="Calibri" panose="020F0502020204030204"/>
            </a:endParaRPr>
          </a:p>
          <a:p>
            <a:pPr marL="285750" indent="-285750">
              <a:buFont typeface="Arial" panose="020B0604020202020204" pitchFamily="34" charset="0"/>
              <a:buChar char="•"/>
            </a:pPr>
            <a:endParaRPr lang="en-GB">
              <a:cs typeface="Calibri"/>
            </a:endParaRPr>
          </a:p>
        </p:txBody>
      </p:sp>
    </p:spTree>
    <p:extLst>
      <p:ext uri="{BB962C8B-B14F-4D97-AF65-F5344CB8AC3E}">
        <p14:creationId xmlns:p14="http://schemas.microsoft.com/office/powerpoint/2010/main" val="42152278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56BD2B-623A-4732-9B31-3D9F183CE281}"/>
              </a:ext>
            </a:extLst>
          </p:cNvPr>
          <p:cNvSpPr>
            <a:spLocks noGrp="1"/>
          </p:cNvSpPr>
          <p:nvPr>
            <p:ph idx="1"/>
          </p:nvPr>
        </p:nvSpPr>
        <p:spPr>
          <a:xfrm>
            <a:off x="838200" y="293015"/>
            <a:ext cx="10515600" cy="6064206"/>
          </a:xfrm>
        </p:spPr>
        <p:txBody>
          <a:bodyPr vert="horz" lIns="91440" tIns="45720" rIns="91440" bIns="45720" rtlCol="0" anchor="t">
            <a:normAutofit/>
          </a:bodyPr>
          <a:lstStyle/>
          <a:p>
            <a:pPr marL="0" indent="0">
              <a:buNone/>
            </a:pPr>
            <a:r>
              <a:rPr lang="en-GB" sz="1800" b="1" dirty="0">
                <a:cs typeface="Calibri"/>
              </a:rPr>
              <a:t>References</a:t>
            </a:r>
          </a:p>
          <a:p>
            <a:pPr marL="0" indent="0">
              <a:buNone/>
            </a:pPr>
            <a:r>
              <a:rPr lang="en-GB" sz="1800" u="sng" dirty="0">
                <a:cs typeface="Calibri"/>
              </a:rPr>
              <a:t>Slides 19-22</a:t>
            </a:r>
          </a:p>
          <a:p>
            <a:pPr marL="0" indent="0">
              <a:buNone/>
            </a:pPr>
            <a:endParaRPr lang="en-GB" sz="1800" dirty="0">
              <a:ea typeface="+mn-lt"/>
              <a:cs typeface="+mn-lt"/>
            </a:endParaRPr>
          </a:p>
          <a:p>
            <a:pPr>
              <a:buNone/>
            </a:pPr>
            <a:r>
              <a:rPr lang="en-US" sz="1400" i="1" dirty="0">
                <a:ea typeface="+mn-lt"/>
                <a:cs typeface="+mn-lt"/>
              </a:rPr>
              <a:t>123RF.</a:t>
            </a:r>
            <a:r>
              <a:rPr lang="en-US" sz="1400" dirty="0">
                <a:ea typeface="+mn-lt"/>
                <a:cs typeface="+mn-lt"/>
              </a:rPr>
              <a:t> (2020). Retrieved from 123rf.com: </a:t>
            </a:r>
            <a:r>
              <a:rPr lang="en-US" sz="1400" dirty="0">
                <a:ea typeface="+mn-lt"/>
                <a:cs typeface="+mn-lt"/>
                <a:hlinkClick r:id="rId2"/>
              </a:rPr>
              <a:t>https://www.123rf.com/photo_85440862_stock-vector-sustainable-development-and-green-city-concept-world-environment-vector-illustration.html</a:t>
            </a:r>
            <a:endParaRPr lang="en-GB" sz="1400">
              <a:cs typeface="Calibri"/>
            </a:endParaRPr>
          </a:p>
          <a:p>
            <a:pPr>
              <a:buNone/>
            </a:pPr>
            <a:r>
              <a:rPr lang="en-US" sz="1400" i="1" dirty="0">
                <a:ea typeface="+mn-lt"/>
                <a:cs typeface="+mn-lt"/>
              </a:rPr>
              <a:t>Audi.</a:t>
            </a:r>
            <a:r>
              <a:rPr lang="en-US" sz="1400" dirty="0">
                <a:ea typeface="+mn-lt"/>
                <a:cs typeface="+mn-lt"/>
              </a:rPr>
              <a:t> (2019, June 13). Retrieved from audi.com: </a:t>
            </a:r>
            <a:r>
              <a:rPr lang="en-US" sz="1400" dirty="0">
                <a:ea typeface="+mn-lt"/>
                <a:cs typeface="+mn-lt"/>
                <a:hlinkClick r:id="rId3"/>
              </a:rPr>
              <a:t>https://www.audi.com/en/company/sustainability/copenhill-hedonistic-sustainability.html</a:t>
            </a:r>
            <a:endParaRPr lang="en-GB" sz="1400">
              <a:cs typeface="Calibri"/>
            </a:endParaRPr>
          </a:p>
          <a:p>
            <a:pPr>
              <a:buNone/>
            </a:pPr>
            <a:r>
              <a:rPr lang="en-US" sz="1400" i="1" dirty="0">
                <a:ea typeface="+mn-lt"/>
                <a:cs typeface="+mn-lt"/>
              </a:rPr>
              <a:t>Bicycle Dutch.</a:t>
            </a:r>
            <a:r>
              <a:rPr lang="en-US" sz="1400" dirty="0">
                <a:ea typeface="+mn-lt"/>
                <a:cs typeface="+mn-lt"/>
              </a:rPr>
              <a:t> (n.d.). Retrieved from bicycledutch.worldpress.com: </a:t>
            </a:r>
            <a:r>
              <a:rPr lang="en-US" sz="1400" dirty="0">
                <a:ea typeface="+mn-lt"/>
                <a:cs typeface="+mn-lt"/>
                <a:hlinkClick r:id="rId4"/>
              </a:rPr>
              <a:t>https://bicycledutch.wordpress.com/2018/11/27/is-copenhagen-a-city-of-cyclists/</a:t>
            </a:r>
            <a:endParaRPr lang="en-GB" sz="1400">
              <a:cs typeface="Calibri"/>
            </a:endParaRPr>
          </a:p>
          <a:p>
            <a:pPr>
              <a:buNone/>
            </a:pPr>
            <a:r>
              <a:rPr lang="en-US" sz="1400" i="1" dirty="0">
                <a:ea typeface="+mn-lt"/>
                <a:cs typeface="+mn-lt"/>
              </a:rPr>
              <a:t>DBDH.</a:t>
            </a:r>
            <a:r>
              <a:rPr lang="en-US" sz="1400" dirty="0">
                <a:ea typeface="+mn-lt"/>
                <a:cs typeface="+mn-lt"/>
              </a:rPr>
              <a:t> (2019, May 22). Retrieved from dbdh.dk: </a:t>
            </a:r>
            <a:r>
              <a:rPr lang="en-US" sz="1400" dirty="0">
                <a:ea typeface="+mn-lt"/>
                <a:cs typeface="+mn-lt"/>
                <a:hlinkClick r:id="rId5"/>
              </a:rPr>
              <a:t>https://dbdh.dk/2019/05/22/this-is-how-copenhagen-plans-to-go-carbon-neutral-by-2025/</a:t>
            </a:r>
            <a:endParaRPr lang="en-GB" sz="1400">
              <a:cs typeface="Calibri"/>
            </a:endParaRPr>
          </a:p>
          <a:p>
            <a:pPr>
              <a:buNone/>
            </a:pPr>
            <a:r>
              <a:rPr lang="en-US" sz="1400" dirty="0">
                <a:ea typeface="+mn-lt"/>
                <a:cs typeface="+mn-lt"/>
              </a:rPr>
              <a:t>Moss, R. (2018, November 26). </a:t>
            </a:r>
            <a:r>
              <a:rPr lang="en-US" sz="1400" i="1" dirty="0">
                <a:ea typeface="+mn-lt"/>
                <a:cs typeface="+mn-lt"/>
              </a:rPr>
              <a:t>HuffPost.</a:t>
            </a:r>
            <a:r>
              <a:rPr lang="en-US" sz="1400" dirty="0">
                <a:ea typeface="+mn-lt"/>
                <a:cs typeface="+mn-lt"/>
              </a:rPr>
              <a:t> Retrieved from huffingtonpost.co.uk: </a:t>
            </a:r>
            <a:r>
              <a:rPr lang="en-US" sz="1400" dirty="0">
                <a:ea typeface="+mn-lt"/>
                <a:cs typeface="+mn-lt"/>
                <a:hlinkClick r:id="rId6"/>
              </a:rPr>
              <a:t>https://www.huffingtonpost.co.uk/entry/10-things-to-see-and-do-in-copenhagen-instagram-inspo-for-your-denmark-city-break_uk_5bf6aa82e4b03b230f9f3505?guccounter=1&amp;guce_referrer=aHR0cHM6Ly93d3cuZ29vZ2xlLmNvbS8&amp;guce_referrer_sig=AQAAAIEU1Qd-Kp9VK_fXnZXrpc62r</a:t>
            </a:r>
            <a:endParaRPr lang="en-GB" sz="1400">
              <a:cs typeface="Calibri"/>
            </a:endParaRPr>
          </a:p>
          <a:p>
            <a:pPr>
              <a:buNone/>
            </a:pPr>
            <a:r>
              <a:rPr lang="en-US" sz="1400" i="1" dirty="0" err="1">
                <a:ea typeface="+mn-lt"/>
                <a:cs typeface="+mn-lt"/>
              </a:rPr>
              <a:t>shutterstock</a:t>
            </a:r>
            <a:r>
              <a:rPr lang="en-US" sz="1400" i="1" dirty="0">
                <a:ea typeface="+mn-lt"/>
                <a:cs typeface="+mn-lt"/>
              </a:rPr>
              <a:t>.</a:t>
            </a:r>
            <a:r>
              <a:rPr lang="en-US" sz="1400" dirty="0">
                <a:ea typeface="+mn-lt"/>
                <a:cs typeface="+mn-lt"/>
              </a:rPr>
              <a:t> (2020). Retrieved from shutterstock.com: </a:t>
            </a:r>
            <a:r>
              <a:rPr lang="en-US" sz="1400" dirty="0">
                <a:ea typeface="+mn-lt"/>
                <a:cs typeface="+mn-lt"/>
                <a:hlinkClick r:id="rId7"/>
              </a:rPr>
              <a:t>https://www.shutterstock.com/image-photo/lead-by-example-sign-sky-background-300313262</a:t>
            </a:r>
            <a:endParaRPr lang="en-GB" sz="1400">
              <a:cs typeface="Calibri"/>
            </a:endParaRPr>
          </a:p>
          <a:p>
            <a:pPr>
              <a:buNone/>
            </a:pPr>
            <a:r>
              <a:rPr lang="en-US" sz="1400" dirty="0">
                <a:ea typeface="+mn-lt"/>
                <a:cs typeface="+mn-lt"/>
              </a:rPr>
              <a:t>Sienicki, T. (2009). </a:t>
            </a:r>
            <a:r>
              <a:rPr lang="en-US" sz="1400" i="1" dirty="0" err="1">
                <a:ea typeface="+mn-lt"/>
                <a:cs typeface="+mn-lt"/>
              </a:rPr>
              <a:t>Orstedsparken</a:t>
            </a:r>
            <a:r>
              <a:rPr lang="en-US" sz="1400" i="1" dirty="0">
                <a:ea typeface="+mn-lt"/>
                <a:cs typeface="+mn-lt"/>
              </a:rPr>
              <a:t>.</a:t>
            </a:r>
            <a:r>
              <a:rPr lang="en-US" sz="1400" dirty="0">
                <a:ea typeface="+mn-lt"/>
                <a:cs typeface="+mn-lt"/>
              </a:rPr>
              <a:t> Retrieved from </a:t>
            </a:r>
            <a:r>
              <a:rPr lang="en-US" sz="1400" dirty="0">
                <a:ea typeface="+mn-lt"/>
                <a:cs typeface="+mn-lt"/>
                <a:hlinkClick r:id="rId8"/>
              </a:rPr>
              <a:t>https://en.wikipedia.org/wiki/Parks_and_open_spaces_in_Copenhagen#/media/File:Koebenhavn_Oerstedsparken_2009_ubt.JPG</a:t>
            </a:r>
            <a:endParaRPr lang="en-GB" sz="1400">
              <a:cs typeface="Calibri"/>
            </a:endParaRPr>
          </a:p>
          <a:p>
            <a:pPr>
              <a:buNone/>
            </a:pPr>
            <a:r>
              <a:rPr lang="en-US" sz="1400" i="1" dirty="0">
                <a:ea typeface="+mn-lt"/>
                <a:cs typeface="+mn-lt"/>
              </a:rPr>
              <a:t>Snow magazine.</a:t>
            </a:r>
            <a:r>
              <a:rPr lang="en-US" sz="1400" dirty="0">
                <a:ea typeface="+mn-lt"/>
                <a:cs typeface="+mn-lt"/>
              </a:rPr>
              <a:t> (2019, October 16). Retrieved from snowmagazine.com: </a:t>
            </a:r>
            <a:r>
              <a:rPr lang="en-US" sz="1400" dirty="0">
                <a:ea typeface="+mn-lt"/>
                <a:cs typeface="+mn-lt"/>
                <a:hlinkClick r:id="rId9"/>
              </a:rPr>
              <a:t>https://www.snowmagazine.com/news/copenhagen-s-rooftop-ski-slope-on-top-of-a-power-plant</a:t>
            </a:r>
            <a:endParaRPr lang="en-GB" sz="1400">
              <a:cs typeface="Calibri"/>
            </a:endParaRPr>
          </a:p>
          <a:p>
            <a:pPr marL="0" indent="0">
              <a:buNone/>
            </a:pPr>
            <a:endParaRPr lang="en-GB" sz="2000" dirty="0">
              <a:cs typeface="Calibri"/>
            </a:endParaRPr>
          </a:p>
          <a:p>
            <a:pPr marL="0" indent="0">
              <a:buNone/>
            </a:pPr>
            <a:endParaRPr lang="en-GB" sz="1800" dirty="0">
              <a:cs typeface="Calibri"/>
            </a:endParaRPr>
          </a:p>
        </p:txBody>
      </p:sp>
    </p:spTree>
    <p:extLst>
      <p:ext uri="{BB962C8B-B14F-4D97-AF65-F5344CB8AC3E}">
        <p14:creationId xmlns:p14="http://schemas.microsoft.com/office/powerpoint/2010/main" val="4955900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3B00B9D084464B970E6F5A4ABBB667" ma:contentTypeVersion="12" ma:contentTypeDescription="Create a new document." ma:contentTypeScope="" ma:versionID="83bfae859ba55d1c00b5ea93d8657495">
  <xsd:schema xmlns:xsd="http://www.w3.org/2001/XMLSchema" xmlns:xs="http://www.w3.org/2001/XMLSchema" xmlns:p="http://schemas.microsoft.com/office/2006/metadata/properties" xmlns:ns3="46b8f10f-f56e-4e87-af4a-2384ac144562" xmlns:ns4="921765a0-fcf6-47d1-8ac4-5d670786d758" targetNamespace="http://schemas.microsoft.com/office/2006/metadata/properties" ma:root="true" ma:fieldsID="711544bc2e3117bb9f9119b63364a728" ns3:_="" ns4:_="">
    <xsd:import namespace="46b8f10f-f56e-4e87-af4a-2384ac144562"/>
    <xsd:import namespace="921765a0-fcf6-47d1-8ac4-5d670786d758"/>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4:SharedWithUsers" minOccurs="0"/>
                <xsd:element ref="ns4:SharedWithDetails" minOccurs="0"/>
                <xsd:element ref="ns4:SharingHintHash" minOccurs="0"/>
                <xsd:element ref="ns3:MediaServiceAutoKeyPoints" minOccurs="0"/>
                <xsd:element ref="ns3:MediaServiceKeyPoint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b8f10f-f56e-4e87-af4a-2384ac1445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21765a0-fcf6-47d1-8ac4-5d670786d75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EA9D5FD-6796-48D1-87A6-2936A106205D}">
  <ds:schemaRefs>
    <ds:schemaRef ds:uri="http://schemas.openxmlformats.org/package/2006/metadata/core-properties"/>
    <ds:schemaRef ds:uri="http://purl.org/dc/dcmitype/"/>
    <ds:schemaRef ds:uri="46b8f10f-f56e-4e87-af4a-2384ac144562"/>
    <ds:schemaRef ds:uri="921765a0-fcf6-47d1-8ac4-5d670786d758"/>
    <ds:schemaRef ds:uri="http://purl.org/dc/elements/1.1/"/>
    <ds:schemaRef ds:uri="http://schemas.microsoft.com/office/2006/metadata/properties"/>
    <ds:schemaRef ds:uri="http://schemas.microsoft.com/office/2006/documentManagement/types"/>
    <ds:schemaRef ds:uri="http://purl.org/dc/terms/"/>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852C9490-022F-409B-9C03-C4FAE7ADF5AD}">
  <ds:schemaRefs>
    <ds:schemaRef ds:uri="46b8f10f-f56e-4e87-af4a-2384ac144562"/>
    <ds:schemaRef ds:uri="921765a0-fcf6-47d1-8ac4-5d670786d75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42CE25E-190C-43E6-8747-1EE1163051F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2936</Words>
  <Application>Microsoft Office PowerPoint</Application>
  <PresentationFormat>Widescreen</PresentationFormat>
  <Paragraphs>124</Paragraphs>
  <Slides>25</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Arial,Sans-Serif</vt:lpstr>
      <vt:lpstr>Calibri</vt:lpstr>
      <vt:lpstr>Calibri Light</vt:lpstr>
      <vt:lpstr>Office Theme</vt:lpstr>
      <vt:lpstr>The future of Town and Country living.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Town and Country</dc:title>
  <dc:creator>Aneurin James (1901128)</dc:creator>
  <cp:lastModifiedBy>Lara Hopkinson</cp:lastModifiedBy>
  <cp:revision>54</cp:revision>
  <dcterms:created xsi:type="dcterms:W3CDTF">2020-04-16T13:58:18Z</dcterms:created>
  <dcterms:modified xsi:type="dcterms:W3CDTF">2020-05-08T11:10:29Z</dcterms:modified>
</cp:coreProperties>
</file>