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8" r:id="rId4"/>
    <p:sldId id="260" r:id="rId5"/>
    <p:sldId id="261" r:id="rId6"/>
    <p:sldId id="262" r:id="rId7"/>
    <p:sldId id="264"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3" autoAdjust="0"/>
    <p:restoredTop sz="94660"/>
  </p:normalViewPr>
  <p:slideViewPr>
    <p:cSldViewPr snapToGrid="0">
      <p:cViewPr>
        <p:scale>
          <a:sx n="77" d="100"/>
          <a:sy n="77" d="100"/>
        </p:scale>
        <p:origin x="907"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66683-179A-A095-79E3-C453241EA1E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1DF575D-027D-DD1E-6CAC-4E6425803AF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7373256-8380-EC6C-8A47-07C1E58E3A06}"/>
              </a:ext>
            </a:extLst>
          </p:cNvPr>
          <p:cNvSpPr>
            <a:spLocks noGrp="1"/>
          </p:cNvSpPr>
          <p:nvPr>
            <p:ph type="dt" sz="half" idx="10"/>
          </p:nvPr>
        </p:nvSpPr>
        <p:spPr/>
        <p:txBody>
          <a:bodyPr/>
          <a:lstStyle/>
          <a:p>
            <a:fld id="{0A45BD95-BF39-4C3F-B39B-FAA6F681ABA0}" type="datetimeFigureOut">
              <a:rPr lang="en-GB" smtClean="0"/>
              <a:t>10/07/2024</a:t>
            </a:fld>
            <a:endParaRPr lang="en-GB"/>
          </a:p>
        </p:txBody>
      </p:sp>
      <p:sp>
        <p:nvSpPr>
          <p:cNvPr id="5" name="Footer Placeholder 4">
            <a:extLst>
              <a:ext uri="{FF2B5EF4-FFF2-40B4-BE49-F238E27FC236}">
                <a16:creationId xmlns:a16="http://schemas.microsoft.com/office/drawing/2014/main" id="{91BCB511-898A-65B4-3190-8C30B27147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030CE6-E292-B73B-B24F-BAE0DEBB91CD}"/>
              </a:ext>
            </a:extLst>
          </p:cNvPr>
          <p:cNvSpPr>
            <a:spLocks noGrp="1"/>
          </p:cNvSpPr>
          <p:nvPr>
            <p:ph type="sldNum" sz="quarter" idx="12"/>
          </p:nvPr>
        </p:nvSpPr>
        <p:spPr/>
        <p:txBody>
          <a:bodyPr/>
          <a:lstStyle/>
          <a:p>
            <a:fld id="{2C53D017-FB5B-4229-A3A6-5106B99BEE65}" type="slidenum">
              <a:rPr lang="en-GB" smtClean="0"/>
              <a:t>‹#›</a:t>
            </a:fld>
            <a:endParaRPr lang="en-GB"/>
          </a:p>
        </p:txBody>
      </p:sp>
    </p:spTree>
    <p:extLst>
      <p:ext uri="{BB962C8B-B14F-4D97-AF65-F5344CB8AC3E}">
        <p14:creationId xmlns:p14="http://schemas.microsoft.com/office/powerpoint/2010/main" val="2353149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625D2-BDC7-C636-C974-7E7D38167E1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A144F56-5A60-3385-8244-6147C9AF267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79EC7C9-6BE6-8158-4E6D-0A121FB701F9}"/>
              </a:ext>
            </a:extLst>
          </p:cNvPr>
          <p:cNvSpPr>
            <a:spLocks noGrp="1"/>
          </p:cNvSpPr>
          <p:nvPr>
            <p:ph type="dt" sz="half" idx="10"/>
          </p:nvPr>
        </p:nvSpPr>
        <p:spPr/>
        <p:txBody>
          <a:bodyPr/>
          <a:lstStyle/>
          <a:p>
            <a:fld id="{0A45BD95-BF39-4C3F-B39B-FAA6F681ABA0}" type="datetimeFigureOut">
              <a:rPr lang="en-GB" smtClean="0"/>
              <a:t>10/07/2024</a:t>
            </a:fld>
            <a:endParaRPr lang="en-GB"/>
          </a:p>
        </p:txBody>
      </p:sp>
      <p:sp>
        <p:nvSpPr>
          <p:cNvPr id="5" name="Footer Placeholder 4">
            <a:extLst>
              <a:ext uri="{FF2B5EF4-FFF2-40B4-BE49-F238E27FC236}">
                <a16:creationId xmlns:a16="http://schemas.microsoft.com/office/drawing/2014/main" id="{6D0B2697-CF05-7E50-363F-5510FC1BFA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F68B76-4D89-0549-4DB0-19D0EEDD6B9C}"/>
              </a:ext>
            </a:extLst>
          </p:cNvPr>
          <p:cNvSpPr>
            <a:spLocks noGrp="1"/>
          </p:cNvSpPr>
          <p:nvPr>
            <p:ph type="sldNum" sz="quarter" idx="12"/>
          </p:nvPr>
        </p:nvSpPr>
        <p:spPr/>
        <p:txBody>
          <a:bodyPr/>
          <a:lstStyle/>
          <a:p>
            <a:fld id="{2C53D017-FB5B-4229-A3A6-5106B99BEE65}" type="slidenum">
              <a:rPr lang="en-GB" smtClean="0"/>
              <a:t>‹#›</a:t>
            </a:fld>
            <a:endParaRPr lang="en-GB"/>
          </a:p>
        </p:txBody>
      </p:sp>
    </p:spTree>
    <p:extLst>
      <p:ext uri="{BB962C8B-B14F-4D97-AF65-F5344CB8AC3E}">
        <p14:creationId xmlns:p14="http://schemas.microsoft.com/office/powerpoint/2010/main" val="2267053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E0ED6-C1B4-7C0E-842D-66E4DB331F7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E771F4D-937F-749A-BBCE-8FFF1B75E25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CE9141A-7597-8E1E-3059-1D1F2B27A7BE}"/>
              </a:ext>
            </a:extLst>
          </p:cNvPr>
          <p:cNvSpPr>
            <a:spLocks noGrp="1"/>
          </p:cNvSpPr>
          <p:nvPr>
            <p:ph type="dt" sz="half" idx="10"/>
          </p:nvPr>
        </p:nvSpPr>
        <p:spPr/>
        <p:txBody>
          <a:bodyPr/>
          <a:lstStyle/>
          <a:p>
            <a:fld id="{0A45BD95-BF39-4C3F-B39B-FAA6F681ABA0}" type="datetimeFigureOut">
              <a:rPr lang="en-GB" smtClean="0"/>
              <a:t>10/07/2024</a:t>
            </a:fld>
            <a:endParaRPr lang="en-GB"/>
          </a:p>
        </p:txBody>
      </p:sp>
      <p:sp>
        <p:nvSpPr>
          <p:cNvPr id="5" name="Footer Placeholder 4">
            <a:extLst>
              <a:ext uri="{FF2B5EF4-FFF2-40B4-BE49-F238E27FC236}">
                <a16:creationId xmlns:a16="http://schemas.microsoft.com/office/drawing/2014/main" id="{E9B867CD-C183-BD30-E5E1-B964A4DD88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4FC2D0-CCE4-79B1-E5D6-8E7A2CE2899C}"/>
              </a:ext>
            </a:extLst>
          </p:cNvPr>
          <p:cNvSpPr>
            <a:spLocks noGrp="1"/>
          </p:cNvSpPr>
          <p:nvPr>
            <p:ph type="sldNum" sz="quarter" idx="12"/>
          </p:nvPr>
        </p:nvSpPr>
        <p:spPr/>
        <p:txBody>
          <a:bodyPr/>
          <a:lstStyle/>
          <a:p>
            <a:fld id="{2C53D017-FB5B-4229-A3A6-5106B99BEE65}" type="slidenum">
              <a:rPr lang="en-GB" smtClean="0"/>
              <a:t>‹#›</a:t>
            </a:fld>
            <a:endParaRPr lang="en-GB"/>
          </a:p>
        </p:txBody>
      </p:sp>
    </p:spTree>
    <p:extLst>
      <p:ext uri="{BB962C8B-B14F-4D97-AF65-F5344CB8AC3E}">
        <p14:creationId xmlns:p14="http://schemas.microsoft.com/office/powerpoint/2010/main" val="4232519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0C7FC-C596-754F-41BC-AB3574EFC24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04312CE-E01B-8FBD-92F8-37495B3A3BF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EFCDCAB-1342-66B4-7BBF-E59494F2A6A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F3498AC-B9AC-C9E1-A9AB-37169189AD43}"/>
              </a:ext>
            </a:extLst>
          </p:cNvPr>
          <p:cNvSpPr>
            <a:spLocks noGrp="1"/>
          </p:cNvSpPr>
          <p:nvPr>
            <p:ph type="dt" sz="half" idx="10"/>
          </p:nvPr>
        </p:nvSpPr>
        <p:spPr/>
        <p:txBody>
          <a:bodyPr/>
          <a:lstStyle/>
          <a:p>
            <a:fld id="{0A45BD95-BF39-4C3F-B39B-FAA6F681ABA0}" type="datetimeFigureOut">
              <a:rPr lang="en-GB" smtClean="0"/>
              <a:t>10/07/2024</a:t>
            </a:fld>
            <a:endParaRPr lang="en-GB"/>
          </a:p>
        </p:txBody>
      </p:sp>
      <p:sp>
        <p:nvSpPr>
          <p:cNvPr id="6" name="Footer Placeholder 5">
            <a:extLst>
              <a:ext uri="{FF2B5EF4-FFF2-40B4-BE49-F238E27FC236}">
                <a16:creationId xmlns:a16="http://schemas.microsoft.com/office/drawing/2014/main" id="{5F41254B-316D-F9EF-BEC2-E6465BD3E1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8F9A9C-B0E6-6776-75A9-E8599E60821E}"/>
              </a:ext>
            </a:extLst>
          </p:cNvPr>
          <p:cNvSpPr>
            <a:spLocks noGrp="1"/>
          </p:cNvSpPr>
          <p:nvPr>
            <p:ph type="sldNum" sz="quarter" idx="12"/>
          </p:nvPr>
        </p:nvSpPr>
        <p:spPr/>
        <p:txBody>
          <a:bodyPr/>
          <a:lstStyle/>
          <a:p>
            <a:fld id="{2C53D017-FB5B-4229-A3A6-5106B99BEE65}" type="slidenum">
              <a:rPr lang="en-GB" smtClean="0"/>
              <a:t>‹#›</a:t>
            </a:fld>
            <a:endParaRPr lang="en-GB"/>
          </a:p>
        </p:txBody>
      </p:sp>
    </p:spTree>
    <p:extLst>
      <p:ext uri="{BB962C8B-B14F-4D97-AF65-F5344CB8AC3E}">
        <p14:creationId xmlns:p14="http://schemas.microsoft.com/office/powerpoint/2010/main" val="1540194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2808E-FBFA-5B5A-A073-EA02AA4E825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9D065A8-AFE4-59D4-063B-D88677B82A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A6871E2-4929-BB50-3FDF-186A86638DD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DEC441E-8B25-1A52-FE0B-A91E37C539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ED235A2-226E-AF35-C91B-5B75DCAB955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59FEA49-53F4-FA1A-C560-123B3F59AF88}"/>
              </a:ext>
            </a:extLst>
          </p:cNvPr>
          <p:cNvSpPr>
            <a:spLocks noGrp="1"/>
          </p:cNvSpPr>
          <p:nvPr>
            <p:ph type="dt" sz="half" idx="10"/>
          </p:nvPr>
        </p:nvSpPr>
        <p:spPr/>
        <p:txBody>
          <a:bodyPr/>
          <a:lstStyle/>
          <a:p>
            <a:fld id="{0A45BD95-BF39-4C3F-B39B-FAA6F681ABA0}" type="datetimeFigureOut">
              <a:rPr lang="en-GB" smtClean="0"/>
              <a:t>10/07/2024</a:t>
            </a:fld>
            <a:endParaRPr lang="en-GB"/>
          </a:p>
        </p:txBody>
      </p:sp>
      <p:sp>
        <p:nvSpPr>
          <p:cNvPr id="8" name="Footer Placeholder 7">
            <a:extLst>
              <a:ext uri="{FF2B5EF4-FFF2-40B4-BE49-F238E27FC236}">
                <a16:creationId xmlns:a16="http://schemas.microsoft.com/office/drawing/2014/main" id="{B9899E7C-88E9-C071-C2A7-6B6EB548B5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C882DFC-F7BC-F995-5530-A24482D912F6}"/>
              </a:ext>
            </a:extLst>
          </p:cNvPr>
          <p:cNvSpPr>
            <a:spLocks noGrp="1"/>
          </p:cNvSpPr>
          <p:nvPr>
            <p:ph type="sldNum" sz="quarter" idx="12"/>
          </p:nvPr>
        </p:nvSpPr>
        <p:spPr/>
        <p:txBody>
          <a:bodyPr/>
          <a:lstStyle/>
          <a:p>
            <a:fld id="{2C53D017-FB5B-4229-A3A6-5106B99BEE65}" type="slidenum">
              <a:rPr lang="en-GB" smtClean="0"/>
              <a:t>‹#›</a:t>
            </a:fld>
            <a:endParaRPr lang="en-GB"/>
          </a:p>
        </p:txBody>
      </p:sp>
    </p:spTree>
    <p:extLst>
      <p:ext uri="{BB962C8B-B14F-4D97-AF65-F5344CB8AC3E}">
        <p14:creationId xmlns:p14="http://schemas.microsoft.com/office/powerpoint/2010/main" val="3045921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1E1BE-48F8-C2E3-7DE3-76C968E6D8F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4332F7E-3090-C500-5E0F-CC5572E330DB}"/>
              </a:ext>
            </a:extLst>
          </p:cNvPr>
          <p:cNvSpPr>
            <a:spLocks noGrp="1"/>
          </p:cNvSpPr>
          <p:nvPr>
            <p:ph type="dt" sz="half" idx="10"/>
          </p:nvPr>
        </p:nvSpPr>
        <p:spPr/>
        <p:txBody>
          <a:bodyPr/>
          <a:lstStyle/>
          <a:p>
            <a:fld id="{0A45BD95-BF39-4C3F-B39B-FAA6F681ABA0}" type="datetimeFigureOut">
              <a:rPr lang="en-GB" smtClean="0"/>
              <a:t>10/07/2024</a:t>
            </a:fld>
            <a:endParaRPr lang="en-GB"/>
          </a:p>
        </p:txBody>
      </p:sp>
      <p:sp>
        <p:nvSpPr>
          <p:cNvPr id="4" name="Footer Placeholder 3">
            <a:extLst>
              <a:ext uri="{FF2B5EF4-FFF2-40B4-BE49-F238E27FC236}">
                <a16:creationId xmlns:a16="http://schemas.microsoft.com/office/drawing/2014/main" id="{1F2BC0B9-81F5-661B-20CE-E54CC1FEB4C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C31B752-0D71-4B82-16B6-CF0F28A500F0}"/>
              </a:ext>
            </a:extLst>
          </p:cNvPr>
          <p:cNvSpPr>
            <a:spLocks noGrp="1"/>
          </p:cNvSpPr>
          <p:nvPr>
            <p:ph type="sldNum" sz="quarter" idx="12"/>
          </p:nvPr>
        </p:nvSpPr>
        <p:spPr/>
        <p:txBody>
          <a:bodyPr/>
          <a:lstStyle/>
          <a:p>
            <a:fld id="{2C53D017-FB5B-4229-A3A6-5106B99BEE65}" type="slidenum">
              <a:rPr lang="en-GB" smtClean="0"/>
              <a:t>‹#›</a:t>
            </a:fld>
            <a:endParaRPr lang="en-GB"/>
          </a:p>
        </p:txBody>
      </p:sp>
    </p:spTree>
    <p:extLst>
      <p:ext uri="{BB962C8B-B14F-4D97-AF65-F5344CB8AC3E}">
        <p14:creationId xmlns:p14="http://schemas.microsoft.com/office/powerpoint/2010/main" val="439664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FB8516-F6BE-B32E-107F-070D428F5532}"/>
              </a:ext>
            </a:extLst>
          </p:cNvPr>
          <p:cNvSpPr>
            <a:spLocks noGrp="1"/>
          </p:cNvSpPr>
          <p:nvPr>
            <p:ph type="dt" sz="half" idx="10"/>
          </p:nvPr>
        </p:nvSpPr>
        <p:spPr/>
        <p:txBody>
          <a:bodyPr/>
          <a:lstStyle/>
          <a:p>
            <a:fld id="{0A45BD95-BF39-4C3F-B39B-FAA6F681ABA0}" type="datetimeFigureOut">
              <a:rPr lang="en-GB" smtClean="0"/>
              <a:t>10/07/2024</a:t>
            </a:fld>
            <a:endParaRPr lang="en-GB"/>
          </a:p>
        </p:txBody>
      </p:sp>
      <p:sp>
        <p:nvSpPr>
          <p:cNvPr id="3" name="Footer Placeholder 2">
            <a:extLst>
              <a:ext uri="{FF2B5EF4-FFF2-40B4-BE49-F238E27FC236}">
                <a16:creationId xmlns:a16="http://schemas.microsoft.com/office/drawing/2014/main" id="{EB2BD3FA-773E-8FA5-6FF7-E6C134FDE19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DAA94E-928D-00C6-C853-4ACC9D239552}"/>
              </a:ext>
            </a:extLst>
          </p:cNvPr>
          <p:cNvSpPr>
            <a:spLocks noGrp="1"/>
          </p:cNvSpPr>
          <p:nvPr>
            <p:ph type="sldNum" sz="quarter" idx="12"/>
          </p:nvPr>
        </p:nvSpPr>
        <p:spPr/>
        <p:txBody>
          <a:bodyPr/>
          <a:lstStyle/>
          <a:p>
            <a:fld id="{2C53D017-FB5B-4229-A3A6-5106B99BEE65}" type="slidenum">
              <a:rPr lang="en-GB" smtClean="0"/>
              <a:t>‹#›</a:t>
            </a:fld>
            <a:endParaRPr lang="en-GB"/>
          </a:p>
        </p:txBody>
      </p:sp>
    </p:spTree>
    <p:extLst>
      <p:ext uri="{BB962C8B-B14F-4D97-AF65-F5344CB8AC3E}">
        <p14:creationId xmlns:p14="http://schemas.microsoft.com/office/powerpoint/2010/main" val="11866513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04670-52DE-9805-C908-FBCFEC5E8D0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A6F8DC4-80ED-2B88-D1AA-5DC3B0D867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D8615BB-8A7D-1DC9-0F47-5FB1CBAD00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918AFED-6BCA-BE16-3333-A6CAC911DEEE}"/>
              </a:ext>
            </a:extLst>
          </p:cNvPr>
          <p:cNvSpPr>
            <a:spLocks noGrp="1"/>
          </p:cNvSpPr>
          <p:nvPr>
            <p:ph type="dt" sz="half" idx="10"/>
          </p:nvPr>
        </p:nvSpPr>
        <p:spPr/>
        <p:txBody>
          <a:bodyPr/>
          <a:lstStyle/>
          <a:p>
            <a:fld id="{0A45BD95-BF39-4C3F-B39B-FAA6F681ABA0}" type="datetimeFigureOut">
              <a:rPr lang="en-GB" smtClean="0"/>
              <a:t>10/07/2024</a:t>
            </a:fld>
            <a:endParaRPr lang="en-GB"/>
          </a:p>
        </p:txBody>
      </p:sp>
      <p:sp>
        <p:nvSpPr>
          <p:cNvPr id="6" name="Footer Placeholder 5">
            <a:extLst>
              <a:ext uri="{FF2B5EF4-FFF2-40B4-BE49-F238E27FC236}">
                <a16:creationId xmlns:a16="http://schemas.microsoft.com/office/drawing/2014/main" id="{16AB108F-1390-D237-0398-8B278AC797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30071C-4EB5-76C1-C313-BF32F7562DB6}"/>
              </a:ext>
            </a:extLst>
          </p:cNvPr>
          <p:cNvSpPr>
            <a:spLocks noGrp="1"/>
          </p:cNvSpPr>
          <p:nvPr>
            <p:ph type="sldNum" sz="quarter" idx="12"/>
          </p:nvPr>
        </p:nvSpPr>
        <p:spPr/>
        <p:txBody>
          <a:bodyPr/>
          <a:lstStyle/>
          <a:p>
            <a:fld id="{2C53D017-FB5B-4229-A3A6-5106B99BEE65}" type="slidenum">
              <a:rPr lang="en-GB" smtClean="0"/>
              <a:t>‹#›</a:t>
            </a:fld>
            <a:endParaRPr lang="en-GB"/>
          </a:p>
        </p:txBody>
      </p:sp>
    </p:spTree>
    <p:extLst>
      <p:ext uri="{BB962C8B-B14F-4D97-AF65-F5344CB8AC3E}">
        <p14:creationId xmlns:p14="http://schemas.microsoft.com/office/powerpoint/2010/main" val="42321040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71878-0806-BB43-7977-3291A2C37A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8EBA8EE-ECC0-337D-5B68-0552D46A81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A30377-0416-1FB0-E15B-13FA36634C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04DDB7-6281-E39E-856E-44EE3B1C919A}"/>
              </a:ext>
            </a:extLst>
          </p:cNvPr>
          <p:cNvSpPr>
            <a:spLocks noGrp="1"/>
          </p:cNvSpPr>
          <p:nvPr>
            <p:ph type="dt" sz="half" idx="10"/>
          </p:nvPr>
        </p:nvSpPr>
        <p:spPr/>
        <p:txBody>
          <a:bodyPr/>
          <a:lstStyle/>
          <a:p>
            <a:fld id="{0A45BD95-BF39-4C3F-B39B-FAA6F681ABA0}" type="datetimeFigureOut">
              <a:rPr lang="en-GB" smtClean="0"/>
              <a:t>10/07/2024</a:t>
            </a:fld>
            <a:endParaRPr lang="en-GB"/>
          </a:p>
        </p:txBody>
      </p:sp>
      <p:sp>
        <p:nvSpPr>
          <p:cNvPr id="6" name="Footer Placeholder 5">
            <a:extLst>
              <a:ext uri="{FF2B5EF4-FFF2-40B4-BE49-F238E27FC236}">
                <a16:creationId xmlns:a16="http://schemas.microsoft.com/office/drawing/2014/main" id="{879AED3B-6BCC-4969-D1EB-12D9AC4487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2A70DD-08A1-9048-F4B3-9F6C4312AF49}"/>
              </a:ext>
            </a:extLst>
          </p:cNvPr>
          <p:cNvSpPr>
            <a:spLocks noGrp="1"/>
          </p:cNvSpPr>
          <p:nvPr>
            <p:ph type="sldNum" sz="quarter" idx="12"/>
          </p:nvPr>
        </p:nvSpPr>
        <p:spPr/>
        <p:txBody>
          <a:bodyPr/>
          <a:lstStyle/>
          <a:p>
            <a:fld id="{2C53D017-FB5B-4229-A3A6-5106B99BEE65}" type="slidenum">
              <a:rPr lang="en-GB" smtClean="0"/>
              <a:t>‹#›</a:t>
            </a:fld>
            <a:endParaRPr lang="en-GB"/>
          </a:p>
        </p:txBody>
      </p:sp>
    </p:spTree>
    <p:extLst>
      <p:ext uri="{BB962C8B-B14F-4D97-AF65-F5344CB8AC3E}">
        <p14:creationId xmlns:p14="http://schemas.microsoft.com/office/powerpoint/2010/main" val="2262247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D7D34-65E2-E6D5-178C-E2C25D93E21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75382AE-FB9D-6668-2AA0-6EAA74A30FD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5FA8C93-36B0-D266-DE9B-F005D3A2CC79}"/>
              </a:ext>
            </a:extLst>
          </p:cNvPr>
          <p:cNvSpPr>
            <a:spLocks noGrp="1"/>
          </p:cNvSpPr>
          <p:nvPr>
            <p:ph type="dt" sz="half" idx="10"/>
          </p:nvPr>
        </p:nvSpPr>
        <p:spPr/>
        <p:txBody>
          <a:bodyPr/>
          <a:lstStyle/>
          <a:p>
            <a:fld id="{0A45BD95-BF39-4C3F-B39B-FAA6F681ABA0}" type="datetimeFigureOut">
              <a:rPr lang="en-GB" smtClean="0"/>
              <a:t>10/07/2024</a:t>
            </a:fld>
            <a:endParaRPr lang="en-GB"/>
          </a:p>
        </p:txBody>
      </p:sp>
      <p:sp>
        <p:nvSpPr>
          <p:cNvPr id="5" name="Footer Placeholder 4">
            <a:extLst>
              <a:ext uri="{FF2B5EF4-FFF2-40B4-BE49-F238E27FC236}">
                <a16:creationId xmlns:a16="http://schemas.microsoft.com/office/drawing/2014/main" id="{F38F0317-21E7-11DF-A28D-A94429A95D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9F0BB0-B9C1-DC1E-1F50-CA1DBC0F0382}"/>
              </a:ext>
            </a:extLst>
          </p:cNvPr>
          <p:cNvSpPr>
            <a:spLocks noGrp="1"/>
          </p:cNvSpPr>
          <p:nvPr>
            <p:ph type="sldNum" sz="quarter" idx="12"/>
          </p:nvPr>
        </p:nvSpPr>
        <p:spPr/>
        <p:txBody>
          <a:bodyPr/>
          <a:lstStyle/>
          <a:p>
            <a:fld id="{2C53D017-FB5B-4229-A3A6-5106B99BEE65}" type="slidenum">
              <a:rPr lang="en-GB" smtClean="0"/>
              <a:t>‹#›</a:t>
            </a:fld>
            <a:endParaRPr lang="en-GB"/>
          </a:p>
        </p:txBody>
      </p:sp>
    </p:spTree>
    <p:extLst>
      <p:ext uri="{BB962C8B-B14F-4D97-AF65-F5344CB8AC3E}">
        <p14:creationId xmlns:p14="http://schemas.microsoft.com/office/powerpoint/2010/main" val="1735684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1B172F-A033-CCCE-A6EA-E77102E9688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9E91CE3-8DE1-3B46-4E8D-2A0E0D6EFA7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558A05A-7A77-1990-5462-4740CDF45E6B}"/>
              </a:ext>
            </a:extLst>
          </p:cNvPr>
          <p:cNvSpPr>
            <a:spLocks noGrp="1"/>
          </p:cNvSpPr>
          <p:nvPr>
            <p:ph type="dt" sz="half" idx="10"/>
          </p:nvPr>
        </p:nvSpPr>
        <p:spPr/>
        <p:txBody>
          <a:bodyPr/>
          <a:lstStyle/>
          <a:p>
            <a:fld id="{0A45BD95-BF39-4C3F-B39B-FAA6F681ABA0}" type="datetimeFigureOut">
              <a:rPr lang="en-GB" smtClean="0"/>
              <a:t>10/07/2024</a:t>
            </a:fld>
            <a:endParaRPr lang="en-GB"/>
          </a:p>
        </p:txBody>
      </p:sp>
      <p:sp>
        <p:nvSpPr>
          <p:cNvPr id="5" name="Footer Placeholder 4">
            <a:extLst>
              <a:ext uri="{FF2B5EF4-FFF2-40B4-BE49-F238E27FC236}">
                <a16:creationId xmlns:a16="http://schemas.microsoft.com/office/drawing/2014/main" id="{2F39607D-120D-F3E8-18D5-4F6458D600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E69A85-1F99-DB01-70C6-A2A17E1FEBCB}"/>
              </a:ext>
            </a:extLst>
          </p:cNvPr>
          <p:cNvSpPr>
            <a:spLocks noGrp="1"/>
          </p:cNvSpPr>
          <p:nvPr>
            <p:ph type="sldNum" sz="quarter" idx="12"/>
          </p:nvPr>
        </p:nvSpPr>
        <p:spPr/>
        <p:txBody>
          <a:bodyPr/>
          <a:lstStyle/>
          <a:p>
            <a:fld id="{2C53D017-FB5B-4229-A3A6-5106B99BEE65}" type="slidenum">
              <a:rPr lang="en-GB" smtClean="0"/>
              <a:t>‹#›</a:t>
            </a:fld>
            <a:endParaRPr lang="en-GB"/>
          </a:p>
        </p:txBody>
      </p:sp>
    </p:spTree>
    <p:extLst>
      <p:ext uri="{BB962C8B-B14F-4D97-AF65-F5344CB8AC3E}">
        <p14:creationId xmlns:p14="http://schemas.microsoft.com/office/powerpoint/2010/main" val="9042468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E26904-E14E-D4E8-4F80-C9C25661EA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B44A6A9-2EC5-EC02-1C91-6D302B28034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9C9D540-03F2-4689-68A3-B2C130754D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A45BD95-BF39-4C3F-B39B-FAA6F681ABA0}" type="datetimeFigureOut">
              <a:rPr lang="en-GB" smtClean="0"/>
              <a:t>10/07/2024</a:t>
            </a:fld>
            <a:endParaRPr lang="en-GB"/>
          </a:p>
        </p:txBody>
      </p:sp>
      <p:sp>
        <p:nvSpPr>
          <p:cNvPr id="5" name="Footer Placeholder 4">
            <a:extLst>
              <a:ext uri="{FF2B5EF4-FFF2-40B4-BE49-F238E27FC236}">
                <a16:creationId xmlns:a16="http://schemas.microsoft.com/office/drawing/2014/main" id="{8B4E0239-5F77-2D55-8336-C592BFEDC0B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E208BE-BD97-EB68-633C-3F956D9933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C53D017-FB5B-4229-A3A6-5106B99BEE65}" type="slidenum">
              <a:rPr lang="en-GB" smtClean="0"/>
              <a:t>‹#›</a:t>
            </a:fld>
            <a:endParaRPr lang="en-GB"/>
          </a:p>
        </p:txBody>
      </p:sp>
    </p:spTree>
    <p:extLst>
      <p:ext uri="{BB962C8B-B14F-4D97-AF65-F5344CB8AC3E}">
        <p14:creationId xmlns:p14="http://schemas.microsoft.com/office/powerpoint/2010/main" val="29011473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tmp"/><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ciencedirect.com/science/article/pii/S0277953624000261?via%3Dihub" TargetMode="External"/><Relationship Id="rId2" Type="http://schemas.openxmlformats.org/officeDocument/2006/relationships/hyperlink" Target="https://doi.org/10.1186/s12913-024-10835-1" TargetMode="Externa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hyperlink" Target="file:///C:\Users\annad\Downloads\decade-of-neglect-means-nhs-unable-to-tackle-care-backlog-report-says.ht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DDDCF-A479-EDE4-84F8-6CC34EA3D278}"/>
              </a:ext>
            </a:extLst>
          </p:cNvPr>
          <p:cNvSpPr>
            <a:spLocks noGrp="1"/>
          </p:cNvSpPr>
          <p:nvPr>
            <p:ph type="ctrTitle"/>
          </p:nvPr>
        </p:nvSpPr>
        <p:spPr/>
        <p:txBody>
          <a:bodyPr>
            <a:normAutofit/>
          </a:bodyPr>
          <a:lstStyle/>
          <a:p>
            <a:pPr algn="l"/>
            <a:br>
              <a:rPr lang="en-GB" sz="2800" dirty="0"/>
            </a:br>
            <a:r>
              <a:rPr lang="en-GB" sz="2800" dirty="0"/>
              <a:t>Module : Introduction to Health and Social Care</a:t>
            </a:r>
            <a:br>
              <a:rPr lang="en-GB" sz="2800" dirty="0"/>
            </a:br>
            <a:r>
              <a:rPr lang="en-GB" sz="2800" dirty="0"/>
              <a:t>Module Code</a:t>
            </a:r>
            <a:r>
              <a:rPr lang="en-GB" sz="2800"/>
              <a:t>:LCHS4003_</a:t>
            </a:r>
            <a:r>
              <a:rPr lang="en-GB" sz="2800" dirty="0"/>
              <a:t>LON </a:t>
            </a:r>
            <a:br>
              <a:rPr lang="en-GB" sz="2800" dirty="0"/>
            </a:br>
            <a:r>
              <a:rPr lang="en-GB" sz="2800" dirty="0"/>
              <a:t>Lecture: Rachel Cohen</a:t>
            </a:r>
          </a:p>
        </p:txBody>
      </p:sp>
      <p:sp>
        <p:nvSpPr>
          <p:cNvPr id="3" name="Subtitle 2">
            <a:extLst>
              <a:ext uri="{FF2B5EF4-FFF2-40B4-BE49-F238E27FC236}">
                <a16:creationId xmlns:a16="http://schemas.microsoft.com/office/drawing/2014/main" id="{229E60E3-6FAC-A65A-64E0-BC275B619B0A}"/>
              </a:ext>
            </a:extLst>
          </p:cNvPr>
          <p:cNvSpPr>
            <a:spLocks noGrp="1"/>
          </p:cNvSpPr>
          <p:nvPr>
            <p:ph type="subTitle" idx="1"/>
          </p:nvPr>
        </p:nvSpPr>
        <p:spPr/>
        <p:txBody>
          <a:bodyPr/>
          <a:lstStyle/>
          <a:p>
            <a:pPr algn="l"/>
            <a:r>
              <a:rPr lang="en-GB" dirty="0"/>
              <a:t>NAME : Ana Claudia Delfino</a:t>
            </a:r>
          </a:p>
          <a:p>
            <a:pPr algn="l"/>
            <a:r>
              <a:rPr lang="en-GB" dirty="0"/>
              <a:t>Student Number: 2325193 </a:t>
            </a:r>
          </a:p>
          <a:p>
            <a:pPr algn="l"/>
            <a:r>
              <a:rPr lang="en-GB" dirty="0"/>
              <a:t>TOPIC: Mental Health Services </a:t>
            </a:r>
          </a:p>
        </p:txBody>
      </p:sp>
      <p:pic>
        <p:nvPicPr>
          <p:cNvPr id="5" name="Picture 4" descr="A close-up of a sign&#10;&#10;Description automatically generated">
            <a:extLst>
              <a:ext uri="{FF2B5EF4-FFF2-40B4-BE49-F238E27FC236}">
                <a16:creationId xmlns:a16="http://schemas.microsoft.com/office/drawing/2014/main" id="{C21659E6-8A7B-473A-1F64-F99CA7EED4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60844" y="-18291"/>
            <a:ext cx="2862470" cy="1300439"/>
          </a:xfrm>
          <a:prstGeom prst="rect">
            <a:avLst/>
          </a:prstGeom>
        </p:spPr>
      </p:pic>
    </p:spTree>
    <p:extLst>
      <p:ext uri="{BB962C8B-B14F-4D97-AF65-F5344CB8AC3E}">
        <p14:creationId xmlns:p14="http://schemas.microsoft.com/office/powerpoint/2010/main" val="5205620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1680F-6751-9B84-C58D-F339538BB082}"/>
              </a:ext>
            </a:extLst>
          </p:cNvPr>
          <p:cNvSpPr>
            <a:spLocks noGrp="1"/>
          </p:cNvSpPr>
          <p:nvPr>
            <p:ph type="title"/>
          </p:nvPr>
        </p:nvSpPr>
        <p:spPr>
          <a:xfrm>
            <a:off x="838200" y="365125"/>
            <a:ext cx="10515600" cy="854075"/>
          </a:xfrm>
        </p:spPr>
        <p:txBody>
          <a:bodyPr>
            <a:normAutofit/>
          </a:bodyPr>
          <a:lstStyle/>
          <a:p>
            <a:r>
              <a:rPr lang="en-GB" sz="3600" b="1" dirty="0"/>
              <a:t>MENTAL HEALTH SERVICES</a:t>
            </a:r>
          </a:p>
        </p:txBody>
      </p:sp>
      <p:sp>
        <p:nvSpPr>
          <p:cNvPr id="3" name="Content Placeholder 2">
            <a:extLst>
              <a:ext uri="{FF2B5EF4-FFF2-40B4-BE49-F238E27FC236}">
                <a16:creationId xmlns:a16="http://schemas.microsoft.com/office/drawing/2014/main" id="{528FA0C9-3869-8270-F026-D24146136A6C}"/>
              </a:ext>
            </a:extLst>
          </p:cNvPr>
          <p:cNvSpPr>
            <a:spLocks noGrp="1"/>
          </p:cNvSpPr>
          <p:nvPr>
            <p:ph idx="1"/>
          </p:nvPr>
        </p:nvSpPr>
        <p:spPr>
          <a:xfrm>
            <a:off x="838200" y="1297858"/>
            <a:ext cx="10515600" cy="4879105"/>
          </a:xfrm>
        </p:spPr>
        <p:txBody>
          <a:bodyPr>
            <a:noAutofit/>
          </a:bodyPr>
          <a:lstStyle/>
          <a:p>
            <a:r>
              <a:rPr lang="en-GB" sz="2400" dirty="0"/>
              <a:t>Mental Health services facing difficulties across many years in England, analysis collect dates from all NHS hospitals from 1998/99 to 2019/20 and this analysing was realized in patients based in age-groups, children (0-14 years ); and adults (15 years +). Admissions across this years decreased for psychiatric disorders, except for anxiety and  eating disorder. At this period inpatient hospital recorded more among children depression than adults during the same period.  </a:t>
            </a:r>
            <a:r>
              <a:rPr lang="en-GB" sz="2400" dirty="0" err="1"/>
              <a:t>Esposti</a:t>
            </a:r>
            <a:r>
              <a:rPr lang="en-GB" sz="2400" dirty="0"/>
              <a:t> , M,D. (2021). During  22 years some disorders had reduction but some continue increased and hospitals and care workers  health services were not prepared  to attend psychiatric needs. Care workers health services faced financial pressures and kept mental health patients out of the hospitals beds was the solution to keep the financial balance. Mental health services was </a:t>
            </a:r>
            <a:r>
              <a:rPr lang="en-GB" sz="2400" dirty="0" err="1"/>
              <a:t>keept</a:t>
            </a:r>
            <a:r>
              <a:rPr lang="en-GB" sz="2400" dirty="0"/>
              <a:t> away from hospitals and towards to communities  care. Mental health patients are admitted in hospitals in England and independent sector providers( private or charitable hospital) based following contact with specialist mental health services. </a:t>
            </a:r>
            <a:r>
              <a:rPr lang="en-GB" sz="2400" dirty="0" err="1"/>
              <a:t>Esposti,M,D</a:t>
            </a:r>
            <a:r>
              <a:rPr lang="en-GB" sz="2400" dirty="0"/>
              <a:t>. (2021) </a:t>
            </a:r>
          </a:p>
        </p:txBody>
      </p:sp>
    </p:spTree>
    <p:extLst>
      <p:ext uri="{BB962C8B-B14F-4D97-AF65-F5344CB8AC3E}">
        <p14:creationId xmlns:p14="http://schemas.microsoft.com/office/powerpoint/2010/main" val="2911044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9FC6AC-4A12-4825-8ABE-0732B8EF4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omputer&#10;&#10;Description automatically generated">
            <a:extLst>
              <a:ext uri="{FF2B5EF4-FFF2-40B4-BE49-F238E27FC236}">
                <a16:creationId xmlns:a16="http://schemas.microsoft.com/office/drawing/2014/main" id="{9B65DCB5-98A1-D701-434E-5452B514FB40}"/>
              </a:ext>
            </a:extLst>
          </p:cNvPr>
          <p:cNvPicPr>
            <a:picLocks noChangeAspect="1"/>
          </p:cNvPicPr>
          <p:nvPr/>
        </p:nvPicPr>
        <p:blipFill rotWithShape="1">
          <a:blip r:embed="rId2">
            <a:extLst>
              <a:ext uri="{28A0092B-C50C-407E-A947-70E740481C1C}">
                <a14:useLocalDpi xmlns:a14="http://schemas.microsoft.com/office/drawing/2010/main" val="0"/>
              </a:ext>
            </a:extLst>
          </a:blip>
          <a:srcRect r="7459" b="1"/>
          <a:stretch/>
        </p:blipFill>
        <p:spPr>
          <a:xfrm>
            <a:off x="924448" y="-1370062"/>
            <a:ext cx="15385773" cy="8894740"/>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p:spPr>
      </p:pic>
    </p:spTree>
    <p:extLst>
      <p:ext uri="{BB962C8B-B14F-4D97-AF65-F5344CB8AC3E}">
        <p14:creationId xmlns:p14="http://schemas.microsoft.com/office/powerpoint/2010/main" val="4017492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61D34-0D04-2710-C411-9D679D565846}"/>
              </a:ext>
            </a:extLst>
          </p:cNvPr>
          <p:cNvSpPr>
            <a:spLocks noGrp="1"/>
          </p:cNvSpPr>
          <p:nvPr>
            <p:ph type="title"/>
          </p:nvPr>
        </p:nvSpPr>
        <p:spPr/>
        <p:txBody>
          <a:bodyPr>
            <a:normAutofit/>
          </a:bodyPr>
          <a:lstStyle/>
          <a:p>
            <a:r>
              <a:rPr lang="en-GB" sz="3600" b="1" dirty="0"/>
              <a:t>INNOVATION in MENTAL HEALTH SERVICES</a:t>
            </a:r>
          </a:p>
        </p:txBody>
      </p:sp>
      <p:sp>
        <p:nvSpPr>
          <p:cNvPr id="3" name="Content Placeholder 2">
            <a:extLst>
              <a:ext uri="{FF2B5EF4-FFF2-40B4-BE49-F238E27FC236}">
                <a16:creationId xmlns:a16="http://schemas.microsoft.com/office/drawing/2014/main" id="{AE7A12D5-BD0D-B66D-40A0-BAB08968F411}"/>
              </a:ext>
            </a:extLst>
          </p:cNvPr>
          <p:cNvSpPr>
            <a:spLocks noGrp="1"/>
          </p:cNvSpPr>
          <p:nvPr>
            <p:ph idx="1"/>
          </p:nvPr>
        </p:nvSpPr>
        <p:spPr>
          <a:xfrm>
            <a:off x="838200" y="1327355"/>
            <a:ext cx="10515600" cy="4849608"/>
          </a:xfrm>
        </p:spPr>
        <p:txBody>
          <a:bodyPr>
            <a:normAutofit lnSpcReduction="10000"/>
          </a:bodyPr>
          <a:lstStyle/>
          <a:p>
            <a:r>
              <a:rPr lang="en-GB" sz="2400" dirty="0"/>
              <a:t>NHS mental health services and communities  settings innovations with technology and practise to delivery  a good service to the patients. The implementation of the new methods for mental disorders or mental illness always having focus to attend patients considering each situation, respecting community setting, policy and population, some of them are: National Service Framework (NSF) introduced in 1997 outlined about policy services improvement. Randomized Controlled Trial (RCT), connecting people with mental health problems with services. </a:t>
            </a:r>
            <a:r>
              <a:rPr lang="en-GB" sz="2400" dirty="0" err="1"/>
              <a:t>Rogers,A</a:t>
            </a:r>
            <a:r>
              <a:rPr lang="en-GB" sz="2400" dirty="0"/>
              <a:t>. (2011).</a:t>
            </a:r>
          </a:p>
          <a:p>
            <a:r>
              <a:rPr lang="en-GB" sz="2400" b="1" dirty="0"/>
              <a:t>NHS ORGANIZATIONS</a:t>
            </a:r>
            <a:r>
              <a:rPr lang="en-GB" sz="2400" dirty="0"/>
              <a:t>: (HUBs) Communities-centred prevention initiative to address health inequalities. Preventions is a crucial part to NHS’s approach to improving population health and tracking health inequalities.</a:t>
            </a:r>
          </a:p>
          <a:p>
            <a:r>
              <a:rPr lang="en-GB" sz="2400" dirty="0"/>
              <a:t>(</a:t>
            </a:r>
            <a:r>
              <a:rPr lang="en-GB" sz="2400" b="1" dirty="0"/>
              <a:t>NHSE&amp;I</a:t>
            </a:r>
            <a:r>
              <a:rPr lang="en-GB" sz="2400" dirty="0"/>
              <a:t>) England Improvement (to support health and social care staff. </a:t>
            </a:r>
            <a:r>
              <a:rPr lang="en-GB" sz="2400" dirty="0" err="1"/>
              <a:t>Allssop</a:t>
            </a:r>
            <a:r>
              <a:rPr lang="en-GB" sz="2400" dirty="0"/>
              <a:t>, K. et al (2024).</a:t>
            </a:r>
          </a:p>
          <a:p>
            <a:pPr marL="0" indent="0">
              <a:buNone/>
            </a:pPr>
            <a:r>
              <a:rPr lang="en-GB" sz="2400" dirty="0"/>
              <a:t> </a:t>
            </a:r>
          </a:p>
          <a:p>
            <a:endParaRPr lang="en-GB" sz="2400" dirty="0"/>
          </a:p>
        </p:txBody>
      </p:sp>
    </p:spTree>
    <p:extLst>
      <p:ext uri="{BB962C8B-B14F-4D97-AF65-F5344CB8AC3E}">
        <p14:creationId xmlns:p14="http://schemas.microsoft.com/office/powerpoint/2010/main" val="3458033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70229-56A8-2706-8537-9491637AE6D3}"/>
              </a:ext>
            </a:extLst>
          </p:cNvPr>
          <p:cNvSpPr>
            <a:spLocks noGrp="1"/>
          </p:cNvSpPr>
          <p:nvPr>
            <p:ph type="title"/>
          </p:nvPr>
        </p:nvSpPr>
        <p:spPr/>
        <p:txBody>
          <a:bodyPr/>
          <a:lstStyle/>
          <a:p>
            <a:r>
              <a:rPr lang="en-GB" b="1" dirty="0"/>
              <a:t>Mental health and poor quality services</a:t>
            </a:r>
          </a:p>
        </p:txBody>
      </p:sp>
      <p:sp>
        <p:nvSpPr>
          <p:cNvPr id="3" name="Content Placeholder 2">
            <a:extLst>
              <a:ext uri="{FF2B5EF4-FFF2-40B4-BE49-F238E27FC236}">
                <a16:creationId xmlns:a16="http://schemas.microsoft.com/office/drawing/2014/main" id="{3704C9D4-1AF5-EC53-F525-505E6A6E48D2}"/>
              </a:ext>
            </a:extLst>
          </p:cNvPr>
          <p:cNvSpPr>
            <a:spLocks noGrp="1"/>
          </p:cNvSpPr>
          <p:nvPr>
            <p:ph idx="1"/>
          </p:nvPr>
        </p:nvSpPr>
        <p:spPr/>
        <p:txBody>
          <a:bodyPr>
            <a:normAutofit lnSpcReduction="10000"/>
          </a:bodyPr>
          <a:lstStyle/>
          <a:p>
            <a:r>
              <a:rPr lang="en-GB" sz="2400" dirty="0"/>
              <a:t>After COVID-19 mental health services, in all sectors was affected to attend patients and the quality decrease such as waiting times, the time you wait to receive healthcare must be appropriate for your needs, but now a days patients should stay for months on the queue. </a:t>
            </a:r>
            <a:r>
              <a:rPr lang="en-GB" sz="2400" dirty="0" err="1"/>
              <a:t>Aragon,M,J</a:t>
            </a:r>
            <a:r>
              <a:rPr lang="en-GB" sz="2400" dirty="0"/>
              <a:t>. (2024).</a:t>
            </a:r>
          </a:p>
          <a:p>
            <a:r>
              <a:rPr lang="en-GB" sz="2400" b="1" dirty="0"/>
              <a:t>Access</a:t>
            </a:r>
            <a:r>
              <a:rPr lang="en-GB" sz="2400" dirty="0"/>
              <a:t>: The health care you receive is provide in your local area.</a:t>
            </a:r>
          </a:p>
          <a:p>
            <a:r>
              <a:rPr lang="en-GB" sz="2400" b="1" dirty="0"/>
              <a:t>Person-centred care</a:t>
            </a:r>
            <a:r>
              <a:rPr lang="en-GB" sz="2400" dirty="0"/>
              <a:t>: you are involved as much as you want to be in agreeing what care you receive.</a:t>
            </a:r>
          </a:p>
          <a:p>
            <a:r>
              <a:rPr lang="en-GB" sz="2400" b="1" dirty="0"/>
              <a:t>Continuity </a:t>
            </a:r>
            <a:r>
              <a:rPr lang="en-GB" sz="2400" dirty="0"/>
              <a:t>: you are  able to see the same person or people throughout you healthcare.</a:t>
            </a:r>
          </a:p>
          <a:p>
            <a:r>
              <a:rPr lang="en-GB" sz="2400" b="1" dirty="0"/>
              <a:t>Appropriate discharge</a:t>
            </a:r>
            <a:r>
              <a:rPr lang="en-GB" sz="2400" dirty="0"/>
              <a:t>: you are not discharge before you are ready.</a:t>
            </a:r>
          </a:p>
          <a:p>
            <a:r>
              <a:rPr lang="en-GB" sz="2400" b="1" dirty="0"/>
              <a:t>Effectiveness of treatment</a:t>
            </a:r>
            <a:r>
              <a:rPr lang="en-GB" sz="2400" dirty="0"/>
              <a:t>: after treatment you will have,20%,50%,80% quality of life.</a:t>
            </a:r>
          </a:p>
        </p:txBody>
      </p:sp>
    </p:spTree>
    <p:extLst>
      <p:ext uri="{BB962C8B-B14F-4D97-AF65-F5344CB8AC3E}">
        <p14:creationId xmlns:p14="http://schemas.microsoft.com/office/powerpoint/2010/main" val="1615990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B1646-24F3-ED24-0890-354B729956C5}"/>
              </a:ext>
            </a:extLst>
          </p:cNvPr>
          <p:cNvSpPr>
            <a:spLocks noGrp="1"/>
          </p:cNvSpPr>
          <p:nvPr>
            <p:ph type="ctrTitle"/>
          </p:nvPr>
        </p:nvSpPr>
        <p:spPr>
          <a:xfrm>
            <a:off x="1524000" y="88491"/>
            <a:ext cx="9144000" cy="2143432"/>
          </a:xfrm>
        </p:spPr>
        <p:txBody>
          <a:bodyPr>
            <a:normAutofit fontScale="90000"/>
          </a:bodyPr>
          <a:lstStyle/>
          <a:p>
            <a:r>
              <a:rPr lang="en-GB" sz="2400" b="1" dirty="0"/>
              <a:t>CONCLUSION</a:t>
            </a:r>
            <a:br>
              <a:rPr lang="en-GB" sz="2400" dirty="0"/>
            </a:br>
            <a:r>
              <a:rPr lang="en-GB" sz="2400" dirty="0"/>
              <a:t>According my research, mental health patients and mental health professionals facing difficult  for a long time to receive a good quality and to delivery a good service. Comparing with decades ago many things changed, since there,  population behaviour , financial situations, policy environment, and technology , but continue facing challenges in services, but should change with a good administration focused in prioritize health for the population and health workers.</a:t>
            </a:r>
          </a:p>
        </p:txBody>
      </p:sp>
      <p:sp>
        <p:nvSpPr>
          <p:cNvPr id="3" name="Subtitle 2">
            <a:extLst>
              <a:ext uri="{FF2B5EF4-FFF2-40B4-BE49-F238E27FC236}">
                <a16:creationId xmlns:a16="http://schemas.microsoft.com/office/drawing/2014/main" id="{3FE7E228-3AC8-8DAE-9093-BACE682DCFD3}"/>
              </a:ext>
            </a:extLst>
          </p:cNvPr>
          <p:cNvSpPr>
            <a:spLocks noGrp="1"/>
          </p:cNvSpPr>
          <p:nvPr>
            <p:ph type="subTitle" idx="1"/>
          </p:nvPr>
        </p:nvSpPr>
        <p:spPr>
          <a:xfrm>
            <a:off x="1524000" y="2310581"/>
            <a:ext cx="9144000" cy="4719484"/>
          </a:xfrm>
        </p:spPr>
        <p:txBody>
          <a:bodyPr>
            <a:normAutofit/>
          </a:bodyPr>
          <a:lstStyle/>
          <a:p>
            <a:r>
              <a:rPr lang="en-GB" dirty="0"/>
              <a:t>REFERENCES</a:t>
            </a:r>
          </a:p>
          <a:p>
            <a:r>
              <a:rPr lang="en-GB" sz="1800" dirty="0" err="1"/>
              <a:t>Allssop,K</a:t>
            </a:r>
            <a:r>
              <a:rPr lang="en-GB" sz="1800" dirty="0"/>
              <a:t>. et al (2024). </a:t>
            </a:r>
            <a:r>
              <a:rPr lang="en-GB" sz="1800" i="1" dirty="0"/>
              <a:t>A service mapping exercise of for health and social care staff mental health and wellbeing services, Resilience Hubs, to describe health service provision and interventions</a:t>
            </a:r>
            <a:r>
              <a:rPr lang="en-GB" sz="1800" dirty="0"/>
              <a:t>. Springer Link Journal, volume 24 article number 430,Assessed: 07/07/2024 Available at: </a:t>
            </a:r>
            <a:r>
              <a:rPr lang="en-GB" sz="1800" b="0" i="0" dirty="0">
                <a:solidFill>
                  <a:srgbClr val="222222"/>
                </a:solidFill>
                <a:effectLst/>
                <a:highlight>
                  <a:srgbClr val="FFFFFF"/>
                </a:highlight>
                <a:latin typeface="Merriweather Sans" pitchFamily="2" charset="0"/>
                <a:hlinkClick r:id="rId2"/>
              </a:rPr>
              <a:t>https://doi.org/10.1186/s12913-024-10835-1</a:t>
            </a:r>
            <a:r>
              <a:rPr lang="en-GB" sz="1800" b="0" i="0" dirty="0">
                <a:solidFill>
                  <a:srgbClr val="222222"/>
                </a:solidFill>
                <a:effectLst/>
                <a:highlight>
                  <a:srgbClr val="FFFFFF"/>
                </a:highlight>
                <a:latin typeface="Merriweather Sans" pitchFamily="2" charset="0"/>
              </a:rPr>
              <a:t> </a:t>
            </a:r>
          </a:p>
          <a:p>
            <a:r>
              <a:rPr lang="en-GB" sz="1800" dirty="0" err="1">
                <a:solidFill>
                  <a:srgbClr val="222222"/>
                </a:solidFill>
                <a:highlight>
                  <a:srgbClr val="FFFFFF"/>
                </a:highlight>
                <a:latin typeface="Merriweather Sans" pitchFamily="2" charset="0"/>
              </a:rPr>
              <a:t>Aragon,M,J</a:t>
            </a:r>
            <a:r>
              <a:rPr lang="en-GB" sz="1800" dirty="0">
                <a:solidFill>
                  <a:srgbClr val="222222"/>
                </a:solidFill>
                <a:highlight>
                  <a:srgbClr val="FFFFFF"/>
                </a:highlight>
                <a:latin typeface="Merriweather Sans" pitchFamily="2" charset="0"/>
              </a:rPr>
              <a:t>. et al (2024) </a:t>
            </a:r>
            <a:r>
              <a:rPr lang="en-GB" sz="1800" i="1" dirty="0">
                <a:solidFill>
                  <a:srgbClr val="222222"/>
                </a:solidFill>
                <a:highlight>
                  <a:srgbClr val="FFFFFF"/>
                </a:highlight>
                <a:latin typeface="Merriweather Sans" pitchFamily="2" charset="0"/>
              </a:rPr>
              <a:t>Measuring the overall performance of mental health care providers</a:t>
            </a:r>
            <a:r>
              <a:rPr lang="en-GB" sz="1800" dirty="0">
                <a:solidFill>
                  <a:srgbClr val="222222"/>
                </a:solidFill>
                <a:highlight>
                  <a:srgbClr val="FFFFFF"/>
                </a:highlight>
                <a:latin typeface="Merriweather Sans" pitchFamily="2" charset="0"/>
              </a:rPr>
              <a:t>. Science Direct Journal, volume 344, Asseded:07/07/2024, Available at: </a:t>
            </a:r>
            <a:r>
              <a:rPr lang="en-GB" sz="1800" dirty="0">
                <a:hlinkClick r:id="rId3"/>
              </a:rPr>
              <a:t>Measuring the overall performance of mental healthcare providers - ScienceDirect</a:t>
            </a:r>
            <a:endParaRPr lang="en-GB" sz="1800" dirty="0">
              <a:solidFill>
                <a:srgbClr val="222222"/>
              </a:solidFill>
              <a:highlight>
                <a:srgbClr val="FFFFFF"/>
              </a:highlight>
              <a:latin typeface="Merriweather Sans" pitchFamily="2" charset="0"/>
            </a:endParaRPr>
          </a:p>
          <a:p>
            <a:pPr algn="l"/>
            <a:r>
              <a:rPr lang="en-GB" sz="1800" dirty="0" err="1"/>
              <a:t>Esposti,M,D</a:t>
            </a:r>
            <a:r>
              <a:rPr lang="en-GB" sz="1800" dirty="0"/>
              <a:t>. et al (2021). </a:t>
            </a:r>
            <a:r>
              <a:rPr lang="en-GB" sz="1800" i="1" dirty="0"/>
              <a:t>Trends in inpatient care for psychiatric disorders in NHS hospitals across England 1998/99-2019/20;an observational time series analysis</a:t>
            </a:r>
            <a:r>
              <a:rPr lang="en-GB" sz="1800" dirty="0"/>
              <a:t>. Springer Link Journal, volume 57 pages 993-1006,assessed:07/07/2024. Available at : file:///C:/Users/annad/Downloads/Trends%20in%20inpatient%20care%20for%20psychiatric%20disorders%20in%20NHS%20hospitals%20across%20England,%201998_99 </a:t>
            </a:r>
          </a:p>
          <a:p>
            <a:pPr algn="l"/>
            <a:r>
              <a:rPr lang="en-GB" sz="1800" dirty="0"/>
              <a:t>Brooks,H.,Pilgrin,D.,</a:t>
            </a:r>
            <a:r>
              <a:rPr lang="en-GB" sz="1800" dirty="0" err="1"/>
              <a:t>Rogers,A</a:t>
            </a:r>
            <a:r>
              <a:rPr lang="en-GB" sz="1800" dirty="0"/>
              <a:t>. (2011). </a:t>
            </a:r>
            <a:r>
              <a:rPr lang="en-GB" sz="1800" i="1" dirty="0"/>
              <a:t>Innovation in Mental Health Services : what are the key components of success? Springer Link Journal, volume 6,article number 120 Assessed:07/07/2024. Available at: </a:t>
            </a:r>
            <a:r>
              <a:rPr lang="en-GB" sz="1800" b="0" i="0" dirty="0">
                <a:solidFill>
                  <a:srgbClr val="222222"/>
                </a:solidFill>
                <a:effectLst/>
                <a:highlight>
                  <a:srgbClr val="FFFFFF"/>
                </a:highlight>
                <a:latin typeface="Merriweather Sans" pitchFamily="2" charset="0"/>
              </a:rPr>
              <a:t>https://doi.org/10.1186/1748-5908-6-120</a:t>
            </a:r>
            <a:endParaRPr lang="en-GB" sz="1800" i="1" dirty="0"/>
          </a:p>
          <a:p>
            <a:pPr algn="l"/>
            <a:endParaRPr lang="en-GB" sz="1600" dirty="0"/>
          </a:p>
          <a:p>
            <a:pPr algn="l"/>
            <a:endParaRPr lang="en-GB" sz="1600" dirty="0"/>
          </a:p>
        </p:txBody>
      </p:sp>
    </p:spTree>
    <p:extLst>
      <p:ext uri="{BB962C8B-B14F-4D97-AF65-F5344CB8AC3E}">
        <p14:creationId xmlns:p14="http://schemas.microsoft.com/office/powerpoint/2010/main" val="858304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A2E5D5F-C025-0BBF-24C0-1EE2C03EDBCC}"/>
              </a:ext>
            </a:extLst>
          </p:cNvPr>
          <p:cNvSpPr txBox="1"/>
          <p:nvPr/>
        </p:nvSpPr>
        <p:spPr>
          <a:xfrm>
            <a:off x="130630" y="212271"/>
            <a:ext cx="11789228" cy="6475812"/>
          </a:xfrm>
          <a:prstGeom prst="rect">
            <a:avLst/>
          </a:prstGeom>
          <a:noFill/>
        </p:spPr>
        <p:txBody>
          <a:bodyPr wrap="square" rtlCol="0">
            <a:spAutoFit/>
          </a:bodyPr>
          <a:lstStyle/>
          <a:p>
            <a:pPr>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TASK 1 =Workforce Supply Challenges</a:t>
            </a:r>
          </a:p>
          <a:p>
            <a:pPr>
              <a:lnSpc>
                <a:spcPct val="107000"/>
              </a:lnSpc>
              <a:spcAft>
                <a:spcPts val="800"/>
              </a:spcAf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Long-Term projection of Health Care funding, bed capacity and workforce needs in England.</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500" kern="100" dirty="0">
                <a:effectLst/>
                <a:latin typeface="Aptos" panose="020B0004020202020204" pitchFamily="34" charset="0"/>
                <a:ea typeface="Aptos" panose="020B0004020202020204" pitchFamily="34" charset="0"/>
                <a:cs typeface="Times New Roman" panose="02020603050405020304" pitchFamily="18" charset="0"/>
              </a:rPr>
              <a:t>The project for health system and social care demand a high cost, it is for the past, present and future and it will take a long-term to delivery a better care system. Using data from England since (2018/19) for each service area. The result increase in a long-term to supply NHS until (2030/31), just increasing a little percentage per year on NHS workforce. NHS workforce have been facing many challenges to rise incomes to give support for ageing population , morbidity, health care needs, long-time spent in ill health and increased deaths. Studies consisted in age group-gender across each service area for (2018/19), it was  calculated  by age-group, gender, proximity to death( patient who die within the year) and by comorbidity and it showed rising levels of morbidity in the population growing rate observed in the past decade(2008/09 -2018/19) for comorbidities continues and rate by age- group and gender for people aged 50 or over continued growing  from(2000-01 -2018/19). </a:t>
            </a:r>
            <a:r>
              <a:rPr lang="en-GB" sz="1500" kern="100" dirty="0" err="1">
                <a:effectLst/>
                <a:latin typeface="Aptos" panose="020B0004020202020204" pitchFamily="34" charset="0"/>
                <a:ea typeface="Aptos" panose="020B0004020202020204" pitchFamily="34" charset="0"/>
                <a:cs typeface="Times New Roman" panose="02020603050405020304" pitchFamily="18" charset="0"/>
              </a:rPr>
              <a:t>Jacquet</a:t>
            </a:r>
            <a:r>
              <a:rPr lang="en-GB" sz="1500" kern="100" dirty="0">
                <a:effectLst/>
                <a:latin typeface="Aptos" panose="020B0004020202020204" pitchFamily="34" charset="0"/>
                <a:ea typeface="Aptos" panose="020B0004020202020204" pitchFamily="34" charset="0"/>
                <a:cs typeface="Times New Roman" panose="02020603050405020304" pitchFamily="18" charset="0"/>
              </a:rPr>
              <a:t> L,R.(2023). In the last two decades health services have been deliver care with fewer beds and for the future probably it will be a huge demand for hospitals in England and a new system on admissions is the project for each type of hospital care. The new project of workforce will use baseline in full-time equivalents in the past for each component of care to estimate workforce required, such as length of staying reducing the number of bed days needed, this may not impact staffing requirement uniformly. Admissions involves, assessment, admission, treatment, and day case or longer stay. This project will depend on the changes in trends input cost, payments and inflation and productivity. These are based on past estimates of health care-productivity and inflation affecting funding group. Rocks S.(2023). Non-elective admissions by age, gender, and admission type continue rising on population per year and the demand of number of available beds continue corresponding to an extra beds for the future and health care workforce would need to grow. Probably COVID-19 impact the demand for care services increasing waiting times beds but bed occupancy remains the same as during pandemic. Workforce supply is a huge problem for NHS and make changes involves, incomes, policymaker’s, health workers, organizations and population. Charlesworth, A.(2023).</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REFERENCE=</a:t>
            </a:r>
            <a:r>
              <a:rPr lang="en-GB" sz="1400" kern="100" dirty="0" err="1">
                <a:effectLst/>
                <a:latin typeface="Aptos" panose="020B0004020202020204" pitchFamily="34" charset="0"/>
                <a:ea typeface="Aptos" panose="020B0004020202020204" pitchFamily="34" charset="0"/>
                <a:cs typeface="Times New Roman" panose="02020603050405020304" pitchFamily="18" charset="0"/>
              </a:rPr>
              <a:t>Jacquet</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 L,R.  Rocks, S. Charlesworth, A. (2023</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 Long-Term projection of Health Care funding, bed capacity and Workforce needs in England.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Science Direct Journal</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400" kern="100" dirty="0">
                <a:effectLst/>
                <a:latin typeface="Arial" panose="020B0604020202020204" pitchFamily="34" charset="0"/>
                <a:ea typeface="Aptos" panose="020B0004020202020204" pitchFamily="34" charset="0"/>
                <a:cs typeface="Times New Roman" panose="02020603050405020304" pitchFamily="18" charset="0"/>
              </a:rPr>
              <a:t>volume 132. Assessed=07/07/024. Available at</a:t>
            </a:r>
            <a:r>
              <a:rPr lang="en-GB" sz="1400" i="1" kern="100" dirty="0">
                <a:effectLst/>
                <a:latin typeface="Arial" panose="020B0604020202020204" pitchFamily="34" charset="0"/>
                <a:ea typeface="Aptos" panose="020B0004020202020204" pitchFamily="34" charset="0"/>
                <a:cs typeface="Times New Roman" panose="02020603050405020304" pitchFamily="18" charset="0"/>
              </a:rPr>
              <a:t>:</a:t>
            </a:r>
            <a:r>
              <a:rPr lang="en-GB" sz="1400" i="1" kern="100" dirty="0">
                <a:effectLst/>
                <a:latin typeface="Aptos" panose="020B0004020202020204" pitchFamily="34" charset="0"/>
                <a:ea typeface="Aptos" panose="020B0004020202020204" pitchFamily="34" charset="0"/>
                <a:cs typeface="Times New Roman" panose="02020603050405020304" pitchFamily="18" charset="0"/>
              </a:rPr>
              <a:t> </a:t>
            </a:r>
            <a:r>
              <a:rPr lang="en-GB" sz="1400" kern="100" dirty="0">
                <a:effectLst/>
                <a:latin typeface="Aptos" panose="020B0004020202020204" pitchFamily="34" charset="0"/>
                <a:ea typeface="Aptos" panose="020B0004020202020204" pitchFamily="34" charset="0"/>
                <a:cs typeface="Times New Roman" panose="02020603050405020304" pitchFamily="18" charset="0"/>
              </a:rPr>
              <a:t>https://www.theguardian.com/society/2022/dec/12/decade-of-neglect-means-nhs-unable-to-tackle-care-backlog-report-says?trk=public_post_comment-text</a:t>
            </a:r>
          </a:p>
        </p:txBody>
      </p:sp>
    </p:spTree>
    <p:extLst>
      <p:ext uri="{BB962C8B-B14F-4D97-AF65-F5344CB8AC3E}">
        <p14:creationId xmlns:p14="http://schemas.microsoft.com/office/powerpoint/2010/main" val="13210064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340698B-64D7-A7D7-C688-98D7CF72DF19}"/>
              </a:ext>
            </a:extLst>
          </p:cNvPr>
          <p:cNvSpPr txBox="1"/>
          <p:nvPr/>
        </p:nvSpPr>
        <p:spPr>
          <a:xfrm>
            <a:off x="266700" y="72296"/>
            <a:ext cx="11658599" cy="6785704"/>
          </a:xfrm>
          <a:prstGeom prst="rect">
            <a:avLst/>
          </a:prstGeom>
          <a:noFill/>
        </p:spPr>
        <p:txBody>
          <a:bodyPr wrap="square" rtlCol="0">
            <a:spAutoFit/>
          </a:bodyPr>
          <a:lstStyle/>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TASK=2 NHS BACKLOG CHALLENGE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Decade of Neglect means NHS unable to tackle care backlog report says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a:t>
            </a:r>
          </a:p>
          <a:p>
            <a:pPr>
              <a:lnSpc>
                <a:spcPct val="107000"/>
              </a:lnSpc>
              <a:spcAft>
                <a:spcPts val="800"/>
              </a:spcAft>
            </a:pPr>
            <a:r>
              <a:rPr lang="en-GB" sz="1900" kern="100" dirty="0">
                <a:effectLst/>
                <a:latin typeface="Aptos" panose="020B0004020202020204" pitchFamily="34" charset="0"/>
                <a:ea typeface="Aptos" panose="020B0004020202020204" pitchFamily="34" charset="0"/>
                <a:cs typeface="Times New Roman" panose="02020603050405020304" pitchFamily="18" charset="0"/>
              </a:rPr>
              <a:t>A decade of neglect. NHS at the moment is not able to tackle more than 7 million-strong backlog of care. Health services such as staff, equipment and too many out dated building to perform of surgery needed. This critical situation initiated with conservative administration in 2010 and continued with this program up to now and we have seeing the result of this huge neglect since we faced COVID-19.  Campbell. (2022). NHS, Social Care and population are paying the price for neglected administration. NHS now a days are facing the same challenges faced on 2000, long-waiting times, staff shortages, cost of living crises, weak economy and weak public finance and patients. According my research the waiting list in England for non-urgent care in hospital are 7.2 million people and of those 410,983 had been waiting for more than 1 year for treatment such as hip or knee replacement, cataract removal or hernia repair. Doctors on ambulance services of England said about patients coming to harm, and even dying, as direct result of waiting for an ambulance arrive or to get into a hospital bed. NHS and community diagnostic centres working together to help speed up patients tests and treatment. The promises are to put billions to attend waiting list until 2025. Campbell. (2022). Since 2010 NHS suffering with political bad decisions and it implicated all patients to delivery a good services. Reform, investments  and political focus is the maximum urgently  importance to attend the critical situation, NHS have been facing for many years. This critical situation was clearly showed at COVID=19 and it remain the same, Health should be a priority to the government to make new reforms on health services.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REFERENCE= Campbell, D. (2022</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 Decade of Neglect means NHS unable to tackle care backlog report says.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The Guardian Journal. Assessed:07/07/2024. Available at: </a:t>
            </a:r>
            <a:r>
              <a:rPr lang="en-GB" sz="1200" u="sng" kern="100" dirty="0">
                <a:solidFill>
                  <a:srgbClr val="0000FF"/>
                </a:solidFill>
                <a:effectLst/>
                <a:latin typeface="Aptos" panose="020B0004020202020204" pitchFamily="34" charset="0"/>
                <a:ea typeface="Aptos" panose="020B0004020202020204" pitchFamily="34" charset="0"/>
                <a:cs typeface="Times New Roman" panose="02020603050405020304" pitchFamily="18" charset="0"/>
                <a:hlinkClick r:id="rId2"/>
              </a:rPr>
              <a:t>Decade of neglect means NHS unable to tackle care backlog, report says | NHS | The Guardian</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19644292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1655</TotalTime>
  <Words>1760</Words>
  <Application>Microsoft Office PowerPoint</Application>
  <PresentationFormat>Widescreen</PresentationFormat>
  <Paragraphs>35</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Display</vt:lpstr>
      <vt:lpstr>Arial</vt:lpstr>
      <vt:lpstr>Merriweather Sans</vt:lpstr>
      <vt:lpstr>Office Theme</vt:lpstr>
      <vt:lpstr> Module : Introduction to Health and Social Care Module Code:LCHS4003_LON  Lecture: Rachel Cohen</vt:lpstr>
      <vt:lpstr>MENTAL HEALTH SERVICES</vt:lpstr>
      <vt:lpstr>PowerPoint Presentation</vt:lpstr>
      <vt:lpstr>INNOVATION in MENTAL HEALTH SERVICES</vt:lpstr>
      <vt:lpstr>Mental health and poor quality services</vt:lpstr>
      <vt:lpstr>CONCLUSION According my research, mental health patients and mental health professionals facing difficult  for a long time to receive a good quality and to delivery a good service. Comparing with decades ago many things changed, since there,  population behaviour , financial situations, policy environment, and technology , but continue facing challenges in services, but should change with a good administration focused in prioritize health for the population and health workers.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 Claudia Delfino (2325193)</dc:creator>
  <cp:lastModifiedBy>Ana Claudia Delfino (2325193)</cp:lastModifiedBy>
  <cp:revision>3</cp:revision>
  <dcterms:created xsi:type="dcterms:W3CDTF">2024-07-07T11:13:25Z</dcterms:created>
  <dcterms:modified xsi:type="dcterms:W3CDTF">2024-07-10T12:52:41Z</dcterms:modified>
</cp:coreProperties>
</file>