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handoutMasterIdLst>
    <p:handoutMasterId r:id="rId43"/>
  </p:handoutMasterIdLst>
  <p:sldIdLst>
    <p:sldId id="256" r:id="rId2"/>
    <p:sldId id="269" r:id="rId3"/>
    <p:sldId id="258" r:id="rId4"/>
    <p:sldId id="259" r:id="rId5"/>
    <p:sldId id="282" r:id="rId6"/>
    <p:sldId id="283" r:id="rId7"/>
    <p:sldId id="264" r:id="rId8"/>
    <p:sldId id="277" r:id="rId9"/>
    <p:sldId id="266" r:id="rId10"/>
    <p:sldId id="273" r:id="rId11"/>
    <p:sldId id="263" r:id="rId12"/>
    <p:sldId id="267" r:id="rId13"/>
    <p:sldId id="268" r:id="rId14"/>
    <p:sldId id="279" r:id="rId15"/>
    <p:sldId id="280" r:id="rId16"/>
    <p:sldId id="281" r:id="rId17"/>
    <p:sldId id="276" r:id="rId18"/>
    <p:sldId id="284" r:id="rId19"/>
    <p:sldId id="285" r:id="rId20"/>
    <p:sldId id="286" r:id="rId21"/>
    <p:sldId id="287" r:id="rId22"/>
    <p:sldId id="288" r:id="rId23"/>
    <p:sldId id="289" r:id="rId24"/>
    <p:sldId id="290" r:id="rId25"/>
    <p:sldId id="291" r:id="rId26"/>
    <p:sldId id="292" r:id="rId27"/>
    <p:sldId id="293" r:id="rId28"/>
    <p:sldId id="294" r:id="rId29"/>
    <p:sldId id="295" r:id="rId30"/>
    <p:sldId id="296" r:id="rId31"/>
    <p:sldId id="297" r:id="rId32"/>
    <p:sldId id="298" r:id="rId33"/>
    <p:sldId id="299" r:id="rId34"/>
    <p:sldId id="300" r:id="rId35"/>
    <p:sldId id="301" r:id="rId36"/>
    <p:sldId id="302" r:id="rId37"/>
    <p:sldId id="303" r:id="rId38"/>
    <p:sldId id="304" r:id="rId39"/>
    <p:sldId id="305" r:id="rId40"/>
    <p:sldId id="306" r:id="rId41"/>
    <p:sldId id="307" r:id="rId42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2" autoAdjust="0"/>
    <p:restoredTop sz="94660"/>
  </p:normalViewPr>
  <p:slideViewPr>
    <p:cSldViewPr snapToGrid="0">
      <p:cViewPr varScale="1">
        <p:scale>
          <a:sx n="92" d="100"/>
          <a:sy n="92" d="100"/>
        </p:scale>
        <p:origin x="840" y="90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982663-8E26-4678-B6AC-02790465D830}" type="datetimeFigureOut">
              <a:rPr lang="en-GB" smtClean="0"/>
              <a:t>15/03/2018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38ADB9-694C-45B0-A296-3CC94A28B9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721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2FE86-852A-403A-9985-768F9D469594}" type="datetimeFigureOut">
              <a:rPr lang="en-GB" smtClean="0"/>
              <a:t>15/03/2018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EB47B-5396-4E78-BB72-8534A9E86A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1364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2FE86-852A-403A-9985-768F9D469594}" type="datetimeFigureOut">
              <a:rPr lang="en-GB" smtClean="0"/>
              <a:t>15/03/2018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EB47B-5396-4E78-BB72-8534A9E86A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56530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2FE86-852A-403A-9985-768F9D469594}" type="datetimeFigureOut">
              <a:rPr lang="en-GB" smtClean="0"/>
              <a:t>15/03/2018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EB47B-5396-4E78-BB72-8534A9E86A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59092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2FE86-852A-403A-9985-768F9D469594}" type="datetimeFigureOut">
              <a:rPr lang="en-GB" smtClean="0"/>
              <a:t>15/03/2018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EB47B-5396-4E78-BB72-8534A9E86A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1189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2FE86-852A-403A-9985-768F9D469594}" type="datetimeFigureOut">
              <a:rPr lang="en-GB" smtClean="0"/>
              <a:t>15/03/2018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EB47B-5396-4E78-BB72-8534A9E86A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07146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2FE86-852A-403A-9985-768F9D469594}" type="datetimeFigureOut">
              <a:rPr lang="en-GB" smtClean="0"/>
              <a:t>15/03/2018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EB47B-5396-4E78-BB72-8534A9E86A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13365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2FE86-852A-403A-9985-768F9D469594}" type="datetimeFigureOut">
              <a:rPr lang="en-GB" smtClean="0"/>
              <a:t>15/03/2018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EB47B-5396-4E78-BB72-8534A9E86A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49387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2FE86-852A-403A-9985-768F9D469594}" type="datetimeFigureOut">
              <a:rPr lang="en-GB" smtClean="0"/>
              <a:t>15/03/2018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EB47B-5396-4E78-BB72-8534A9E86A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2178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2FE86-852A-403A-9985-768F9D469594}" type="datetimeFigureOut">
              <a:rPr lang="en-GB" smtClean="0"/>
              <a:t>15/03/2018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EB47B-5396-4E78-BB72-8534A9E86A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83614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2FE86-852A-403A-9985-768F9D469594}" type="datetimeFigureOut">
              <a:rPr lang="en-GB" smtClean="0"/>
              <a:t>15/03/2018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EB47B-5396-4E78-BB72-8534A9E86A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527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2FE86-852A-403A-9985-768F9D469594}" type="datetimeFigureOut">
              <a:rPr lang="en-GB" smtClean="0"/>
              <a:t>15/03/2018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EB47B-5396-4E78-BB72-8534A9E86A92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88392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2FE86-852A-403A-9985-768F9D469594}" type="datetimeFigureOut">
              <a:rPr lang="en-GB" smtClean="0"/>
              <a:t>15/03/2018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EB47B-5396-4E78-BB72-8534A9E86A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75773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2FE86-852A-403A-9985-768F9D469594}" type="datetimeFigureOut">
              <a:rPr lang="en-GB" smtClean="0"/>
              <a:t>15/03/2018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EB47B-5396-4E78-BB72-8534A9E86A92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037032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2FE86-852A-403A-9985-768F9D469594}" type="datetimeFigureOut">
              <a:rPr lang="en-GB" smtClean="0"/>
              <a:t>15/03/2018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EB47B-5396-4E78-BB72-8534A9E86A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40907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2FE86-852A-403A-9985-768F9D469594}" type="datetimeFigureOut">
              <a:rPr lang="en-GB" smtClean="0"/>
              <a:t>15/03/2018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EB47B-5396-4E78-BB72-8534A9E86A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90300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2FE86-852A-403A-9985-768F9D469594}" type="datetimeFigureOut">
              <a:rPr lang="en-GB" smtClean="0"/>
              <a:t>15/03/2018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EB47B-5396-4E78-BB72-8534A9E86A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64866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D2FE86-852A-403A-9985-768F9D469594}" type="datetimeFigureOut">
              <a:rPr lang="en-GB" smtClean="0"/>
              <a:t>15/03/2018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3FEB47B-5396-4E78-BB72-8534A9E86A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711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Law for the Built Environment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Lara Hopkinson</a:t>
            </a:r>
          </a:p>
          <a:p>
            <a:r>
              <a:rPr lang="en-GB" dirty="0" smtClean="0"/>
              <a:t>Senior Lecturer</a:t>
            </a:r>
          </a:p>
          <a:p>
            <a:r>
              <a:rPr lang="en-GB" dirty="0" smtClean="0"/>
              <a:t>Architecture, Built and Natural Environment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13319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3961" y="609600"/>
            <a:ext cx="6603351" cy="1320800"/>
          </a:xfrm>
        </p:spPr>
        <p:txBody>
          <a:bodyPr>
            <a:normAutofit/>
          </a:bodyPr>
          <a:lstStyle/>
          <a:p>
            <a:r>
              <a:rPr lang="en-GB" dirty="0" smtClean="0"/>
              <a:t>Tort quiz</a:t>
            </a:r>
            <a:br>
              <a:rPr lang="en-GB" dirty="0" smtClean="0"/>
            </a:br>
            <a:r>
              <a:rPr lang="en-GB" dirty="0" smtClean="0"/>
              <a:t>Question 1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9" y="2133600"/>
            <a:ext cx="6347714" cy="3907763"/>
          </a:xfrm>
        </p:spPr>
        <p:txBody>
          <a:bodyPr>
            <a:normAutofit/>
          </a:bodyPr>
          <a:lstStyle/>
          <a:p>
            <a:r>
              <a:rPr lang="en-GB" dirty="0" smtClean="0"/>
              <a:t>What tort is committed when an old tree has a branch break off on the next door patio causing damage?</a:t>
            </a:r>
          </a:p>
          <a:p>
            <a:endParaRPr lang="en-GB" dirty="0" smtClean="0"/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Trespass to goods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Trespass to person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No tort (it was an Act of God)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Nuisance</a:t>
            </a:r>
          </a:p>
          <a:p>
            <a:pPr marL="800100" lvl="1" indent="-342900">
              <a:buFont typeface="+mj-lt"/>
              <a:buAutoNum type="arabicPeriod"/>
            </a:pPr>
            <a:endParaRPr lang="en-GB" dirty="0"/>
          </a:p>
          <a:p>
            <a:endParaRPr lang="en-GB" dirty="0" smtClean="0"/>
          </a:p>
          <a:p>
            <a:pPr lvl="2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7193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2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9" y="1930400"/>
            <a:ext cx="6347714" cy="4110963"/>
          </a:xfrm>
        </p:spPr>
        <p:txBody>
          <a:bodyPr>
            <a:normAutofit/>
          </a:bodyPr>
          <a:lstStyle/>
          <a:p>
            <a:r>
              <a:rPr lang="en-GB" dirty="0" smtClean="0"/>
              <a:t>What is a public nuisance?</a:t>
            </a:r>
          </a:p>
          <a:p>
            <a:endParaRPr lang="en-GB" dirty="0" smtClean="0"/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Growing tall trees very high so that they block out the light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Blocking someone’s drive with a parked car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When a nasty smell affects a neighbour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Burning a fire which produces smoke all over the neighbourhood</a:t>
            </a:r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62787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3</a:t>
            </a:r>
            <a:endParaRPr lang="en-GB" dirty="0"/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609599" y="2009056"/>
            <a:ext cx="6347714" cy="4433308"/>
          </a:xfrm>
        </p:spPr>
        <p:txBody>
          <a:bodyPr>
            <a:normAutofit/>
          </a:bodyPr>
          <a:lstStyle/>
          <a:p>
            <a:r>
              <a:rPr lang="en-GB" dirty="0" smtClean="0"/>
              <a:t>What is the tort when goods belonging to someone are damaged by another?</a:t>
            </a:r>
          </a:p>
          <a:p>
            <a:endParaRPr lang="en-GB" dirty="0"/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Trespass to property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Trespass to person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Trespass to goods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Conversion </a:t>
            </a:r>
          </a:p>
        </p:txBody>
      </p:sp>
    </p:spTree>
    <p:extLst>
      <p:ext uri="{BB962C8B-B14F-4D97-AF65-F5344CB8AC3E}">
        <p14:creationId xmlns:p14="http://schemas.microsoft.com/office/powerpoint/2010/main" val="789402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4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What is the spoken form of defamation called?</a:t>
            </a:r>
          </a:p>
          <a:p>
            <a:endParaRPr lang="en-GB" dirty="0"/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Mouthing off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Libel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Slander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Passing off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56218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5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 does ‘</a:t>
            </a:r>
            <a:r>
              <a:rPr lang="en-GB" dirty="0" err="1" smtClean="0"/>
              <a:t>volenti</a:t>
            </a:r>
            <a:r>
              <a:rPr lang="en-GB" dirty="0" smtClean="0"/>
              <a:t> non fit injuria’ mean?</a:t>
            </a:r>
          </a:p>
          <a:p>
            <a:endParaRPr lang="en-GB" dirty="0"/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Do unto others as you would have them do to you?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There is no risk to the willing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Let the buyer beware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The facts speak for themselves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7258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6</a:t>
            </a:r>
            <a:endParaRPr lang="en-GB" dirty="0"/>
          </a:p>
        </p:txBody>
      </p:sp>
      <p:sp>
        <p:nvSpPr>
          <p:cNvPr id="39" name="Content Placeholder 2"/>
          <p:cNvSpPr>
            <a:spLocks noGrp="1"/>
          </p:cNvSpPr>
          <p:nvPr>
            <p:ph idx="1"/>
          </p:nvPr>
        </p:nvSpPr>
        <p:spPr>
          <a:xfrm>
            <a:off x="609599" y="2025650"/>
            <a:ext cx="6347714" cy="4089400"/>
          </a:xfrm>
        </p:spPr>
        <p:txBody>
          <a:bodyPr>
            <a:normAutofit/>
          </a:bodyPr>
          <a:lstStyle/>
          <a:p>
            <a:r>
              <a:rPr lang="en-GB" dirty="0" smtClean="0"/>
              <a:t>What is contributory negligence?</a:t>
            </a:r>
          </a:p>
          <a:p>
            <a:endParaRPr lang="en-GB" dirty="0"/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When a passenger interferes with a driver who then crashes?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When the claimant has to pay damages to the defendant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When the claimant has also been negligent and is therefore partly to blame for their injuries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When someone fails to pay damages when they should</a:t>
            </a:r>
          </a:p>
          <a:p>
            <a:endParaRPr lang="en-GB" dirty="0"/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5239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7</a:t>
            </a:r>
            <a:endParaRPr lang="en-GB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609599" y="2025650"/>
            <a:ext cx="6347714" cy="4089400"/>
          </a:xfrm>
        </p:spPr>
        <p:txBody>
          <a:bodyPr>
            <a:normAutofit/>
          </a:bodyPr>
          <a:lstStyle/>
          <a:p>
            <a:r>
              <a:rPr lang="en-GB" dirty="0" smtClean="0"/>
              <a:t>What did the Wagon Mound case illustrate?</a:t>
            </a:r>
          </a:p>
          <a:p>
            <a:endParaRPr lang="en-GB" dirty="0"/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Mitigation of loss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Contributory negligence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Remoteness of damage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Reasonable precaution</a:t>
            </a:r>
          </a:p>
          <a:p>
            <a:endParaRPr lang="en-GB" dirty="0"/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1879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8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774" y="2113935"/>
            <a:ext cx="6886575" cy="4182090"/>
          </a:xfrm>
        </p:spPr>
        <p:txBody>
          <a:bodyPr>
            <a:normAutofit/>
          </a:bodyPr>
          <a:lstStyle/>
          <a:p>
            <a:r>
              <a:rPr lang="en-GB" dirty="0" smtClean="0"/>
              <a:t>What is the most common tort?</a:t>
            </a:r>
          </a:p>
          <a:p>
            <a:endParaRPr lang="en-GB" dirty="0"/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Nuisance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Negligence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Libel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Battery </a:t>
            </a:r>
          </a:p>
          <a:p>
            <a:pPr lvl="1"/>
            <a:endParaRPr lang="en-GB" dirty="0" smtClean="0"/>
          </a:p>
          <a:p>
            <a:pPr lvl="1"/>
            <a:endParaRPr lang="en-GB" dirty="0" smtClean="0"/>
          </a:p>
          <a:p>
            <a:endParaRPr lang="en-GB" dirty="0" smtClean="0"/>
          </a:p>
          <a:p>
            <a:pPr lvl="1"/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87345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9</a:t>
            </a:r>
            <a:endParaRPr lang="en-GB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609599" y="1930400"/>
            <a:ext cx="6347714" cy="4480232"/>
          </a:xfrm>
        </p:spPr>
        <p:txBody>
          <a:bodyPr>
            <a:normAutofit/>
          </a:bodyPr>
          <a:lstStyle/>
          <a:p>
            <a:r>
              <a:rPr lang="en-GB" dirty="0" smtClean="0"/>
              <a:t>What does ‘vicarious liability’ mean?</a:t>
            </a:r>
          </a:p>
          <a:p>
            <a:endParaRPr lang="en-GB" dirty="0"/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Everyone is responsible for the actions of everyone else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There is no responsibility for the actions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You are held responsible for other people’s actions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/>
              <a:t>Someone is held responsible for the actions (or omissions) of another</a:t>
            </a:r>
          </a:p>
          <a:p>
            <a:pPr marL="800100" lvl="1" indent="-342900">
              <a:buFont typeface="+mj-lt"/>
              <a:buAutoNum type="arabicPeriod"/>
            </a:pPr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0943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10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9" y="2005781"/>
            <a:ext cx="6347714" cy="4316361"/>
          </a:xfrm>
        </p:spPr>
        <p:txBody>
          <a:bodyPr>
            <a:normAutofit/>
          </a:bodyPr>
          <a:lstStyle/>
          <a:p>
            <a:r>
              <a:rPr lang="en-GB" dirty="0" smtClean="0"/>
              <a:t>What is a ‘</a:t>
            </a:r>
            <a:r>
              <a:rPr lang="en-GB" dirty="0" err="1" smtClean="0"/>
              <a:t>tortfeasor</a:t>
            </a:r>
            <a:r>
              <a:rPr lang="en-GB" dirty="0" smtClean="0"/>
              <a:t>’?</a:t>
            </a:r>
          </a:p>
          <a:p>
            <a:endParaRPr lang="en-GB" dirty="0"/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A person who commits the wrong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A person eating posh cake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A person who punches someone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A person who is responsible for occupancy of premises</a:t>
            </a:r>
            <a:endParaRPr lang="en-GB" dirty="0"/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07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11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What is tortious liability?</a:t>
            </a:r>
          </a:p>
          <a:p>
            <a:endParaRPr lang="en-GB" dirty="0" smtClean="0"/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Defendant is found guilty of tort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Defendant is found not guilty of a tort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Offender is found guilty of a criminal offence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Offender is found not guilty of a crime</a:t>
            </a:r>
          </a:p>
        </p:txBody>
      </p:sp>
    </p:spTree>
    <p:extLst>
      <p:ext uri="{BB962C8B-B14F-4D97-AF65-F5344CB8AC3E}">
        <p14:creationId xmlns:p14="http://schemas.microsoft.com/office/powerpoint/2010/main" val="3975791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12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9" y="1930400"/>
            <a:ext cx="6449962" cy="4224594"/>
          </a:xfrm>
        </p:spPr>
        <p:txBody>
          <a:bodyPr>
            <a:normAutofit/>
          </a:bodyPr>
          <a:lstStyle/>
          <a:p>
            <a:r>
              <a:rPr lang="en-GB" dirty="0" smtClean="0"/>
              <a:t>What does strict liability mean?</a:t>
            </a:r>
          </a:p>
          <a:p>
            <a:endParaRPr lang="en-GB" dirty="0"/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The penalties are harsher for crimes of strict liability?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Liability in crimes only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There is no need to prove intention.  The mere act is in itself proof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The burden of proof is higher for a crime of strict liability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358557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13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 must be proven in order to succeed in a claim for negligence?</a:t>
            </a:r>
          </a:p>
          <a:p>
            <a:endParaRPr lang="en-GB" dirty="0"/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The duty of care was breached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Damages suffered by the victim are a consequence of the breach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The defendant owed a duty of care to the victim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All of the above must be proved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07753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14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9" y="2160590"/>
            <a:ext cx="6347714" cy="4227331"/>
          </a:xfrm>
        </p:spPr>
        <p:txBody>
          <a:bodyPr/>
          <a:lstStyle/>
          <a:p>
            <a:r>
              <a:rPr lang="en-GB" dirty="0" smtClean="0"/>
              <a:t>What does reasonably foreseeable mean in the context of duty of care?</a:t>
            </a:r>
          </a:p>
          <a:p>
            <a:endParaRPr lang="en-GB" dirty="0"/>
          </a:p>
          <a:p>
            <a:pPr lvl="1">
              <a:buFont typeface="+mj-lt"/>
              <a:buAutoNum type="arabicPeriod"/>
            </a:pPr>
            <a:r>
              <a:rPr lang="en-GB" dirty="0" smtClean="0"/>
              <a:t>Actions of one person will lead to actions of another</a:t>
            </a:r>
          </a:p>
          <a:p>
            <a:pPr lvl="1">
              <a:buFont typeface="+mj-lt"/>
              <a:buAutoNum type="arabicPeriod"/>
            </a:pPr>
            <a:r>
              <a:rPr lang="en-GB" dirty="0" smtClean="0"/>
              <a:t>Injury is likely to happen at work</a:t>
            </a:r>
          </a:p>
          <a:p>
            <a:pPr lvl="1">
              <a:buFont typeface="+mj-lt"/>
              <a:buAutoNum type="arabicPeriod"/>
            </a:pPr>
            <a:r>
              <a:rPr lang="en-GB" dirty="0" smtClean="0"/>
              <a:t>A person might easily be injured by the specific conduct of another</a:t>
            </a:r>
          </a:p>
          <a:p>
            <a:pPr lvl="1">
              <a:buFont typeface="+mj-lt"/>
              <a:buAutoNum type="arabicPeriod"/>
            </a:pPr>
            <a:r>
              <a:rPr lang="en-GB" dirty="0" smtClean="0"/>
              <a:t>Damages should be payable according to wealth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556666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15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 was the principle that was established in the Donoghue v Stevenson case (the snail in the bottle)?</a:t>
            </a:r>
          </a:p>
          <a:p>
            <a:endParaRPr lang="en-GB" dirty="0"/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The </a:t>
            </a:r>
            <a:r>
              <a:rPr lang="en-GB" dirty="0" err="1" smtClean="0"/>
              <a:t>mens</a:t>
            </a:r>
            <a:r>
              <a:rPr lang="en-GB" dirty="0" smtClean="0"/>
              <a:t> rea principle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The duty of care principle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The strict liability principle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The neighbourhood principle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58082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16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1"/>
                </a:solidFill>
              </a:rPr>
              <a:t>What does proximity or remoteness of damage mean?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>
                <a:solidFill>
                  <a:schemeClr val="tx1"/>
                </a:solidFill>
              </a:rPr>
              <a:t>The victims were standing next to an incident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>
                <a:solidFill>
                  <a:schemeClr val="tx1"/>
                </a:solidFill>
              </a:rPr>
              <a:t>Damage caused to a neighbour’s property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>
                <a:solidFill>
                  <a:schemeClr val="tx1"/>
                </a:solidFill>
              </a:rPr>
              <a:t>A claimant must prove that they were closely related to the event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>
                <a:solidFill>
                  <a:schemeClr val="tx1"/>
                </a:solidFill>
              </a:rPr>
              <a:t>An incident could not have been expected to happen</a:t>
            </a:r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4880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17	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 does res </a:t>
            </a:r>
            <a:r>
              <a:rPr lang="en-GB" dirty="0" err="1" smtClean="0"/>
              <a:t>ipsa</a:t>
            </a:r>
            <a:r>
              <a:rPr lang="en-GB" dirty="0" smtClean="0"/>
              <a:t> loquitur mean?</a:t>
            </a:r>
          </a:p>
          <a:p>
            <a:endParaRPr lang="en-GB" dirty="0"/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A duty of care exists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A guilty mind exists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The facts speak for themselves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Damages relate to loss suffered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29719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18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 can an occupier of property do to protect themselves from legal action if someone gets hurt on their property?</a:t>
            </a:r>
          </a:p>
          <a:p>
            <a:endParaRPr lang="en-GB" dirty="0"/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Put up warning signs to warn the public of dangers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Erect barbed wire fences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Lock up trespassers as soon as they enter the premises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Employ professional security staff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8721948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19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 a civil case, the burden of proof lies with:</a:t>
            </a:r>
          </a:p>
          <a:p>
            <a:endParaRPr lang="en-GB" dirty="0"/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The defendant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The plaintiff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The judge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The public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112305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20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Liability under </a:t>
            </a:r>
            <a:r>
              <a:rPr lang="en-GB" dirty="0" err="1" smtClean="0"/>
              <a:t>Rylands</a:t>
            </a:r>
            <a:r>
              <a:rPr lang="en-GB" dirty="0" smtClean="0"/>
              <a:t> v Fletcher is</a:t>
            </a:r>
          </a:p>
          <a:p>
            <a:endParaRPr lang="en-GB" dirty="0"/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Harsh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Fair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Strict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Reasonable</a:t>
            </a:r>
          </a:p>
          <a:p>
            <a:pPr marL="457200" lvl="1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973628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Contract law quiz:</a:t>
            </a:r>
            <a:br>
              <a:rPr lang="en-GB" dirty="0" smtClean="0"/>
            </a:br>
            <a:r>
              <a:rPr lang="en-GB" dirty="0" smtClean="0"/>
              <a:t>Question 1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 does it mean when two parties have a legally binding contract?</a:t>
            </a:r>
          </a:p>
          <a:p>
            <a:endParaRPr lang="en-GB" dirty="0" smtClean="0"/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They have a written document which binds them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The offeror can withdraw at any time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They will be prosecuted if either of them fails to complete their obligations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They have agreed to be bound by the conditions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0414219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2	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Why does the law of contract exist?</a:t>
            </a:r>
          </a:p>
          <a:p>
            <a:endParaRPr lang="en-GB" dirty="0" smtClean="0"/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To provide a framework of trust so that people can feel secure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To allow people freedom to make profits as they wish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To be able to prosecute offenders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To fine the people who cannot be trusted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650070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3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If a teenager agrees to wash his fathers car in return for £5, what element is missing to provide for a legally binding contract?</a:t>
            </a:r>
          </a:p>
          <a:p>
            <a:endParaRPr lang="en-GB" dirty="0"/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Capacity as the teenager may be a minor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No intention in social and domestic arrangements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The form of the contract should be in writing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Legality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515143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4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If an employer promises to give a £100 Christmas bonus to each employee and then fails to pay it, are they in breach of contract?</a:t>
            </a:r>
          </a:p>
          <a:p>
            <a:endParaRPr lang="en-GB" dirty="0"/>
          </a:p>
          <a:p>
            <a:pPr lvl="1">
              <a:buFont typeface="+mj-lt"/>
              <a:buAutoNum type="arabicPeriod"/>
            </a:pPr>
            <a:r>
              <a:rPr lang="en-GB" dirty="0" smtClean="0"/>
              <a:t>The employer did not intend to be bound by this offer</a:t>
            </a:r>
          </a:p>
          <a:p>
            <a:pPr lvl="1">
              <a:buFont typeface="+mj-lt"/>
              <a:buAutoNum type="arabicPeriod"/>
            </a:pPr>
            <a:r>
              <a:rPr lang="en-GB" dirty="0" smtClean="0"/>
              <a:t>The employer could claim he was drunk when he made the offer</a:t>
            </a:r>
          </a:p>
          <a:p>
            <a:pPr lvl="1">
              <a:buFont typeface="+mj-lt"/>
              <a:buAutoNum type="arabicPeriod"/>
            </a:pPr>
            <a:r>
              <a:rPr lang="en-GB" dirty="0" smtClean="0"/>
              <a:t>There is no consideration given for this gift</a:t>
            </a:r>
          </a:p>
          <a:p>
            <a:pPr lvl="1">
              <a:buFont typeface="+mj-lt"/>
              <a:buAutoNum type="arabicPeriod"/>
            </a:pPr>
            <a:r>
              <a:rPr lang="en-GB" dirty="0" smtClean="0"/>
              <a:t>If the promise is given in writing, they must pay it by law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340357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5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When is an offer not an offer but an invitation to treat?</a:t>
            </a:r>
          </a:p>
          <a:p>
            <a:endParaRPr lang="en-GB" dirty="0"/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When it is sent in the post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When it has been accepted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When it is made to the world at large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When it is non-specific such as a display of goods in a shop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753571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6	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 does acceptance have to be in order to confirm agreement?</a:t>
            </a:r>
          </a:p>
          <a:p>
            <a:endParaRPr lang="en-GB" dirty="0"/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It should contain another offer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It must repeat the conditions of the offer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It must be communicated in writing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It must be absolute and without condition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7349049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7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 is executory consideration?</a:t>
            </a:r>
          </a:p>
          <a:p>
            <a:endParaRPr lang="en-GB" dirty="0"/>
          </a:p>
          <a:p>
            <a:pPr lvl="1">
              <a:buFont typeface="+mj-lt"/>
              <a:buAutoNum type="arabicPeriod"/>
            </a:pPr>
            <a:r>
              <a:rPr lang="en-GB" dirty="0" smtClean="0"/>
              <a:t>A promise in return for an act (reward cases)</a:t>
            </a:r>
          </a:p>
          <a:p>
            <a:pPr lvl="1">
              <a:buFont typeface="+mj-lt"/>
              <a:buAutoNum type="arabicPeriod"/>
            </a:pPr>
            <a:r>
              <a:rPr lang="en-GB" dirty="0" smtClean="0"/>
              <a:t>Consideration which is inadequate</a:t>
            </a:r>
          </a:p>
          <a:p>
            <a:pPr lvl="1">
              <a:buFont typeface="+mj-lt"/>
              <a:buAutoNum type="arabicPeriod"/>
            </a:pPr>
            <a:r>
              <a:rPr lang="en-GB" dirty="0" smtClean="0"/>
              <a:t>An exchange of promises for future acts</a:t>
            </a:r>
          </a:p>
          <a:p>
            <a:pPr lvl="1">
              <a:buFont typeface="+mj-lt"/>
              <a:buAutoNum type="arabicPeriod"/>
            </a:pPr>
            <a:r>
              <a:rPr lang="en-GB" dirty="0" smtClean="0"/>
              <a:t>Consideration which is from the past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833002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8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If lack of capacity has made a contract non-binding, what is the contract said to be?</a:t>
            </a:r>
          </a:p>
          <a:p>
            <a:endParaRPr lang="en-GB" dirty="0"/>
          </a:p>
          <a:p>
            <a:pPr lvl="1">
              <a:buFont typeface="+mj-lt"/>
              <a:buAutoNum type="arabicPeriod"/>
            </a:pPr>
            <a:r>
              <a:rPr lang="en-GB" dirty="0" smtClean="0"/>
              <a:t>Voidable</a:t>
            </a:r>
          </a:p>
          <a:p>
            <a:pPr lvl="1">
              <a:buFont typeface="+mj-lt"/>
              <a:buAutoNum type="arabicPeriod"/>
            </a:pPr>
            <a:r>
              <a:rPr lang="en-GB" dirty="0" smtClean="0"/>
              <a:t>Unenforceable</a:t>
            </a:r>
          </a:p>
          <a:p>
            <a:pPr lvl="1">
              <a:buFont typeface="+mj-lt"/>
              <a:buAutoNum type="arabicPeriod"/>
            </a:pPr>
            <a:r>
              <a:rPr lang="en-GB" dirty="0" smtClean="0"/>
              <a:t>Illegal</a:t>
            </a:r>
          </a:p>
          <a:p>
            <a:pPr lvl="1">
              <a:buFont typeface="+mj-lt"/>
              <a:buAutoNum type="arabicPeriod"/>
            </a:pPr>
            <a:r>
              <a:rPr lang="en-GB" dirty="0" smtClean="0"/>
              <a:t>Void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581208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9	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 happens to a contract which is contrary to public policy?</a:t>
            </a:r>
          </a:p>
          <a:p>
            <a:endParaRPr lang="en-GB" dirty="0"/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It is illegal and both parties are criminally liable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It is void and the parties revert to their original positions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It is voidable and one party may withdraw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It is frustrated by one of the parties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191388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10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If the material facts surrounding a contract are in error, what is the reason for claiming a voidable contract due to lack of consent?</a:t>
            </a:r>
          </a:p>
          <a:p>
            <a:endParaRPr lang="en-GB" dirty="0"/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There was duress in agreeing to the contract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A mistake has been made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There was undue influence in agreeing to the contract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The facts are misrepresented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565322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11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 is the name for a contract that is understood from the act or conduct of the parties?</a:t>
            </a:r>
          </a:p>
          <a:p>
            <a:endParaRPr lang="en-GB" dirty="0"/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Implied contract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Void contract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Unenforceable contract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Express contract</a:t>
            </a:r>
          </a:p>
        </p:txBody>
      </p:sp>
    </p:spTree>
    <p:extLst>
      <p:ext uri="{BB962C8B-B14F-4D97-AF65-F5344CB8AC3E}">
        <p14:creationId xmlns:p14="http://schemas.microsoft.com/office/powerpoint/2010/main" val="42976161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12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 are the promises exchanged by the parties to a contract known as?</a:t>
            </a:r>
          </a:p>
          <a:p>
            <a:endParaRPr lang="en-GB" dirty="0"/>
          </a:p>
          <a:p>
            <a:endParaRPr lang="en-GB" dirty="0" smtClean="0"/>
          </a:p>
          <a:p>
            <a:pPr lvl="1">
              <a:buFont typeface="+mj-lt"/>
              <a:buAutoNum type="arabicPeriod"/>
            </a:pPr>
            <a:r>
              <a:rPr lang="en-GB" dirty="0" smtClean="0"/>
              <a:t>Agreement</a:t>
            </a:r>
          </a:p>
          <a:p>
            <a:pPr lvl="1">
              <a:buFont typeface="+mj-lt"/>
              <a:buAutoNum type="arabicPeriod"/>
            </a:pPr>
            <a:r>
              <a:rPr lang="en-GB" dirty="0" smtClean="0"/>
              <a:t>Intention to be bound</a:t>
            </a:r>
          </a:p>
          <a:p>
            <a:pPr lvl="1">
              <a:buFont typeface="+mj-lt"/>
              <a:buAutoNum type="arabicPeriod"/>
            </a:pPr>
            <a:r>
              <a:rPr lang="en-GB" dirty="0" smtClean="0"/>
              <a:t>Consideration</a:t>
            </a:r>
          </a:p>
          <a:p>
            <a:pPr lvl="1">
              <a:buFont typeface="+mj-lt"/>
              <a:buAutoNum type="arabicPeriod"/>
            </a:pPr>
            <a:r>
              <a:rPr lang="en-GB" dirty="0" smtClean="0"/>
              <a:t>Capacity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2933300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13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All agreements between two competent parties are contracts.  Is this true or false?</a:t>
            </a:r>
          </a:p>
          <a:p>
            <a:endParaRPr lang="en-GB" dirty="0"/>
          </a:p>
          <a:p>
            <a:pPr lvl="1">
              <a:buFont typeface="+mj-lt"/>
              <a:buAutoNum type="arabicPeriod"/>
            </a:pPr>
            <a:r>
              <a:rPr lang="en-GB" dirty="0" smtClean="0"/>
              <a:t>True</a:t>
            </a:r>
          </a:p>
          <a:p>
            <a:pPr lvl="1">
              <a:buFont typeface="+mj-lt"/>
              <a:buAutoNum type="arabicPeriod"/>
            </a:pPr>
            <a:r>
              <a:rPr lang="en-GB" dirty="0" smtClean="0"/>
              <a:t>False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438409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14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Acceptance should be properly communicated before the offer finishes.  Is this true or false?</a:t>
            </a:r>
          </a:p>
          <a:p>
            <a:endParaRPr lang="en-GB" dirty="0"/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True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False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00273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15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Social or domestic agreements are not usually legally binding.  Is this true or false?</a:t>
            </a:r>
          </a:p>
          <a:p>
            <a:endParaRPr lang="en-GB" dirty="0"/>
          </a:p>
          <a:p>
            <a:pPr lvl="1">
              <a:buFont typeface="+mj-lt"/>
              <a:buAutoNum type="arabicPeriod"/>
            </a:pPr>
            <a:r>
              <a:rPr lang="en-GB" dirty="0" smtClean="0"/>
              <a:t>True</a:t>
            </a:r>
          </a:p>
          <a:p>
            <a:pPr lvl="1">
              <a:buFont typeface="+mj-lt"/>
              <a:buAutoNum type="arabicPeriod"/>
            </a:pPr>
            <a:r>
              <a:rPr lang="en-GB" dirty="0" smtClean="0"/>
              <a:t>False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097473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16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 written contract that has legal documentation and the seal (stamp) of the company – this is known as what?</a:t>
            </a:r>
          </a:p>
          <a:p>
            <a:endParaRPr lang="en-GB" dirty="0"/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Executory contract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Formal contract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Informal contract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Void contract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8614600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17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 type of contract allows one of the parties (the injured party) to withdraw from the contract?</a:t>
            </a:r>
          </a:p>
          <a:p>
            <a:endParaRPr lang="en-GB" dirty="0"/>
          </a:p>
          <a:p>
            <a:pPr lvl="1">
              <a:buFont typeface="+mj-lt"/>
              <a:buAutoNum type="arabicPeriod"/>
            </a:pPr>
            <a:r>
              <a:rPr lang="en-GB" dirty="0" smtClean="0"/>
              <a:t>Frustrated</a:t>
            </a:r>
          </a:p>
          <a:p>
            <a:pPr lvl="1">
              <a:buFont typeface="+mj-lt"/>
              <a:buAutoNum type="arabicPeriod"/>
            </a:pPr>
            <a:r>
              <a:rPr lang="en-GB" dirty="0" smtClean="0"/>
              <a:t>Illegal contract</a:t>
            </a:r>
          </a:p>
          <a:p>
            <a:pPr lvl="1">
              <a:buFont typeface="+mj-lt"/>
              <a:buAutoNum type="arabicPeriod"/>
            </a:pPr>
            <a:r>
              <a:rPr lang="en-GB" dirty="0" smtClean="0"/>
              <a:t>Void contract</a:t>
            </a:r>
          </a:p>
          <a:p>
            <a:pPr lvl="1">
              <a:buFont typeface="+mj-lt"/>
              <a:buAutoNum type="arabicPeriod"/>
            </a:pPr>
            <a:r>
              <a:rPr lang="en-GB" dirty="0" smtClean="0"/>
              <a:t>Voidable contract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785926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18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To be legally enforceable, contracts must be in writing.  Is this true or false?</a:t>
            </a:r>
          </a:p>
          <a:p>
            <a:endParaRPr lang="en-GB" dirty="0"/>
          </a:p>
          <a:p>
            <a:pPr lvl="1">
              <a:buFont typeface="+mj-lt"/>
              <a:buAutoNum type="arabicPeriod"/>
            </a:pPr>
            <a:r>
              <a:rPr lang="en-GB" dirty="0" smtClean="0"/>
              <a:t>True</a:t>
            </a:r>
          </a:p>
          <a:p>
            <a:pPr lvl="1">
              <a:buFont typeface="+mj-lt"/>
              <a:buAutoNum type="arabicPeriod"/>
            </a:pPr>
            <a:r>
              <a:rPr lang="en-GB" dirty="0" smtClean="0"/>
              <a:t>False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8501543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19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 is the name of a contract that has yet to be completed by both parties?</a:t>
            </a:r>
          </a:p>
          <a:p>
            <a:endParaRPr lang="en-GB" dirty="0"/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Executed contracts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Void contracts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Unenforceable contracts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Executory contracts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402104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20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Implied contracts are neither written nor oral contracts.  Is this true or false?</a:t>
            </a:r>
          </a:p>
          <a:p>
            <a:endParaRPr lang="en-GB" dirty="0"/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True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 smtClean="0"/>
              <a:t>False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07480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4982</TotalTime>
  <Words>1453</Words>
  <Application>Microsoft Office PowerPoint</Application>
  <PresentationFormat>On-screen Show (4:3)</PresentationFormat>
  <Paragraphs>282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6" baseType="lpstr">
      <vt:lpstr>Arial</vt:lpstr>
      <vt:lpstr>Calibri</vt:lpstr>
      <vt:lpstr>Trebuchet MS</vt:lpstr>
      <vt:lpstr>Wingdings 3</vt:lpstr>
      <vt:lpstr>Facet</vt:lpstr>
      <vt:lpstr>Law for the Built Environment</vt:lpstr>
      <vt:lpstr>Tort quiz Question 1</vt:lpstr>
      <vt:lpstr>Question 2</vt:lpstr>
      <vt:lpstr>Question 3</vt:lpstr>
      <vt:lpstr>Question 4</vt:lpstr>
      <vt:lpstr>Question 5</vt:lpstr>
      <vt:lpstr>Question 6</vt:lpstr>
      <vt:lpstr>Question 7</vt:lpstr>
      <vt:lpstr>Question 8</vt:lpstr>
      <vt:lpstr>Question 9</vt:lpstr>
      <vt:lpstr>Question 10</vt:lpstr>
      <vt:lpstr>Question 11</vt:lpstr>
      <vt:lpstr>Question 12</vt:lpstr>
      <vt:lpstr>Question 13</vt:lpstr>
      <vt:lpstr>Question 14</vt:lpstr>
      <vt:lpstr>Question 15</vt:lpstr>
      <vt:lpstr>Question 16</vt:lpstr>
      <vt:lpstr>Question 17 </vt:lpstr>
      <vt:lpstr>Question 18</vt:lpstr>
      <vt:lpstr>Question 19</vt:lpstr>
      <vt:lpstr>Question 20</vt:lpstr>
      <vt:lpstr>Contract law quiz: Question 1</vt:lpstr>
      <vt:lpstr>Question 2 </vt:lpstr>
      <vt:lpstr>Question 3</vt:lpstr>
      <vt:lpstr>Question 4</vt:lpstr>
      <vt:lpstr>Question 5</vt:lpstr>
      <vt:lpstr>Question 6 </vt:lpstr>
      <vt:lpstr>Question 7</vt:lpstr>
      <vt:lpstr>Question 8</vt:lpstr>
      <vt:lpstr>Question 9 </vt:lpstr>
      <vt:lpstr>Question 10</vt:lpstr>
      <vt:lpstr>Question 11</vt:lpstr>
      <vt:lpstr>Question 12</vt:lpstr>
      <vt:lpstr>Question 13</vt:lpstr>
      <vt:lpstr>Question 14</vt:lpstr>
      <vt:lpstr>Question 15</vt:lpstr>
      <vt:lpstr>Question 16</vt:lpstr>
      <vt:lpstr>Question 17</vt:lpstr>
      <vt:lpstr>Question 18</vt:lpstr>
      <vt:lpstr>Question 19</vt:lpstr>
      <vt:lpstr>Question 20</vt:lpstr>
    </vt:vector>
  </TitlesOfParts>
  <Company>University of Wales Trinity Saint David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Law and the Built Environment</dc:title>
  <dc:creator>Lara Hopkinson</dc:creator>
  <cp:lastModifiedBy>Lara Hopkinson</cp:lastModifiedBy>
  <cp:revision>89</cp:revision>
  <cp:lastPrinted>2015-10-26T09:16:27Z</cp:lastPrinted>
  <dcterms:created xsi:type="dcterms:W3CDTF">2015-09-28T07:46:28Z</dcterms:created>
  <dcterms:modified xsi:type="dcterms:W3CDTF">2018-03-15T10:24:44Z</dcterms:modified>
</cp:coreProperties>
</file>