
<file path=[Content_Types].xml><?xml version="1.0" encoding="utf-8"?>
<Types xmlns="http://schemas.openxmlformats.org/package/2006/content-types">
  <Default Extension="jpeg" ContentType="image/jpeg"/>
  <Default Extension="mp4" ContentType="video/mp4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48" r:id="rId1"/>
  </p:sldMasterIdLst>
  <p:sldIdLst>
    <p:sldId id="266" r:id="rId2"/>
    <p:sldId id="256" r:id="rId3"/>
    <p:sldId id="257" r:id="rId4"/>
    <p:sldId id="258" r:id="rId5"/>
    <p:sldId id="259" r:id="rId6"/>
    <p:sldId id="260" r:id="rId7"/>
    <p:sldId id="261" r:id="rId8"/>
    <p:sldId id="262" r:id="rId9"/>
    <p:sldId id="267" r:id="rId10"/>
    <p:sldId id="263" r:id="rId11"/>
    <p:sldId id="264" r:id="rId12"/>
    <p:sldId id="265" r:id="rId13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621"/>
    <p:restoredTop sz="94694"/>
  </p:normalViewPr>
  <p:slideViewPr>
    <p:cSldViewPr snapToGrid="0" snapToObjects="1">
      <p:cViewPr varScale="1">
        <p:scale>
          <a:sx n="128" d="100"/>
          <a:sy n="128" d="100"/>
        </p:scale>
        <p:origin x="480" y="17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C0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371600" y="1803405"/>
            <a:ext cx="9448800" cy="1825096"/>
          </a:xfrm>
        </p:spPr>
        <p:txBody>
          <a:bodyPr anchor="b">
            <a:normAutofit/>
          </a:bodyPr>
          <a:lstStyle>
            <a:lvl1pPr algn="l">
              <a:defRPr sz="60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632201"/>
            <a:ext cx="9448800" cy="685800"/>
          </a:xfrm>
        </p:spPr>
        <p:txBody>
          <a:bodyPr>
            <a:normAutofit/>
          </a:bodyPr>
          <a:lstStyle>
            <a:lvl1pPr marL="0" indent="0" algn="l">
              <a:buNone/>
              <a:defRPr sz="20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909561" y="4314328"/>
            <a:ext cx="2910840" cy="374642"/>
          </a:xfrm>
        </p:spPr>
        <p:txBody>
          <a:bodyPr/>
          <a:lstStyle/>
          <a:p>
            <a:fld id="{48A87A34-81AB-432B-8DAE-1953F412C126}" type="datetimeFigureOut">
              <a:rPr lang="en-US" dirty="0"/>
              <a:t>4/4/20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1371600" y="4323845"/>
            <a:ext cx="6400800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077200" y="1430866"/>
            <a:ext cx="2743200" cy="365125"/>
          </a:xfrm>
        </p:spPr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4/4/20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C0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753533"/>
            <a:ext cx="10820399" cy="2801935"/>
          </a:xfrm>
        </p:spPr>
        <p:txBody>
          <a:bodyPr anchor="b">
            <a:normAutofit/>
          </a:bodyPr>
          <a:lstStyle>
            <a:lvl1pPr algn="r">
              <a:defRPr sz="40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24467" y="3641725"/>
            <a:ext cx="10490200" cy="955675"/>
          </a:xfrm>
        </p:spPr>
        <p:txBody>
          <a:bodyPr>
            <a:normAutofit/>
          </a:bodyPr>
          <a:lstStyle>
            <a:lvl1pPr marL="0" indent="0" algn="r">
              <a:buNone/>
              <a:defRPr sz="22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814452" y="381000"/>
            <a:ext cx="2910840" cy="365125"/>
          </a:xfrm>
        </p:spPr>
        <p:txBody>
          <a:bodyPr/>
          <a:lstStyle>
            <a:lvl1pPr algn="r">
              <a:defRPr/>
            </a:lvl1pPr>
          </a:lstStyle>
          <a:p>
            <a:fld id="{48A87A34-81AB-432B-8DAE-1953F412C126}" type="datetimeFigureOut">
              <a:rPr lang="en-US" dirty="0"/>
              <a:pPr/>
              <a:t>4/4/20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685800" y="381001"/>
            <a:ext cx="6991492" cy="36406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862452" y="381000"/>
            <a:ext cx="643748" cy="365125"/>
          </a:xfrm>
        </p:spPr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85800" y="2194559"/>
            <a:ext cx="5334000" cy="4024125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2194559"/>
            <a:ext cx="5334000" cy="4024125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4/4/20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895600" y="762000"/>
            <a:ext cx="8610600" cy="1295400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4409" y="2183802"/>
            <a:ext cx="5079991" cy="823912"/>
          </a:xfrm>
        </p:spPr>
        <p:txBody>
          <a:bodyPr anchor="b">
            <a:normAutofit/>
          </a:bodyPr>
          <a:lstStyle>
            <a:lvl1pPr marL="0" indent="0">
              <a:buNone/>
              <a:defRPr sz="28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85800" y="3132666"/>
            <a:ext cx="5311775" cy="3086019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400800" y="2183802"/>
            <a:ext cx="5105400" cy="823912"/>
          </a:xfrm>
        </p:spPr>
        <p:txBody>
          <a:bodyPr anchor="b">
            <a:normAutofit/>
          </a:bodyPr>
          <a:lstStyle>
            <a:lvl1pPr marL="0" indent="0">
              <a:buNone/>
              <a:defRPr sz="28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3132666"/>
            <a:ext cx="5334000" cy="3086019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4/4/20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4/4/20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4/4/20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1524000"/>
            <a:ext cx="4114800" cy="1600200"/>
          </a:xfrm>
        </p:spPr>
        <p:txBody>
          <a:bodyPr anchor="b"/>
          <a:lstStyle>
            <a:lvl1pPr algn="l"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995582" y="746759"/>
            <a:ext cx="6510618" cy="5471925"/>
          </a:xfrm>
        </p:spPr>
        <p:txBody>
          <a:bodyPr anchor="ctr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800" y="3124199"/>
            <a:ext cx="4114800" cy="3094485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4/4/20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1524000"/>
            <a:ext cx="6873240" cy="1600200"/>
          </a:xfrm>
        </p:spPr>
        <p:txBody>
          <a:bodyPr anchor="b"/>
          <a:lstStyle>
            <a:lvl1pPr algn="l"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861238" y="751241"/>
            <a:ext cx="3644962" cy="5467443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800" y="3124199"/>
            <a:ext cx="6873240" cy="3094485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4/4/20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777" y="4697360"/>
            <a:ext cx="10822034" cy="819355"/>
          </a:xfrm>
        </p:spPr>
        <p:txBody>
          <a:bodyPr anchor="b"/>
          <a:lstStyle>
            <a:lvl1pPr algn="l"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81727" y="941439"/>
            <a:ext cx="10821840" cy="3478161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800" y="5516715"/>
            <a:ext cx="10820400" cy="701969"/>
          </a:xfrm>
        </p:spPr>
        <p:txBody>
          <a:bodyPr/>
          <a:lstStyle>
            <a:lvl1pPr marL="0" indent="0" algn="l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4/4/20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0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753532"/>
            <a:ext cx="10820400" cy="2802467"/>
          </a:xfrm>
        </p:spPr>
        <p:txBody>
          <a:bodyPr anchor="ctr"/>
          <a:lstStyle>
            <a:lvl1pPr algn="l"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24467" y="3649133"/>
            <a:ext cx="10130516" cy="999067"/>
          </a:xfrm>
        </p:spPr>
        <p:txBody>
          <a:bodyPr anchor="ctr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814452" y="381000"/>
            <a:ext cx="2910840" cy="365125"/>
          </a:xfrm>
        </p:spPr>
        <p:txBody>
          <a:bodyPr/>
          <a:lstStyle>
            <a:lvl1pPr algn="r">
              <a:defRPr/>
            </a:lvl1pPr>
          </a:lstStyle>
          <a:p>
            <a:fld id="{48A87A34-81AB-432B-8DAE-1953F412C126}" type="datetimeFigureOut">
              <a:rPr lang="en-US" dirty="0"/>
              <a:pPr/>
              <a:t>4/4/20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685800" y="379941"/>
            <a:ext cx="6991492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862452" y="381000"/>
            <a:ext cx="643748" cy="365125"/>
          </a:xfrm>
        </p:spPr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Picture 12" descr="C0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24467" y="753533"/>
            <a:ext cx="10151533" cy="2604495"/>
          </a:xfrm>
        </p:spPr>
        <p:txBody>
          <a:bodyPr anchor="ctr"/>
          <a:lstStyle>
            <a:lvl1pPr algn="l"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3"/>
          </p:nvPr>
        </p:nvSpPr>
        <p:spPr>
          <a:xfrm>
            <a:off x="1303865" y="3365556"/>
            <a:ext cx="9592736" cy="44444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24467" y="3959862"/>
            <a:ext cx="10151533" cy="679871"/>
          </a:xfrm>
        </p:spPr>
        <p:txBody>
          <a:bodyPr anchor="ctr"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814452" y="381000"/>
            <a:ext cx="2910840" cy="365125"/>
          </a:xfrm>
        </p:spPr>
        <p:txBody>
          <a:bodyPr/>
          <a:lstStyle>
            <a:lvl1pPr algn="r">
              <a:defRPr/>
            </a:lvl1pPr>
          </a:lstStyle>
          <a:p>
            <a:fld id="{48A87A34-81AB-432B-8DAE-1953F412C126}" type="datetimeFigureOut">
              <a:rPr lang="en-US" dirty="0"/>
              <a:pPr/>
              <a:t>4/4/20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685800" y="379941"/>
            <a:ext cx="6991492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862452" y="381000"/>
            <a:ext cx="643748" cy="365125"/>
          </a:xfrm>
        </p:spPr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  <p:sp>
        <p:nvSpPr>
          <p:cNvPr id="9" name="TextBox 8"/>
          <p:cNvSpPr txBox="1"/>
          <p:nvPr/>
        </p:nvSpPr>
        <p:spPr>
          <a:xfrm>
            <a:off x="476250" y="933450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0" name="TextBox 9"/>
          <p:cNvSpPr txBox="1"/>
          <p:nvPr/>
        </p:nvSpPr>
        <p:spPr>
          <a:xfrm>
            <a:off x="10984230" y="2701290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C0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24495" y="1124701"/>
            <a:ext cx="10146186" cy="2511835"/>
          </a:xfrm>
        </p:spPr>
        <p:txBody>
          <a:bodyPr anchor="b"/>
          <a:lstStyle>
            <a:lvl1pPr algn="l"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24467" y="3648315"/>
            <a:ext cx="10144654" cy="999885"/>
          </a:xfrm>
        </p:spPr>
        <p:txBody>
          <a:bodyPr anchor="t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814452" y="378883"/>
            <a:ext cx="2910840" cy="365125"/>
          </a:xfrm>
        </p:spPr>
        <p:txBody>
          <a:bodyPr/>
          <a:lstStyle>
            <a:lvl1pPr algn="r">
              <a:defRPr/>
            </a:lvl1pPr>
          </a:lstStyle>
          <a:p>
            <a:fld id="{48A87A34-81AB-432B-8DAE-1953F412C126}" type="datetimeFigureOut">
              <a:rPr lang="en-US" dirty="0"/>
              <a:pPr/>
              <a:t>4/4/20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685800" y="378883"/>
            <a:ext cx="6991492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862452" y="381000"/>
            <a:ext cx="643748" cy="365125"/>
          </a:xfrm>
        </p:spPr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Title 1"/>
          <p:cNvSpPr>
            <a:spLocks noGrp="1"/>
          </p:cNvSpPr>
          <p:nvPr>
            <p:ph type="title"/>
          </p:nvPr>
        </p:nvSpPr>
        <p:spPr>
          <a:xfrm>
            <a:off x="2895600" y="761999"/>
            <a:ext cx="8610599" cy="1303867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7" name="Text Placeholder 2"/>
          <p:cNvSpPr>
            <a:spLocks noGrp="1"/>
          </p:cNvSpPr>
          <p:nvPr>
            <p:ph type="body" idx="1"/>
          </p:nvPr>
        </p:nvSpPr>
        <p:spPr>
          <a:xfrm>
            <a:off x="685800" y="2202080"/>
            <a:ext cx="3456432" cy="617320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15"/>
          </p:nvPr>
        </p:nvSpPr>
        <p:spPr>
          <a:xfrm>
            <a:off x="685799" y="2904565"/>
            <a:ext cx="3456432" cy="331413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9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368800" y="2201333"/>
            <a:ext cx="3456432" cy="626534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16"/>
          </p:nvPr>
        </p:nvSpPr>
        <p:spPr>
          <a:xfrm>
            <a:off x="4366858" y="2904067"/>
            <a:ext cx="3456432" cy="331461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8051800" y="2192866"/>
            <a:ext cx="3456432" cy="626534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7"/>
          </p:nvPr>
        </p:nvSpPr>
        <p:spPr>
          <a:xfrm>
            <a:off x="8051801" y="2904565"/>
            <a:ext cx="3456432" cy="331413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4/4/20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Title 1"/>
          <p:cNvSpPr>
            <a:spLocks noGrp="1"/>
          </p:cNvSpPr>
          <p:nvPr>
            <p:ph type="title"/>
          </p:nvPr>
        </p:nvSpPr>
        <p:spPr>
          <a:xfrm>
            <a:off x="2895600" y="762000"/>
            <a:ext cx="8610599" cy="1295400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9" name="Text Placeholder 2"/>
          <p:cNvSpPr>
            <a:spLocks noGrp="1"/>
          </p:cNvSpPr>
          <p:nvPr>
            <p:ph type="body" idx="1"/>
          </p:nvPr>
        </p:nvSpPr>
        <p:spPr>
          <a:xfrm>
            <a:off x="688618" y="4191000"/>
            <a:ext cx="3451582" cy="682765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20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688618" y="2362200"/>
            <a:ext cx="3451582" cy="1524000"/>
          </a:xfrm>
          <a:prstGeom prst="roundRect">
            <a:avLst>
              <a:gd name="adj" fmla="val 0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21" name="Text Placeholder 3"/>
          <p:cNvSpPr>
            <a:spLocks noGrp="1"/>
          </p:cNvSpPr>
          <p:nvPr>
            <p:ph type="body" sz="half" idx="18"/>
          </p:nvPr>
        </p:nvSpPr>
        <p:spPr>
          <a:xfrm>
            <a:off x="688618" y="4873764"/>
            <a:ext cx="3451582" cy="1344921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22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374263" y="4191000"/>
            <a:ext cx="3448935" cy="682765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23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4374263" y="2362200"/>
            <a:ext cx="3448936" cy="1524000"/>
          </a:xfrm>
          <a:prstGeom prst="roundRect">
            <a:avLst>
              <a:gd name="adj" fmla="val 0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19"/>
          </p:nvPr>
        </p:nvSpPr>
        <p:spPr>
          <a:xfrm>
            <a:off x="4374264" y="4873763"/>
            <a:ext cx="3448935" cy="1344921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25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8049731" y="4191000"/>
            <a:ext cx="3456469" cy="682765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26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8049855" y="2362200"/>
            <a:ext cx="3447878" cy="1524000"/>
          </a:xfrm>
          <a:prstGeom prst="roundRect">
            <a:avLst>
              <a:gd name="adj" fmla="val 0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27" name="Text Placeholder 3"/>
          <p:cNvSpPr>
            <a:spLocks noGrp="1"/>
          </p:cNvSpPr>
          <p:nvPr>
            <p:ph type="body" sz="half" idx="20"/>
          </p:nvPr>
        </p:nvSpPr>
        <p:spPr>
          <a:xfrm>
            <a:off x="8049731" y="4873761"/>
            <a:ext cx="3452445" cy="1344921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4/4/20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85800" y="2194559"/>
            <a:ext cx="10820400" cy="4024125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4/4/20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0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448800" y="745066"/>
            <a:ext cx="2057400" cy="3903133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24466" y="745067"/>
            <a:ext cx="8204201" cy="3903133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814452" y="379941"/>
            <a:ext cx="2910840" cy="365125"/>
          </a:xfrm>
        </p:spPr>
        <p:txBody>
          <a:bodyPr/>
          <a:lstStyle>
            <a:lvl1pPr algn="r">
              <a:defRPr/>
            </a:lvl1pPr>
          </a:lstStyle>
          <a:p>
            <a:fld id="{48A87A34-81AB-432B-8DAE-1953F412C126}" type="datetimeFigureOut">
              <a:rPr lang="en-US" dirty="0"/>
              <a:pPr/>
              <a:t>4/4/20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685800" y="381000"/>
            <a:ext cx="6991492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862452" y="381000"/>
            <a:ext cx="643748" cy="365125"/>
          </a:xfrm>
        </p:spPr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1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C0-HD-TOP.png"/>
          <p:cNvPicPr>
            <a:picLocks noChangeAspect="1"/>
          </p:cNvPicPr>
          <p:nvPr/>
        </p:nvPicPr>
        <p:blipFill>
          <a:blip r:embed="rId1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1441450"/>
          </a:xfrm>
          <a:prstGeom prst="rect">
            <a:avLst/>
          </a:prstGeom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2895600" y="764373"/>
            <a:ext cx="8610600" cy="129302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800" y="2194560"/>
            <a:ext cx="10820400" cy="402412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595360" y="6356350"/>
            <a:ext cx="291084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8A87A34-81AB-432B-8DAE-1953F412C126}" type="datetimeFigureOut">
              <a:rPr lang="en-US" dirty="0"/>
              <a:pPr/>
              <a:t>4/4/20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85800" y="6355845"/>
            <a:ext cx="7772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763000" y="38100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D22F896-40B5-4ADD-8801-0D06FADFA09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60" r:id="rId10"/>
    <p:sldLayoutId id="2147483661" r:id="rId11"/>
    <p:sldLayoutId id="2147483666" r:id="rId12"/>
    <p:sldLayoutId id="2147483663" r:id="rId13"/>
    <p:sldLayoutId id="2147483667" r:id="rId14"/>
    <p:sldLayoutId id="2147483668" r:id="rId15"/>
    <p:sldLayoutId id="2147483658" r:id="rId16"/>
    <p:sldLayoutId id="2147483659" r:id="rId17"/>
  </p:sldLayoutIdLst>
  <p:txStyles>
    <p:titleStyle>
      <a:lvl1pPr algn="r" defTabSz="914400" rtl="0" eaLnBrk="1" latinLnBrk="0" hangingPunct="1">
        <a:lnSpc>
          <a:spcPct val="90000"/>
        </a:lnSpc>
        <a:spcBef>
          <a:spcPct val="0"/>
        </a:spcBef>
        <a:buNone/>
        <a:defRPr sz="4000" kern="1200" cap="all" baseline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2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video" Target="../media/media1.mp4"/><Relationship Id="rId1" Type="http://schemas.microsoft.com/office/2007/relationships/media" Target="../media/media1.mp4"/><Relationship Id="rId4" Type="http://schemas.openxmlformats.org/officeDocument/2006/relationships/image" Target="../media/image3.pn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Hacks_1_IUoze0.mp4" descr="Hacks_1_IUoze0.mp4">
            <a:hlinkClick r:id="" action="ppaction://media"/>
            <a:extLst>
              <a:ext uri="{FF2B5EF4-FFF2-40B4-BE49-F238E27FC236}">
                <a16:creationId xmlns:a16="http://schemas.microsoft.com/office/drawing/2014/main" id="{D825BC65-249B-2C42-9480-DADF83B4D8C2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0" y="-635000"/>
            <a:ext cx="12307330" cy="7493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2829018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5720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>
            <a:extLst>
              <a:ext uri="{FF2B5EF4-FFF2-40B4-BE49-F238E27FC236}">
                <a16:creationId xmlns:a16="http://schemas.microsoft.com/office/drawing/2014/main" id="{9C460792-BB94-3E43-8C71-ED12288ADEB7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US" dirty="0"/>
              <a:t>The business of doing it yourself </a:t>
            </a:r>
          </a:p>
        </p:txBody>
      </p:sp>
      <p:pic>
        <p:nvPicPr>
          <p:cNvPr id="5" name="Picture 4" descr="A picture containing food, flower&#10;&#10;Description automatically generated">
            <a:extLst>
              <a:ext uri="{FF2B5EF4-FFF2-40B4-BE49-F238E27FC236}">
                <a16:creationId xmlns:a16="http://schemas.microsoft.com/office/drawing/2014/main" id="{2C4E9ECE-92B0-A74E-97FD-DC4F995E4FC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184321" y="632599"/>
            <a:ext cx="10287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9543033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E5BCAB1-4DC1-5A4C-BEA0-F0AEC673BE5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What is it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6E618C5-57CE-424B-928B-1128F52DCBA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High quality DIY videos </a:t>
            </a:r>
          </a:p>
          <a:p>
            <a:endParaRPr lang="en-US" dirty="0"/>
          </a:p>
          <a:p>
            <a:r>
              <a:rPr lang="en-US" dirty="0"/>
              <a:t>Hosted by a professional tradesman of each task</a:t>
            </a:r>
          </a:p>
          <a:p>
            <a:endParaRPr lang="en-US" dirty="0"/>
          </a:p>
          <a:p>
            <a:r>
              <a:rPr lang="en-US" dirty="0"/>
              <a:t>Easy to follow, short and sweet</a:t>
            </a:r>
          </a:p>
        </p:txBody>
      </p:sp>
    </p:spTree>
    <p:extLst>
      <p:ext uri="{BB962C8B-B14F-4D97-AF65-F5344CB8AC3E}">
        <p14:creationId xmlns:p14="http://schemas.microsoft.com/office/powerpoint/2010/main" val="6386126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7B66D67-C790-7649-BE84-14EDB7E1CDD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Why do it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0C3089B-2E29-6B44-AFDC-C64072F5A7D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Almost all DIY videos online are over ten years old and filmed to a low standard</a:t>
            </a:r>
          </a:p>
          <a:p>
            <a:endParaRPr lang="en-US" dirty="0"/>
          </a:p>
          <a:p>
            <a:r>
              <a:rPr lang="en-US" dirty="0"/>
              <a:t>Poor sound and video making it hard to follow</a:t>
            </a:r>
          </a:p>
          <a:p>
            <a:endParaRPr lang="en-US" dirty="0"/>
          </a:p>
          <a:p>
            <a:r>
              <a:rPr lang="en-US" dirty="0"/>
              <a:t>Quick and easy to make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6771427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5FE7DA0-C74E-C440-9387-AC594F3C9DE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What is in a video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9FEFC76-21CE-5C43-A23A-BE19247A60F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Ten minutes per vid</a:t>
            </a:r>
          </a:p>
          <a:p>
            <a:endParaRPr lang="en-US" dirty="0"/>
          </a:p>
          <a:p>
            <a:r>
              <a:rPr lang="en-US" dirty="0"/>
              <a:t>Simple task that can be done by nonprofessional, </a:t>
            </a:r>
            <a:r>
              <a:rPr lang="en-US" dirty="0" err="1"/>
              <a:t>e.g</a:t>
            </a:r>
            <a:r>
              <a:rPr lang="en-US" dirty="0"/>
              <a:t> bleed radiators, change fuse</a:t>
            </a:r>
          </a:p>
          <a:p>
            <a:endParaRPr lang="en-US" dirty="0"/>
          </a:p>
          <a:p>
            <a:r>
              <a:rPr lang="en-US" dirty="0"/>
              <a:t>Hosted by professional tradesman, links to their business in description, also serves as an add/social media content for them</a:t>
            </a:r>
          </a:p>
          <a:p>
            <a:endParaRPr lang="en-US" dirty="0"/>
          </a:p>
          <a:p>
            <a:r>
              <a:rPr lang="en-US" dirty="0"/>
              <a:t>Filmed in 4k with professional sound and lighting. </a:t>
            </a:r>
          </a:p>
        </p:txBody>
      </p:sp>
    </p:spTree>
    <p:extLst>
      <p:ext uri="{BB962C8B-B14F-4D97-AF65-F5344CB8AC3E}">
        <p14:creationId xmlns:p14="http://schemas.microsoft.com/office/powerpoint/2010/main" val="221276995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452C40-E084-5043-BC67-A848A54BD2D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Who is it for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596C707-F4F9-D344-890D-8E43C8A7213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Home handymen, those that enjoy DIY or want to resolve without calling a tradesman if needed</a:t>
            </a:r>
          </a:p>
          <a:p>
            <a:endParaRPr lang="en-US" dirty="0"/>
          </a:p>
          <a:p>
            <a:r>
              <a:rPr lang="en-US" dirty="0"/>
              <a:t>Tradesmen as a means of generating social media content/advertisement </a:t>
            </a:r>
          </a:p>
          <a:p>
            <a:endParaRPr lang="en-US" dirty="0"/>
          </a:p>
          <a:p>
            <a:r>
              <a:rPr lang="en-US" dirty="0"/>
              <a:t>Those with no interest in DIY but a specific issue that needs resolving, videos not over complicating </a:t>
            </a:r>
          </a:p>
        </p:txBody>
      </p:sp>
    </p:spTree>
    <p:extLst>
      <p:ext uri="{BB962C8B-B14F-4D97-AF65-F5344CB8AC3E}">
        <p14:creationId xmlns:p14="http://schemas.microsoft.com/office/powerpoint/2010/main" val="35674779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9D4B40E-AC12-8545-8060-CAD3EB133E0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How much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9A74E61-36F4-4A4A-9E09-925DDE93188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Minimal costing from lack of complications</a:t>
            </a:r>
          </a:p>
          <a:p>
            <a:endParaRPr lang="en-US" dirty="0"/>
          </a:p>
          <a:p>
            <a:r>
              <a:rPr lang="en-US" dirty="0"/>
              <a:t>2 crew maximum, Sound and video. Hire per job as specialists rather than on staff</a:t>
            </a:r>
          </a:p>
          <a:p>
            <a:endParaRPr lang="en-US" dirty="0"/>
          </a:p>
          <a:p>
            <a:r>
              <a:rPr lang="en-US" dirty="0"/>
              <a:t>Equipment already owned though rental rather than purchase on extras needed</a:t>
            </a:r>
          </a:p>
          <a:p>
            <a:endParaRPr lang="en-US" dirty="0"/>
          </a:p>
          <a:p>
            <a:r>
              <a:rPr lang="en-US" dirty="0"/>
              <a:t>Use existing jobs of professionals rather than buy materials, hire professionals to stage repairs</a:t>
            </a:r>
          </a:p>
          <a:p>
            <a:endParaRPr lang="en-US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6238017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1102129-0785-B149-A43D-6974C494126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How much 2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AA4B229-6BB7-8341-B0AC-F3549579EC8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Total costing needed to cover £10k to do full time</a:t>
            </a:r>
          </a:p>
          <a:p>
            <a:r>
              <a:rPr lang="en-US" dirty="0"/>
              <a:t>1 video per week covering a wide variety of trades</a:t>
            </a:r>
          </a:p>
          <a:p>
            <a:r>
              <a:rPr lang="en-US" dirty="0"/>
              <a:t>The rate of £ to views on average is currently £3.41 per 1k views</a:t>
            </a:r>
          </a:p>
          <a:p>
            <a:r>
              <a:rPr lang="en-US" dirty="0" err="1"/>
              <a:t>Youtube</a:t>
            </a:r>
            <a:r>
              <a:rPr lang="en-US" dirty="0"/>
              <a:t> would take 45% of each view revenue (£1.53) leaving me with £1.88 per 1k views or £0.0018 per view. </a:t>
            </a:r>
          </a:p>
          <a:p>
            <a:r>
              <a:rPr lang="en-US" dirty="0"/>
              <a:t>Each video would need 100k views raising £180 per video and a total of £9,360 for a year of videos. </a:t>
            </a:r>
          </a:p>
          <a:p>
            <a:r>
              <a:rPr lang="en-US" dirty="0"/>
              <a:t>Videos would remain active and continue to earn as more are placed up. </a:t>
            </a:r>
          </a:p>
        </p:txBody>
      </p:sp>
    </p:spTree>
    <p:extLst>
      <p:ext uri="{BB962C8B-B14F-4D97-AF65-F5344CB8AC3E}">
        <p14:creationId xmlns:p14="http://schemas.microsoft.com/office/powerpoint/2010/main" val="9726912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Content Placeholder 4" descr="A screenshot of a cell phone&#10;&#10;Description automatically generated">
            <a:extLst>
              <a:ext uri="{FF2B5EF4-FFF2-40B4-BE49-F238E27FC236}">
                <a16:creationId xmlns:a16="http://schemas.microsoft.com/office/drawing/2014/main" id="{31A58B21-1359-A349-948E-D930C965D242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2813008" y="2193925"/>
            <a:ext cx="6565984" cy="4024313"/>
          </a:xfrm>
        </p:spPr>
      </p:pic>
    </p:spTree>
    <p:extLst>
      <p:ext uri="{BB962C8B-B14F-4D97-AF65-F5344CB8AC3E}">
        <p14:creationId xmlns:p14="http://schemas.microsoft.com/office/powerpoint/2010/main" val="2014073069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27A4F34-480D-4647-AAC9-069337399FA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How much 3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FCCD052-4905-F442-B8FC-DC3C3F24DDC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Secondary revenue would be a charge of £100 to each tradesman per video for them to use it as marketing material for themselves. </a:t>
            </a:r>
          </a:p>
          <a:p>
            <a:r>
              <a:rPr lang="en-US" dirty="0"/>
              <a:t>Again going on a 1 video per week this could come in at £5,200 per year. </a:t>
            </a:r>
          </a:p>
          <a:p>
            <a:r>
              <a:rPr lang="en-US" dirty="0"/>
              <a:t>Combined with </a:t>
            </a:r>
            <a:r>
              <a:rPr lang="en-US" dirty="0" err="1"/>
              <a:t>Youtube</a:t>
            </a:r>
            <a:r>
              <a:rPr lang="en-US" dirty="0"/>
              <a:t> ad revenue of £9,360 this could come to a potential of £14,560.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61700943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A33C103-ECC9-3C4F-8275-095C102C83F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How much 4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C76643A-B1FC-AE4C-A30A-46AA13C373C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Another additional source of revenue is sponsorship deals, once channel is more established. </a:t>
            </a:r>
          </a:p>
          <a:p>
            <a:r>
              <a:rPr lang="en-US" dirty="0" err="1"/>
              <a:t>Avarage</a:t>
            </a:r>
            <a:r>
              <a:rPr lang="en-US" dirty="0"/>
              <a:t> sponsorship for a </a:t>
            </a:r>
            <a:r>
              <a:rPr lang="en-US" dirty="0" err="1"/>
              <a:t>Youtube</a:t>
            </a:r>
            <a:r>
              <a:rPr lang="en-US" dirty="0"/>
              <a:t> channel with greater than 100k subs is £1-1.5</a:t>
            </a:r>
          </a:p>
          <a:p>
            <a:r>
              <a:rPr lang="en-US" dirty="0"/>
              <a:t>Could be from DIY stores, tool manufacturers/wholesales, Property developers, tradesmen </a:t>
            </a:r>
            <a:r>
              <a:rPr lang="en-US" dirty="0" err="1"/>
              <a:t>etc</a:t>
            </a:r>
            <a:r>
              <a:rPr lang="en-US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362667824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1E0C78D-ABE7-B446-8579-CD0F7F301AD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Why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5AE41F3-6511-8643-85A3-E3D8886DBAD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Fill a gap in the market</a:t>
            </a:r>
          </a:p>
          <a:p>
            <a:r>
              <a:rPr lang="en-US" dirty="0"/>
              <a:t>Low work level, slow burn business </a:t>
            </a:r>
          </a:p>
          <a:p>
            <a:r>
              <a:rPr lang="en-US" dirty="0"/>
              <a:t>Minimal costs and resources </a:t>
            </a:r>
          </a:p>
          <a:p>
            <a:r>
              <a:rPr lang="en-US" dirty="0"/>
              <a:t>No need for business property, low start up cost</a:t>
            </a:r>
          </a:p>
          <a:p>
            <a:r>
              <a:rPr lang="en-US" dirty="0"/>
              <a:t>Use my skills as a filmmaker to ensure quality</a:t>
            </a:r>
          </a:p>
          <a:p>
            <a:r>
              <a:rPr lang="en-US" dirty="0"/>
              <a:t>Can be done alongside other projects</a:t>
            </a:r>
          </a:p>
        </p:txBody>
      </p:sp>
    </p:spTree>
    <p:extLst>
      <p:ext uri="{BB962C8B-B14F-4D97-AF65-F5344CB8AC3E}">
        <p14:creationId xmlns:p14="http://schemas.microsoft.com/office/powerpoint/2010/main" val="4131818193"/>
      </p:ext>
    </p:extLst>
  </p:cSld>
  <p:clrMapOvr>
    <a:masterClrMapping/>
  </p:clrMapOvr>
</p:sld>
</file>

<file path=ppt/theme/theme1.xml><?xml version="1.0" encoding="utf-8"?>
<a:theme xmlns:a="http://schemas.openxmlformats.org/drawingml/2006/main" name="Vapor Trail">
  <a:themeElements>
    <a:clrScheme name="Vapor Trail">
      <a:dk1>
        <a:sysClr val="windowText" lastClr="000000"/>
      </a:dk1>
      <a:lt1>
        <a:sysClr val="window" lastClr="FFFFFF"/>
      </a:lt1>
      <a:dk2>
        <a:srgbClr val="454545"/>
      </a:dk2>
      <a:lt2>
        <a:srgbClr val="DADADA"/>
      </a:lt2>
      <a:accent1>
        <a:srgbClr val="DF2E28"/>
      </a:accent1>
      <a:accent2>
        <a:srgbClr val="FE801A"/>
      </a:accent2>
      <a:accent3>
        <a:srgbClr val="E9BF35"/>
      </a:accent3>
      <a:accent4>
        <a:srgbClr val="81BB42"/>
      </a:accent4>
      <a:accent5>
        <a:srgbClr val="32C7A9"/>
      </a:accent5>
      <a:accent6>
        <a:srgbClr val="4A9BDC"/>
      </a:accent6>
      <a:hlink>
        <a:srgbClr val="F0532B"/>
      </a:hlink>
      <a:folHlink>
        <a:srgbClr val="F38B53"/>
      </a:folHlink>
    </a:clrScheme>
    <a:fontScheme name="Vapor Trail">
      <a:majorFont>
        <a:latin typeface="Century Gothic" panose="020B0502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Vapor Trail">
      <a:fillStyleLst>
        <a:solidFill>
          <a:schemeClr val="phClr"/>
        </a:solidFill>
        <a:gradFill rotWithShape="1">
          <a:gsLst>
            <a:gs pos="0">
              <a:schemeClr val="phClr">
                <a:tint val="69000"/>
                <a:alpha val="100000"/>
                <a:satMod val="109000"/>
                <a:lumMod val="110000"/>
              </a:schemeClr>
            </a:gs>
            <a:gs pos="52000">
              <a:schemeClr val="phClr">
                <a:tint val="74000"/>
                <a:satMod val="100000"/>
                <a:lumMod val="104000"/>
              </a:schemeClr>
            </a:gs>
            <a:gs pos="100000">
              <a:schemeClr val="phClr">
                <a:tint val="78000"/>
                <a:satMod val="100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satMod val="100000"/>
                <a:lumMod val="104000"/>
              </a:schemeClr>
            </a:gs>
            <a:gs pos="78000">
              <a:schemeClr val="phClr">
                <a:shade val="100000"/>
                <a:satMod val="110000"/>
                <a:lumMod val="10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  <a:scene3d>
            <a:camera prst="orthographicFront">
              <a:rot lat="0" lon="0" rev="0"/>
            </a:camera>
            <a:lightRig rig="threePt" dir="t"/>
          </a:scene3d>
          <a:sp3d>
            <a:bevelT w="25400" h="12700"/>
          </a:sp3d>
        </a:effectStyle>
        <a:effectStyle>
          <a:effectLst>
            <a:outerShdw blurRad="57150" dist="19050" dir="5400000" algn="ctr" rotWithShape="0">
              <a:srgbClr val="000000">
                <a:alpha val="48000"/>
              </a:srgbClr>
            </a:outerShdw>
          </a:effectLst>
          <a:scene3d>
            <a:camera prst="orthographicFront">
              <a:rot lat="0" lon="0" rev="0"/>
            </a:camera>
            <a:lightRig rig="threePt" dir="t"/>
          </a:scene3d>
          <a:sp3d>
            <a:bevelT w="50800" h="25400"/>
          </a:sp3d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Vapor Trail" id="{4FDF2955-7D9C-493C-B9F9-C205151B46CD}" vid="{8F31A783-2159-4870-BC29-2BA7D038EA44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Vapor Trail</Template>
  <TotalTime>1223</TotalTime>
  <Words>477</Words>
  <Application>Microsoft Macintosh PowerPoint</Application>
  <PresentationFormat>Widescreen</PresentationFormat>
  <Paragraphs>57</Paragraphs>
  <Slides>12</Slides>
  <Notes>0</Notes>
  <HiddenSlides>0</HiddenSlides>
  <MMClips>1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5" baseType="lpstr">
      <vt:lpstr>Arial</vt:lpstr>
      <vt:lpstr>Century Gothic</vt:lpstr>
      <vt:lpstr>Vapor Trail</vt:lpstr>
      <vt:lpstr>PowerPoint Presentation</vt:lpstr>
      <vt:lpstr>PowerPoint Presentation</vt:lpstr>
      <vt:lpstr>What is it</vt:lpstr>
      <vt:lpstr>Why do it</vt:lpstr>
      <vt:lpstr>What is in a video</vt:lpstr>
      <vt:lpstr>Who is it for</vt:lpstr>
      <vt:lpstr>How much</vt:lpstr>
      <vt:lpstr>How much 2</vt:lpstr>
      <vt:lpstr>PowerPoint Presentation</vt:lpstr>
      <vt:lpstr>How much 3</vt:lpstr>
      <vt:lpstr>How much 4</vt:lpstr>
      <vt:lpstr>Why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Ashley Edwards (1704521)</dc:creator>
  <cp:lastModifiedBy>Ashley Edwards (1704521)</cp:lastModifiedBy>
  <cp:revision>11</cp:revision>
  <dcterms:created xsi:type="dcterms:W3CDTF">2020-04-04T17:40:20Z</dcterms:created>
  <dcterms:modified xsi:type="dcterms:W3CDTF">2020-04-05T14:03:21Z</dcterms:modified>
</cp:coreProperties>
</file>