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Override PartName="/ppt/slideLayouts/slideLayout16.xml" ContentType="application/vnd.openxmlformats-officedocument.presentationml.slideLayout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Layouts/slideLayout17.xml" ContentType="application/vnd.openxmlformats-officedocument.presentationml.slideLayout+xml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notesMasterIdLst>
    <p:notesMasterId r:id="rId14"/>
  </p:notesMasterIdLst>
  <p:sldIdLst>
    <p:sldId id="256" r:id="rId2"/>
    <p:sldId id="349" r:id="rId3"/>
    <p:sldId id="350" r:id="rId4"/>
    <p:sldId id="326" r:id="rId5"/>
    <p:sldId id="338" r:id="rId6"/>
    <p:sldId id="318" r:id="rId7"/>
    <p:sldId id="322" r:id="rId8"/>
    <p:sldId id="328" r:id="rId9"/>
    <p:sldId id="327" r:id="rId10"/>
    <p:sldId id="329" r:id="rId11"/>
    <p:sldId id="324" r:id="rId12"/>
    <p:sldId id="330" r:id="rId13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407" autoAdjust="0"/>
    <p:restoredTop sz="98495" autoAdjust="0"/>
  </p:normalViewPr>
  <p:slideViewPr>
    <p:cSldViewPr snapToGrid="0" snapToObjects="1">
      <p:cViewPr>
        <p:scale>
          <a:sx n="75" d="100"/>
          <a:sy n="75" d="100"/>
        </p:scale>
        <p:origin x="-1328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6915D-16A3-3843-9190-7105A244C8FD}" type="datetimeFigureOut">
              <a:rPr lang="en-GB" smtClean="0"/>
              <a:pPr/>
              <a:t>3/6/17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EAD4DA-9C38-B04E-B000-78B385EB84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3/6/17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3/6/17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3/6/17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3/6/17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3/6/17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3/6/17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3/6/17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3/6/17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3/6/17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3/6/17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3/6/17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3/6/17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3/6/17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3/6/17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3/6/17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AD439F1E-FAB3-4C48-A82D-7FC4B80BEC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CF293202-4C99-314B-A920-7C9A809496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3/6/17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4" Type="http://schemas.openxmlformats.org/officeDocument/2006/relationships/image" Target="../media/image12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718407"/>
            <a:ext cx="8915400" cy="1549726"/>
          </a:xfrm>
        </p:spPr>
        <p:txBody>
          <a:bodyPr>
            <a:normAutofit/>
          </a:bodyPr>
          <a:lstStyle/>
          <a:p>
            <a:r>
              <a:rPr lang="en-GB" dirty="0" smtClean="0"/>
              <a:t>Political Bodies: Surveillance, Risk and Regulation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471706"/>
          </a:xfrm>
        </p:spPr>
        <p:txBody>
          <a:bodyPr>
            <a:normAutofit/>
          </a:bodyPr>
          <a:lstStyle/>
          <a:p>
            <a:r>
              <a:rPr lang="en-GB" dirty="0" smtClean="0"/>
              <a:t>How, in everyday life, are your bodies regulated and surveyed?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3149600"/>
            <a:ext cx="7610476" cy="2573867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And how performs the regulation? </a:t>
            </a:r>
            <a:endParaRPr lang="en-GB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5"/>
            <a:ext cx="8913813" cy="170401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do we know about Foucault? And what does he have to do with bodies?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0801" y="2861733"/>
            <a:ext cx="7078132" cy="3556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Foucault &amp; Regulatory Power 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Micro-operations and technologies of power</a:t>
            </a:r>
          </a:p>
          <a:p>
            <a:r>
              <a:rPr lang="en-GB" dirty="0" smtClean="0"/>
              <a:t>As a critique of Marx and the dominance of economic power</a:t>
            </a:r>
          </a:p>
          <a:p>
            <a:r>
              <a:rPr lang="en-GB" dirty="0" smtClean="0"/>
              <a:t>Not held by agencies </a:t>
            </a:r>
          </a:p>
          <a:p>
            <a:pPr lvl="1"/>
            <a:r>
              <a:rPr lang="en-GB" dirty="0" smtClean="0"/>
              <a:t>Power is exercised not possessed</a:t>
            </a:r>
          </a:p>
          <a:p>
            <a:r>
              <a:rPr lang="en-GB" dirty="0" smtClean="0"/>
              <a:t>Incorporated into numerous practices</a:t>
            </a:r>
          </a:p>
          <a:p>
            <a:r>
              <a:rPr lang="en-GB" dirty="0" smtClean="0"/>
              <a:t>Capillary network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‘How’ of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0668"/>
            <a:ext cx="7610476" cy="3895662"/>
          </a:xfrm>
        </p:spPr>
        <p:txBody>
          <a:bodyPr/>
          <a:lstStyle/>
          <a:p>
            <a:r>
              <a:rPr lang="en-GB" dirty="0" smtClean="0"/>
              <a:t>We are all regulated</a:t>
            </a:r>
          </a:p>
          <a:p>
            <a:r>
              <a:rPr lang="en-GB" dirty="0" smtClean="0"/>
              <a:t>How power operates</a:t>
            </a:r>
          </a:p>
          <a:p>
            <a:pPr lvl="1"/>
            <a:r>
              <a:rPr lang="en-GB" dirty="0" smtClean="0"/>
              <a:t>Strategies, networks and mechanisms </a:t>
            </a:r>
          </a:p>
          <a:p>
            <a:r>
              <a:rPr lang="en-GB" dirty="0" smtClean="0"/>
              <a:t>How major shifts in exercising power had occurred</a:t>
            </a:r>
          </a:p>
          <a:p>
            <a:r>
              <a:rPr lang="en-GB" dirty="0" smtClean="0"/>
              <a:t>It is only by asking the ‘how’ of power, that we can get to the ‘who’</a:t>
            </a:r>
          </a:p>
          <a:p>
            <a:r>
              <a:rPr lang="en-GB" dirty="0" smtClean="0"/>
              <a:t>Bureaucracy, categorisation, discourse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3" y="734484"/>
            <a:ext cx="4269317" cy="28892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8817" y="734484"/>
            <a:ext cx="3289300" cy="24638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8817" y="3403600"/>
            <a:ext cx="3289300" cy="30395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332" y="3860800"/>
            <a:ext cx="4269317" cy="25823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Techniques of the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398838"/>
          </a:xfrm>
        </p:spPr>
        <p:txBody>
          <a:bodyPr>
            <a:normAutofit/>
          </a:bodyPr>
          <a:lstStyle/>
          <a:p>
            <a:r>
              <a:rPr lang="en-GB" dirty="0" smtClean="0"/>
              <a:t>Not unique to capitalism </a:t>
            </a:r>
          </a:p>
          <a:p>
            <a:pPr lvl="1"/>
            <a:r>
              <a:rPr lang="en-GB" dirty="0" smtClean="0"/>
              <a:t>But gained prominence in 17</a:t>
            </a:r>
            <a:r>
              <a:rPr lang="en-GB" baseline="30000" dirty="0" smtClean="0"/>
              <a:t>th</a:t>
            </a:r>
            <a:r>
              <a:rPr lang="en-GB" dirty="0" smtClean="0"/>
              <a:t> &amp; 18</a:t>
            </a:r>
            <a:r>
              <a:rPr lang="en-GB" baseline="30000" dirty="0" smtClean="0"/>
              <a:t>th</a:t>
            </a:r>
            <a:r>
              <a:rPr lang="en-GB" dirty="0" smtClean="0"/>
              <a:t> centuries</a:t>
            </a:r>
          </a:p>
          <a:p>
            <a:r>
              <a:rPr lang="en-GB" dirty="0" smtClean="0"/>
              <a:t>Not a mastery of your own body </a:t>
            </a:r>
          </a:p>
          <a:p>
            <a:pPr lvl="1"/>
            <a:r>
              <a:rPr lang="en-GB" dirty="0" smtClean="0"/>
              <a:t>Like monks</a:t>
            </a:r>
          </a:p>
          <a:p>
            <a:r>
              <a:rPr lang="en-GB" dirty="0" smtClean="0"/>
              <a:t>Nor an express appropriation </a:t>
            </a:r>
          </a:p>
          <a:p>
            <a:pPr lvl="1"/>
            <a:r>
              <a:rPr lang="en-GB" dirty="0" smtClean="0"/>
              <a:t>Slavery </a:t>
            </a:r>
          </a:p>
          <a:p>
            <a:r>
              <a:rPr lang="en-GB" dirty="0" smtClean="0"/>
              <a:t>But an everyday manipulation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“A modest suspicious power”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370668"/>
            <a:ext cx="7610476" cy="3895662"/>
          </a:xfrm>
        </p:spPr>
        <p:txBody>
          <a:bodyPr>
            <a:normAutofit/>
          </a:bodyPr>
          <a:lstStyle/>
          <a:p>
            <a:r>
              <a:rPr lang="en-GB" dirty="0" smtClean="0"/>
              <a:t>Bodies just don’t do as they are told</a:t>
            </a:r>
          </a:p>
          <a:p>
            <a:pPr lvl="1"/>
            <a:r>
              <a:rPr lang="en-GB" dirty="0" smtClean="0"/>
              <a:t>Less about output </a:t>
            </a:r>
          </a:p>
          <a:p>
            <a:r>
              <a:rPr lang="en-GB" dirty="0" smtClean="0"/>
              <a:t>They behave as they are disciplined </a:t>
            </a:r>
          </a:p>
          <a:p>
            <a:r>
              <a:rPr lang="en-GB" dirty="0" smtClean="0"/>
              <a:t>Subjected bodies </a:t>
            </a:r>
          </a:p>
          <a:p>
            <a:r>
              <a:rPr lang="en-GB" dirty="0" smtClean="0"/>
              <a:t>To be a ‘productive’ body, it first has to be a ‘subjected’ body.</a:t>
            </a:r>
          </a:p>
          <a:p>
            <a:r>
              <a:rPr lang="en-GB" dirty="0" smtClean="0"/>
              <a:t>‘A political technology of the body’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Discipline and Punish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28134" y="2302933"/>
            <a:ext cx="3166534" cy="3974042"/>
          </a:xfrm>
        </p:spPr>
        <p:txBody>
          <a:bodyPr/>
          <a:lstStyle/>
          <a:p>
            <a:r>
              <a:rPr lang="en-GB" dirty="0" smtClean="0"/>
              <a:t>Western Europe, 18</a:t>
            </a:r>
            <a:r>
              <a:rPr lang="en-GB" baseline="30000" dirty="0" smtClean="0"/>
              <a:t>th</a:t>
            </a:r>
            <a:r>
              <a:rPr lang="en-GB" dirty="0" smtClean="0"/>
              <a:t> century </a:t>
            </a:r>
          </a:p>
          <a:p>
            <a:r>
              <a:rPr lang="en-GB" dirty="0" smtClean="0"/>
              <a:t>Shift from exemplary torture as punishment  </a:t>
            </a:r>
          </a:p>
          <a:p>
            <a:pPr lvl="1"/>
            <a:r>
              <a:rPr lang="en-GB" dirty="0" smtClean="0"/>
              <a:t>Inefficient and costly</a:t>
            </a:r>
          </a:p>
          <a:p>
            <a:r>
              <a:rPr lang="en-GB" dirty="0" smtClean="0"/>
              <a:t>To surveillance as punishment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9867" y="1608666"/>
            <a:ext cx="2783946" cy="356648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4668" y="3879755"/>
            <a:ext cx="3124200" cy="25908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63456"/>
            <a:ext cx="8913813" cy="914400"/>
          </a:xfrm>
        </p:spPr>
        <p:txBody>
          <a:bodyPr/>
          <a:lstStyle/>
          <a:p>
            <a:r>
              <a:rPr lang="en-GB" dirty="0" smtClean="0"/>
              <a:t>Bentham’s </a:t>
            </a:r>
            <a:r>
              <a:rPr lang="en-GB" dirty="0" err="1" smtClean="0"/>
              <a:t>Panopticon</a:t>
            </a:r>
            <a:r>
              <a:rPr lang="en-GB" dirty="0" smtClean="0"/>
              <a:t> (1785)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40268" y="1693333"/>
            <a:ext cx="3708400" cy="4583642"/>
          </a:xfrm>
        </p:spPr>
        <p:txBody>
          <a:bodyPr/>
          <a:lstStyle/>
          <a:p>
            <a:r>
              <a:rPr lang="en-GB" dirty="0" smtClean="0"/>
              <a:t>Metaphor for power relations</a:t>
            </a:r>
          </a:p>
          <a:p>
            <a:r>
              <a:rPr lang="en-GB" dirty="0" smtClean="0"/>
              <a:t>All-seeing gaze</a:t>
            </a:r>
          </a:p>
          <a:p>
            <a:pPr lvl="1"/>
            <a:r>
              <a:rPr lang="en-GB" dirty="0" smtClean="0"/>
              <a:t>Marked yet masked</a:t>
            </a:r>
          </a:p>
          <a:p>
            <a:r>
              <a:rPr lang="en-GB" dirty="0" smtClean="0"/>
              <a:t>Prisoners assume that they are being watched</a:t>
            </a:r>
          </a:p>
          <a:p>
            <a:r>
              <a:rPr lang="en-GB" dirty="0" smtClean="0"/>
              <a:t>Begin to self-discipline</a:t>
            </a:r>
          </a:p>
          <a:p>
            <a:r>
              <a:rPr lang="en-GB" dirty="0" smtClean="0"/>
              <a:t>Internalization</a:t>
            </a:r>
          </a:p>
          <a:p>
            <a:r>
              <a:rPr lang="en-GB" dirty="0" smtClean="0"/>
              <a:t>“Docile Bodies’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83760" y="2595563"/>
            <a:ext cx="4029934" cy="368141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8668" y="1693333"/>
            <a:ext cx="3732106" cy="360415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6294" y="4078286"/>
            <a:ext cx="3327400" cy="24384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333" y="596899"/>
            <a:ext cx="4157134" cy="256963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4333" y="3742268"/>
            <a:ext cx="4157134" cy="25675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33" y="1640417"/>
            <a:ext cx="3492500" cy="4203702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133" y="1016000"/>
            <a:ext cx="7010399" cy="499533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1686</TotalTime>
  <Words>273</Words>
  <Application>Microsoft Macintosh PowerPoint</Application>
  <PresentationFormat>On-screen Show (4:3)</PresentationFormat>
  <Paragraphs>46</Paragraphs>
  <Slides>12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Perspective</vt:lpstr>
      <vt:lpstr>Political Bodies: Surveillance, Risk and Regulation</vt:lpstr>
      <vt:lpstr>How, in everyday life, are your bodies regulated and surveyed? </vt:lpstr>
      <vt:lpstr>What do we know about Foucault? And what does he have to do with bodies? </vt:lpstr>
      <vt:lpstr>Foucault &amp; Regulatory Power </vt:lpstr>
      <vt:lpstr>The ‘How’ of Power</vt:lpstr>
      <vt:lpstr>Slide 6</vt:lpstr>
      <vt:lpstr>Techniques of the Body</vt:lpstr>
      <vt:lpstr>“A modest suspicious power”</vt:lpstr>
      <vt:lpstr>Discipline and Punish</vt:lpstr>
      <vt:lpstr>Bentham’s Panopticon (1785)</vt:lpstr>
      <vt:lpstr>Slide 11</vt:lpstr>
      <vt:lpstr>Slide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132</cp:revision>
  <dcterms:created xsi:type="dcterms:W3CDTF">2017-03-06T17:12:29Z</dcterms:created>
  <dcterms:modified xsi:type="dcterms:W3CDTF">2017-03-06T17:16:16Z</dcterms:modified>
</cp:coreProperties>
</file>