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38"/>
  </p:notesMasterIdLst>
  <p:sldIdLst>
    <p:sldId id="276" r:id="rId3"/>
    <p:sldId id="256" r:id="rId4"/>
    <p:sldId id="274" r:id="rId5"/>
    <p:sldId id="278" r:id="rId6"/>
    <p:sldId id="260" r:id="rId7"/>
    <p:sldId id="284" r:id="rId8"/>
    <p:sldId id="286" r:id="rId9"/>
    <p:sldId id="298" r:id="rId10"/>
    <p:sldId id="295" r:id="rId11"/>
    <p:sldId id="261" r:id="rId12"/>
    <p:sldId id="285" r:id="rId13"/>
    <p:sldId id="258" r:id="rId14"/>
    <p:sldId id="262" r:id="rId15"/>
    <p:sldId id="296" r:id="rId16"/>
    <p:sldId id="264" r:id="rId17"/>
    <p:sldId id="297" r:id="rId18"/>
    <p:sldId id="265" r:id="rId19"/>
    <p:sldId id="291" r:id="rId20"/>
    <p:sldId id="266" r:id="rId21"/>
    <p:sldId id="287" r:id="rId22"/>
    <p:sldId id="267" r:id="rId23"/>
    <p:sldId id="268" r:id="rId24"/>
    <p:sldId id="269" r:id="rId25"/>
    <p:sldId id="288" r:id="rId26"/>
    <p:sldId id="270" r:id="rId27"/>
    <p:sldId id="289" r:id="rId28"/>
    <p:sldId id="272" r:id="rId29"/>
    <p:sldId id="294" r:id="rId30"/>
    <p:sldId id="273" r:id="rId31"/>
    <p:sldId id="290" r:id="rId32"/>
    <p:sldId id="292" r:id="rId33"/>
    <p:sldId id="299" r:id="rId34"/>
    <p:sldId id="280" r:id="rId35"/>
    <p:sldId id="283" r:id="rId36"/>
    <p:sldId id="29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970935-656B-4443-A973-ECAAD17EE53E}" v="23" dt="2025-02-05T10:47:55.1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82" autoAdjust="0"/>
    <p:restoredTop sz="79226" autoAdjust="0"/>
  </p:normalViewPr>
  <p:slideViewPr>
    <p:cSldViewPr snapToGrid="0">
      <p:cViewPr varScale="1">
        <p:scale>
          <a:sx n="66" d="100"/>
          <a:sy n="66" d="100"/>
        </p:scale>
        <p:origin x="118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6/11/relationships/changesInfo" Target="changesInfos/changesInfo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userId="602b836c-9d74-4fb4-9158-56fc59b1a0f4" providerId="ADAL" clId="{A8970935-656B-4443-A973-ECAAD17EE53E}"/>
    <pc:docChg chg="custSel addSld modSld">
      <pc:chgData name="Philippa Fitzgerald" userId="602b836c-9d74-4fb4-9158-56fc59b1a0f4" providerId="ADAL" clId="{A8970935-656B-4443-A973-ECAAD17EE53E}" dt="2024-11-01T13:16:46.784" v="457"/>
      <pc:docMkLst>
        <pc:docMk/>
      </pc:docMkLst>
      <pc:sldChg chg="addSp delSp modSp new mod setBg modNotesTx">
        <pc:chgData name="Philippa Fitzgerald" userId="602b836c-9d74-4fb4-9158-56fc59b1a0f4" providerId="ADAL" clId="{A8970935-656B-4443-A973-ECAAD17EE53E}" dt="2024-11-01T13:16:46.784" v="457"/>
        <pc:sldMkLst>
          <pc:docMk/>
          <pc:sldMk cId="3367405267" sldId="294"/>
        </pc:sldMkLst>
      </pc:sldChg>
    </pc:docChg>
  </pc:docChgLst>
  <pc:docChgLst>
    <pc:chgData name="Philippa Fitzgerald (1905945)" userId="86335e86-eb29-4a28-931a-bc1b5db21ca0" providerId="ADAL" clId="{A8970935-656B-4443-A973-ECAAD17EE53E}"/>
    <pc:docChg chg="undo redo custSel addSld delSld modSld sldOrd">
      <pc:chgData name="Philippa Fitzgerald (1905945)" userId="86335e86-eb29-4a28-931a-bc1b5db21ca0" providerId="ADAL" clId="{A8970935-656B-4443-A973-ECAAD17EE53E}" dt="2025-02-06T12:23:12.185" v="1778"/>
      <pc:docMkLst>
        <pc:docMk/>
      </pc:docMkLst>
      <pc:sldChg chg="ord">
        <pc:chgData name="Philippa Fitzgerald (1905945)" userId="86335e86-eb29-4a28-931a-bc1b5db21ca0" providerId="ADAL" clId="{A8970935-656B-4443-A973-ECAAD17EE53E}" dt="2024-05-13T10:25:05.564" v="1431"/>
        <pc:sldMkLst>
          <pc:docMk/>
          <pc:sldMk cId="3125723754" sldId="256"/>
        </pc:sldMkLst>
      </pc:sldChg>
      <pc:sldChg chg="ord modNotesTx">
        <pc:chgData name="Philippa Fitzgerald (1905945)" userId="86335e86-eb29-4a28-931a-bc1b5db21ca0" providerId="ADAL" clId="{A8970935-656B-4443-A973-ECAAD17EE53E}" dt="2024-05-09T15:23:30.680" v="285"/>
        <pc:sldMkLst>
          <pc:docMk/>
          <pc:sldMk cId="4081335136" sldId="258"/>
        </pc:sldMkLst>
      </pc:sldChg>
      <pc:sldChg chg="ord">
        <pc:chgData name="Philippa Fitzgerald (1905945)" userId="86335e86-eb29-4a28-931a-bc1b5db21ca0" providerId="ADAL" clId="{A8970935-656B-4443-A973-ECAAD17EE53E}" dt="2024-05-09T15:18:27.939" v="266"/>
        <pc:sldMkLst>
          <pc:docMk/>
          <pc:sldMk cId="1387984445" sldId="260"/>
        </pc:sldMkLst>
      </pc:sldChg>
      <pc:sldChg chg="modNotesTx">
        <pc:chgData name="Philippa Fitzgerald (1905945)" userId="86335e86-eb29-4a28-931a-bc1b5db21ca0" providerId="ADAL" clId="{A8970935-656B-4443-A973-ECAAD17EE53E}" dt="2024-05-09T07:19:55.620" v="122" actId="20577"/>
        <pc:sldMkLst>
          <pc:docMk/>
          <pc:sldMk cId="1373322431" sldId="265"/>
        </pc:sldMkLst>
      </pc:sldChg>
      <pc:sldChg chg="modNotesTx">
        <pc:chgData name="Philippa Fitzgerald (1905945)" userId="86335e86-eb29-4a28-931a-bc1b5db21ca0" providerId="ADAL" clId="{A8970935-656B-4443-A973-ECAAD17EE53E}" dt="2024-05-13T09:14:41.607" v="802" actId="20577"/>
        <pc:sldMkLst>
          <pc:docMk/>
          <pc:sldMk cId="2589206551" sldId="267"/>
        </pc:sldMkLst>
      </pc:sldChg>
      <pc:sldChg chg="modNotesTx">
        <pc:chgData name="Philippa Fitzgerald (1905945)" userId="86335e86-eb29-4a28-931a-bc1b5db21ca0" providerId="ADAL" clId="{A8970935-656B-4443-A973-ECAAD17EE53E}" dt="2024-05-13T10:06:27.270" v="963" actId="20577"/>
        <pc:sldMkLst>
          <pc:docMk/>
          <pc:sldMk cId="3045649304" sldId="270"/>
        </pc:sldMkLst>
      </pc:sldChg>
      <pc:sldChg chg="modNotesTx">
        <pc:chgData name="Philippa Fitzgerald (1905945)" userId="86335e86-eb29-4a28-931a-bc1b5db21ca0" providerId="ADAL" clId="{A8970935-656B-4443-A973-ECAAD17EE53E}" dt="2024-05-13T10:07:04.276" v="1009" actId="20577"/>
        <pc:sldMkLst>
          <pc:docMk/>
          <pc:sldMk cId="1989506519" sldId="271"/>
        </pc:sldMkLst>
      </pc:sldChg>
      <pc:sldChg chg="ord modNotesTx">
        <pc:chgData name="Philippa Fitzgerald (1905945)" userId="86335e86-eb29-4a28-931a-bc1b5db21ca0" providerId="ADAL" clId="{A8970935-656B-4443-A973-ECAAD17EE53E}" dt="2025-02-06T12:23:12.185" v="1778"/>
        <pc:sldMkLst>
          <pc:docMk/>
          <pc:sldMk cId="566775888" sldId="272"/>
        </pc:sldMkLst>
      </pc:sldChg>
      <pc:sldChg chg="modNotesTx">
        <pc:chgData name="Philippa Fitzgerald (1905945)" userId="86335e86-eb29-4a28-931a-bc1b5db21ca0" providerId="ADAL" clId="{A8970935-656B-4443-A973-ECAAD17EE53E}" dt="2024-05-09T15:32:59.378" v="700" actId="20577"/>
        <pc:sldMkLst>
          <pc:docMk/>
          <pc:sldMk cId="181435170" sldId="273"/>
        </pc:sldMkLst>
      </pc:sldChg>
      <pc:sldChg chg="addSp delSp modSp mod modNotesTx">
        <pc:chgData name="Philippa Fitzgerald (1905945)" userId="86335e86-eb29-4a28-931a-bc1b5db21ca0" providerId="ADAL" clId="{A8970935-656B-4443-A973-ECAAD17EE53E}" dt="2024-09-20T10:52:58.684" v="1621"/>
        <pc:sldMkLst>
          <pc:docMk/>
          <pc:sldMk cId="311466805" sldId="276"/>
        </pc:sldMkLst>
      </pc:sldChg>
      <pc:sldChg chg="del">
        <pc:chgData name="Philippa Fitzgerald (1905945)" userId="86335e86-eb29-4a28-931a-bc1b5db21ca0" providerId="ADAL" clId="{A8970935-656B-4443-A973-ECAAD17EE53E}" dt="2024-05-13T10:22:44.963" v="1426" actId="2696"/>
        <pc:sldMkLst>
          <pc:docMk/>
          <pc:sldMk cId="1119458359" sldId="277"/>
        </pc:sldMkLst>
      </pc:sldChg>
      <pc:sldChg chg="modSp mod">
        <pc:chgData name="Philippa Fitzgerald (1905945)" userId="86335e86-eb29-4a28-931a-bc1b5db21ca0" providerId="ADAL" clId="{A8970935-656B-4443-A973-ECAAD17EE53E}" dt="2025-02-05T10:39:01.897" v="1738"/>
        <pc:sldMkLst>
          <pc:docMk/>
          <pc:sldMk cId="1530344858" sldId="278"/>
        </pc:sldMkLst>
        <pc:spChg chg="mod">
          <ac:chgData name="Philippa Fitzgerald (1905945)" userId="86335e86-eb29-4a28-931a-bc1b5db21ca0" providerId="ADAL" clId="{A8970935-656B-4443-A973-ECAAD17EE53E}" dt="2025-02-05T10:39:01.897" v="1738"/>
          <ac:spMkLst>
            <pc:docMk/>
            <pc:sldMk cId="1530344858" sldId="278"/>
            <ac:spMk id="3" creationId="{6AF3C002-B1CE-A86D-4651-A3B3D13E8EB0}"/>
          </ac:spMkLst>
        </pc:spChg>
      </pc:sldChg>
      <pc:sldChg chg="del">
        <pc:chgData name="Philippa Fitzgerald (1905945)" userId="86335e86-eb29-4a28-931a-bc1b5db21ca0" providerId="ADAL" clId="{A8970935-656B-4443-A973-ECAAD17EE53E}" dt="2024-05-13T10:23:37.246" v="1427" actId="2696"/>
        <pc:sldMkLst>
          <pc:docMk/>
          <pc:sldMk cId="4240277594" sldId="279"/>
        </pc:sldMkLst>
      </pc:sldChg>
      <pc:sldChg chg="modSp del mod">
        <pc:chgData name="Philippa Fitzgerald (1905945)" userId="86335e86-eb29-4a28-931a-bc1b5db21ca0" providerId="ADAL" clId="{A8970935-656B-4443-A973-ECAAD17EE53E}" dt="2024-09-20T10:28:37.033" v="1617" actId="2696"/>
        <pc:sldMkLst>
          <pc:docMk/>
          <pc:sldMk cId="255136254" sldId="281"/>
        </pc:sldMkLst>
      </pc:sldChg>
      <pc:sldChg chg="ord modNotesTx">
        <pc:chgData name="Philippa Fitzgerald (1905945)" userId="86335e86-eb29-4a28-931a-bc1b5db21ca0" providerId="ADAL" clId="{A8970935-656B-4443-A973-ECAAD17EE53E}" dt="2024-05-09T15:18:31.434" v="268"/>
        <pc:sldMkLst>
          <pc:docMk/>
          <pc:sldMk cId="1791175855" sldId="284"/>
        </pc:sldMkLst>
      </pc:sldChg>
      <pc:sldChg chg="modSp mod modNotesTx">
        <pc:chgData name="Philippa Fitzgerald (1905945)" userId="86335e86-eb29-4a28-931a-bc1b5db21ca0" providerId="ADAL" clId="{A8970935-656B-4443-A973-ECAAD17EE53E}" dt="2024-05-09T15:19:37.360" v="281" actId="20577"/>
        <pc:sldMkLst>
          <pc:docMk/>
          <pc:sldMk cId="3529111441" sldId="286"/>
        </pc:sldMkLst>
      </pc:sldChg>
      <pc:sldChg chg="addSp delSp modSp new mod setBg modNotesTx">
        <pc:chgData name="Philippa Fitzgerald (1905945)" userId="86335e86-eb29-4a28-931a-bc1b5db21ca0" providerId="ADAL" clId="{A8970935-656B-4443-A973-ECAAD17EE53E}" dt="2024-05-13T09:14:05.644" v="801" actId="20577"/>
        <pc:sldMkLst>
          <pc:docMk/>
          <pc:sldMk cId="2983697557" sldId="287"/>
        </pc:sldMkLst>
      </pc:sldChg>
      <pc:sldChg chg="addSp delSp modSp new mod setBg">
        <pc:chgData name="Philippa Fitzgerald (1905945)" userId="86335e86-eb29-4a28-931a-bc1b5db21ca0" providerId="ADAL" clId="{A8970935-656B-4443-A973-ECAAD17EE53E}" dt="2024-05-13T09:30:34.263" v="843" actId="26606"/>
        <pc:sldMkLst>
          <pc:docMk/>
          <pc:sldMk cId="692151089" sldId="288"/>
        </pc:sldMkLst>
      </pc:sldChg>
      <pc:sldChg chg="addSp delSp modSp new mod setBg">
        <pc:chgData name="Philippa Fitzgerald (1905945)" userId="86335e86-eb29-4a28-931a-bc1b5db21ca0" providerId="ADAL" clId="{A8970935-656B-4443-A973-ECAAD17EE53E}" dt="2024-05-13T09:31:33.310" v="873" actId="26606"/>
        <pc:sldMkLst>
          <pc:docMk/>
          <pc:sldMk cId="4033668737" sldId="289"/>
        </pc:sldMkLst>
      </pc:sldChg>
      <pc:sldChg chg="addSp modSp new mod setBg">
        <pc:chgData name="Philippa Fitzgerald (1905945)" userId="86335e86-eb29-4a28-931a-bc1b5db21ca0" providerId="ADAL" clId="{A8970935-656B-4443-A973-ECAAD17EE53E}" dt="2024-05-13T10:15:03.501" v="1253" actId="26606"/>
        <pc:sldMkLst>
          <pc:docMk/>
          <pc:sldMk cId="1169051520" sldId="290"/>
        </pc:sldMkLst>
      </pc:sldChg>
      <pc:sldChg chg="addSp delSp modSp new mod modAnim">
        <pc:chgData name="Philippa Fitzgerald (1905945)" userId="86335e86-eb29-4a28-931a-bc1b5db21ca0" providerId="ADAL" clId="{A8970935-656B-4443-A973-ECAAD17EE53E}" dt="2024-05-13T09:55:42.674" v="898"/>
        <pc:sldMkLst>
          <pc:docMk/>
          <pc:sldMk cId="735065108" sldId="291"/>
        </pc:sldMkLst>
      </pc:sldChg>
      <pc:sldChg chg="addSp delSp modSp new mod modAnim modNotesTx">
        <pc:chgData name="Philippa Fitzgerald (1905945)" userId="86335e86-eb29-4a28-931a-bc1b5db21ca0" providerId="ADAL" clId="{A8970935-656B-4443-A973-ECAAD17EE53E}" dt="2024-05-13T10:22:13.239" v="1425" actId="20577"/>
        <pc:sldMkLst>
          <pc:docMk/>
          <pc:sldMk cId="4071239137" sldId="292"/>
        </pc:sldMkLst>
      </pc:sldChg>
      <pc:sldChg chg="addSp modSp new mod setBg">
        <pc:chgData name="Philippa Fitzgerald (1905945)" userId="86335e86-eb29-4a28-931a-bc1b5db21ca0" providerId="ADAL" clId="{A8970935-656B-4443-A973-ECAAD17EE53E}" dt="2024-09-20T10:28:59.222" v="1620" actId="26606"/>
        <pc:sldMkLst>
          <pc:docMk/>
          <pc:sldMk cId="1309861543" sldId="293"/>
        </pc:sldMkLst>
      </pc:sldChg>
      <pc:sldChg chg="addSp delSp modSp new del mod ord setBg modNotesTx">
        <pc:chgData name="Philippa Fitzgerald (1905945)" userId="86335e86-eb29-4a28-931a-bc1b5db21ca0" providerId="ADAL" clId="{A8970935-656B-4443-A973-ECAAD17EE53E}" dt="2024-09-20T10:18:44.130" v="1565" actId="2696"/>
        <pc:sldMkLst>
          <pc:docMk/>
          <pc:sldMk cId="1371531981" sldId="293"/>
        </pc:sldMkLst>
      </pc:sldChg>
      <pc:sldChg chg="addSp delSp modSp new mod setBg setClrOvrMap">
        <pc:chgData name="Philippa Fitzgerald (1905945)" userId="86335e86-eb29-4a28-931a-bc1b5db21ca0" providerId="ADAL" clId="{A8970935-656B-4443-A973-ECAAD17EE53E}" dt="2025-01-28T17:03:17.588" v="1653" actId="27636"/>
        <pc:sldMkLst>
          <pc:docMk/>
          <pc:sldMk cId="2105566763" sldId="295"/>
        </pc:sldMkLst>
        <pc:spChg chg="mod">
          <ac:chgData name="Philippa Fitzgerald (1905945)" userId="86335e86-eb29-4a28-931a-bc1b5db21ca0" providerId="ADAL" clId="{A8970935-656B-4443-A973-ECAAD17EE53E}" dt="2025-01-28T17:02:47.618" v="1645" actId="26606"/>
          <ac:spMkLst>
            <pc:docMk/>
            <pc:sldMk cId="2105566763" sldId="295"/>
            <ac:spMk id="2" creationId="{BA30A5A6-28E0-573B-733B-29BDF1381A98}"/>
          </ac:spMkLst>
        </pc:spChg>
        <pc:spChg chg="mod">
          <ac:chgData name="Philippa Fitzgerald (1905945)" userId="86335e86-eb29-4a28-931a-bc1b5db21ca0" providerId="ADAL" clId="{A8970935-656B-4443-A973-ECAAD17EE53E}" dt="2025-01-28T17:03:17.588" v="1653" actId="27636"/>
          <ac:spMkLst>
            <pc:docMk/>
            <pc:sldMk cId="2105566763" sldId="295"/>
            <ac:spMk id="3" creationId="{6800CD35-59AE-8E87-D580-1DFDDBF9C596}"/>
          </ac:spMkLst>
        </pc:spChg>
        <pc:spChg chg="add">
          <ac:chgData name="Philippa Fitzgerald (1905945)" userId="86335e86-eb29-4a28-931a-bc1b5db21ca0" providerId="ADAL" clId="{A8970935-656B-4443-A973-ECAAD17EE53E}" dt="2025-01-28T17:02:47.618" v="1645" actId="26606"/>
          <ac:spMkLst>
            <pc:docMk/>
            <pc:sldMk cId="2105566763" sldId="295"/>
            <ac:spMk id="21" creationId="{B95B9BA8-1D69-4796-85F5-B6D0BD52354B}"/>
          </ac:spMkLst>
        </pc:spChg>
        <pc:grpChg chg="add">
          <ac:chgData name="Philippa Fitzgerald (1905945)" userId="86335e86-eb29-4a28-931a-bc1b5db21ca0" providerId="ADAL" clId="{A8970935-656B-4443-A973-ECAAD17EE53E}" dt="2025-01-28T17:02:47.618" v="1645" actId="26606"/>
          <ac:grpSpMkLst>
            <pc:docMk/>
            <pc:sldMk cId="2105566763" sldId="295"/>
            <ac:grpSpMk id="23" creationId="{4728F330-19FB-4D39-BD0F-53032ABFEB7F}"/>
          </ac:grpSpMkLst>
        </pc:grpChg>
      </pc:sldChg>
      <pc:sldChg chg="addSp modSp new mod setBg setClrOvrMap">
        <pc:chgData name="Philippa Fitzgerald (1905945)" userId="86335e86-eb29-4a28-931a-bc1b5db21ca0" providerId="ADAL" clId="{A8970935-656B-4443-A973-ECAAD17EE53E}" dt="2025-01-28T17:06:43.074" v="1715" actId="20577"/>
        <pc:sldMkLst>
          <pc:docMk/>
          <pc:sldMk cId="391075689" sldId="296"/>
        </pc:sldMkLst>
        <pc:spChg chg="mod">
          <ac:chgData name="Philippa Fitzgerald (1905945)" userId="86335e86-eb29-4a28-931a-bc1b5db21ca0" providerId="ADAL" clId="{A8970935-656B-4443-A973-ECAAD17EE53E}" dt="2025-01-28T17:05:49.247" v="1685" actId="26606"/>
          <ac:spMkLst>
            <pc:docMk/>
            <pc:sldMk cId="391075689" sldId="296"/>
            <ac:spMk id="2" creationId="{38E73763-9CA2-FC77-BEFA-C6E0C27F5FC0}"/>
          </ac:spMkLst>
        </pc:spChg>
        <pc:spChg chg="mod">
          <ac:chgData name="Philippa Fitzgerald (1905945)" userId="86335e86-eb29-4a28-931a-bc1b5db21ca0" providerId="ADAL" clId="{A8970935-656B-4443-A973-ECAAD17EE53E}" dt="2025-01-28T17:06:43.074" v="1715" actId="20577"/>
          <ac:spMkLst>
            <pc:docMk/>
            <pc:sldMk cId="391075689" sldId="296"/>
            <ac:spMk id="3" creationId="{E2629408-AC59-4B45-D789-81C583F848E7}"/>
          </ac:spMkLst>
        </pc:spChg>
        <pc:spChg chg="add">
          <ac:chgData name="Philippa Fitzgerald (1905945)" userId="86335e86-eb29-4a28-931a-bc1b5db21ca0" providerId="ADAL" clId="{A8970935-656B-4443-A973-ECAAD17EE53E}" dt="2025-01-28T17:05:49.247" v="1685" actId="26606"/>
          <ac:spMkLst>
            <pc:docMk/>
            <pc:sldMk cId="391075689" sldId="296"/>
            <ac:spMk id="8" creationId="{B95B9BA8-1D69-4796-85F5-B6D0BD52354B}"/>
          </ac:spMkLst>
        </pc:spChg>
        <pc:grpChg chg="add">
          <ac:chgData name="Philippa Fitzgerald (1905945)" userId="86335e86-eb29-4a28-931a-bc1b5db21ca0" providerId="ADAL" clId="{A8970935-656B-4443-A973-ECAAD17EE53E}" dt="2025-01-28T17:05:49.247" v="1685" actId="26606"/>
          <ac:grpSpMkLst>
            <pc:docMk/>
            <pc:sldMk cId="391075689" sldId="296"/>
            <ac:grpSpMk id="10" creationId="{4728F330-19FB-4D39-BD0F-53032ABFEB7F}"/>
          </ac:grpSpMkLst>
        </pc:grpChg>
      </pc:sldChg>
      <pc:sldChg chg="addSp delSp modSp new mod setBg">
        <pc:chgData name="Philippa Fitzgerald (1905945)" userId="86335e86-eb29-4a28-931a-bc1b5db21ca0" providerId="ADAL" clId="{A8970935-656B-4443-A973-ECAAD17EE53E}" dt="2025-01-28T17:11:21.973" v="1730" actId="255"/>
        <pc:sldMkLst>
          <pc:docMk/>
          <pc:sldMk cId="1840890940" sldId="297"/>
        </pc:sldMkLst>
        <pc:spChg chg="mod">
          <ac:chgData name="Philippa Fitzgerald (1905945)" userId="86335e86-eb29-4a28-931a-bc1b5db21ca0" providerId="ADAL" clId="{A8970935-656B-4443-A973-ECAAD17EE53E}" dt="2025-01-28T17:11:00.540" v="1727" actId="26606"/>
          <ac:spMkLst>
            <pc:docMk/>
            <pc:sldMk cId="1840890940" sldId="297"/>
            <ac:spMk id="2" creationId="{A2FFD360-A619-5003-90EA-4F45E917FB82}"/>
          </ac:spMkLst>
        </pc:spChg>
        <pc:spChg chg="mod">
          <ac:chgData name="Philippa Fitzgerald (1905945)" userId="86335e86-eb29-4a28-931a-bc1b5db21ca0" providerId="ADAL" clId="{A8970935-656B-4443-A973-ECAAD17EE53E}" dt="2025-01-28T17:11:21.973" v="1730" actId="255"/>
          <ac:spMkLst>
            <pc:docMk/>
            <pc:sldMk cId="1840890940" sldId="297"/>
            <ac:spMk id="3" creationId="{E206DEDE-42E4-BF9F-32B8-D8686D3838F4}"/>
          </ac:spMkLst>
        </pc:spChg>
        <pc:spChg chg="add">
          <ac:chgData name="Philippa Fitzgerald (1905945)" userId="86335e86-eb29-4a28-931a-bc1b5db21ca0" providerId="ADAL" clId="{A8970935-656B-4443-A973-ECAAD17EE53E}" dt="2025-01-28T17:11:00.540" v="1727" actId="26606"/>
          <ac:spMkLst>
            <pc:docMk/>
            <pc:sldMk cId="1840890940" sldId="297"/>
            <ac:spMk id="35" creationId="{5A0118C5-4F8D-4CF4-BADD-53FEACC6C42A}"/>
          </ac:spMkLst>
        </pc:spChg>
        <pc:spChg chg="add">
          <ac:chgData name="Philippa Fitzgerald (1905945)" userId="86335e86-eb29-4a28-931a-bc1b5db21ca0" providerId="ADAL" clId="{A8970935-656B-4443-A973-ECAAD17EE53E}" dt="2025-01-28T17:11:00.540" v="1727" actId="26606"/>
          <ac:spMkLst>
            <pc:docMk/>
            <pc:sldMk cId="1840890940" sldId="297"/>
            <ac:spMk id="46" creationId="{EC11F68A-CC71-4196-BBF3-20CDCD75D4E6}"/>
          </ac:spMkLst>
        </pc:spChg>
        <pc:spChg chg="add">
          <ac:chgData name="Philippa Fitzgerald (1905945)" userId="86335e86-eb29-4a28-931a-bc1b5db21ca0" providerId="ADAL" clId="{A8970935-656B-4443-A973-ECAAD17EE53E}" dt="2025-01-28T17:11:00.540" v="1727" actId="26606"/>
          <ac:spMkLst>
            <pc:docMk/>
            <pc:sldMk cId="1840890940" sldId="297"/>
            <ac:spMk id="47" creationId="{085F9950-F10E-4E64-962B-F70345789875}"/>
          </ac:spMkLst>
        </pc:spChg>
        <pc:grpChg chg="add">
          <ac:chgData name="Philippa Fitzgerald (1905945)" userId="86335e86-eb29-4a28-931a-bc1b5db21ca0" providerId="ADAL" clId="{A8970935-656B-4443-A973-ECAAD17EE53E}" dt="2025-01-28T17:11:00.540" v="1727" actId="26606"/>
          <ac:grpSpMkLst>
            <pc:docMk/>
            <pc:sldMk cId="1840890940" sldId="297"/>
            <ac:grpSpMk id="36" creationId="{1E8369D0-2C3B-4E27-AC6C-A246AC28CDA1}"/>
          </ac:grpSpMkLst>
        </pc:grpChg>
        <pc:grpChg chg="add">
          <ac:chgData name="Philippa Fitzgerald (1905945)" userId="86335e86-eb29-4a28-931a-bc1b5db21ca0" providerId="ADAL" clId="{A8970935-656B-4443-A973-ECAAD17EE53E}" dt="2025-01-28T17:11:00.540" v="1727" actId="26606"/>
          <ac:grpSpMkLst>
            <pc:docMk/>
            <pc:sldMk cId="1840890940" sldId="297"/>
            <ac:grpSpMk id="38" creationId="{C6F74901-2A71-43C3-837C-27CCD6B6D636}"/>
          </ac:grpSpMkLst>
        </pc:grpChg>
      </pc:sldChg>
      <pc:sldChg chg="addSp delSp modSp new mod ord setBg">
        <pc:chgData name="Philippa Fitzgerald (1905945)" userId="86335e86-eb29-4a28-931a-bc1b5db21ca0" providerId="ADAL" clId="{A8970935-656B-4443-A973-ECAAD17EE53E}" dt="2025-02-06T11:21:17.006" v="1776"/>
        <pc:sldMkLst>
          <pc:docMk/>
          <pc:sldMk cId="1587780201" sldId="298"/>
        </pc:sldMkLst>
        <pc:spChg chg="mod">
          <ac:chgData name="Philippa Fitzgerald (1905945)" userId="86335e86-eb29-4a28-931a-bc1b5db21ca0" providerId="ADAL" clId="{A8970935-656B-4443-A973-ECAAD17EE53E}" dt="2025-02-05T10:51:28.307" v="1774" actId="20577"/>
          <ac:spMkLst>
            <pc:docMk/>
            <pc:sldMk cId="1587780201" sldId="298"/>
            <ac:spMk id="2" creationId="{B8462972-5649-618D-93AF-503E0D0D5B27}"/>
          </ac:spMkLst>
        </pc:spChg>
        <pc:spChg chg="mod">
          <ac:chgData name="Philippa Fitzgerald (1905945)" userId="86335e86-eb29-4a28-931a-bc1b5db21ca0" providerId="ADAL" clId="{A8970935-656B-4443-A973-ECAAD17EE53E}" dt="2025-02-05T10:51:03.382" v="1767" actId="26606"/>
          <ac:spMkLst>
            <pc:docMk/>
            <pc:sldMk cId="1587780201" sldId="298"/>
            <ac:spMk id="3" creationId="{2824369D-7E5C-948D-290F-1910D2BA6C8C}"/>
          </ac:spMkLst>
        </pc:spChg>
        <pc:spChg chg="add del">
          <ac:chgData name="Philippa Fitzgerald (1905945)" userId="86335e86-eb29-4a28-931a-bc1b5db21ca0" providerId="ADAL" clId="{A8970935-656B-4443-A973-ECAAD17EE53E}" dt="2025-02-05T10:51:03.382" v="1767" actId="26606"/>
          <ac:spMkLst>
            <pc:docMk/>
            <pc:sldMk cId="1587780201" sldId="298"/>
            <ac:spMk id="5" creationId="{BD025B0A-31C3-9778-64E6-D6F83CF7DEEB}"/>
          </ac:spMkLst>
        </pc:spChg>
        <pc:spChg chg="add">
          <ac:chgData name="Philippa Fitzgerald (1905945)" userId="86335e86-eb29-4a28-931a-bc1b5db21ca0" providerId="ADAL" clId="{A8970935-656B-4443-A973-ECAAD17EE53E}" dt="2025-02-05T10:51:03.382" v="1767" actId="26606"/>
          <ac:spMkLst>
            <pc:docMk/>
            <pc:sldMk cId="1587780201" sldId="298"/>
            <ac:spMk id="10" creationId="{A7AE9375-4664-4DB2-922D-2782A6E439AC}"/>
          </ac:spMkLst>
        </pc:spChg>
        <pc:spChg chg="add">
          <ac:chgData name="Philippa Fitzgerald (1905945)" userId="86335e86-eb29-4a28-931a-bc1b5db21ca0" providerId="ADAL" clId="{A8970935-656B-4443-A973-ECAAD17EE53E}" dt="2025-02-05T10:51:03.382" v="1767" actId="26606"/>
          <ac:spMkLst>
            <pc:docMk/>
            <pc:sldMk cId="1587780201" sldId="298"/>
            <ac:spMk id="14" creationId="{9DD005C1-8C51-42D6-9BEE-B9B83849743D}"/>
          </ac:spMkLst>
        </pc:spChg>
        <pc:cxnChg chg="add">
          <ac:chgData name="Philippa Fitzgerald (1905945)" userId="86335e86-eb29-4a28-931a-bc1b5db21ca0" providerId="ADAL" clId="{A8970935-656B-4443-A973-ECAAD17EE53E}" dt="2025-02-05T10:51:03.382" v="1767" actId="26606"/>
          <ac:cxnSpMkLst>
            <pc:docMk/>
            <pc:sldMk cId="1587780201" sldId="298"/>
            <ac:cxnSpMk id="12" creationId="{EE504C98-6397-41C1-A8D8-2D9C4ED307E0}"/>
          </ac:cxnSpMkLst>
        </pc:cxn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notebooklm.google/"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notebooklm.google/"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E25EEB-D0C2-4FAE-B405-2C01970CF484}"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9FC1F61B-E4A9-40D6-9EE8-5AE645B9F33F}">
      <dgm:prSet/>
      <dgm:spPr/>
      <dgm:t>
        <a:bodyPr/>
        <a:lstStyle/>
        <a:p>
          <a:r>
            <a:rPr lang="en-GB" dirty="0"/>
            <a:t>Use the link provided on Moodle to open </a:t>
          </a:r>
          <a:r>
            <a:rPr lang="en-GB" dirty="0" err="1"/>
            <a:t>NotebookLM</a:t>
          </a:r>
          <a:endParaRPr lang="en-GB" dirty="0"/>
        </a:p>
        <a:p>
          <a:r>
            <a:rPr lang="en-GB" dirty="0" err="1">
              <a:hlinkClick xmlns:r="http://schemas.openxmlformats.org/officeDocument/2006/relationships" r:id="rId1"/>
            </a:rPr>
            <a:t>NotebookLM</a:t>
          </a:r>
          <a:r>
            <a:rPr lang="en-GB" dirty="0">
              <a:hlinkClick xmlns:r="http://schemas.openxmlformats.org/officeDocument/2006/relationships" r:id="rId1"/>
            </a:rPr>
            <a:t> | Note Taking &amp; Research Assistant Powered by AI</a:t>
          </a:r>
          <a:endParaRPr lang="en-US" dirty="0"/>
        </a:p>
      </dgm:t>
    </dgm:pt>
    <dgm:pt modelId="{7341D20D-0CE6-4691-8ECE-210BDBB3915B}" type="parTrans" cxnId="{76F84AFF-4832-463D-916F-340FA7459884}">
      <dgm:prSet/>
      <dgm:spPr/>
      <dgm:t>
        <a:bodyPr/>
        <a:lstStyle/>
        <a:p>
          <a:endParaRPr lang="en-US"/>
        </a:p>
      </dgm:t>
    </dgm:pt>
    <dgm:pt modelId="{6F3AA4FD-12C8-4E43-861E-1364A2C0A57C}" type="sibTrans" cxnId="{76F84AFF-4832-463D-916F-340FA7459884}">
      <dgm:prSet/>
      <dgm:spPr/>
      <dgm:t>
        <a:bodyPr/>
        <a:lstStyle/>
        <a:p>
          <a:endParaRPr lang="en-US"/>
        </a:p>
      </dgm:t>
    </dgm:pt>
    <dgm:pt modelId="{49DC7FEF-47C9-422D-A6AC-4B9BDAE6725D}">
      <dgm:prSet/>
      <dgm:spPr/>
      <dgm:t>
        <a:bodyPr/>
        <a:lstStyle/>
        <a:p>
          <a:r>
            <a:rPr lang="en-GB"/>
            <a:t>Open one of your previous assignments and save a copy as a PDF</a:t>
          </a:r>
          <a:endParaRPr lang="en-US"/>
        </a:p>
      </dgm:t>
    </dgm:pt>
    <dgm:pt modelId="{7BA871A8-FBD3-4D2F-9AF6-964EC1822556}" type="parTrans" cxnId="{D50921B8-5241-41F4-8DEF-97056707738C}">
      <dgm:prSet/>
      <dgm:spPr/>
      <dgm:t>
        <a:bodyPr/>
        <a:lstStyle/>
        <a:p>
          <a:endParaRPr lang="en-US"/>
        </a:p>
      </dgm:t>
    </dgm:pt>
    <dgm:pt modelId="{03E562E7-1DB7-4D0A-8747-4A90FEC265B1}" type="sibTrans" cxnId="{D50921B8-5241-41F4-8DEF-97056707738C}">
      <dgm:prSet/>
      <dgm:spPr/>
      <dgm:t>
        <a:bodyPr/>
        <a:lstStyle/>
        <a:p>
          <a:endParaRPr lang="en-US"/>
        </a:p>
      </dgm:t>
    </dgm:pt>
    <dgm:pt modelId="{0DB288B0-83EF-4374-BD3F-4ECFD87A1464}">
      <dgm:prSet/>
      <dgm:spPr/>
      <dgm:t>
        <a:bodyPr/>
        <a:lstStyle/>
        <a:p>
          <a:r>
            <a:rPr lang="en-GB"/>
            <a:t>Then drag and drop that assignment into the new chat box</a:t>
          </a:r>
          <a:endParaRPr lang="en-US"/>
        </a:p>
      </dgm:t>
    </dgm:pt>
    <dgm:pt modelId="{028FA2CC-6711-4EC1-B0AC-B526BC61C76D}" type="parTrans" cxnId="{6C0C6566-AB30-4559-94E7-28B6F4A643BD}">
      <dgm:prSet/>
      <dgm:spPr/>
      <dgm:t>
        <a:bodyPr/>
        <a:lstStyle/>
        <a:p>
          <a:endParaRPr lang="en-US"/>
        </a:p>
      </dgm:t>
    </dgm:pt>
    <dgm:pt modelId="{00525D03-267C-4AB5-A111-F4A49937B6BE}" type="sibTrans" cxnId="{6C0C6566-AB30-4559-94E7-28B6F4A643BD}">
      <dgm:prSet/>
      <dgm:spPr/>
      <dgm:t>
        <a:bodyPr/>
        <a:lstStyle/>
        <a:p>
          <a:endParaRPr lang="en-US"/>
        </a:p>
      </dgm:t>
    </dgm:pt>
    <dgm:pt modelId="{56986635-80ED-4CF8-B93A-069C6542A510}">
      <dgm:prSet/>
      <dgm:spPr/>
      <dgm:t>
        <a:bodyPr/>
        <a:lstStyle/>
        <a:p>
          <a:r>
            <a:rPr lang="en-GB"/>
            <a:t>It will give you the option to generate an audio overview/podcast </a:t>
          </a:r>
          <a:endParaRPr lang="en-US"/>
        </a:p>
      </dgm:t>
    </dgm:pt>
    <dgm:pt modelId="{4E6965E9-17D3-42EF-ABAF-5725E900A5F4}" type="parTrans" cxnId="{EE9AEBC3-5247-48FE-B325-E3EBA306FE13}">
      <dgm:prSet/>
      <dgm:spPr/>
      <dgm:t>
        <a:bodyPr/>
        <a:lstStyle/>
        <a:p>
          <a:endParaRPr lang="en-US"/>
        </a:p>
      </dgm:t>
    </dgm:pt>
    <dgm:pt modelId="{ED3CDAA3-FAD6-46F6-BE64-3B6A51349D30}" type="sibTrans" cxnId="{EE9AEBC3-5247-48FE-B325-E3EBA306FE13}">
      <dgm:prSet/>
      <dgm:spPr/>
      <dgm:t>
        <a:bodyPr/>
        <a:lstStyle/>
        <a:p>
          <a:endParaRPr lang="en-US"/>
        </a:p>
      </dgm:t>
    </dgm:pt>
    <dgm:pt modelId="{2F48B337-1B22-43FE-BB7A-FE8D4EC6B6F2}">
      <dgm:prSet/>
      <dgm:spPr/>
      <dgm:t>
        <a:bodyPr/>
        <a:lstStyle/>
        <a:p>
          <a:r>
            <a:rPr lang="en-GB"/>
            <a:t>This may take a few minutes </a:t>
          </a:r>
          <a:endParaRPr lang="en-US"/>
        </a:p>
      </dgm:t>
    </dgm:pt>
    <dgm:pt modelId="{798CDA7C-567A-4994-A03A-72DB8CC28CD6}" type="parTrans" cxnId="{3C3F5F6A-1C63-4040-B7BE-5BBB2E150315}">
      <dgm:prSet/>
      <dgm:spPr/>
      <dgm:t>
        <a:bodyPr/>
        <a:lstStyle/>
        <a:p>
          <a:endParaRPr lang="en-US"/>
        </a:p>
      </dgm:t>
    </dgm:pt>
    <dgm:pt modelId="{D9902D6E-1819-42A4-845D-24FEB68A5412}" type="sibTrans" cxnId="{3C3F5F6A-1C63-4040-B7BE-5BBB2E150315}">
      <dgm:prSet/>
      <dgm:spPr/>
      <dgm:t>
        <a:bodyPr/>
        <a:lstStyle/>
        <a:p>
          <a:endParaRPr lang="en-US"/>
        </a:p>
      </dgm:t>
    </dgm:pt>
    <dgm:pt modelId="{CBB0EF83-ECD0-46C0-860E-396E174D4037}">
      <dgm:prSet/>
      <dgm:spPr/>
      <dgm:t>
        <a:bodyPr/>
        <a:lstStyle/>
        <a:p>
          <a:r>
            <a:rPr lang="en-GB"/>
            <a:t>Once this has been done you can listen to this AI generated podcast of YOUR work</a:t>
          </a:r>
          <a:endParaRPr lang="en-US"/>
        </a:p>
      </dgm:t>
    </dgm:pt>
    <dgm:pt modelId="{3AB11F43-D6A9-4308-9A71-79DEE4EB0F54}" type="parTrans" cxnId="{EE82D300-6AC9-4D61-ABC9-E79F14A4ABFD}">
      <dgm:prSet/>
      <dgm:spPr/>
      <dgm:t>
        <a:bodyPr/>
        <a:lstStyle/>
        <a:p>
          <a:endParaRPr lang="en-US"/>
        </a:p>
      </dgm:t>
    </dgm:pt>
    <dgm:pt modelId="{D80F79A9-76B9-4432-9BD0-9132AF0A6FD2}" type="sibTrans" cxnId="{EE82D300-6AC9-4D61-ABC9-E79F14A4ABFD}">
      <dgm:prSet/>
      <dgm:spPr/>
      <dgm:t>
        <a:bodyPr/>
        <a:lstStyle/>
        <a:p>
          <a:endParaRPr lang="en-US"/>
        </a:p>
      </dgm:t>
    </dgm:pt>
    <dgm:pt modelId="{3C8C39D5-0AC9-4D68-B547-4C2283ABE538}" type="pres">
      <dgm:prSet presAssocID="{5FE25EEB-D0C2-4FAE-B405-2C01970CF484}" presName="Name0" presStyleCnt="0">
        <dgm:presLayoutVars>
          <dgm:dir/>
          <dgm:resizeHandles val="exact"/>
        </dgm:presLayoutVars>
      </dgm:prSet>
      <dgm:spPr/>
    </dgm:pt>
    <dgm:pt modelId="{F7770B24-E20F-4DC0-9A30-DC2B53E31706}" type="pres">
      <dgm:prSet presAssocID="{9FC1F61B-E4A9-40D6-9EE8-5AE645B9F33F}" presName="node" presStyleLbl="node1" presStyleIdx="0" presStyleCnt="6">
        <dgm:presLayoutVars>
          <dgm:bulletEnabled val="1"/>
        </dgm:presLayoutVars>
      </dgm:prSet>
      <dgm:spPr/>
    </dgm:pt>
    <dgm:pt modelId="{942B3788-3209-48C8-B9B8-C95535A8A920}" type="pres">
      <dgm:prSet presAssocID="{6F3AA4FD-12C8-4E43-861E-1364A2C0A57C}" presName="sibTrans" presStyleLbl="sibTrans1D1" presStyleIdx="0" presStyleCnt="5"/>
      <dgm:spPr/>
    </dgm:pt>
    <dgm:pt modelId="{0CF29007-8190-4AB5-87C7-F6F075843E47}" type="pres">
      <dgm:prSet presAssocID="{6F3AA4FD-12C8-4E43-861E-1364A2C0A57C}" presName="connectorText" presStyleLbl="sibTrans1D1" presStyleIdx="0" presStyleCnt="5"/>
      <dgm:spPr/>
    </dgm:pt>
    <dgm:pt modelId="{ECE73B91-166B-4A81-9E00-58B41CED75F8}" type="pres">
      <dgm:prSet presAssocID="{49DC7FEF-47C9-422D-A6AC-4B9BDAE6725D}" presName="node" presStyleLbl="node1" presStyleIdx="1" presStyleCnt="6">
        <dgm:presLayoutVars>
          <dgm:bulletEnabled val="1"/>
        </dgm:presLayoutVars>
      </dgm:prSet>
      <dgm:spPr/>
    </dgm:pt>
    <dgm:pt modelId="{201475DD-DD5C-4969-ACD4-CC9E5DFD358E}" type="pres">
      <dgm:prSet presAssocID="{03E562E7-1DB7-4D0A-8747-4A90FEC265B1}" presName="sibTrans" presStyleLbl="sibTrans1D1" presStyleIdx="1" presStyleCnt="5"/>
      <dgm:spPr/>
    </dgm:pt>
    <dgm:pt modelId="{34335994-8215-4E6E-9658-E031BC6810E4}" type="pres">
      <dgm:prSet presAssocID="{03E562E7-1DB7-4D0A-8747-4A90FEC265B1}" presName="connectorText" presStyleLbl="sibTrans1D1" presStyleIdx="1" presStyleCnt="5"/>
      <dgm:spPr/>
    </dgm:pt>
    <dgm:pt modelId="{9826A404-A013-4D2A-99AB-4EBD6FC0C45C}" type="pres">
      <dgm:prSet presAssocID="{0DB288B0-83EF-4374-BD3F-4ECFD87A1464}" presName="node" presStyleLbl="node1" presStyleIdx="2" presStyleCnt="6">
        <dgm:presLayoutVars>
          <dgm:bulletEnabled val="1"/>
        </dgm:presLayoutVars>
      </dgm:prSet>
      <dgm:spPr/>
    </dgm:pt>
    <dgm:pt modelId="{EACA19EB-EF2E-4D9F-BDB8-C88BE3B04ADC}" type="pres">
      <dgm:prSet presAssocID="{00525D03-267C-4AB5-A111-F4A49937B6BE}" presName="sibTrans" presStyleLbl="sibTrans1D1" presStyleIdx="2" presStyleCnt="5"/>
      <dgm:spPr/>
    </dgm:pt>
    <dgm:pt modelId="{FA748C89-DF02-40B2-BCFD-EB24B8F3DF86}" type="pres">
      <dgm:prSet presAssocID="{00525D03-267C-4AB5-A111-F4A49937B6BE}" presName="connectorText" presStyleLbl="sibTrans1D1" presStyleIdx="2" presStyleCnt="5"/>
      <dgm:spPr/>
    </dgm:pt>
    <dgm:pt modelId="{7D402885-3CB3-4D09-9863-F6E00F1D4A65}" type="pres">
      <dgm:prSet presAssocID="{56986635-80ED-4CF8-B93A-069C6542A510}" presName="node" presStyleLbl="node1" presStyleIdx="3" presStyleCnt="6">
        <dgm:presLayoutVars>
          <dgm:bulletEnabled val="1"/>
        </dgm:presLayoutVars>
      </dgm:prSet>
      <dgm:spPr/>
    </dgm:pt>
    <dgm:pt modelId="{509C4EF2-3232-4C2C-A9F8-E0BECEE2CBFD}" type="pres">
      <dgm:prSet presAssocID="{ED3CDAA3-FAD6-46F6-BE64-3B6A51349D30}" presName="sibTrans" presStyleLbl="sibTrans1D1" presStyleIdx="3" presStyleCnt="5"/>
      <dgm:spPr/>
    </dgm:pt>
    <dgm:pt modelId="{53E26D53-2EFE-4B51-B4EC-87362965FB34}" type="pres">
      <dgm:prSet presAssocID="{ED3CDAA3-FAD6-46F6-BE64-3B6A51349D30}" presName="connectorText" presStyleLbl="sibTrans1D1" presStyleIdx="3" presStyleCnt="5"/>
      <dgm:spPr/>
    </dgm:pt>
    <dgm:pt modelId="{1A2D07AF-11FF-4DD0-B241-CDEE8455E4BA}" type="pres">
      <dgm:prSet presAssocID="{2F48B337-1B22-43FE-BB7A-FE8D4EC6B6F2}" presName="node" presStyleLbl="node1" presStyleIdx="4" presStyleCnt="6">
        <dgm:presLayoutVars>
          <dgm:bulletEnabled val="1"/>
        </dgm:presLayoutVars>
      </dgm:prSet>
      <dgm:spPr/>
    </dgm:pt>
    <dgm:pt modelId="{C4670736-1D5E-423B-A896-1DB263811654}" type="pres">
      <dgm:prSet presAssocID="{D9902D6E-1819-42A4-845D-24FEB68A5412}" presName="sibTrans" presStyleLbl="sibTrans1D1" presStyleIdx="4" presStyleCnt="5"/>
      <dgm:spPr/>
    </dgm:pt>
    <dgm:pt modelId="{356C8EC5-2812-4AC6-AD58-2F81D3152710}" type="pres">
      <dgm:prSet presAssocID="{D9902D6E-1819-42A4-845D-24FEB68A5412}" presName="connectorText" presStyleLbl="sibTrans1D1" presStyleIdx="4" presStyleCnt="5"/>
      <dgm:spPr/>
    </dgm:pt>
    <dgm:pt modelId="{5230938A-D3B3-4683-AA94-F18FA5820DA4}" type="pres">
      <dgm:prSet presAssocID="{CBB0EF83-ECD0-46C0-860E-396E174D4037}" presName="node" presStyleLbl="node1" presStyleIdx="5" presStyleCnt="6">
        <dgm:presLayoutVars>
          <dgm:bulletEnabled val="1"/>
        </dgm:presLayoutVars>
      </dgm:prSet>
      <dgm:spPr/>
    </dgm:pt>
  </dgm:ptLst>
  <dgm:cxnLst>
    <dgm:cxn modelId="{EE82D300-6AC9-4D61-ABC9-E79F14A4ABFD}" srcId="{5FE25EEB-D0C2-4FAE-B405-2C01970CF484}" destId="{CBB0EF83-ECD0-46C0-860E-396E174D4037}" srcOrd="5" destOrd="0" parTransId="{3AB11F43-D6A9-4308-9A71-79DEE4EB0F54}" sibTransId="{D80F79A9-76B9-4432-9BD0-9132AF0A6FD2}"/>
    <dgm:cxn modelId="{F8C9141F-27DD-4382-B7F4-69A6F9219DEF}" type="presOf" srcId="{D9902D6E-1819-42A4-845D-24FEB68A5412}" destId="{356C8EC5-2812-4AC6-AD58-2F81D3152710}" srcOrd="1" destOrd="0" presId="urn:microsoft.com/office/officeart/2016/7/layout/RepeatingBendingProcessNew"/>
    <dgm:cxn modelId="{D4F55C21-2389-4174-84A6-AC261DBCA364}" type="presOf" srcId="{ED3CDAA3-FAD6-46F6-BE64-3B6A51349D30}" destId="{509C4EF2-3232-4C2C-A9F8-E0BECEE2CBFD}" srcOrd="0" destOrd="0" presId="urn:microsoft.com/office/officeart/2016/7/layout/RepeatingBendingProcessNew"/>
    <dgm:cxn modelId="{B3076739-BE65-4881-8E6E-72C0C26372E7}" type="presOf" srcId="{ED3CDAA3-FAD6-46F6-BE64-3B6A51349D30}" destId="{53E26D53-2EFE-4B51-B4EC-87362965FB34}" srcOrd="1" destOrd="0" presId="urn:microsoft.com/office/officeart/2016/7/layout/RepeatingBendingProcessNew"/>
    <dgm:cxn modelId="{137E6C3D-20A5-4AE5-8BDE-75B7486A5F7C}" type="presOf" srcId="{03E562E7-1DB7-4D0A-8747-4A90FEC265B1}" destId="{201475DD-DD5C-4969-ACD4-CC9E5DFD358E}" srcOrd="0" destOrd="0" presId="urn:microsoft.com/office/officeart/2016/7/layout/RepeatingBendingProcessNew"/>
    <dgm:cxn modelId="{4EAEC562-114D-4A90-B8F3-7C561E1C4C2B}" type="presOf" srcId="{6F3AA4FD-12C8-4E43-861E-1364A2C0A57C}" destId="{942B3788-3209-48C8-B9B8-C95535A8A920}" srcOrd="0" destOrd="0" presId="urn:microsoft.com/office/officeart/2016/7/layout/RepeatingBendingProcessNew"/>
    <dgm:cxn modelId="{2FD48643-FF9A-41B6-ABEF-3BEC65A0895E}" type="presOf" srcId="{03E562E7-1DB7-4D0A-8747-4A90FEC265B1}" destId="{34335994-8215-4E6E-9658-E031BC6810E4}" srcOrd="1" destOrd="0" presId="urn:microsoft.com/office/officeart/2016/7/layout/RepeatingBendingProcessNew"/>
    <dgm:cxn modelId="{6C0C6566-AB30-4559-94E7-28B6F4A643BD}" srcId="{5FE25EEB-D0C2-4FAE-B405-2C01970CF484}" destId="{0DB288B0-83EF-4374-BD3F-4ECFD87A1464}" srcOrd="2" destOrd="0" parTransId="{028FA2CC-6711-4EC1-B0AC-B526BC61C76D}" sibTransId="{00525D03-267C-4AB5-A111-F4A49937B6BE}"/>
    <dgm:cxn modelId="{3C3F5F6A-1C63-4040-B7BE-5BBB2E150315}" srcId="{5FE25EEB-D0C2-4FAE-B405-2C01970CF484}" destId="{2F48B337-1B22-43FE-BB7A-FE8D4EC6B6F2}" srcOrd="4" destOrd="0" parTransId="{798CDA7C-567A-4994-A03A-72DB8CC28CD6}" sibTransId="{D9902D6E-1819-42A4-845D-24FEB68A5412}"/>
    <dgm:cxn modelId="{1CB31970-B3E9-4669-A840-EDDF29DEECEA}" type="presOf" srcId="{56986635-80ED-4CF8-B93A-069C6542A510}" destId="{7D402885-3CB3-4D09-9863-F6E00F1D4A65}" srcOrd="0" destOrd="0" presId="urn:microsoft.com/office/officeart/2016/7/layout/RepeatingBendingProcessNew"/>
    <dgm:cxn modelId="{30F3F974-11C2-43A6-91D9-5E8C925F337F}" type="presOf" srcId="{49DC7FEF-47C9-422D-A6AC-4B9BDAE6725D}" destId="{ECE73B91-166B-4A81-9E00-58B41CED75F8}" srcOrd="0" destOrd="0" presId="urn:microsoft.com/office/officeart/2016/7/layout/RepeatingBendingProcessNew"/>
    <dgm:cxn modelId="{73856455-879B-4DB1-96C9-11A61EEFC048}" type="presOf" srcId="{D9902D6E-1819-42A4-845D-24FEB68A5412}" destId="{C4670736-1D5E-423B-A896-1DB263811654}" srcOrd="0" destOrd="0" presId="urn:microsoft.com/office/officeart/2016/7/layout/RepeatingBendingProcessNew"/>
    <dgm:cxn modelId="{76D47389-0F84-4144-A2AF-D999CA079152}" type="presOf" srcId="{00525D03-267C-4AB5-A111-F4A49937B6BE}" destId="{FA748C89-DF02-40B2-BCFD-EB24B8F3DF86}" srcOrd="1" destOrd="0" presId="urn:microsoft.com/office/officeart/2016/7/layout/RepeatingBendingProcessNew"/>
    <dgm:cxn modelId="{B6CEDC90-6A22-44B5-BFC6-3A5BC8FD8514}" type="presOf" srcId="{0DB288B0-83EF-4374-BD3F-4ECFD87A1464}" destId="{9826A404-A013-4D2A-99AB-4EBD6FC0C45C}" srcOrd="0" destOrd="0" presId="urn:microsoft.com/office/officeart/2016/7/layout/RepeatingBendingProcessNew"/>
    <dgm:cxn modelId="{C09BE290-521C-4A32-AE62-C96D6532EB5E}" type="presOf" srcId="{2F48B337-1B22-43FE-BB7A-FE8D4EC6B6F2}" destId="{1A2D07AF-11FF-4DD0-B241-CDEE8455E4BA}" srcOrd="0" destOrd="0" presId="urn:microsoft.com/office/officeart/2016/7/layout/RepeatingBendingProcessNew"/>
    <dgm:cxn modelId="{95CFE890-FC97-4BE9-9239-C756D23DF010}" type="presOf" srcId="{6F3AA4FD-12C8-4E43-861E-1364A2C0A57C}" destId="{0CF29007-8190-4AB5-87C7-F6F075843E47}" srcOrd="1" destOrd="0" presId="urn:microsoft.com/office/officeart/2016/7/layout/RepeatingBendingProcessNew"/>
    <dgm:cxn modelId="{1BB1B092-69C8-4503-BEA0-2FBEDEA114DC}" type="presOf" srcId="{9FC1F61B-E4A9-40D6-9EE8-5AE645B9F33F}" destId="{F7770B24-E20F-4DC0-9A30-DC2B53E31706}" srcOrd="0" destOrd="0" presId="urn:microsoft.com/office/officeart/2016/7/layout/RepeatingBendingProcessNew"/>
    <dgm:cxn modelId="{4D9E1B9B-3A5B-46B8-9E19-DE4DE3185A89}" type="presOf" srcId="{CBB0EF83-ECD0-46C0-860E-396E174D4037}" destId="{5230938A-D3B3-4683-AA94-F18FA5820DA4}" srcOrd="0" destOrd="0" presId="urn:microsoft.com/office/officeart/2016/7/layout/RepeatingBendingProcessNew"/>
    <dgm:cxn modelId="{8835C9B2-7FF9-45A0-9519-029DAF866A5C}" type="presOf" srcId="{5FE25EEB-D0C2-4FAE-B405-2C01970CF484}" destId="{3C8C39D5-0AC9-4D68-B547-4C2283ABE538}" srcOrd="0" destOrd="0" presId="urn:microsoft.com/office/officeart/2016/7/layout/RepeatingBendingProcessNew"/>
    <dgm:cxn modelId="{994796B7-BECB-41C0-B80E-2DA424E8CF11}" type="presOf" srcId="{00525D03-267C-4AB5-A111-F4A49937B6BE}" destId="{EACA19EB-EF2E-4D9F-BDB8-C88BE3B04ADC}" srcOrd="0" destOrd="0" presId="urn:microsoft.com/office/officeart/2016/7/layout/RepeatingBendingProcessNew"/>
    <dgm:cxn modelId="{D50921B8-5241-41F4-8DEF-97056707738C}" srcId="{5FE25EEB-D0C2-4FAE-B405-2C01970CF484}" destId="{49DC7FEF-47C9-422D-A6AC-4B9BDAE6725D}" srcOrd="1" destOrd="0" parTransId="{7BA871A8-FBD3-4D2F-9AF6-964EC1822556}" sibTransId="{03E562E7-1DB7-4D0A-8747-4A90FEC265B1}"/>
    <dgm:cxn modelId="{EE9AEBC3-5247-48FE-B325-E3EBA306FE13}" srcId="{5FE25EEB-D0C2-4FAE-B405-2C01970CF484}" destId="{56986635-80ED-4CF8-B93A-069C6542A510}" srcOrd="3" destOrd="0" parTransId="{4E6965E9-17D3-42EF-ABAF-5725E900A5F4}" sibTransId="{ED3CDAA3-FAD6-46F6-BE64-3B6A51349D30}"/>
    <dgm:cxn modelId="{76F84AFF-4832-463D-916F-340FA7459884}" srcId="{5FE25EEB-D0C2-4FAE-B405-2C01970CF484}" destId="{9FC1F61B-E4A9-40D6-9EE8-5AE645B9F33F}" srcOrd="0" destOrd="0" parTransId="{7341D20D-0CE6-4691-8ECE-210BDBB3915B}" sibTransId="{6F3AA4FD-12C8-4E43-861E-1364A2C0A57C}"/>
    <dgm:cxn modelId="{687F69A9-B61A-4B6F-BC7F-D6D05D5284F8}" type="presParOf" srcId="{3C8C39D5-0AC9-4D68-B547-4C2283ABE538}" destId="{F7770B24-E20F-4DC0-9A30-DC2B53E31706}" srcOrd="0" destOrd="0" presId="urn:microsoft.com/office/officeart/2016/7/layout/RepeatingBendingProcessNew"/>
    <dgm:cxn modelId="{70B70D28-D566-49AB-A748-8574CAB762BA}" type="presParOf" srcId="{3C8C39D5-0AC9-4D68-B547-4C2283ABE538}" destId="{942B3788-3209-48C8-B9B8-C95535A8A920}" srcOrd="1" destOrd="0" presId="urn:microsoft.com/office/officeart/2016/7/layout/RepeatingBendingProcessNew"/>
    <dgm:cxn modelId="{AC533B5C-62C2-409F-BBF0-503D3B2C5C7A}" type="presParOf" srcId="{942B3788-3209-48C8-B9B8-C95535A8A920}" destId="{0CF29007-8190-4AB5-87C7-F6F075843E47}" srcOrd="0" destOrd="0" presId="urn:microsoft.com/office/officeart/2016/7/layout/RepeatingBendingProcessNew"/>
    <dgm:cxn modelId="{DDE634F2-C5CC-45C4-BB5B-76764D8156DB}" type="presParOf" srcId="{3C8C39D5-0AC9-4D68-B547-4C2283ABE538}" destId="{ECE73B91-166B-4A81-9E00-58B41CED75F8}" srcOrd="2" destOrd="0" presId="urn:microsoft.com/office/officeart/2016/7/layout/RepeatingBendingProcessNew"/>
    <dgm:cxn modelId="{8AF09337-40FF-4AA1-AA2B-F7AA3D06F754}" type="presParOf" srcId="{3C8C39D5-0AC9-4D68-B547-4C2283ABE538}" destId="{201475DD-DD5C-4969-ACD4-CC9E5DFD358E}" srcOrd="3" destOrd="0" presId="urn:microsoft.com/office/officeart/2016/7/layout/RepeatingBendingProcessNew"/>
    <dgm:cxn modelId="{D1CE2B20-3D80-4728-B561-7788A0799636}" type="presParOf" srcId="{201475DD-DD5C-4969-ACD4-CC9E5DFD358E}" destId="{34335994-8215-4E6E-9658-E031BC6810E4}" srcOrd="0" destOrd="0" presId="urn:microsoft.com/office/officeart/2016/7/layout/RepeatingBendingProcessNew"/>
    <dgm:cxn modelId="{A4C8C279-9047-400A-9CDC-8B2D9AD81269}" type="presParOf" srcId="{3C8C39D5-0AC9-4D68-B547-4C2283ABE538}" destId="{9826A404-A013-4D2A-99AB-4EBD6FC0C45C}" srcOrd="4" destOrd="0" presId="urn:microsoft.com/office/officeart/2016/7/layout/RepeatingBendingProcessNew"/>
    <dgm:cxn modelId="{AAF1277C-DA27-406E-9539-B48F779BDFF0}" type="presParOf" srcId="{3C8C39D5-0AC9-4D68-B547-4C2283ABE538}" destId="{EACA19EB-EF2E-4D9F-BDB8-C88BE3B04ADC}" srcOrd="5" destOrd="0" presId="urn:microsoft.com/office/officeart/2016/7/layout/RepeatingBendingProcessNew"/>
    <dgm:cxn modelId="{CC3BCBEC-74EB-47D7-93D8-96286969B1BF}" type="presParOf" srcId="{EACA19EB-EF2E-4D9F-BDB8-C88BE3B04ADC}" destId="{FA748C89-DF02-40B2-BCFD-EB24B8F3DF86}" srcOrd="0" destOrd="0" presId="urn:microsoft.com/office/officeart/2016/7/layout/RepeatingBendingProcessNew"/>
    <dgm:cxn modelId="{98885A35-19C6-4EEF-86AD-9DB2BB75B412}" type="presParOf" srcId="{3C8C39D5-0AC9-4D68-B547-4C2283ABE538}" destId="{7D402885-3CB3-4D09-9863-F6E00F1D4A65}" srcOrd="6" destOrd="0" presId="urn:microsoft.com/office/officeart/2016/7/layout/RepeatingBendingProcessNew"/>
    <dgm:cxn modelId="{B9BFC465-2F64-4507-BE6B-75BE73C38D27}" type="presParOf" srcId="{3C8C39D5-0AC9-4D68-B547-4C2283ABE538}" destId="{509C4EF2-3232-4C2C-A9F8-E0BECEE2CBFD}" srcOrd="7" destOrd="0" presId="urn:microsoft.com/office/officeart/2016/7/layout/RepeatingBendingProcessNew"/>
    <dgm:cxn modelId="{F76EB704-E7A4-4C0D-A70D-B5601858BA04}" type="presParOf" srcId="{509C4EF2-3232-4C2C-A9F8-E0BECEE2CBFD}" destId="{53E26D53-2EFE-4B51-B4EC-87362965FB34}" srcOrd="0" destOrd="0" presId="urn:microsoft.com/office/officeart/2016/7/layout/RepeatingBendingProcessNew"/>
    <dgm:cxn modelId="{50AD492F-A390-498F-8A40-EBCD298D9F39}" type="presParOf" srcId="{3C8C39D5-0AC9-4D68-B547-4C2283ABE538}" destId="{1A2D07AF-11FF-4DD0-B241-CDEE8455E4BA}" srcOrd="8" destOrd="0" presId="urn:microsoft.com/office/officeart/2016/7/layout/RepeatingBendingProcessNew"/>
    <dgm:cxn modelId="{04362EF7-9964-407E-9262-AF01B9D5F889}" type="presParOf" srcId="{3C8C39D5-0AC9-4D68-B547-4C2283ABE538}" destId="{C4670736-1D5E-423B-A896-1DB263811654}" srcOrd="9" destOrd="0" presId="urn:microsoft.com/office/officeart/2016/7/layout/RepeatingBendingProcessNew"/>
    <dgm:cxn modelId="{F4227B40-D090-428B-B4D8-2DABF7F9DB38}" type="presParOf" srcId="{C4670736-1D5E-423B-A896-1DB263811654}" destId="{356C8EC5-2812-4AC6-AD58-2F81D3152710}" srcOrd="0" destOrd="0" presId="urn:microsoft.com/office/officeart/2016/7/layout/RepeatingBendingProcessNew"/>
    <dgm:cxn modelId="{ED9BF193-10CA-4A7C-AA77-EAEEBF6D7155}" type="presParOf" srcId="{3C8C39D5-0AC9-4D68-B547-4C2283ABE538}" destId="{5230938A-D3B3-4683-AA94-F18FA5820DA4}"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B3788-3209-48C8-B9B8-C95535A8A920}">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F7770B24-E20F-4DC0-9A30-DC2B53E31706}">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dirty="0"/>
            <a:t>Use the link provided on Moodle to open </a:t>
          </a:r>
          <a:r>
            <a:rPr lang="en-GB" sz="1700" kern="1200" dirty="0" err="1"/>
            <a:t>NotebookLM</a:t>
          </a:r>
          <a:endParaRPr lang="en-GB" sz="1700" kern="1200" dirty="0"/>
        </a:p>
        <a:p>
          <a:pPr marL="0" lvl="0" indent="0" algn="ctr" defTabSz="755650">
            <a:lnSpc>
              <a:spcPct val="90000"/>
            </a:lnSpc>
            <a:spcBef>
              <a:spcPct val="0"/>
            </a:spcBef>
            <a:spcAft>
              <a:spcPct val="35000"/>
            </a:spcAft>
            <a:buNone/>
          </a:pPr>
          <a:r>
            <a:rPr lang="en-GB" sz="1700" kern="1200" dirty="0" err="1">
              <a:hlinkClick xmlns:r="http://schemas.openxmlformats.org/officeDocument/2006/relationships" r:id="rId1"/>
            </a:rPr>
            <a:t>NotebookLM</a:t>
          </a:r>
          <a:r>
            <a:rPr lang="en-GB" sz="1700" kern="1200" dirty="0">
              <a:hlinkClick xmlns:r="http://schemas.openxmlformats.org/officeDocument/2006/relationships" r:id="rId1"/>
            </a:rPr>
            <a:t> | Note Taking &amp; Research Assistant Powered by AI</a:t>
          </a:r>
          <a:endParaRPr lang="en-US" sz="1700" kern="1200" dirty="0"/>
        </a:p>
      </dsp:txBody>
      <dsp:txXfrm>
        <a:off x="8061" y="5979"/>
        <a:ext cx="3034531" cy="1820718"/>
      </dsp:txXfrm>
    </dsp:sp>
    <dsp:sp modelId="{201475DD-DD5C-4969-ACD4-CC9E5DFD358E}">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ECE73B91-166B-4A81-9E00-58B41CED75F8}">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Open one of your previous assignments and save a copy as a PDF</a:t>
          </a:r>
          <a:endParaRPr lang="en-US" sz="1700" kern="1200"/>
        </a:p>
      </dsp:txBody>
      <dsp:txXfrm>
        <a:off x="3740534" y="5979"/>
        <a:ext cx="3034531" cy="1820718"/>
      </dsp:txXfrm>
    </dsp:sp>
    <dsp:sp modelId="{EACA19EB-EF2E-4D9F-BDB8-C88BE3B04ADC}">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9826A404-A013-4D2A-99AB-4EBD6FC0C45C}">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Then drag and drop that assignment into the new chat box</a:t>
          </a:r>
          <a:endParaRPr lang="en-US" sz="1700" kern="1200"/>
        </a:p>
      </dsp:txBody>
      <dsp:txXfrm>
        <a:off x="7473007" y="5979"/>
        <a:ext cx="3034531" cy="1820718"/>
      </dsp:txXfrm>
    </dsp:sp>
    <dsp:sp modelId="{509C4EF2-3232-4C2C-A9F8-E0BECEE2CBFD}">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7D402885-3CB3-4D09-9863-F6E00F1D4A65}">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It will give you the option to generate an audio overview/podcast </a:t>
          </a:r>
          <a:endParaRPr lang="en-US" sz="1700" kern="1200"/>
        </a:p>
      </dsp:txBody>
      <dsp:txXfrm>
        <a:off x="8061" y="2524640"/>
        <a:ext cx="3034531" cy="1820718"/>
      </dsp:txXfrm>
    </dsp:sp>
    <dsp:sp modelId="{C4670736-1D5E-423B-A896-1DB263811654}">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1A2D07AF-11FF-4DD0-B241-CDEE8455E4BA}">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This may take a few minutes </a:t>
          </a:r>
          <a:endParaRPr lang="en-US" sz="1700" kern="1200"/>
        </a:p>
      </dsp:txBody>
      <dsp:txXfrm>
        <a:off x="3740534" y="2524640"/>
        <a:ext cx="3034531" cy="1820718"/>
      </dsp:txXfrm>
    </dsp:sp>
    <dsp:sp modelId="{5230938A-D3B3-4683-AA94-F18FA5820DA4}">
      <dsp:nvSpPr>
        <dsp:cNvPr id="0" name=""/>
        <dsp:cNvSpPr/>
      </dsp:nvSpPr>
      <dsp:spPr>
        <a:xfrm>
          <a:off x="7473007" y="2524640"/>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Once this has been done you can listen to this AI generated podcast of YOUR work</a:t>
          </a:r>
          <a:endParaRPr lang="en-US" sz="1700" kern="1200"/>
        </a:p>
      </dsp:txBody>
      <dsp:txXfrm>
        <a:off x="7473007"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6237D-62C3-4D9C-A574-36CAA3396681}" type="datetimeFigureOut">
              <a:rPr lang="en-GB" smtClean="0"/>
              <a:t>30/01/2026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601FA2-D086-4F4A-A308-7E3F4E398114}" type="slidenum">
              <a:rPr lang="en-GB" smtClean="0"/>
              <a:t>‹#›</a:t>
            </a:fld>
            <a:endParaRPr lang="en-GB"/>
          </a:p>
        </p:txBody>
      </p:sp>
    </p:spTree>
    <p:extLst>
      <p:ext uri="{BB962C8B-B14F-4D97-AF65-F5344CB8AC3E}">
        <p14:creationId xmlns:p14="http://schemas.microsoft.com/office/powerpoint/2010/main" val="2350152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4 types of analysis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Crisp dm model-cross industry standard process for data mining</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discussed dashboards</a:t>
            </a:r>
          </a:p>
          <a:p>
            <a:pPr>
              <a:lnSpc>
                <a:spcPct val="115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And looked at excel</a:t>
            </a:r>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a:t>
            </a:fld>
            <a:endParaRPr lang="en-GB"/>
          </a:p>
        </p:txBody>
      </p:sp>
    </p:spTree>
    <p:extLst>
      <p:ext uri="{BB962C8B-B14F-4D97-AF65-F5344CB8AC3E}">
        <p14:creationId xmlns:p14="http://schemas.microsoft.com/office/powerpoint/2010/main" val="32490940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2</a:t>
            </a:fld>
            <a:endParaRPr lang="en-GB"/>
          </a:p>
        </p:txBody>
      </p:sp>
    </p:spTree>
    <p:extLst>
      <p:ext uri="{BB962C8B-B14F-4D97-AF65-F5344CB8AC3E}">
        <p14:creationId xmlns:p14="http://schemas.microsoft.com/office/powerpoint/2010/main" val="1653870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3</a:t>
            </a:fld>
            <a:endParaRPr lang="en-GB"/>
          </a:p>
        </p:txBody>
      </p:sp>
    </p:spTree>
    <p:extLst>
      <p:ext uri="{BB962C8B-B14F-4D97-AF65-F5344CB8AC3E}">
        <p14:creationId xmlns:p14="http://schemas.microsoft.com/office/powerpoint/2010/main" val="341591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highlight>
                  <a:srgbClr val="FFFFFF"/>
                </a:highlight>
                <a:latin typeface="Google Sans"/>
              </a:rPr>
              <a:t>Digital ethics is the branch of ethics concerning the set of rules and moral guidelines that govern interpersonal behaviour between individuals and/or companies that is mediated by computer technology, either inside a company or, more broadly, in markets and society.</a:t>
            </a:r>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4</a:t>
            </a:fld>
            <a:endParaRPr lang="en-GB"/>
          </a:p>
        </p:txBody>
      </p:sp>
    </p:spTree>
    <p:extLst>
      <p:ext uri="{BB962C8B-B14F-4D97-AF65-F5344CB8AC3E}">
        <p14:creationId xmlns:p14="http://schemas.microsoft.com/office/powerpoint/2010/main" val="1062099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5</a:t>
            </a:fld>
            <a:endParaRPr lang="en-GB"/>
          </a:p>
        </p:txBody>
      </p:sp>
    </p:spTree>
    <p:extLst>
      <p:ext uri="{BB962C8B-B14F-4D97-AF65-F5344CB8AC3E}">
        <p14:creationId xmlns:p14="http://schemas.microsoft.com/office/powerpoint/2010/main" val="17800165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process of collecting, examining, and using information to aid in decision-making is a crucial aspect of many fields, including business, science, government, and education. This process involves gathering relevant data, </a:t>
            </a:r>
            <a:r>
              <a:rPr lang="en-GB" dirty="0" err="1"/>
              <a:t>analyzing</a:t>
            </a:r>
            <a:r>
              <a:rPr lang="en-GB" dirty="0"/>
              <a:t> it to identify patterns and trends, and then utilizing the insights gained to inform decisions and guide actions.</a:t>
            </a:r>
          </a:p>
          <a:p>
            <a:endParaRPr lang="en-GB" dirty="0"/>
          </a:p>
          <a:p>
            <a:r>
              <a:rPr lang="en-GB" dirty="0"/>
              <a:t>1. Data collection: The first step is to identify the type of information needed and the sources from which it can be obtained. This may involve conducting surveys, interviews, experiments, or extracting data from existing databases. It is essential to ensure that the data collected is accurate, reliable, and relevant to the decision-making process.</a:t>
            </a:r>
          </a:p>
          <a:p>
            <a:endParaRPr lang="en-GB" dirty="0"/>
          </a:p>
          <a:p>
            <a:r>
              <a:rPr lang="en-GB" dirty="0"/>
              <a:t>2. Data examination and analysis: Once the data is collected, it must be examined and </a:t>
            </a:r>
            <a:r>
              <a:rPr lang="en-GB" dirty="0" err="1"/>
              <a:t>analyzed</a:t>
            </a:r>
            <a:r>
              <a:rPr lang="en-GB" dirty="0"/>
              <a:t> to identify meaningful patterns, trends, and relationships. This may involve using statistical methods, data visualization tools, or machine learning algorithms to uncover insights that may not be immediately apparent from the raw data.</a:t>
            </a:r>
          </a:p>
          <a:p>
            <a:endParaRPr lang="en-GB" dirty="0"/>
          </a:p>
          <a:p>
            <a:r>
              <a:rPr lang="en-GB" dirty="0"/>
              <a:t>3. Interpretation and insights: The results of the data analysis must be interpreted in the context of the decision-making process. This involves considering the implications of the findings, identifying potential opportunities or risks, and developing actionable insights that can inform decision-making.</a:t>
            </a:r>
          </a:p>
          <a:p>
            <a:endParaRPr lang="en-GB" dirty="0"/>
          </a:p>
          <a:p>
            <a:r>
              <a:rPr lang="en-GB" dirty="0"/>
              <a:t>4. Decision-making: The insights gained from the data analysis are used to make informed decisions. This may involve choosing between alternative courses of action, allocating resources, or adjusting strategies based on the available evidence. The goal is to make decisions that are data-driven, objective, and aligned with the desired outcomes.</a:t>
            </a:r>
          </a:p>
          <a:p>
            <a:endParaRPr lang="en-GB" dirty="0"/>
          </a:p>
          <a:p>
            <a:r>
              <a:rPr lang="en-GB" dirty="0"/>
              <a:t>5. Monitoring and evaluation: After a decision has been made and implemented, it is important to monitor its impact and evaluate its effectiveness. This may involve collecting additional data to assess the results of the decision and making adjustments as needed to optimize outcomes.</a:t>
            </a:r>
          </a:p>
          <a:p>
            <a:endParaRPr lang="en-GB" dirty="0"/>
          </a:p>
          <a:p>
            <a:r>
              <a:rPr lang="en-GB" dirty="0"/>
              <a:t>The use of information and data-driven decision-making has numerous benefits, including:</a:t>
            </a:r>
          </a:p>
          <a:p>
            <a:endParaRPr lang="en-GB" dirty="0"/>
          </a:p>
          <a:p>
            <a:r>
              <a:rPr lang="en-GB" dirty="0"/>
              <a:t>1. Improved accuracy: By basing decisions on objective data and evidence, organizations can reduce the risk of errors and biases that may arise from relying solely on intuition or subjective opinions.</a:t>
            </a:r>
          </a:p>
          <a:p>
            <a:endParaRPr lang="en-GB" dirty="0"/>
          </a:p>
          <a:p>
            <a:r>
              <a:rPr lang="en-GB" dirty="0"/>
              <a:t>2. Enhanced efficiency: Data-driven decision-making can help organizations identify areas where resources can be allocated more effectively, leading to improved efficiency and cost savings.</a:t>
            </a:r>
          </a:p>
          <a:p>
            <a:endParaRPr lang="en-GB" dirty="0"/>
          </a:p>
          <a:p>
            <a:r>
              <a:rPr lang="en-GB" dirty="0"/>
              <a:t>3. Competitive advantage: Organizations that effectively leverage data and information can gain a competitive edge by identifying new opportunities, optimizing processes, and responding quickly to changing market conditions.</a:t>
            </a:r>
          </a:p>
          <a:p>
            <a:endParaRPr lang="en-GB" dirty="0"/>
          </a:p>
          <a:p>
            <a:r>
              <a:rPr lang="en-GB" dirty="0"/>
              <a:t>4. Better risk management: By using data to assess potential risks and uncertainties, organizations can make more informed decisions and develop strategies to mitigate potential negative impacts.</a:t>
            </a:r>
          </a:p>
          <a:p>
            <a:endParaRPr lang="en-GB" dirty="0"/>
          </a:p>
          <a:p>
            <a:r>
              <a:rPr lang="en-GB" dirty="0"/>
              <a:t>In today's data-rich environment, the ability to collect, </a:t>
            </a:r>
            <a:r>
              <a:rPr lang="en-GB" dirty="0" err="1"/>
              <a:t>analyze</a:t>
            </a:r>
            <a:r>
              <a:rPr lang="en-GB" dirty="0"/>
              <a:t>, and utilize information effectively is becoming increasingly important for organizations across all sectors. By embracing data-driven decision-making, organizations can improve their performance, adapt to changing circumstances, and achieve their goals more effectively.</a:t>
            </a:r>
          </a:p>
        </p:txBody>
      </p:sp>
      <p:sp>
        <p:nvSpPr>
          <p:cNvPr id="4" name="Slide Number Placeholder 3"/>
          <p:cNvSpPr>
            <a:spLocks noGrp="1"/>
          </p:cNvSpPr>
          <p:nvPr>
            <p:ph type="sldNum" sz="quarter" idx="5"/>
          </p:nvPr>
        </p:nvSpPr>
        <p:spPr/>
        <p:txBody>
          <a:bodyPr/>
          <a:lstStyle/>
          <a:p>
            <a:fld id="{7B601FA2-D086-4F4A-A308-7E3F4E398114}" type="slidenum">
              <a:rPr lang="en-GB" smtClean="0"/>
              <a:t>6</a:t>
            </a:fld>
            <a:endParaRPr lang="en-GB"/>
          </a:p>
        </p:txBody>
      </p:sp>
    </p:spTree>
    <p:extLst>
      <p:ext uri="{BB962C8B-B14F-4D97-AF65-F5344CB8AC3E}">
        <p14:creationId xmlns:p14="http://schemas.microsoft.com/office/powerpoint/2010/main" val="2898176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p>
          <a:p>
            <a:r>
              <a:rPr lang="en-GB" dirty="0">
                <a:effectLst/>
              </a:rPr>
              <a:t>The GDPR aims to uphold and strengthen this fundamental right by providing a comprehensive framework for the protection of personal data within the EU. It ensures that individuals have greater control over their personal data and that organizations are held accountable for their data processing activities.</a:t>
            </a:r>
            <a:br>
              <a:rPr lang="en-GB" dirty="0"/>
            </a:br>
            <a:endParaRPr lang="en-GB" dirty="0"/>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7</a:t>
            </a:fld>
            <a:endParaRPr lang="en-GB"/>
          </a:p>
        </p:txBody>
      </p:sp>
    </p:spTree>
    <p:extLst>
      <p:ext uri="{BB962C8B-B14F-4D97-AF65-F5344CB8AC3E}">
        <p14:creationId xmlns:p14="http://schemas.microsoft.com/office/powerpoint/2010/main" val="2499763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9</a:t>
            </a:fld>
            <a:endParaRPr lang="en-GB"/>
          </a:p>
        </p:txBody>
      </p:sp>
    </p:spTree>
    <p:extLst>
      <p:ext uri="{BB962C8B-B14F-4D97-AF65-F5344CB8AC3E}">
        <p14:creationId xmlns:p14="http://schemas.microsoft.com/office/powerpoint/2010/main" val="1612039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we know that Data is -</a:t>
            </a:r>
          </a:p>
          <a:p>
            <a:endParaRPr lang="en-GB" dirty="0"/>
          </a:p>
          <a:p>
            <a:r>
              <a:rPr lang="en-GB" dirty="0"/>
              <a:t>information, especially facts or numbers, collected to be examined and considered and used to help decision-making</a:t>
            </a:r>
          </a:p>
          <a:p>
            <a:endParaRPr lang="en-GB" dirty="0"/>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10</a:t>
            </a:fld>
            <a:endParaRPr lang="en-GB"/>
          </a:p>
        </p:txBody>
      </p:sp>
    </p:spTree>
    <p:extLst>
      <p:ext uri="{BB962C8B-B14F-4D97-AF65-F5344CB8AC3E}">
        <p14:creationId xmlns:p14="http://schemas.microsoft.com/office/powerpoint/2010/main" val="472280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11</a:t>
            </a:fld>
            <a:endParaRPr lang="en-GB"/>
          </a:p>
        </p:txBody>
      </p:sp>
    </p:spTree>
    <p:extLst>
      <p:ext uri="{BB962C8B-B14F-4D97-AF65-F5344CB8AC3E}">
        <p14:creationId xmlns:p14="http://schemas.microsoft.com/office/powerpoint/2010/main" val="23458147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did you find?</a:t>
            </a:r>
          </a:p>
          <a:p>
            <a:r>
              <a:rPr lang="en-GB" dirty="0"/>
              <a:t>How easy was it?</a:t>
            </a:r>
          </a:p>
          <a:p>
            <a:r>
              <a:rPr lang="en-GB" dirty="0"/>
              <a:t>Could this information be used for wrong doing?</a:t>
            </a:r>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12</a:t>
            </a:fld>
            <a:endParaRPr lang="en-GB"/>
          </a:p>
        </p:txBody>
      </p:sp>
    </p:spTree>
    <p:extLst>
      <p:ext uri="{BB962C8B-B14F-4D97-AF65-F5344CB8AC3E}">
        <p14:creationId xmlns:p14="http://schemas.microsoft.com/office/powerpoint/2010/main" val="90256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13</a:t>
            </a:fld>
            <a:endParaRPr lang="en-GB"/>
          </a:p>
        </p:txBody>
      </p:sp>
    </p:spTree>
    <p:extLst>
      <p:ext uri="{BB962C8B-B14F-4D97-AF65-F5344CB8AC3E}">
        <p14:creationId xmlns:p14="http://schemas.microsoft.com/office/powerpoint/2010/main" val="17346792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15</a:t>
            </a:fld>
            <a:endParaRPr lang="en-GB"/>
          </a:p>
        </p:txBody>
      </p:sp>
    </p:spTree>
    <p:extLst>
      <p:ext uri="{BB962C8B-B14F-4D97-AF65-F5344CB8AC3E}">
        <p14:creationId xmlns:p14="http://schemas.microsoft.com/office/powerpoint/2010/main" val="1708026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couple of key reasons why businesses collect data. Businesses will generally say that they collect data to improve the quality of the product/service they offer.</a:t>
            </a:r>
          </a:p>
          <a:p>
            <a:endParaRPr lang="en-GB" dirty="0"/>
          </a:p>
          <a:p>
            <a:r>
              <a:rPr lang="en-GB" dirty="0"/>
              <a:t>Whilst this may be true, a part of this is an awareness of the consumer that can then be used to target and pitch to.</a:t>
            </a:r>
          </a:p>
          <a:p>
            <a:endParaRPr lang="en-GB" dirty="0"/>
          </a:p>
          <a:p>
            <a:r>
              <a:rPr lang="en-GB" dirty="0"/>
              <a:t>We all see the online algorithms, where we watch an ad or talk about something and suddenly we are inundated with ads for those things or, how social media adverts are often location specific...</a:t>
            </a:r>
          </a:p>
          <a:p>
            <a:endParaRPr lang="en-GB" dirty="0"/>
          </a:p>
          <a:p>
            <a:r>
              <a:rPr lang="en-GB" dirty="0"/>
              <a:t>or how about those spam phone calls about your PC infected, or life insurance etc. How do they get your information...?</a:t>
            </a:r>
          </a:p>
          <a:p>
            <a:endParaRPr lang="en-GB" dirty="0"/>
          </a:p>
          <a:p>
            <a:r>
              <a:rPr lang="en-GB" dirty="0"/>
              <a:t>They don’t always get it right. </a:t>
            </a:r>
          </a:p>
        </p:txBody>
      </p:sp>
      <p:sp>
        <p:nvSpPr>
          <p:cNvPr id="4" name="Slide Number Placeholder 3"/>
          <p:cNvSpPr>
            <a:spLocks noGrp="1"/>
          </p:cNvSpPr>
          <p:nvPr>
            <p:ph type="sldNum" sz="quarter" idx="5"/>
          </p:nvPr>
        </p:nvSpPr>
        <p:spPr/>
        <p:txBody>
          <a:bodyPr/>
          <a:lstStyle/>
          <a:p>
            <a:fld id="{7B601FA2-D086-4F4A-A308-7E3F4E398114}" type="slidenum">
              <a:rPr lang="en-GB" smtClean="0"/>
              <a:t>17</a:t>
            </a:fld>
            <a:endParaRPr lang="en-GB"/>
          </a:p>
        </p:txBody>
      </p:sp>
    </p:spTree>
    <p:extLst>
      <p:ext uri="{BB962C8B-B14F-4D97-AF65-F5344CB8AC3E}">
        <p14:creationId xmlns:p14="http://schemas.microsoft.com/office/powerpoint/2010/main" val="18339092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GDPR &amp; Data protection, integrity plays a huge part:</a:t>
            </a:r>
          </a:p>
          <a:p>
            <a:endParaRPr lang="en-GB" dirty="0"/>
          </a:p>
          <a:p>
            <a:r>
              <a:rPr lang="en-GB" dirty="0"/>
              <a:t>within GDPR, data must be processed in a manner that ensures appropriate security of the personal data, including protection against unauthorised or unlawful processing and against accidental loss, destruction or damage, using appropriate technical or organisational measures.</a:t>
            </a:r>
          </a:p>
          <a:p>
            <a:endParaRPr lang="en-GB" dirty="0"/>
          </a:p>
          <a:p>
            <a:r>
              <a:rPr lang="en-GB" dirty="0"/>
              <a:t>And thus, the integrity of the data handler becomes paramount.</a:t>
            </a:r>
          </a:p>
        </p:txBody>
      </p:sp>
      <p:sp>
        <p:nvSpPr>
          <p:cNvPr id="4" name="Slide Number Placeholder 3"/>
          <p:cNvSpPr>
            <a:spLocks noGrp="1"/>
          </p:cNvSpPr>
          <p:nvPr>
            <p:ph type="sldNum" sz="quarter" idx="5"/>
          </p:nvPr>
        </p:nvSpPr>
        <p:spPr/>
        <p:txBody>
          <a:bodyPr/>
          <a:lstStyle/>
          <a:p>
            <a:fld id="{7B601FA2-D086-4F4A-A308-7E3F4E398114}" type="slidenum">
              <a:rPr lang="en-GB" smtClean="0"/>
              <a:t>19</a:t>
            </a:fld>
            <a:endParaRPr lang="en-GB"/>
          </a:p>
        </p:txBody>
      </p:sp>
    </p:spTree>
    <p:extLst>
      <p:ext uri="{BB962C8B-B14F-4D97-AF65-F5344CB8AC3E}">
        <p14:creationId xmlns:p14="http://schemas.microsoft.com/office/powerpoint/2010/main" val="41055714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groups of 3ish break out rooms </a:t>
            </a:r>
          </a:p>
          <a:p>
            <a:r>
              <a:rPr lang="en-GB" dirty="0"/>
              <a:t>Discuss as a group to see what students have found.</a:t>
            </a:r>
          </a:p>
          <a:p>
            <a:endParaRPr lang="en-GB" dirty="0"/>
          </a:p>
          <a:p>
            <a:r>
              <a:rPr lang="en-GB" dirty="0"/>
              <a:t>Did the company suffer from a attack or did they sell the data?</a:t>
            </a:r>
          </a:p>
          <a:p>
            <a:endParaRPr lang="en-GB" dirty="0"/>
          </a:p>
          <a:p>
            <a:r>
              <a:rPr lang="en-GB" dirty="0"/>
              <a:t>Is this technic ethical?</a:t>
            </a:r>
          </a:p>
        </p:txBody>
      </p:sp>
      <p:sp>
        <p:nvSpPr>
          <p:cNvPr id="4" name="Slide Number Placeholder 3"/>
          <p:cNvSpPr>
            <a:spLocks noGrp="1"/>
          </p:cNvSpPr>
          <p:nvPr>
            <p:ph type="sldNum" sz="quarter" idx="5"/>
          </p:nvPr>
        </p:nvSpPr>
        <p:spPr/>
        <p:txBody>
          <a:bodyPr/>
          <a:lstStyle/>
          <a:p>
            <a:fld id="{7B601FA2-D086-4F4A-A308-7E3F4E398114}" type="slidenum">
              <a:rPr lang="en-GB" smtClean="0"/>
              <a:t>20</a:t>
            </a:fld>
            <a:endParaRPr lang="en-GB"/>
          </a:p>
        </p:txBody>
      </p:sp>
    </p:spTree>
    <p:extLst>
      <p:ext uri="{BB962C8B-B14F-4D97-AF65-F5344CB8AC3E}">
        <p14:creationId xmlns:p14="http://schemas.microsoft.com/office/powerpoint/2010/main" val="2283032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looking at integrity within the digital realm. We can assess and form subjective opinions of the integrity of businesses however, we are now going to change over our subject matter and look at something contemporary - Artificial Intelligence!</a:t>
            </a:r>
          </a:p>
          <a:p>
            <a:endParaRPr lang="en-GB" dirty="0"/>
          </a:p>
          <a:p>
            <a:r>
              <a:rPr lang="en-GB" dirty="0"/>
              <a:t>And we are going to touch upon the integrity aspects of AI from a business, and personal - Specifically a student perspective</a:t>
            </a:r>
          </a:p>
        </p:txBody>
      </p:sp>
      <p:sp>
        <p:nvSpPr>
          <p:cNvPr id="4" name="Slide Number Placeholder 3"/>
          <p:cNvSpPr>
            <a:spLocks noGrp="1"/>
          </p:cNvSpPr>
          <p:nvPr>
            <p:ph type="sldNum" sz="quarter" idx="5"/>
          </p:nvPr>
        </p:nvSpPr>
        <p:spPr/>
        <p:txBody>
          <a:bodyPr/>
          <a:lstStyle/>
          <a:p>
            <a:fld id="{7B601FA2-D086-4F4A-A308-7E3F4E398114}" type="slidenum">
              <a:rPr lang="en-GB" smtClean="0"/>
              <a:t>21</a:t>
            </a:fld>
            <a:endParaRPr lang="en-GB"/>
          </a:p>
        </p:txBody>
      </p:sp>
    </p:spTree>
    <p:extLst>
      <p:ext uri="{BB962C8B-B14F-4D97-AF65-F5344CB8AC3E}">
        <p14:creationId xmlns:p14="http://schemas.microsoft.com/office/powerpoint/2010/main" val="26403830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AI programmes out there already. Whether we look at: </a:t>
            </a:r>
          </a:p>
          <a:p>
            <a:r>
              <a:rPr lang="en-GB" dirty="0" err="1"/>
              <a:t>Midjourney</a:t>
            </a:r>
            <a:r>
              <a:rPr lang="en-GB" dirty="0"/>
              <a:t>, that create images from text input.</a:t>
            </a:r>
          </a:p>
          <a:p>
            <a:r>
              <a:rPr lang="en-GB" dirty="0"/>
              <a:t>Synthesis.io - creates a talking avatar from a written text.</a:t>
            </a:r>
          </a:p>
          <a:p>
            <a:endParaRPr lang="en-GB" dirty="0"/>
          </a:p>
          <a:p>
            <a:r>
              <a:rPr lang="en-GB" dirty="0"/>
              <a:t>Or things like Bing AI, Google Bard or </a:t>
            </a:r>
            <a:r>
              <a:rPr lang="en-GB" dirty="0" err="1"/>
              <a:t>ChatGPT</a:t>
            </a:r>
            <a:r>
              <a:rPr lang="en-GB" dirty="0"/>
              <a:t> which, are problem-solving tools, that can produce a whole host of works.</a:t>
            </a:r>
          </a:p>
          <a:p>
            <a:endParaRPr lang="en-GB" dirty="0"/>
          </a:p>
          <a:p>
            <a:r>
              <a:rPr lang="en-GB" dirty="0"/>
              <a:t>The latter, we will discuss. In a couple of weeks, we will have a practical session using </a:t>
            </a:r>
            <a:r>
              <a:rPr lang="en-GB" dirty="0" err="1"/>
              <a:t>chatGPT</a:t>
            </a:r>
            <a:r>
              <a:rPr lang="en-GB" dirty="0"/>
              <a:t> but for now, we are focusing on the pros &amp; cons, and the integrity aspect</a:t>
            </a:r>
          </a:p>
        </p:txBody>
      </p:sp>
      <p:sp>
        <p:nvSpPr>
          <p:cNvPr id="4" name="Slide Number Placeholder 3"/>
          <p:cNvSpPr>
            <a:spLocks noGrp="1"/>
          </p:cNvSpPr>
          <p:nvPr>
            <p:ph type="sldNum" sz="quarter" idx="5"/>
          </p:nvPr>
        </p:nvSpPr>
        <p:spPr/>
        <p:txBody>
          <a:bodyPr/>
          <a:lstStyle/>
          <a:p>
            <a:fld id="{7B601FA2-D086-4F4A-A308-7E3F4E398114}" type="slidenum">
              <a:rPr lang="en-GB" smtClean="0"/>
              <a:t>22</a:t>
            </a:fld>
            <a:endParaRPr lang="en-GB"/>
          </a:p>
        </p:txBody>
      </p:sp>
    </p:spTree>
    <p:extLst>
      <p:ext uri="{BB962C8B-B14F-4D97-AF65-F5344CB8AC3E}">
        <p14:creationId xmlns:p14="http://schemas.microsoft.com/office/powerpoint/2010/main" val="12577931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Large Language Models (LLMs) are foundational machine learning models that use deep learning algorithms to process and understand natural language. These models are trained on massive amounts of text data to learn patterns and entity relationships in the language. LLMs can perform many types of language tasks, such as translating languages, </a:t>
            </a:r>
            <a:r>
              <a:rPr lang="en-GB" dirty="0" err="1"/>
              <a:t>analyzing</a:t>
            </a:r>
            <a:r>
              <a:rPr lang="en-GB" dirty="0"/>
              <a:t> sentiments, chatbot conversations, and more. They can understand complex textual data, identify entities and relationships between them, and generate new text that is coherent and grammatically accurate.</a:t>
            </a:r>
          </a:p>
        </p:txBody>
      </p:sp>
      <p:sp>
        <p:nvSpPr>
          <p:cNvPr id="4" name="Slide Number Placeholder 3"/>
          <p:cNvSpPr>
            <a:spLocks noGrp="1"/>
          </p:cNvSpPr>
          <p:nvPr>
            <p:ph type="sldNum" sz="quarter" idx="5"/>
          </p:nvPr>
        </p:nvSpPr>
        <p:spPr/>
        <p:txBody>
          <a:bodyPr/>
          <a:lstStyle/>
          <a:p>
            <a:fld id="{7B601FA2-D086-4F4A-A308-7E3F4E398114}" type="slidenum">
              <a:rPr lang="en-GB" smtClean="0"/>
              <a:t>23</a:t>
            </a:fld>
            <a:endParaRPr lang="en-GB"/>
          </a:p>
        </p:txBody>
      </p:sp>
    </p:spTree>
    <p:extLst>
      <p:ext uri="{BB962C8B-B14F-4D97-AF65-F5344CB8AC3E}">
        <p14:creationId xmlns:p14="http://schemas.microsoft.com/office/powerpoint/2010/main" val="12382246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positives?</a:t>
            </a:r>
          </a:p>
          <a:p>
            <a:endParaRPr lang="en-GB" dirty="0"/>
          </a:p>
          <a:p>
            <a:r>
              <a:rPr lang="en-GB" dirty="0"/>
              <a:t>helps to compile written word such as emails, poems, letters.</a:t>
            </a:r>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25</a:t>
            </a:fld>
            <a:endParaRPr lang="en-GB"/>
          </a:p>
        </p:txBody>
      </p:sp>
    </p:spTree>
    <p:extLst>
      <p:ext uri="{BB962C8B-B14F-4D97-AF65-F5344CB8AC3E}">
        <p14:creationId xmlns:p14="http://schemas.microsoft.com/office/powerpoint/2010/main" val="23469565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biggest downfalls of LLMs (Large language models) like </a:t>
            </a:r>
            <a:r>
              <a:rPr lang="en-GB" dirty="0" err="1"/>
              <a:t>chatGPT</a:t>
            </a:r>
            <a:r>
              <a:rPr lang="en-GB" dirty="0"/>
              <a:t> is the hallucinations it generates.</a:t>
            </a:r>
          </a:p>
          <a:p>
            <a:endParaRPr lang="en-GB" dirty="0"/>
          </a:p>
          <a:p>
            <a:r>
              <a:rPr lang="en-GB" dirty="0"/>
              <a:t>Hallucinations are:</a:t>
            </a:r>
          </a:p>
          <a:p>
            <a:r>
              <a:rPr lang="en-GB" dirty="0"/>
              <a:t>“A hallucination occurs in AI when the AI model generates output that deviates from what would be considered normal or expected based on the training data it has seen.”</a:t>
            </a:r>
          </a:p>
          <a:p>
            <a:endParaRPr lang="en-GB" dirty="0"/>
          </a:p>
          <a:p>
            <a:r>
              <a:rPr lang="en-GB" dirty="0"/>
              <a:t>In essence, when chat is producing some work, it can make things up in order for the work to be coherent</a:t>
            </a:r>
          </a:p>
        </p:txBody>
      </p:sp>
      <p:sp>
        <p:nvSpPr>
          <p:cNvPr id="4" name="Slide Number Placeholder 3"/>
          <p:cNvSpPr>
            <a:spLocks noGrp="1"/>
          </p:cNvSpPr>
          <p:nvPr>
            <p:ph type="sldNum" sz="quarter" idx="5"/>
          </p:nvPr>
        </p:nvSpPr>
        <p:spPr/>
        <p:txBody>
          <a:bodyPr/>
          <a:lstStyle/>
          <a:p>
            <a:fld id="{7B601FA2-D086-4F4A-A308-7E3F4E398114}" type="slidenum">
              <a:rPr lang="en-GB" smtClean="0"/>
              <a:t>27</a:t>
            </a:fld>
            <a:endParaRPr lang="en-GB"/>
          </a:p>
        </p:txBody>
      </p:sp>
    </p:spTree>
    <p:extLst>
      <p:ext uri="{BB962C8B-B14F-4D97-AF65-F5344CB8AC3E}">
        <p14:creationId xmlns:p14="http://schemas.microsoft.com/office/powerpoint/2010/main" val="18270039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Demonstrate while you screen share.</a:t>
            </a:r>
          </a:p>
        </p:txBody>
      </p:sp>
      <p:sp>
        <p:nvSpPr>
          <p:cNvPr id="4" name="Slide Number Placeholder 3"/>
          <p:cNvSpPr>
            <a:spLocks noGrp="1"/>
          </p:cNvSpPr>
          <p:nvPr>
            <p:ph type="sldNum" sz="quarter" idx="5"/>
          </p:nvPr>
        </p:nvSpPr>
        <p:spPr/>
        <p:txBody>
          <a:bodyPr/>
          <a:lstStyle/>
          <a:p>
            <a:fld id="{7B601FA2-D086-4F4A-A308-7E3F4E398114}" type="slidenum">
              <a:rPr lang="en-GB" smtClean="0"/>
              <a:t>28</a:t>
            </a:fld>
            <a:endParaRPr lang="en-GB"/>
          </a:p>
        </p:txBody>
      </p:sp>
    </p:spTree>
    <p:extLst>
      <p:ext uri="{BB962C8B-B14F-4D97-AF65-F5344CB8AC3E}">
        <p14:creationId xmlns:p14="http://schemas.microsoft.com/office/powerpoint/2010/main" val="3454289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discussion about how the likes of AI similar to </a:t>
            </a:r>
            <a:r>
              <a:rPr lang="en-GB" dirty="0" err="1"/>
              <a:t>chatGPT</a:t>
            </a:r>
            <a:r>
              <a:rPr lang="en-GB" dirty="0"/>
              <a:t> can impact a student journey, What are the implications of using it?</a:t>
            </a:r>
          </a:p>
          <a:p>
            <a:endParaRPr lang="en-GB" dirty="0"/>
          </a:p>
          <a:p>
            <a:r>
              <a:rPr lang="en-GB" dirty="0"/>
              <a:t>The integrity of your work or plagiarism also producing incorrect work.</a:t>
            </a:r>
          </a:p>
        </p:txBody>
      </p:sp>
      <p:sp>
        <p:nvSpPr>
          <p:cNvPr id="4" name="Slide Number Placeholder 3"/>
          <p:cNvSpPr>
            <a:spLocks noGrp="1"/>
          </p:cNvSpPr>
          <p:nvPr>
            <p:ph type="sldNum" sz="quarter" idx="5"/>
          </p:nvPr>
        </p:nvSpPr>
        <p:spPr/>
        <p:txBody>
          <a:bodyPr/>
          <a:lstStyle/>
          <a:p>
            <a:fld id="{7B601FA2-D086-4F4A-A308-7E3F4E398114}" type="slidenum">
              <a:rPr lang="en-GB" smtClean="0"/>
              <a:t>29</a:t>
            </a:fld>
            <a:endParaRPr lang="en-GB"/>
          </a:p>
        </p:txBody>
      </p:sp>
    </p:spTree>
    <p:extLst>
      <p:ext uri="{BB962C8B-B14F-4D97-AF65-F5344CB8AC3E}">
        <p14:creationId xmlns:p14="http://schemas.microsoft.com/office/powerpoint/2010/main" val="16397572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30</a:t>
            </a:fld>
            <a:endParaRPr lang="en-GB"/>
          </a:p>
        </p:txBody>
      </p:sp>
    </p:spTree>
    <p:extLst>
      <p:ext uri="{BB962C8B-B14F-4D97-AF65-F5344CB8AC3E}">
        <p14:creationId xmlns:p14="http://schemas.microsoft.com/office/powerpoint/2010/main" val="34141268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explains there are some good ways for it to be used, however relying solely on it for everything could be a big mistake.</a:t>
            </a:r>
          </a:p>
        </p:txBody>
      </p:sp>
      <p:sp>
        <p:nvSpPr>
          <p:cNvPr id="4" name="Slide Number Placeholder 3"/>
          <p:cNvSpPr>
            <a:spLocks noGrp="1"/>
          </p:cNvSpPr>
          <p:nvPr>
            <p:ph type="sldNum" sz="quarter" idx="5"/>
          </p:nvPr>
        </p:nvSpPr>
        <p:spPr/>
        <p:txBody>
          <a:bodyPr/>
          <a:lstStyle/>
          <a:p>
            <a:fld id="{7B601FA2-D086-4F4A-A308-7E3F4E398114}" type="slidenum">
              <a:rPr lang="en-GB" smtClean="0"/>
              <a:t>31</a:t>
            </a:fld>
            <a:endParaRPr lang="en-GB"/>
          </a:p>
        </p:txBody>
      </p:sp>
    </p:spTree>
    <p:extLst>
      <p:ext uri="{BB962C8B-B14F-4D97-AF65-F5344CB8AC3E}">
        <p14:creationId xmlns:p14="http://schemas.microsoft.com/office/powerpoint/2010/main" val="14716663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601FA2-D086-4F4A-A308-7E3F4E398114}" type="slidenum">
              <a:rPr lang="en-GB" smtClean="0"/>
              <a:t>35</a:t>
            </a:fld>
            <a:endParaRPr lang="en-GB"/>
          </a:p>
        </p:txBody>
      </p:sp>
    </p:spTree>
    <p:extLst>
      <p:ext uri="{BB962C8B-B14F-4D97-AF65-F5344CB8AC3E}">
        <p14:creationId xmlns:p14="http://schemas.microsoft.com/office/powerpoint/2010/main" val="2749788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DD02-4C56-3A97-6549-F04292A8BF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4CAEE9-771C-D5E6-DFEB-9C6D50CD6A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973614-F487-76C6-6614-7184D2F115F1}"/>
              </a:ext>
            </a:extLst>
          </p:cNvPr>
          <p:cNvSpPr>
            <a:spLocks noGrp="1"/>
          </p:cNvSpPr>
          <p:nvPr>
            <p:ph type="dt" sz="half" idx="10"/>
          </p:nvPr>
        </p:nvSpPr>
        <p:spPr/>
        <p:txBody>
          <a:bodyPr/>
          <a:lstStyle/>
          <a:p>
            <a:fld id="{7160A8C8-B2A5-44AF-AAC0-EB4624EB8916}" type="datetimeFigureOut">
              <a:rPr lang="en-GB" smtClean="0"/>
              <a:t>30/01/2026</a:t>
            </a:fld>
            <a:endParaRPr lang="en-GB"/>
          </a:p>
        </p:txBody>
      </p:sp>
      <p:sp>
        <p:nvSpPr>
          <p:cNvPr id="5" name="Footer Placeholder 4">
            <a:extLst>
              <a:ext uri="{FF2B5EF4-FFF2-40B4-BE49-F238E27FC236}">
                <a16:creationId xmlns:a16="http://schemas.microsoft.com/office/drawing/2014/main" id="{36A092D7-BC0C-CB88-0880-3193AB505C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7CFABC-BB9E-00DD-82F8-4E8549337E63}"/>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555638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C391-8CD7-9609-37F2-29801B3CEF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786583-9D97-B3AB-187B-C15D22239F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5F917C-DE94-E683-6511-0E446629ABE0}"/>
              </a:ext>
            </a:extLst>
          </p:cNvPr>
          <p:cNvSpPr>
            <a:spLocks noGrp="1"/>
          </p:cNvSpPr>
          <p:nvPr>
            <p:ph type="dt" sz="half" idx="10"/>
          </p:nvPr>
        </p:nvSpPr>
        <p:spPr/>
        <p:txBody>
          <a:bodyPr/>
          <a:lstStyle/>
          <a:p>
            <a:fld id="{7160A8C8-B2A5-44AF-AAC0-EB4624EB8916}" type="datetimeFigureOut">
              <a:rPr lang="en-GB" smtClean="0"/>
              <a:t>30/01/2026</a:t>
            </a:fld>
            <a:endParaRPr lang="en-GB"/>
          </a:p>
        </p:txBody>
      </p:sp>
      <p:sp>
        <p:nvSpPr>
          <p:cNvPr id="5" name="Footer Placeholder 4">
            <a:extLst>
              <a:ext uri="{FF2B5EF4-FFF2-40B4-BE49-F238E27FC236}">
                <a16:creationId xmlns:a16="http://schemas.microsoft.com/office/drawing/2014/main" id="{2D4BAB66-DE19-29D4-76D8-DE1DD67889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F9D169-476E-0C2D-FC91-342AF158D44A}"/>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775295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9F35E-8C07-84DB-4EF4-BBDA3652A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199D28-A75C-9FA4-891A-723C5D5D08E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6100C6-F106-527A-B409-1E7F01C2B577}"/>
              </a:ext>
            </a:extLst>
          </p:cNvPr>
          <p:cNvSpPr>
            <a:spLocks noGrp="1"/>
          </p:cNvSpPr>
          <p:nvPr>
            <p:ph type="dt" sz="half" idx="10"/>
          </p:nvPr>
        </p:nvSpPr>
        <p:spPr/>
        <p:txBody>
          <a:bodyPr/>
          <a:lstStyle/>
          <a:p>
            <a:fld id="{7160A8C8-B2A5-44AF-AAC0-EB4624EB8916}" type="datetimeFigureOut">
              <a:rPr lang="en-GB" smtClean="0"/>
              <a:t>30/01/2026</a:t>
            </a:fld>
            <a:endParaRPr lang="en-GB"/>
          </a:p>
        </p:txBody>
      </p:sp>
      <p:sp>
        <p:nvSpPr>
          <p:cNvPr id="5" name="Footer Placeholder 4">
            <a:extLst>
              <a:ext uri="{FF2B5EF4-FFF2-40B4-BE49-F238E27FC236}">
                <a16:creationId xmlns:a16="http://schemas.microsoft.com/office/drawing/2014/main" id="{01867550-B086-66C7-3DC4-775C30B82D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AA91B8-72CA-4239-AF8F-CEB0159BF732}"/>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057601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A8E6A-28E5-FCEC-8DD7-515E4DA00F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66EC96-5FCA-63EE-AF32-4E89275BE8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B63634-BABB-346D-84F5-E7BC91CD10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0E8FEC-2D50-87CF-7ED2-BE9F2FF3E488}"/>
              </a:ext>
            </a:extLst>
          </p:cNvPr>
          <p:cNvSpPr>
            <a:spLocks noGrp="1"/>
          </p:cNvSpPr>
          <p:nvPr>
            <p:ph type="dt" sz="half" idx="10"/>
          </p:nvPr>
        </p:nvSpPr>
        <p:spPr/>
        <p:txBody>
          <a:bodyPr/>
          <a:lstStyle/>
          <a:p>
            <a:fld id="{7160A8C8-B2A5-44AF-AAC0-EB4624EB8916}" type="datetimeFigureOut">
              <a:rPr lang="en-GB" smtClean="0"/>
              <a:t>30/01/2026</a:t>
            </a:fld>
            <a:endParaRPr lang="en-GB"/>
          </a:p>
        </p:txBody>
      </p:sp>
      <p:sp>
        <p:nvSpPr>
          <p:cNvPr id="6" name="Footer Placeholder 5">
            <a:extLst>
              <a:ext uri="{FF2B5EF4-FFF2-40B4-BE49-F238E27FC236}">
                <a16:creationId xmlns:a16="http://schemas.microsoft.com/office/drawing/2014/main" id="{25C44F75-6FF8-44FE-5A07-9FD3B66763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A68871-028C-47A7-0109-0795D09703D2}"/>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412151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20E75-B062-7041-B0FB-FCF1CA9ECF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D9FE90-0CB8-548E-1BCD-C616AD5407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211D8E-BD79-2D66-AB6A-A09525D784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6695DC-A7A0-7676-B8F6-9A76EE4D7B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1B68C6-7A7D-623F-3CA6-706483F9A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103975-6136-3A5B-EA66-6653701C91B7}"/>
              </a:ext>
            </a:extLst>
          </p:cNvPr>
          <p:cNvSpPr>
            <a:spLocks noGrp="1"/>
          </p:cNvSpPr>
          <p:nvPr>
            <p:ph type="dt" sz="half" idx="10"/>
          </p:nvPr>
        </p:nvSpPr>
        <p:spPr/>
        <p:txBody>
          <a:bodyPr/>
          <a:lstStyle/>
          <a:p>
            <a:fld id="{7160A8C8-B2A5-44AF-AAC0-EB4624EB8916}" type="datetimeFigureOut">
              <a:rPr lang="en-GB" smtClean="0"/>
              <a:t>30/01/2026</a:t>
            </a:fld>
            <a:endParaRPr lang="en-GB"/>
          </a:p>
        </p:txBody>
      </p:sp>
      <p:sp>
        <p:nvSpPr>
          <p:cNvPr id="8" name="Footer Placeholder 7">
            <a:extLst>
              <a:ext uri="{FF2B5EF4-FFF2-40B4-BE49-F238E27FC236}">
                <a16:creationId xmlns:a16="http://schemas.microsoft.com/office/drawing/2014/main" id="{7410922A-4839-83D9-8A99-21E54B9D5E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00ACB4-8F46-1EB2-15FB-3167D44F74AA}"/>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2367120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7A2C9-4F94-40B0-629F-E8F75FA1BD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69F4D4-C39C-DBE1-045F-28CA793A667E}"/>
              </a:ext>
            </a:extLst>
          </p:cNvPr>
          <p:cNvSpPr>
            <a:spLocks noGrp="1"/>
          </p:cNvSpPr>
          <p:nvPr>
            <p:ph type="dt" sz="half" idx="10"/>
          </p:nvPr>
        </p:nvSpPr>
        <p:spPr/>
        <p:txBody>
          <a:bodyPr/>
          <a:lstStyle/>
          <a:p>
            <a:fld id="{7160A8C8-B2A5-44AF-AAC0-EB4624EB8916}" type="datetimeFigureOut">
              <a:rPr lang="en-GB" smtClean="0"/>
              <a:t>30/01/2026</a:t>
            </a:fld>
            <a:endParaRPr lang="en-GB"/>
          </a:p>
        </p:txBody>
      </p:sp>
      <p:sp>
        <p:nvSpPr>
          <p:cNvPr id="4" name="Footer Placeholder 3">
            <a:extLst>
              <a:ext uri="{FF2B5EF4-FFF2-40B4-BE49-F238E27FC236}">
                <a16:creationId xmlns:a16="http://schemas.microsoft.com/office/drawing/2014/main" id="{AC624E70-05C7-85E7-3BAF-A0B7F3D93C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4826E5-50AF-A9E0-EAD3-7F18CD40F3B7}"/>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210468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FF58AB-940E-8888-FE75-6C66F3EFBEFB}"/>
              </a:ext>
            </a:extLst>
          </p:cNvPr>
          <p:cNvSpPr>
            <a:spLocks noGrp="1"/>
          </p:cNvSpPr>
          <p:nvPr>
            <p:ph type="dt" sz="half" idx="10"/>
          </p:nvPr>
        </p:nvSpPr>
        <p:spPr/>
        <p:txBody>
          <a:bodyPr/>
          <a:lstStyle/>
          <a:p>
            <a:fld id="{7160A8C8-B2A5-44AF-AAC0-EB4624EB8916}" type="datetimeFigureOut">
              <a:rPr lang="en-GB" smtClean="0"/>
              <a:t>30/01/2026</a:t>
            </a:fld>
            <a:endParaRPr lang="en-GB"/>
          </a:p>
        </p:txBody>
      </p:sp>
      <p:sp>
        <p:nvSpPr>
          <p:cNvPr id="3" name="Footer Placeholder 2">
            <a:extLst>
              <a:ext uri="{FF2B5EF4-FFF2-40B4-BE49-F238E27FC236}">
                <a16:creationId xmlns:a16="http://schemas.microsoft.com/office/drawing/2014/main" id="{DA40B1BF-148E-E8C1-5253-0141872CB7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DB8BE6-9DCF-6F70-E3F5-77E4DC2B0CBC}"/>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224589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7858D-4649-62EA-51FE-4F7A3C1681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BB5A1C-81B0-2BA1-1A5D-704E8828BC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835C7A-A7FA-4729-4DD6-B2E041F998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184729-9E68-AA0B-C63E-951ED6EBC48C}"/>
              </a:ext>
            </a:extLst>
          </p:cNvPr>
          <p:cNvSpPr>
            <a:spLocks noGrp="1"/>
          </p:cNvSpPr>
          <p:nvPr>
            <p:ph type="dt" sz="half" idx="10"/>
          </p:nvPr>
        </p:nvSpPr>
        <p:spPr/>
        <p:txBody>
          <a:bodyPr/>
          <a:lstStyle/>
          <a:p>
            <a:fld id="{7160A8C8-B2A5-44AF-AAC0-EB4624EB8916}" type="datetimeFigureOut">
              <a:rPr lang="en-GB" smtClean="0"/>
              <a:t>30/01/2026</a:t>
            </a:fld>
            <a:endParaRPr lang="en-GB"/>
          </a:p>
        </p:txBody>
      </p:sp>
      <p:sp>
        <p:nvSpPr>
          <p:cNvPr id="6" name="Footer Placeholder 5">
            <a:extLst>
              <a:ext uri="{FF2B5EF4-FFF2-40B4-BE49-F238E27FC236}">
                <a16:creationId xmlns:a16="http://schemas.microsoft.com/office/drawing/2014/main" id="{2AD6B272-D610-B912-2D54-DB9EC7174D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670B5B-ED75-3B35-17FD-EA124DB5BBA7}"/>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39027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9E53A-41C4-DD04-31C3-E27E0A6D3F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0469B2-D3EE-400C-D4CF-F7AEF304A5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6D37C4-E46C-7564-88AB-D031766054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98BC57-4859-F17F-7D9E-FDAC0A0A1511}"/>
              </a:ext>
            </a:extLst>
          </p:cNvPr>
          <p:cNvSpPr>
            <a:spLocks noGrp="1"/>
          </p:cNvSpPr>
          <p:nvPr>
            <p:ph type="dt" sz="half" idx="10"/>
          </p:nvPr>
        </p:nvSpPr>
        <p:spPr/>
        <p:txBody>
          <a:bodyPr/>
          <a:lstStyle/>
          <a:p>
            <a:fld id="{7160A8C8-B2A5-44AF-AAC0-EB4624EB8916}" type="datetimeFigureOut">
              <a:rPr lang="en-GB" smtClean="0"/>
              <a:t>30/01/2026</a:t>
            </a:fld>
            <a:endParaRPr lang="en-GB"/>
          </a:p>
        </p:txBody>
      </p:sp>
      <p:sp>
        <p:nvSpPr>
          <p:cNvPr id="6" name="Footer Placeholder 5">
            <a:extLst>
              <a:ext uri="{FF2B5EF4-FFF2-40B4-BE49-F238E27FC236}">
                <a16:creationId xmlns:a16="http://schemas.microsoft.com/office/drawing/2014/main" id="{4F802435-8374-E7C6-6630-FD20878031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D9ADA5-015D-5107-A8B7-3E6460A6D896}"/>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2416692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6E1CC-D15A-E89D-297F-18E33D335A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83CBCC-D0F9-7024-A5C0-4B498DD386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281B42-027A-E34B-1DAB-2C5CEFFE8EF4}"/>
              </a:ext>
            </a:extLst>
          </p:cNvPr>
          <p:cNvSpPr>
            <a:spLocks noGrp="1"/>
          </p:cNvSpPr>
          <p:nvPr>
            <p:ph type="dt" sz="half" idx="10"/>
          </p:nvPr>
        </p:nvSpPr>
        <p:spPr/>
        <p:txBody>
          <a:bodyPr/>
          <a:lstStyle/>
          <a:p>
            <a:fld id="{7160A8C8-B2A5-44AF-AAC0-EB4624EB8916}" type="datetimeFigureOut">
              <a:rPr lang="en-GB" smtClean="0"/>
              <a:t>30/01/2026</a:t>
            </a:fld>
            <a:endParaRPr lang="en-GB"/>
          </a:p>
        </p:txBody>
      </p:sp>
      <p:sp>
        <p:nvSpPr>
          <p:cNvPr id="5" name="Footer Placeholder 4">
            <a:extLst>
              <a:ext uri="{FF2B5EF4-FFF2-40B4-BE49-F238E27FC236}">
                <a16:creationId xmlns:a16="http://schemas.microsoft.com/office/drawing/2014/main" id="{1E2F642C-4720-9D0A-CE50-5BCFFA7A6D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D2266D-E4F2-AB33-5ECD-41A804C614A0}"/>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431428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CC66C7-8DB1-7C5E-DAC2-0872F7E2F9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48683B-ACCC-2858-C960-486692D373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1FF459-1EED-1C09-5AE3-C3FC5473834E}"/>
              </a:ext>
            </a:extLst>
          </p:cNvPr>
          <p:cNvSpPr>
            <a:spLocks noGrp="1"/>
          </p:cNvSpPr>
          <p:nvPr>
            <p:ph type="dt" sz="half" idx="10"/>
          </p:nvPr>
        </p:nvSpPr>
        <p:spPr/>
        <p:txBody>
          <a:bodyPr/>
          <a:lstStyle/>
          <a:p>
            <a:fld id="{7160A8C8-B2A5-44AF-AAC0-EB4624EB8916}" type="datetimeFigureOut">
              <a:rPr lang="en-GB" smtClean="0"/>
              <a:t>30/01/2026</a:t>
            </a:fld>
            <a:endParaRPr lang="en-GB"/>
          </a:p>
        </p:txBody>
      </p:sp>
      <p:sp>
        <p:nvSpPr>
          <p:cNvPr id="5" name="Footer Placeholder 4">
            <a:extLst>
              <a:ext uri="{FF2B5EF4-FFF2-40B4-BE49-F238E27FC236}">
                <a16:creationId xmlns:a16="http://schemas.microsoft.com/office/drawing/2014/main" id="{35C40E3C-E97B-2F5A-98F3-E12E92E46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E3A5E9-95C2-6A52-BBBA-F9C5851A2928}"/>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705195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0D5AA-4D23-8D38-1043-8B05F41E0B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E5EBCE-2253-944C-56AA-1ADAC7144B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ED9A3A-DA58-E891-60D3-A431B806190E}"/>
              </a:ext>
            </a:extLst>
          </p:cNvPr>
          <p:cNvSpPr>
            <a:spLocks noGrp="1"/>
          </p:cNvSpPr>
          <p:nvPr>
            <p:ph type="dt" sz="half" idx="10"/>
          </p:nvPr>
        </p:nvSpPr>
        <p:spPr/>
        <p:txBody>
          <a:bodyPr/>
          <a:lstStyle/>
          <a:p>
            <a:fld id="{23365292-3E75-46CF-96F3-32ECD080FCFE}" type="datetimeFigureOut">
              <a:rPr lang="en-GB" smtClean="0"/>
              <a:t>30/01/2026</a:t>
            </a:fld>
            <a:endParaRPr lang="en-GB"/>
          </a:p>
        </p:txBody>
      </p:sp>
      <p:sp>
        <p:nvSpPr>
          <p:cNvPr id="5" name="Footer Placeholder 4">
            <a:extLst>
              <a:ext uri="{FF2B5EF4-FFF2-40B4-BE49-F238E27FC236}">
                <a16:creationId xmlns:a16="http://schemas.microsoft.com/office/drawing/2014/main" id="{16E2EF62-9DA8-850C-7819-6998EE01B0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EDDCA-2BA3-67D7-35E2-5ED98DF30A30}"/>
              </a:ext>
            </a:extLst>
          </p:cNvPr>
          <p:cNvSpPr>
            <a:spLocks noGrp="1"/>
          </p:cNvSpPr>
          <p:nvPr>
            <p:ph type="sldNum" sz="quarter" idx="12"/>
          </p:nvPr>
        </p:nvSpPr>
        <p:spPr/>
        <p:txBody>
          <a:bodyPr/>
          <a:lstStyle/>
          <a:p>
            <a:fld id="{410F1D31-29EC-46AE-A546-87AE0182EB69}" type="slidenum">
              <a:rPr lang="en-GB" smtClean="0"/>
              <a:t>‹#›</a:t>
            </a:fld>
            <a:endParaRPr lang="en-GB"/>
          </a:p>
        </p:txBody>
      </p:sp>
    </p:spTree>
    <p:extLst>
      <p:ext uri="{BB962C8B-B14F-4D97-AF65-F5344CB8AC3E}">
        <p14:creationId xmlns:p14="http://schemas.microsoft.com/office/powerpoint/2010/main" val="3278495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503AAE-6D9B-D0D6-0CF3-FA95C548E3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666CE5-1F6F-D052-671D-53D0A0035A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385989-D766-CDC6-3C23-E75F6C1F48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60A8C8-B2A5-44AF-AAC0-EB4624EB8916}" type="datetimeFigureOut">
              <a:rPr lang="en-GB" smtClean="0"/>
              <a:t>30/01/2026</a:t>
            </a:fld>
            <a:endParaRPr lang="en-GB"/>
          </a:p>
        </p:txBody>
      </p:sp>
      <p:sp>
        <p:nvSpPr>
          <p:cNvPr id="5" name="Footer Placeholder 4">
            <a:extLst>
              <a:ext uri="{FF2B5EF4-FFF2-40B4-BE49-F238E27FC236}">
                <a16:creationId xmlns:a16="http://schemas.microsoft.com/office/drawing/2014/main" id="{DCFCA151-D544-F94D-DA87-80586E7B68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B663C2-99D2-23AA-23D0-1685B5F492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994474-CE52-4318-AC7D-6FB8C33F0BB7}" type="slidenum">
              <a:rPr lang="en-GB" smtClean="0"/>
              <a:t>‹#›</a:t>
            </a:fld>
            <a:endParaRPr lang="en-GB"/>
          </a:p>
        </p:txBody>
      </p:sp>
    </p:spTree>
    <p:extLst>
      <p:ext uri="{BB962C8B-B14F-4D97-AF65-F5344CB8AC3E}">
        <p14:creationId xmlns:p14="http://schemas.microsoft.com/office/powerpoint/2010/main" val="3075632411"/>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C0621E-A619-BE1C-D835-FC00DA8E41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F70D4D-8D64-E793-112D-142FE5F1A5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8AA413-7BD4-042D-C938-BF57FCCC41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365292-3E75-46CF-96F3-32ECD080FCFE}" type="datetimeFigureOut">
              <a:rPr lang="en-GB" smtClean="0"/>
              <a:t>30/01/2026</a:t>
            </a:fld>
            <a:endParaRPr lang="en-GB"/>
          </a:p>
        </p:txBody>
      </p:sp>
      <p:sp>
        <p:nvSpPr>
          <p:cNvPr id="5" name="Footer Placeholder 4">
            <a:extLst>
              <a:ext uri="{FF2B5EF4-FFF2-40B4-BE49-F238E27FC236}">
                <a16:creationId xmlns:a16="http://schemas.microsoft.com/office/drawing/2014/main" id="{3517846A-C201-C880-A79B-51D4EF10A1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792B59-B221-DD3B-74AF-4F6CAE9C94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0F1D31-29EC-46AE-A546-87AE0182EB69}" type="slidenum">
              <a:rPr lang="en-GB" smtClean="0"/>
              <a:t>‹#›</a:t>
            </a:fld>
            <a:endParaRPr lang="en-GB"/>
          </a:p>
        </p:txBody>
      </p:sp>
    </p:spTree>
    <p:extLst>
      <p:ext uri="{BB962C8B-B14F-4D97-AF65-F5344CB8AC3E}">
        <p14:creationId xmlns:p14="http://schemas.microsoft.com/office/powerpoint/2010/main" val="3236847006"/>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inWWhr5tnEA?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2.jpeg"/><Relationship Id="rId7" Type="http://schemas.openxmlformats.org/officeDocument/2006/relationships/diagramColors" Target="../diagrams/colors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2IYa46yBzkU?feature=oembed" TargetMode="External"/><Relationship Id="rId4" Type="http://schemas.openxmlformats.org/officeDocument/2006/relationships/image" Target="../media/image25.jpeg"/></Relationships>
</file>

<file path=ppt/slides/_rels/slide32.xml.rels><?xml version="1.0" encoding="UTF-8" standalone="yes"?>
<Relationships xmlns="http://schemas.openxmlformats.org/package/2006/relationships"><Relationship Id="rId3" Type="http://schemas.openxmlformats.org/officeDocument/2006/relationships/hyperlink" Target="https://eur01.safelinks.protection.outlook.com/?url=https%3A%2F%2Fquillbot.com%2Fblog%2Fhuman-or-ai-game%2F&amp;data=05%7C02%7Cp.fitzgerald%40uwtsd.ac.uk%7Ccbd743e5c92e4b0bcf3408de602246d6%7C4e0f11f9046e45059cb8db2152311e21%7C0%7C0%7C639053897492511385%7CUnknown%7CTWFpbGZsb3d8eyJFbXB0eU1hcGkiOnRydWUsIlYiOiIwLjAuMDAwMCIsIlAiOiJXaW4zMiIsIkFOIjoiTWFpbCIsIldUIjoyfQ%3D%3D%7C0%7C%7C%7C&amp;sdata=q0uFAyJtSFA%2BG5Z3ONMXiRMkj5m0%2FMRUlIyonV1Wvn4%3D&amp;reserved=0" TargetMode="External"/><Relationship Id="rId2" Type="http://schemas.openxmlformats.org/officeDocument/2006/relationships/hyperlink" Target="https://eur01.safelinks.protection.outlook.com/?url=https%3A%2F%2Fhumanornot.so%2F&amp;data=05%7C02%7Cp.fitzgerald%40uwtsd.ac.uk%7Ccbd743e5c92e4b0bcf3408de602246d6%7C4e0f11f9046e45059cb8db2152311e21%7C0%7C0%7C639053897492497274%7CUnknown%7CTWFpbGZsb3d8eyJFbXB0eU1hcGkiOnRydWUsIlYiOiIwLjAuMDAwMCIsIlAiOiJXaW4zMiIsIkFOIjoiTWFpbCIsIldUIjoyfQ%3D%3D%7C0%7C%7C%7C&amp;sdata=nKFY2sB5tsWG4iZ3CzaKVYAX%2FTLCegmJ2Rqw0ZeBZfw%3D&amp;reserved=0" TargetMode="Externa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3" name="Rectangle 22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A85B-19D2-0F90-BC8F-A66720101067}"/>
              </a:ext>
            </a:extLst>
          </p:cNvPr>
          <p:cNvSpPr>
            <a:spLocks noGrp="1"/>
          </p:cNvSpPr>
          <p:nvPr>
            <p:ph type="title"/>
          </p:nvPr>
        </p:nvSpPr>
        <p:spPr>
          <a:xfrm>
            <a:off x="761803" y="350196"/>
            <a:ext cx="4646904" cy="1624520"/>
          </a:xfrm>
        </p:spPr>
        <p:txBody>
          <a:bodyPr anchor="ctr">
            <a:normAutofit fontScale="90000"/>
          </a:bodyPr>
          <a:lstStyle/>
          <a:p>
            <a:br>
              <a:rPr lang="en-GB" sz="3700" b="1" dirty="0"/>
            </a:br>
            <a:r>
              <a:rPr lang="en-GB" sz="3700" b="1" dirty="0"/>
              <a:t>Recap: Week 4</a:t>
            </a:r>
            <a:br>
              <a:rPr lang="en-GB" sz="3700" b="1" dirty="0"/>
            </a:br>
            <a:r>
              <a:rPr lang="en-GB" sz="1800" dirty="0">
                <a:effectLst/>
                <a:latin typeface="Arial" panose="020B0604020202020204" pitchFamily="34" charset="0"/>
                <a:ea typeface="Times New Roman" panose="02020603050405020304" pitchFamily="18" charset="0"/>
              </a:rPr>
              <a:t>Data Analysis &amp; Business Intelligence</a:t>
            </a:r>
            <a:br>
              <a:rPr lang="en-GB" sz="1800" dirty="0">
                <a:effectLst/>
                <a:latin typeface="Times New Roman" panose="02020603050405020304" pitchFamily="18" charset="0"/>
                <a:ea typeface="Times New Roman" panose="02020603050405020304" pitchFamily="18" charset="0"/>
              </a:rPr>
            </a:br>
            <a:r>
              <a:rPr lang="en-GB" sz="3700" b="1" dirty="0"/>
              <a:t> </a:t>
            </a:r>
          </a:p>
        </p:txBody>
      </p:sp>
      <p:sp>
        <p:nvSpPr>
          <p:cNvPr id="3" name="Content Placeholder 2">
            <a:extLst>
              <a:ext uri="{FF2B5EF4-FFF2-40B4-BE49-F238E27FC236}">
                <a16:creationId xmlns:a16="http://schemas.microsoft.com/office/drawing/2014/main" id="{1C17E0B7-87A9-AD6C-6FDD-2D4E4E5E9C18}"/>
              </a:ext>
            </a:extLst>
          </p:cNvPr>
          <p:cNvSpPr>
            <a:spLocks noGrp="1"/>
          </p:cNvSpPr>
          <p:nvPr>
            <p:ph idx="1"/>
          </p:nvPr>
        </p:nvSpPr>
        <p:spPr>
          <a:xfrm>
            <a:off x="761802" y="2743200"/>
            <a:ext cx="4646905" cy="3613149"/>
          </a:xfrm>
        </p:spPr>
        <p:txBody>
          <a:bodyPr anchor="ctr">
            <a:normAutofit/>
          </a:bodyPr>
          <a:lstStyle/>
          <a:p>
            <a:pPr marL="0" indent="0" rtl="0" fontAlgn="base">
              <a:buNone/>
            </a:pPr>
            <a:endParaRPr lang="en-GB" sz="2000" b="0" i="0" dirty="0">
              <a:effectLst/>
              <a:latin typeface="Segoe UI" panose="020B0502040204020203" pitchFamily="34" charset="0"/>
            </a:endParaRPr>
          </a:p>
          <a:p>
            <a:r>
              <a:rPr lang="en-GB" sz="1800" dirty="0"/>
              <a:t>Business intelligence is about looking back. Data that you have captured already to develop an understanding. From a business perspective, this is the reports we publish, the financials etc…</a:t>
            </a:r>
          </a:p>
          <a:p>
            <a:endParaRPr lang="en-GB" sz="1800" dirty="0"/>
          </a:p>
          <a:p>
            <a:r>
              <a:rPr lang="en-GB" sz="1800" dirty="0"/>
              <a:t>Data analysis is then about how we use data to predict and plan, allowing us to budget and forecast. To schedule to pre plan.</a:t>
            </a:r>
          </a:p>
          <a:p>
            <a:pPr marL="0" indent="0">
              <a:buNone/>
            </a:pPr>
            <a:endParaRPr lang="en-GB" sz="2000" dirty="0"/>
          </a:p>
        </p:txBody>
      </p:sp>
      <p:pic>
        <p:nvPicPr>
          <p:cNvPr id="22" name="Picture 21" descr="Glasses on top of a book">
            <a:extLst>
              <a:ext uri="{FF2B5EF4-FFF2-40B4-BE49-F238E27FC236}">
                <a16:creationId xmlns:a16="http://schemas.microsoft.com/office/drawing/2014/main" id="{CDF922BD-0D3D-D686-397A-1A6A03AA8907}"/>
              </a:ext>
            </a:extLst>
          </p:cNvPr>
          <p:cNvPicPr>
            <a:picLocks noChangeAspect="1"/>
          </p:cNvPicPr>
          <p:nvPr/>
        </p:nvPicPr>
        <p:blipFill rotWithShape="1">
          <a:blip r:embed="rId3"/>
          <a:srcRect l="7857" r="33188" b="-1"/>
          <a:stretch/>
        </p:blipFill>
        <p:spPr>
          <a:xfrm>
            <a:off x="6096000" y="1"/>
            <a:ext cx="6102825" cy="6858000"/>
          </a:xfrm>
          <a:prstGeom prst="rect">
            <a:avLst/>
          </a:prstGeom>
        </p:spPr>
      </p:pic>
    </p:spTree>
    <p:extLst>
      <p:ext uri="{BB962C8B-B14F-4D97-AF65-F5344CB8AC3E}">
        <p14:creationId xmlns:p14="http://schemas.microsoft.com/office/powerpoint/2010/main" val="3114668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Background pattern&#10;&#10;Description automatically generated">
            <a:extLst>
              <a:ext uri="{FF2B5EF4-FFF2-40B4-BE49-F238E27FC236}">
                <a16:creationId xmlns:a16="http://schemas.microsoft.com/office/drawing/2014/main" id="{452499EB-0C41-C44C-43B9-9037333118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2572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39E1E3-EAD1-4023-CFDD-AC5F623C3FEF}"/>
              </a:ext>
            </a:extLst>
          </p:cNvPr>
          <p:cNvSpPr>
            <a:spLocks noGrp="1"/>
          </p:cNvSpPr>
          <p:nvPr>
            <p:ph type="title"/>
          </p:nvPr>
        </p:nvSpPr>
        <p:spPr>
          <a:xfrm>
            <a:off x="6234865" y="568517"/>
            <a:ext cx="5248221" cy="1067209"/>
          </a:xfrm>
        </p:spPr>
        <p:txBody>
          <a:bodyPr>
            <a:normAutofit/>
          </a:bodyPr>
          <a:lstStyle/>
          <a:p>
            <a:r>
              <a:rPr lang="en-GB" b="1">
                <a:solidFill>
                  <a:schemeClr val="bg1"/>
                </a:solidFill>
              </a:rPr>
              <a:t>Learning Outcomes…</a:t>
            </a:r>
          </a:p>
        </p:txBody>
      </p:sp>
      <p:pic>
        <p:nvPicPr>
          <p:cNvPr id="5" name="Picture 4" descr="Many question marks on black background">
            <a:extLst>
              <a:ext uri="{FF2B5EF4-FFF2-40B4-BE49-F238E27FC236}">
                <a16:creationId xmlns:a16="http://schemas.microsoft.com/office/drawing/2014/main" id="{D69443CA-8818-BCE1-783E-F70CB86CD93B}"/>
              </a:ext>
            </a:extLst>
          </p:cNvPr>
          <p:cNvPicPr>
            <a:picLocks noChangeAspect="1"/>
          </p:cNvPicPr>
          <p:nvPr/>
        </p:nvPicPr>
        <p:blipFill rotWithShape="1">
          <a:blip r:embed="rId3"/>
          <a:srcRect l="39001" r="-3" b="-3"/>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8" name="Group 17">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EBFD969C-4A7E-1DFF-C3B6-CC0F66019877}"/>
              </a:ext>
            </a:extLst>
          </p:cNvPr>
          <p:cNvSpPr>
            <a:spLocks noGrp="1"/>
          </p:cNvSpPr>
          <p:nvPr>
            <p:ph idx="1"/>
          </p:nvPr>
        </p:nvSpPr>
        <p:spPr>
          <a:xfrm>
            <a:off x="6234868" y="1820369"/>
            <a:ext cx="5217173" cy="4351338"/>
          </a:xfrm>
        </p:spPr>
        <p:txBody>
          <a:bodyPr>
            <a:normAutofit/>
          </a:bodyPr>
          <a:lstStyle/>
          <a:p>
            <a:pPr marL="0" indent="0" fontAlgn="base">
              <a:buNone/>
            </a:pPr>
            <a:r>
              <a:rPr lang="en-GB" dirty="0">
                <a:solidFill>
                  <a:schemeClr val="bg1"/>
                </a:solidFill>
              </a:rPr>
              <a:t>On completion of this session, you will be able to d</a:t>
            </a:r>
            <a:r>
              <a:rPr lang="en-GB" b="0" i="0" dirty="0">
                <a:solidFill>
                  <a:schemeClr val="bg1"/>
                </a:solidFill>
                <a:effectLst/>
                <a:latin typeface="WordVisi_MSFontService"/>
              </a:rPr>
              <a:t>emonstrate an awareness of:</a:t>
            </a:r>
          </a:p>
          <a:p>
            <a:pPr fontAlgn="base">
              <a:buFont typeface="Wingdings" panose="05000000000000000000" pitchFamily="2" charset="2"/>
              <a:buChar char="Ø"/>
            </a:pPr>
            <a:r>
              <a:rPr lang="en-GB" dirty="0">
                <a:solidFill>
                  <a:schemeClr val="bg1"/>
                </a:solidFill>
                <a:latin typeface="WordVisi_MSFontService"/>
              </a:rPr>
              <a:t>Some of</a:t>
            </a:r>
            <a:r>
              <a:rPr lang="en-GB" b="0" i="0" dirty="0">
                <a:solidFill>
                  <a:schemeClr val="bg1"/>
                </a:solidFill>
                <a:effectLst/>
                <a:latin typeface="WordVisi_MSFontService"/>
              </a:rPr>
              <a:t> the issues concerning</a:t>
            </a:r>
            <a:r>
              <a:rPr lang="en-GB" dirty="0">
                <a:solidFill>
                  <a:schemeClr val="bg1"/>
                </a:solidFill>
              </a:rPr>
              <a:t> digital ethics</a:t>
            </a:r>
          </a:p>
          <a:p>
            <a:pPr fontAlgn="base">
              <a:buFont typeface="Wingdings" panose="05000000000000000000" pitchFamily="2" charset="2"/>
              <a:buChar char="Ø"/>
            </a:pPr>
            <a:r>
              <a:rPr lang="en-GB" dirty="0">
                <a:solidFill>
                  <a:schemeClr val="bg1"/>
                </a:solidFill>
              </a:rPr>
              <a:t>The pros and cons of large language models such as ChatGPT</a:t>
            </a:r>
            <a:endParaRPr lang="en-GB" b="0" i="0" dirty="0">
              <a:solidFill>
                <a:schemeClr val="bg1"/>
              </a:solidFill>
              <a:effectLst/>
              <a:latin typeface="Calibri" panose="020F0502020204030204" pitchFamily="34" charset="0"/>
            </a:endParaRPr>
          </a:p>
          <a:p>
            <a:pPr marL="0" indent="0" rtl="0" fontAlgn="base">
              <a:buNone/>
            </a:pPr>
            <a:endParaRPr lang="en-GB" b="0" i="0" dirty="0">
              <a:solidFill>
                <a:schemeClr val="bg1"/>
              </a:solidFill>
              <a:effectLst/>
              <a:latin typeface="Segoe UI" panose="020B0502040204020203" pitchFamily="34" charset="0"/>
            </a:endParaRPr>
          </a:p>
          <a:p>
            <a:endParaRPr lang="en-GB" dirty="0">
              <a:solidFill>
                <a:schemeClr val="bg1"/>
              </a:solidFill>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266533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5F6312-241E-BDA6-8F19-45607EBD75AB}"/>
              </a:ext>
            </a:extLst>
          </p:cNvPr>
          <p:cNvSpPr>
            <a:spLocks noGrp="1"/>
          </p:cNvSpPr>
          <p:nvPr>
            <p:ph type="title"/>
          </p:nvPr>
        </p:nvSpPr>
        <p:spPr>
          <a:xfrm>
            <a:off x="5956784" y="396117"/>
            <a:ext cx="5217172" cy="1158857"/>
          </a:xfrm>
        </p:spPr>
        <p:txBody>
          <a:bodyPr anchor="b">
            <a:normAutofit/>
          </a:bodyPr>
          <a:lstStyle/>
          <a:p>
            <a:r>
              <a:rPr lang="en-GB" b="1">
                <a:solidFill>
                  <a:schemeClr val="bg1"/>
                </a:solidFill>
              </a:rPr>
              <a:t>It’s Definition Time!</a:t>
            </a:r>
          </a:p>
        </p:txBody>
      </p:sp>
      <p:grpSp>
        <p:nvGrpSpPr>
          <p:cNvPr id="19" name="Graphic 38">
            <a:extLst>
              <a:ext uri="{FF2B5EF4-FFF2-40B4-BE49-F238E27FC236}">
                <a16:creationId xmlns:a16="http://schemas.microsoft.com/office/drawing/2014/main" id="{35C37387-FC74-4DFB-841A-B7688148CD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795582"/>
            <a:ext cx="1910252" cy="709660"/>
            <a:chOff x="2267504" y="2540250"/>
            <a:chExt cx="1990951" cy="739640"/>
          </a:xfrm>
          <a:solidFill>
            <a:schemeClr val="bg1"/>
          </a:solidFill>
        </p:grpSpPr>
        <p:sp>
          <p:nvSpPr>
            <p:cNvPr id="20" name="Freeform: Shape 19">
              <a:extLst>
                <a:ext uri="{FF2B5EF4-FFF2-40B4-BE49-F238E27FC236}">
                  <a16:creationId xmlns:a16="http://schemas.microsoft.com/office/drawing/2014/main" id="{42D8A01F-F541-4FE1-9384-7A5B686AE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7067F35E-69E0-4628-B498-7058AF51F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3" name="Oval 22">
            <a:extLst>
              <a:ext uri="{FF2B5EF4-FFF2-40B4-BE49-F238E27FC236}">
                <a16:creationId xmlns:a16="http://schemas.microsoft.com/office/drawing/2014/main" id="{D9FE21DE-050D-4E27-A007-AAE4EF842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77EF10EC-D135-4F55-A642-AFA283DD9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descr="Person working with laptop and notepad">
            <a:extLst>
              <a:ext uri="{FF2B5EF4-FFF2-40B4-BE49-F238E27FC236}">
                <a16:creationId xmlns:a16="http://schemas.microsoft.com/office/drawing/2014/main" id="{8584F6A6-79D4-499E-F732-FADB502A2B1C}"/>
              </a:ext>
            </a:extLst>
          </p:cNvPr>
          <p:cNvPicPr>
            <a:picLocks noChangeAspect="1"/>
          </p:cNvPicPr>
          <p:nvPr/>
        </p:nvPicPr>
        <p:blipFill rotWithShape="1">
          <a:blip r:embed="rId3">
            <a:extLst>
              <a:ext uri="{28A0092B-C50C-407E-A947-70E740481C1C}">
                <a14:useLocalDpi xmlns:a14="http://schemas.microsoft.com/office/drawing/2010/main" val="0"/>
              </a:ext>
            </a:extLst>
          </a:blip>
          <a:srcRect l="10705" r="15539" b="1"/>
          <a:stretch/>
        </p:blipFill>
        <p:spPr>
          <a:xfrm>
            <a:off x="1526293" y="1554974"/>
            <a:ext cx="3555043" cy="3217333"/>
          </a:xfrm>
          <a:prstGeom prst="rect">
            <a:avLst/>
          </a:prstGeom>
        </p:spPr>
      </p:pic>
      <p:grpSp>
        <p:nvGrpSpPr>
          <p:cNvPr id="27" name="Graphic 4">
            <a:extLst>
              <a:ext uri="{FF2B5EF4-FFF2-40B4-BE49-F238E27FC236}">
                <a16:creationId xmlns:a16="http://schemas.microsoft.com/office/drawing/2014/main" id="{8546F01E-28C6-4D97-ACC0-50485CD546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3770" y="4637983"/>
            <a:ext cx="975169" cy="975171"/>
            <a:chOff x="5829300" y="3162300"/>
            <a:chExt cx="532256" cy="532257"/>
          </a:xfrm>
          <a:solidFill>
            <a:schemeClr val="bg1"/>
          </a:solidFill>
        </p:grpSpPr>
        <p:sp>
          <p:nvSpPr>
            <p:cNvPr id="28" name="Freeform: Shape 27">
              <a:extLst>
                <a:ext uri="{FF2B5EF4-FFF2-40B4-BE49-F238E27FC236}">
                  <a16:creationId xmlns:a16="http://schemas.microsoft.com/office/drawing/2014/main" id="{EB0908F7-1F79-4980-843B-7010EE8E8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3653996-A332-4C70-839A-B246E0543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99F15CE8-59C3-4EB5-9C7C-4BAAC5F7D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61B38B2-7390-4304-A200-E656AE089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A0DCEB4-FD1D-4E15-A000-1A9CB77DA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EDCE85A3-7077-4FEE-B140-C20B1A230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C4748CC5-5652-4C4F-A5CE-41DA8383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47D79CB-5BE7-49A3-8C81-100690235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F449AC0-C0F3-4D2F-9134-78DDFD1B2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7A8DFB0-41C7-4703-BCC0-902265911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B1A0CFB7-B9CE-4B04-92B5-FE295DFE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7344B6F-954A-49BE-B5E9-19A09DC6B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F263CDF5-777C-406D-B2B2-0FF351D11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6AF3C002-B1CE-A86D-4651-A3B3D13E8EB0}"/>
              </a:ext>
            </a:extLst>
          </p:cNvPr>
          <p:cNvSpPr>
            <a:spLocks noGrp="1"/>
          </p:cNvSpPr>
          <p:nvPr>
            <p:ph idx="1"/>
          </p:nvPr>
        </p:nvSpPr>
        <p:spPr>
          <a:xfrm>
            <a:off x="5956783" y="1747592"/>
            <a:ext cx="5217173" cy="4351338"/>
          </a:xfrm>
        </p:spPr>
        <p:txBody>
          <a:bodyPr>
            <a:normAutofit/>
          </a:bodyPr>
          <a:lstStyle/>
          <a:p>
            <a:pPr>
              <a:buFont typeface="Wingdings" panose="05000000000000000000" pitchFamily="2" charset="2"/>
              <a:buChar char="Ø"/>
            </a:pPr>
            <a:r>
              <a:rPr lang="en-GB" sz="2400" dirty="0">
                <a:solidFill>
                  <a:schemeClr val="bg1"/>
                </a:solidFill>
              </a:rPr>
              <a:t>Digital ethics refers to a form of applied ethics where organisations and professionals work with the intent to eliminate and mitigate harmful outcomes that result from their work with digital products and services.</a:t>
            </a:r>
          </a:p>
          <a:p>
            <a:pPr>
              <a:buFont typeface="Wingdings" panose="05000000000000000000" pitchFamily="2" charset="2"/>
              <a:buChar char="Ø"/>
            </a:pPr>
            <a:endParaRPr lang="en-GB" sz="2400" b="0" i="0" dirty="0">
              <a:solidFill>
                <a:schemeClr val="bg1"/>
              </a:solidFill>
              <a:effectLst/>
            </a:endParaRPr>
          </a:p>
          <a:p>
            <a:pPr>
              <a:buFont typeface="Wingdings" panose="05000000000000000000" pitchFamily="2" charset="2"/>
              <a:buChar char="Ø"/>
            </a:pPr>
            <a:r>
              <a:rPr lang="en-GB" sz="2400" dirty="0">
                <a:solidFill>
                  <a:schemeClr val="bg1"/>
                </a:solidFill>
              </a:rPr>
              <a:t>For further reading, please feel free to click on the </a:t>
            </a:r>
            <a:r>
              <a:rPr lang="en-GB" sz="2400" dirty="0" err="1">
                <a:solidFill>
                  <a:schemeClr val="bg1"/>
                </a:solidFill>
              </a:rPr>
              <a:t>link:https</a:t>
            </a:r>
            <a:r>
              <a:rPr lang="en-GB" sz="2400" dirty="0">
                <a:solidFill>
                  <a:schemeClr val="bg1"/>
                </a:solidFill>
              </a:rPr>
              <a:t>://www.bcs.org/articles-opinion-and-research/practical-digital-ethics/</a:t>
            </a:r>
          </a:p>
        </p:txBody>
      </p:sp>
    </p:spTree>
    <p:extLst>
      <p:ext uri="{BB962C8B-B14F-4D97-AF65-F5344CB8AC3E}">
        <p14:creationId xmlns:p14="http://schemas.microsoft.com/office/powerpoint/2010/main" val="1530344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Text&#10;&#10;Description automatically generated">
            <a:extLst>
              <a:ext uri="{FF2B5EF4-FFF2-40B4-BE49-F238E27FC236}">
                <a16:creationId xmlns:a16="http://schemas.microsoft.com/office/drawing/2014/main" id="{942C1DEA-7CFF-1F41-BF0A-9E91EE3137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7984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2E75C-F431-B7E6-EBF0-A4E1C663FAE3}"/>
              </a:ext>
            </a:extLst>
          </p:cNvPr>
          <p:cNvSpPr>
            <a:spLocks noGrp="1"/>
          </p:cNvSpPr>
          <p:nvPr>
            <p:ph type="title"/>
          </p:nvPr>
        </p:nvSpPr>
        <p:spPr>
          <a:xfrm>
            <a:off x="1102368" y="1877492"/>
            <a:ext cx="4030132" cy="3215373"/>
          </a:xfrm>
        </p:spPr>
        <p:txBody>
          <a:bodyPr>
            <a:normAutofit/>
          </a:bodyPr>
          <a:lstStyle/>
          <a:p>
            <a:pPr algn="ctr"/>
            <a:r>
              <a:rPr lang="en-GB" b="1">
                <a:solidFill>
                  <a:schemeClr val="bg1"/>
                </a:solidFill>
              </a:rPr>
              <a:t>Data is…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3CCAD0C-FDE3-655A-B891-FABBC4C5E923}"/>
              </a:ext>
            </a:extLst>
          </p:cNvPr>
          <p:cNvSpPr>
            <a:spLocks noGrp="1"/>
          </p:cNvSpPr>
          <p:nvPr>
            <p:ph idx="1"/>
          </p:nvPr>
        </p:nvSpPr>
        <p:spPr>
          <a:xfrm>
            <a:off x="6234868" y="1130846"/>
            <a:ext cx="5217173" cy="4351338"/>
          </a:xfrm>
        </p:spPr>
        <p:txBody>
          <a:bodyPr>
            <a:normAutofit/>
          </a:bodyPr>
          <a:lstStyle/>
          <a:p>
            <a:endParaRPr lang="en-GB" dirty="0">
              <a:solidFill>
                <a:schemeClr val="bg1"/>
              </a:solidFill>
            </a:endParaRPr>
          </a:p>
          <a:p>
            <a:pPr marL="0" indent="0">
              <a:buNone/>
            </a:pPr>
            <a:r>
              <a:rPr lang="en-GB" dirty="0">
                <a:solidFill>
                  <a:schemeClr val="bg1"/>
                </a:solidFill>
              </a:rPr>
              <a:t>Information, especially facts or numbers, collected to be examined and considered and used to help decision-making</a:t>
            </a:r>
          </a:p>
          <a:p>
            <a:endParaRPr lang="en-GB"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791175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23CB6E-3F8B-D674-F02F-25B220303AD0}"/>
              </a:ext>
            </a:extLst>
          </p:cNvPr>
          <p:cNvSpPr>
            <a:spLocks noGrp="1"/>
          </p:cNvSpPr>
          <p:nvPr>
            <p:ph type="title"/>
          </p:nvPr>
        </p:nvSpPr>
        <p:spPr>
          <a:xfrm>
            <a:off x="1102368" y="923293"/>
            <a:ext cx="4030132" cy="4641720"/>
          </a:xfrm>
        </p:spPr>
        <p:txBody>
          <a:bodyPr>
            <a:normAutofit/>
          </a:bodyPr>
          <a:lstStyle/>
          <a:p>
            <a:pPr algn="ctr"/>
            <a:r>
              <a:rPr lang="en-GB" b="1" dirty="0">
                <a:solidFill>
                  <a:schemeClr val="bg1"/>
                </a:solidFill>
              </a:rPr>
              <a:t>Lets explore the GDPR…</a:t>
            </a:r>
            <a:br>
              <a:rPr lang="en-GB" b="1" dirty="0">
                <a:solidFill>
                  <a:schemeClr val="bg1"/>
                </a:solidFill>
              </a:rPr>
            </a:br>
            <a:endParaRPr lang="en-GB" b="1" dirty="0">
              <a:solidFill>
                <a:schemeClr val="bg1"/>
              </a:solidFill>
            </a:endParaRPr>
          </a:p>
        </p:txBody>
      </p:sp>
      <p:sp>
        <p:nvSpPr>
          <p:cNvPr id="10" name="Freeform: Shape 9">
            <a:extLst>
              <a:ext uri="{FF2B5EF4-FFF2-40B4-BE49-F238E27FC236}">
                <a16:creationId xmlns:a16="http://schemas.microsoft.com/office/drawing/2014/main" id="{D0A98BBA-D3EA-45DC-B8A1-9C61397D4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2" name="Freeform: Shape 11">
            <a:extLst>
              <a:ext uri="{FF2B5EF4-FFF2-40B4-BE49-F238E27FC236}">
                <a16:creationId xmlns:a16="http://schemas.microsoft.com/office/drawing/2014/main" id="{2E4C95AB-2BD7-4E38-BDD5-1E41F3A9B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1E5292-5C31-8370-E57C-83A0DFAF5634}"/>
              </a:ext>
            </a:extLst>
          </p:cNvPr>
          <p:cNvSpPr>
            <a:spLocks noGrp="1"/>
          </p:cNvSpPr>
          <p:nvPr>
            <p:ph idx="1"/>
          </p:nvPr>
        </p:nvSpPr>
        <p:spPr>
          <a:xfrm>
            <a:off x="6175717" y="1130846"/>
            <a:ext cx="5950633" cy="5484924"/>
          </a:xfrm>
        </p:spPr>
        <p:txBody>
          <a:bodyPr>
            <a:normAutofit/>
          </a:bodyPr>
          <a:lstStyle/>
          <a:p>
            <a:endParaRPr lang="en-GB" sz="1500" dirty="0">
              <a:solidFill>
                <a:schemeClr val="bg1"/>
              </a:solidFill>
            </a:endParaRPr>
          </a:p>
          <a:p>
            <a:pPr marL="0" indent="0">
              <a:buNone/>
            </a:pPr>
            <a:r>
              <a:rPr lang="en-GB" sz="2000" dirty="0">
                <a:solidFill>
                  <a:schemeClr val="bg1"/>
                </a:solidFill>
              </a:rPr>
              <a:t>What does GDPR stand for?</a:t>
            </a:r>
          </a:p>
          <a:p>
            <a:endParaRPr lang="en-GB" sz="2000" dirty="0">
              <a:solidFill>
                <a:schemeClr val="bg1"/>
              </a:solidFill>
            </a:endParaRPr>
          </a:p>
          <a:p>
            <a:r>
              <a:rPr lang="en-GB" sz="2000" dirty="0">
                <a:solidFill>
                  <a:schemeClr val="bg1"/>
                </a:solidFill>
              </a:rPr>
              <a:t>The General Data Protection Regulation (GDPR) was adopted by the EU in April 2016 and replaced the EU Data Protection Directive 95/46/EC, becoming enforceable 25th May 2018.  The GDPR introduces new obligations to data processors and data controllers, including those based outside the EU (GDPR associates, 2019).</a:t>
            </a:r>
          </a:p>
          <a:p>
            <a:endParaRPr lang="en-GB" sz="2000" dirty="0">
              <a:solidFill>
                <a:schemeClr val="bg1"/>
              </a:solidFill>
            </a:endParaRPr>
          </a:p>
          <a:p>
            <a:r>
              <a:rPr lang="en-GB" sz="2000" dirty="0">
                <a:solidFill>
                  <a:schemeClr val="bg1"/>
                </a:solidFill>
              </a:rPr>
              <a:t>GDPR, and Data Protection aims to protect individuals' fundamental rights and freedoms, particularly their right to protection of their personal data. The right to one's private life is laid down in the European Convention on Human Rights (ECHR).</a:t>
            </a:r>
          </a:p>
          <a:p>
            <a:endParaRPr lang="en-GB" sz="1500" dirty="0">
              <a:solidFill>
                <a:schemeClr val="bg1"/>
              </a:solidFill>
            </a:endParaRPr>
          </a:p>
        </p:txBody>
      </p:sp>
      <p:grpSp>
        <p:nvGrpSpPr>
          <p:cNvPr id="14" name="Group 13">
            <a:extLst>
              <a:ext uri="{FF2B5EF4-FFF2-40B4-BE49-F238E27FC236}">
                <a16:creationId xmlns:a16="http://schemas.microsoft.com/office/drawing/2014/main" id="{85836128-58DE-4E5A-B27E-DFE747CA0B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DDA0090F-4FBF-434D-83B1-B274F83A9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Freeform: Shape 24">
              <a:extLst>
                <a:ext uri="{FF2B5EF4-FFF2-40B4-BE49-F238E27FC236}">
                  <a16:creationId xmlns:a16="http://schemas.microsoft.com/office/drawing/2014/main" id="{C8DF6032-C07A-45C6-8A4F-04EF4EDC0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Freeform: Shape 25">
              <a:extLst>
                <a:ext uri="{FF2B5EF4-FFF2-40B4-BE49-F238E27FC236}">
                  <a16:creationId xmlns:a16="http://schemas.microsoft.com/office/drawing/2014/main" id="{F5B89F44-A096-479D-AD1F-120561C28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Tree>
    <p:extLst>
      <p:ext uri="{BB962C8B-B14F-4D97-AF65-F5344CB8AC3E}">
        <p14:creationId xmlns:p14="http://schemas.microsoft.com/office/powerpoint/2010/main" val="3529111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B8462972-5649-618D-93AF-503E0D0D5B27}"/>
              </a:ext>
            </a:extLst>
          </p:cNvPr>
          <p:cNvSpPr>
            <a:spLocks noGrp="1"/>
          </p:cNvSpPr>
          <p:nvPr>
            <p:ph type="title"/>
          </p:nvPr>
        </p:nvSpPr>
        <p:spPr>
          <a:xfrm>
            <a:off x="2344271" y="545852"/>
            <a:ext cx="7014882" cy="1325563"/>
          </a:xfrm>
        </p:spPr>
        <p:txBody>
          <a:bodyPr anchor="b">
            <a:normAutofit/>
          </a:bodyPr>
          <a:lstStyle/>
          <a:p>
            <a:pPr algn="ctr"/>
            <a:r>
              <a:rPr lang="en-GB" dirty="0">
                <a:solidFill>
                  <a:schemeClr val="bg1"/>
                </a:solidFill>
              </a:rPr>
              <a:t>The Right to Protection</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24369D-7E5C-948D-290F-1910D2BA6C8C}"/>
              </a:ext>
            </a:extLst>
          </p:cNvPr>
          <p:cNvSpPr>
            <a:spLocks noGrp="1"/>
          </p:cNvSpPr>
          <p:nvPr>
            <p:ph idx="1"/>
          </p:nvPr>
        </p:nvSpPr>
        <p:spPr>
          <a:xfrm>
            <a:off x="1392667" y="2398957"/>
            <a:ext cx="9406666" cy="3526144"/>
          </a:xfrm>
        </p:spPr>
        <p:txBody>
          <a:bodyPr>
            <a:normAutofit/>
          </a:bodyPr>
          <a:lstStyle/>
          <a:p>
            <a:r>
              <a:rPr lang="en-GB" sz="2000" dirty="0">
                <a:solidFill>
                  <a:schemeClr val="bg1"/>
                </a:solidFill>
                <a:effectLst/>
              </a:rPr>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p>
          <a:p>
            <a:r>
              <a:rPr lang="en-GB" sz="2000" dirty="0">
                <a:solidFill>
                  <a:schemeClr val="bg1"/>
                </a:solidFill>
                <a:effectLst/>
              </a:rPr>
              <a:t>The GDPR aims to uphold and strengthen this fundamental right by providing a comprehensive framework for the protection of personal data within the EU. It ensures that individuals have greater control over their personal data and that organizations are held accountable for their data processing activities.</a:t>
            </a:r>
            <a:br>
              <a:rPr lang="en-GB" sz="2000" dirty="0">
                <a:solidFill>
                  <a:schemeClr val="bg1"/>
                </a:solidFill>
              </a:rPr>
            </a:br>
            <a:endParaRPr lang="en-GB" sz="2000" dirty="0">
              <a:solidFill>
                <a:schemeClr val="bg1"/>
              </a:solidFill>
            </a:endParaRPr>
          </a:p>
        </p:txBody>
      </p:sp>
      <p:sp>
        <p:nvSpPr>
          <p:cNvPr id="14" name="Rectangle 13">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7780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0A5A6-28E0-573B-733B-29BDF1381A98}"/>
              </a:ext>
            </a:extLst>
          </p:cNvPr>
          <p:cNvSpPr>
            <a:spLocks noGrp="1"/>
          </p:cNvSpPr>
          <p:nvPr>
            <p:ph type="ctrTitle"/>
          </p:nvPr>
        </p:nvSpPr>
        <p:spPr>
          <a:xfrm>
            <a:off x="827088" y="1641752"/>
            <a:ext cx="3527425" cy="4366936"/>
          </a:xfrm>
        </p:spPr>
        <p:txBody>
          <a:bodyPr vert="horz" lIns="91440" tIns="45720" rIns="91440" bIns="45720" rtlCol="0" anchor="t">
            <a:normAutofit/>
          </a:bodyPr>
          <a:lstStyle/>
          <a:p>
            <a:pPr algn="l"/>
            <a:r>
              <a:rPr lang="en-US" sz="4000" kern="1200">
                <a:solidFill>
                  <a:schemeClr val="tx1"/>
                </a:solidFill>
                <a:effectLst/>
                <a:latin typeface="+mj-lt"/>
                <a:ea typeface="+mj-ea"/>
                <a:cs typeface="+mj-cs"/>
              </a:rPr>
              <a:t>Key aspects of the GDPR include:</a:t>
            </a:r>
            <a:br>
              <a:rPr lang="en-US" sz="4000" kern="1200">
                <a:solidFill>
                  <a:schemeClr val="tx1"/>
                </a:solidFill>
                <a:effectLst/>
                <a:latin typeface="+mj-lt"/>
                <a:ea typeface="+mj-ea"/>
                <a:cs typeface="+mj-cs"/>
              </a:rPr>
            </a:br>
            <a:endParaRPr lang="en-US" sz="4000" kern="1200">
              <a:solidFill>
                <a:schemeClr val="tx1"/>
              </a:solidFill>
              <a:latin typeface="+mj-lt"/>
              <a:ea typeface="+mj-ea"/>
              <a:cs typeface="+mj-cs"/>
            </a:endParaRPr>
          </a:p>
        </p:txBody>
      </p:sp>
      <p:sp>
        <p:nvSpPr>
          <p:cNvPr id="3" name="Subtitle 2">
            <a:extLst>
              <a:ext uri="{FF2B5EF4-FFF2-40B4-BE49-F238E27FC236}">
                <a16:creationId xmlns:a16="http://schemas.microsoft.com/office/drawing/2014/main" id="{6800CD35-59AE-8E87-D580-1DFDDBF9C596}"/>
              </a:ext>
            </a:extLst>
          </p:cNvPr>
          <p:cNvSpPr>
            <a:spLocks noGrp="1"/>
          </p:cNvSpPr>
          <p:nvPr>
            <p:ph type="subTitle" idx="1"/>
          </p:nvPr>
        </p:nvSpPr>
        <p:spPr>
          <a:xfrm>
            <a:off x="3926541" y="1641752"/>
            <a:ext cx="6556515" cy="4651472"/>
          </a:xfrm>
        </p:spPr>
        <p:txBody>
          <a:bodyPr vert="horz" lIns="91440" tIns="45720" rIns="91440" bIns="45720" rtlCol="0">
            <a:normAutofit lnSpcReduction="10000"/>
          </a:bodyPr>
          <a:lstStyle/>
          <a:p>
            <a:pPr indent="-228600" algn="l">
              <a:buFont typeface="Arial" panose="020B0604020202020204" pitchFamily="34" charset="0"/>
              <a:buChar char="•"/>
            </a:pPr>
            <a:endParaRPr lang="en-US" sz="1100" dirty="0">
              <a:solidFill>
                <a:schemeClr val="tx1">
                  <a:alpha val="80000"/>
                </a:schemeClr>
              </a:solidFill>
              <a:effectLst/>
            </a:endParaRPr>
          </a:p>
          <a:p>
            <a:pPr indent="-228600" algn="l">
              <a:buFont typeface="Arial" panose="020B0604020202020204" pitchFamily="34" charset="0"/>
              <a:buChar char="•"/>
            </a:pPr>
            <a:r>
              <a:rPr lang="en-US" sz="1600" b="1" dirty="0">
                <a:solidFill>
                  <a:schemeClr val="tx1">
                    <a:alpha val="80000"/>
                  </a:schemeClr>
                </a:solidFill>
                <a:effectLst/>
              </a:rPr>
              <a:t>Expanded territorial scope: The GDPR applies to all organizations processing personal data of EU residents, regardless of the organization's location.</a:t>
            </a:r>
          </a:p>
          <a:p>
            <a:pPr indent="-228600" algn="l">
              <a:buFont typeface="Arial" panose="020B0604020202020204" pitchFamily="34" charset="0"/>
              <a:buChar char="•"/>
            </a:pPr>
            <a:r>
              <a:rPr lang="en-US" sz="1600" b="1" dirty="0">
                <a:solidFill>
                  <a:schemeClr val="tx1">
                    <a:alpha val="80000"/>
                  </a:schemeClr>
                </a:solidFill>
                <a:effectLst/>
              </a:rPr>
              <a:t>Increased penalties: Organizations found in breach of the GDPR can face fines of up to €20 million or 4% of their annual global turnover, whichever is higher.</a:t>
            </a:r>
          </a:p>
          <a:p>
            <a:pPr indent="-228600" algn="l">
              <a:buFont typeface="Arial" panose="020B0604020202020204" pitchFamily="34" charset="0"/>
              <a:buChar char="•"/>
            </a:pPr>
            <a:r>
              <a:rPr lang="en-US" sz="1600" b="1" dirty="0">
                <a:solidFill>
                  <a:schemeClr val="tx1">
                    <a:alpha val="80000"/>
                  </a:schemeClr>
                </a:solidFill>
                <a:effectLst/>
              </a:rPr>
              <a:t>Consent requirements: Organizations must obtain clear, freely given, and informed consent from individuals before processing their personal data.</a:t>
            </a:r>
          </a:p>
          <a:p>
            <a:pPr indent="-228600" algn="l">
              <a:buFont typeface="Arial" panose="020B0604020202020204" pitchFamily="34" charset="0"/>
              <a:buChar char="•"/>
            </a:pPr>
            <a:r>
              <a:rPr lang="en-US" sz="1600" b="1" dirty="0">
                <a:solidFill>
                  <a:schemeClr val="tx1">
                    <a:alpha val="80000"/>
                  </a:schemeClr>
                </a:solidFill>
                <a:effectLst/>
              </a:rPr>
              <a:t>Data subject rights: Individuals have the right to access, rectify, erase, restrict processing, and port their personal data, as well as the right to object to processing in certain circumstances.</a:t>
            </a:r>
          </a:p>
          <a:p>
            <a:pPr indent="-228600" algn="l">
              <a:buFont typeface="Arial" panose="020B0604020202020204" pitchFamily="34" charset="0"/>
              <a:buChar char="•"/>
            </a:pPr>
            <a:r>
              <a:rPr lang="en-US" sz="1600" b="1" dirty="0">
                <a:solidFill>
                  <a:schemeClr val="tx1">
                    <a:alpha val="80000"/>
                  </a:schemeClr>
                </a:solidFill>
                <a:effectLst/>
              </a:rPr>
              <a:t>Data protection by design and default: Organizations must implement appropriate technical and organizational measures to ensure data protection from the outset of any project.</a:t>
            </a:r>
          </a:p>
          <a:p>
            <a:pPr indent="-228600" algn="l">
              <a:buFont typeface="Arial" panose="020B0604020202020204" pitchFamily="34" charset="0"/>
              <a:buChar char="•"/>
            </a:pPr>
            <a:r>
              <a:rPr lang="en-US" sz="1600" b="1" dirty="0">
                <a:solidFill>
                  <a:schemeClr val="tx1">
                    <a:alpha val="80000"/>
                  </a:schemeClr>
                </a:solidFill>
                <a:effectLst/>
              </a:rPr>
              <a:t>Data breach notification: Organizations must notify the relevant supervisory authority within 72 hours of becoming aware of a personal data breach.</a:t>
            </a:r>
          </a:p>
          <a:p>
            <a:pPr indent="-228600" algn="l">
              <a:buFont typeface="Arial" panose="020B0604020202020204" pitchFamily="34" charset="0"/>
              <a:buChar char="•"/>
            </a:pPr>
            <a:endParaRPr lang="en-US" sz="1100" dirty="0">
              <a:solidFill>
                <a:schemeClr val="tx1">
                  <a:alpha val="80000"/>
                </a:schemeClr>
              </a:solidFill>
            </a:endParaRPr>
          </a:p>
        </p:txBody>
      </p:sp>
      <p:grpSp>
        <p:nvGrpSpPr>
          <p:cNvPr id="23" name="Group 22">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24" name="Freeform: Shape 23">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10556676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Text&#10;&#10;Description automatically generated with medium confidence">
            <a:extLst>
              <a:ext uri="{FF2B5EF4-FFF2-40B4-BE49-F238E27FC236}">
                <a16:creationId xmlns:a16="http://schemas.microsoft.com/office/drawing/2014/main" id="{1180BD16-C954-8659-C7D7-CD5CC96F7F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96438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B282CB-FD32-46F0-EA51-CF0CB09EF11C}"/>
              </a:ext>
            </a:extLst>
          </p:cNvPr>
          <p:cNvSpPr>
            <a:spLocks noGrp="1"/>
          </p:cNvSpPr>
          <p:nvPr>
            <p:ph type="title"/>
          </p:nvPr>
        </p:nvSpPr>
        <p:spPr>
          <a:xfrm>
            <a:off x="1102368" y="1877492"/>
            <a:ext cx="4030132" cy="3215373"/>
          </a:xfrm>
        </p:spPr>
        <p:txBody>
          <a:bodyPr>
            <a:normAutofit/>
          </a:bodyPr>
          <a:lstStyle/>
          <a:p>
            <a:pPr algn="ctr"/>
            <a:br>
              <a:rPr lang="en-GB">
                <a:solidFill>
                  <a:schemeClr val="bg1"/>
                </a:solidFill>
              </a:rPr>
            </a:br>
            <a:r>
              <a:rPr lang="en-GB" b="1">
                <a:solidFill>
                  <a:schemeClr val="bg1"/>
                </a:solidFill>
              </a:rPr>
              <a:t>Personal data is…</a:t>
            </a:r>
            <a:br>
              <a:rPr lang="en-GB" b="1">
                <a:solidFill>
                  <a:schemeClr val="bg1"/>
                </a:solidFill>
              </a:rPr>
            </a:br>
            <a:br>
              <a:rPr lang="en-GB" b="1">
                <a:solidFill>
                  <a:schemeClr val="bg1"/>
                </a:solidFill>
              </a:rPr>
            </a:br>
            <a:endParaRPr lang="en-GB" b="1">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95F0958-CDE0-A6C2-5843-C687253F8B0C}"/>
              </a:ext>
            </a:extLst>
          </p:cNvPr>
          <p:cNvSpPr>
            <a:spLocks noGrp="1"/>
          </p:cNvSpPr>
          <p:nvPr>
            <p:ph idx="1"/>
          </p:nvPr>
        </p:nvSpPr>
        <p:spPr>
          <a:xfrm>
            <a:off x="6234868" y="1130846"/>
            <a:ext cx="5217173" cy="4351338"/>
          </a:xfrm>
        </p:spPr>
        <p:txBody>
          <a:bodyPr>
            <a:normAutofit/>
          </a:bodyPr>
          <a:lstStyle/>
          <a:p>
            <a:pPr marL="0" indent="0">
              <a:buNone/>
            </a:pPr>
            <a:r>
              <a:rPr lang="en-GB" sz="2400" dirty="0">
                <a:solidFill>
                  <a:schemeClr val="bg1"/>
                </a:solidFill>
              </a:rPr>
              <a:t>Personal data is information that relates to an identified or identifiable individual.</a:t>
            </a:r>
          </a:p>
          <a:p>
            <a:endParaRPr lang="en-GB" sz="2400" dirty="0">
              <a:solidFill>
                <a:schemeClr val="bg1"/>
              </a:solidFill>
            </a:endParaRPr>
          </a:p>
          <a:p>
            <a:pPr marL="0" indent="0">
              <a:buNone/>
            </a:pPr>
            <a:r>
              <a:rPr lang="en-GB" sz="2400" dirty="0">
                <a:solidFill>
                  <a:schemeClr val="bg1"/>
                </a:solidFill>
              </a:rPr>
              <a:t>Some examples include:</a:t>
            </a:r>
          </a:p>
          <a:p>
            <a:pPr>
              <a:buFont typeface="Wingdings" panose="05000000000000000000" pitchFamily="2" charset="2"/>
              <a:buChar char="Ø"/>
            </a:pPr>
            <a:r>
              <a:rPr lang="en-GB" sz="2400" dirty="0">
                <a:solidFill>
                  <a:schemeClr val="bg1"/>
                </a:solidFill>
              </a:rPr>
              <a:t>name and surname</a:t>
            </a:r>
          </a:p>
          <a:p>
            <a:pPr>
              <a:buFont typeface="Wingdings" panose="05000000000000000000" pitchFamily="2" charset="2"/>
              <a:buChar char="Ø"/>
            </a:pPr>
            <a:r>
              <a:rPr lang="en-GB" sz="2400" dirty="0">
                <a:solidFill>
                  <a:schemeClr val="bg1"/>
                </a:solidFill>
              </a:rPr>
              <a:t>home address</a:t>
            </a:r>
          </a:p>
          <a:p>
            <a:pPr>
              <a:buFont typeface="Wingdings" panose="05000000000000000000" pitchFamily="2" charset="2"/>
              <a:buChar char="Ø"/>
            </a:pPr>
            <a:r>
              <a:rPr lang="en-GB" sz="2400" dirty="0">
                <a:solidFill>
                  <a:schemeClr val="bg1"/>
                </a:solidFill>
              </a:rPr>
              <a:t>email address</a:t>
            </a:r>
          </a:p>
          <a:p>
            <a:pPr>
              <a:buFont typeface="Wingdings" panose="05000000000000000000" pitchFamily="2" charset="2"/>
              <a:buChar char="Ø"/>
            </a:pPr>
            <a:r>
              <a:rPr lang="en-GB" sz="2400" dirty="0">
                <a:solidFill>
                  <a:schemeClr val="bg1"/>
                </a:solidFill>
              </a:rPr>
              <a:t>ID number</a:t>
            </a:r>
          </a:p>
          <a:p>
            <a:pPr>
              <a:buFont typeface="Wingdings" panose="05000000000000000000" pitchFamily="2" charset="2"/>
              <a:buChar char="Ø"/>
            </a:pPr>
            <a:r>
              <a:rPr lang="en-GB" sz="2400" dirty="0">
                <a:solidFill>
                  <a:schemeClr val="bg1"/>
                </a:solidFill>
              </a:rPr>
              <a:t>Internet address;</a:t>
            </a:r>
          </a:p>
          <a:p>
            <a:endParaRPr lang="en-GB" sz="2400"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22839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A person holding a microphone&#10;&#10;Description automatically generated with medium confidence">
            <a:extLst>
              <a:ext uri="{FF2B5EF4-FFF2-40B4-BE49-F238E27FC236}">
                <a16:creationId xmlns:a16="http://schemas.microsoft.com/office/drawing/2014/main" id="{4571DF0F-93EE-5E8D-AD9B-C9E2BF91CD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81335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A picture containing text, person&#10;&#10;Description automatically generated">
            <a:extLst>
              <a:ext uri="{FF2B5EF4-FFF2-40B4-BE49-F238E27FC236}">
                <a16:creationId xmlns:a16="http://schemas.microsoft.com/office/drawing/2014/main" id="{EFBEC105-EE76-4BD3-95C6-8406C7FDE7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71549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73763-9CA2-FC77-BEFA-C6E0C27F5FC0}"/>
              </a:ext>
            </a:extLst>
          </p:cNvPr>
          <p:cNvSpPr>
            <a:spLocks noGrp="1"/>
          </p:cNvSpPr>
          <p:nvPr>
            <p:ph type="title"/>
          </p:nvPr>
        </p:nvSpPr>
        <p:spPr>
          <a:xfrm>
            <a:off x="827088" y="1641752"/>
            <a:ext cx="3527425" cy="4366936"/>
          </a:xfrm>
        </p:spPr>
        <p:txBody>
          <a:bodyPr anchor="t">
            <a:normAutofit/>
          </a:bodyPr>
          <a:lstStyle/>
          <a:p>
            <a:r>
              <a:rPr lang="en-GB" sz="4000" dirty="0"/>
              <a:t>Protect your information.</a:t>
            </a:r>
          </a:p>
        </p:txBody>
      </p:sp>
      <p:sp>
        <p:nvSpPr>
          <p:cNvPr id="3" name="Content Placeholder 2">
            <a:extLst>
              <a:ext uri="{FF2B5EF4-FFF2-40B4-BE49-F238E27FC236}">
                <a16:creationId xmlns:a16="http://schemas.microsoft.com/office/drawing/2014/main" id="{E2629408-AC59-4B45-D789-81C583F848E7}"/>
              </a:ext>
            </a:extLst>
          </p:cNvPr>
          <p:cNvSpPr>
            <a:spLocks noGrp="1"/>
          </p:cNvSpPr>
          <p:nvPr>
            <p:ph idx="1"/>
          </p:nvPr>
        </p:nvSpPr>
        <p:spPr>
          <a:xfrm>
            <a:off x="3711389" y="1641752"/>
            <a:ext cx="6771668" cy="3960000"/>
          </a:xfrm>
        </p:spPr>
        <p:txBody>
          <a:bodyPr>
            <a:normAutofit lnSpcReduction="10000"/>
          </a:bodyPr>
          <a:lstStyle/>
          <a:p>
            <a:r>
              <a:rPr lang="en-GB" sz="1600" dirty="0">
                <a:solidFill>
                  <a:schemeClr val="tx1">
                    <a:alpha val="80000"/>
                  </a:schemeClr>
                </a:solidFill>
              </a:rPr>
              <a:t>Your information can be used in many ways for commercial and political gain. It can be used for, and against you.</a:t>
            </a:r>
          </a:p>
          <a:p>
            <a:r>
              <a:rPr lang="en-GB" sz="1600" dirty="0">
                <a:solidFill>
                  <a:schemeClr val="tx1">
                    <a:alpha val="80000"/>
                  </a:schemeClr>
                </a:solidFill>
              </a:rPr>
              <a:t>With more and more organisations using computers to store and process personal information there was a danger the information could be misused or get into the wrong hands. A number of concerns arose:</a:t>
            </a:r>
          </a:p>
          <a:p>
            <a:r>
              <a:rPr lang="en-GB" sz="1600" dirty="0">
                <a:solidFill>
                  <a:schemeClr val="tx1">
                    <a:alpha val="80000"/>
                  </a:schemeClr>
                </a:solidFill>
              </a:rPr>
              <a:t>Who could access this information?</a:t>
            </a:r>
          </a:p>
          <a:p>
            <a:r>
              <a:rPr lang="en-GB" sz="1600" dirty="0">
                <a:solidFill>
                  <a:schemeClr val="tx1">
                    <a:alpha val="80000"/>
                  </a:schemeClr>
                </a:solidFill>
              </a:rPr>
              <a:t>How accurate was the information?</a:t>
            </a:r>
          </a:p>
          <a:p>
            <a:r>
              <a:rPr lang="en-GB" sz="1600" dirty="0">
                <a:solidFill>
                  <a:schemeClr val="tx1">
                    <a:alpha val="80000"/>
                  </a:schemeClr>
                </a:solidFill>
              </a:rPr>
              <a:t>Could it be easily copied?</a:t>
            </a:r>
          </a:p>
          <a:p>
            <a:r>
              <a:rPr lang="en-GB" sz="1600" dirty="0">
                <a:solidFill>
                  <a:schemeClr val="tx1">
                    <a:alpha val="80000"/>
                  </a:schemeClr>
                </a:solidFill>
              </a:rPr>
              <a:t>Was it possible to store information about a person without the individual’s knowledge or permission?</a:t>
            </a:r>
          </a:p>
          <a:p>
            <a:r>
              <a:rPr lang="en-GB" sz="1600" dirty="0">
                <a:solidFill>
                  <a:schemeClr val="tx1">
                    <a:alpha val="80000"/>
                  </a:schemeClr>
                </a:solidFill>
              </a:rPr>
              <a:t>Was a record kept of any changes made to information?</a:t>
            </a:r>
          </a:p>
          <a:p>
            <a:endParaRPr lang="en-GB" sz="1600" dirty="0">
              <a:solidFill>
                <a:schemeClr val="tx1">
                  <a:alpha val="80000"/>
                </a:schemeClr>
              </a:solidFill>
            </a:endParaRPr>
          </a:p>
          <a:p>
            <a:pPr marL="0" indent="0">
              <a:buNone/>
            </a:pPr>
            <a:r>
              <a:rPr lang="en-GB" sz="1600" dirty="0">
                <a:solidFill>
                  <a:schemeClr val="tx1">
                    <a:alpha val="80000"/>
                  </a:schemeClr>
                </a:solidFill>
              </a:rPr>
              <a:t>This resulted in key pieces of legislation being introduced, such as the GDPR </a:t>
            </a:r>
          </a:p>
          <a:p>
            <a:endParaRPr lang="en-GB" sz="1300" dirty="0">
              <a:solidFill>
                <a:schemeClr val="tx1">
                  <a:alpha val="80000"/>
                </a:schemeClr>
              </a:solidFill>
            </a:endParaRPr>
          </a:p>
        </p:txBody>
      </p:sp>
      <p:grpSp>
        <p:nvGrpSpPr>
          <p:cNvPr id="10" name="Group 9">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9107568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A picture containing text, person&#10;&#10;Description automatically generated">
            <a:extLst>
              <a:ext uri="{FF2B5EF4-FFF2-40B4-BE49-F238E27FC236}">
                <a16:creationId xmlns:a16="http://schemas.microsoft.com/office/drawing/2014/main" id="{A68CA60F-D637-49CA-18D2-F9DD55DA2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25208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FFD360-A619-5003-90EA-4F45E917FB82}"/>
              </a:ext>
            </a:extLst>
          </p:cNvPr>
          <p:cNvSpPr>
            <a:spLocks noGrp="1"/>
          </p:cNvSpPr>
          <p:nvPr>
            <p:ph type="title"/>
          </p:nvPr>
        </p:nvSpPr>
        <p:spPr>
          <a:xfrm>
            <a:off x="1102368" y="694268"/>
            <a:ext cx="3553510" cy="5477932"/>
          </a:xfrm>
        </p:spPr>
        <p:txBody>
          <a:bodyPr>
            <a:normAutofit/>
          </a:bodyPr>
          <a:lstStyle/>
          <a:p>
            <a:pPr algn="ctr"/>
            <a:r>
              <a:rPr lang="en-GB">
                <a:solidFill>
                  <a:schemeClr val="bg1"/>
                </a:solidFill>
              </a:rPr>
              <a:t>As an individual, You have the right to:</a:t>
            </a:r>
            <a:br>
              <a:rPr lang="en-GB">
                <a:solidFill>
                  <a:schemeClr val="bg1"/>
                </a:solidFill>
              </a:rPr>
            </a:br>
            <a:endParaRPr lang="en-GB">
              <a:solidFill>
                <a:schemeClr val="bg1"/>
              </a:solidFill>
            </a:endParaRPr>
          </a:p>
        </p:txBody>
      </p:sp>
      <p:grpSp>
        <p:nvGrpSpPr>
          <p:cNvPr id="36"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8"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46" name="Oval 45">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7" name="Oval 46">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206DEDE-42E4-BF9F-32B8-D8686D3838F4}"/>
              </a:ext>
            </a:extLst>
          </p:cNvPr>
          <p:cNvSpPr>
            <a:spLocks noGrp="1"/>
          </p:cNvSpPr>
          <p:nvPr>
            <p:ph idx="1"/>
          </p:nvPr>
        </p:nvSpPr>
        <p:spPr>
          <a:xfrm>
            <a:off x="5741564" y="1130846"/>
            <a:ext cx="5710477" cy="5162378"/>
          </a:xfrm>
        </p:spPr>
        <p:txBody>
          <a:bodyPr>
            <a:normAutofit/>
          </a:bodyPr>
          <a:lstStyle/>
          <a:p>
            <a:endParaRPr lang="en-GB" sz="1300" dirty="0">
              <a:solidFill>
                <a:schemeClr val="bg1"/>
              </a:solidFill>
            </a:endParaRPr>
          </a:p>
          <a:p>
            <a:pPr marL="0" indent="0">
              <a:buNone/>
            </a:pPr>
            <a:r>
              <a:rPr lang="en-GB" sz="1600" dirty="0">
                <a:solidFill>
                  <a:schemeClr val="bg1"/>
                </a:solidFill>
              </a:rPr>
              <a:t>1.the right to be informed about the collection and the use of their personal data</a:t>
            </a:r>
          </a:p>
          <a:p>
            <a:pPr marL="0" indent="0">
              <a:buNone/>
            </a:pPr>
            <a:r>
              <a:rPr lang="en-GB" sz="1600" dirty="0">
                <a:solidFill>
                  <a:schemeClr val="bg1"/>
                </a:solidFill>
              </a:rPr>
              <a:t>2. the right to access personal data and supplementary information</a:t>
            </a:r>
          </a:p>
          <a:p>
            <a:pPr marL="0" indent="0">
              <a:buNone/>
            </a:pPr>
            <a:r>
              <a:rPr lang="en-GB" sz="1600" dirty="0">
                <a:solidFill>
                  <a:schemeClr val="bg1"/>
                </a:solidFill>
              </a:rPr>
              <a:t>3. the right to have inaccurate personal data rectified, or completed if it is incomplete</a:t>
            </a:r>
          </a:p>
          <a:p>
            <a:pPr marL="0" indent="0">
              <a:buNone/>
            </a:pPr>
            <a:r>
              <a:rPr lang="en-GB" sz="1600" dirty="0">
                <a:solidFill>
                  <a:schemeClr val="bg1"/>
                </a:solidFill>
              </a:rPr>
              <a:t>4. the right to erasure (to be forgotten) in certain circumstances</a:t>
            </a:r>
          </a:p>
          <a:p>
            <a:pPr marL="0" indent="0">
              <a:buNone/>
            </a:pPr>
            <a:r>
              <a:rPr lang="en-GB" sz="1600" dirty="0">
                <a:solidFill>
                  <a:schemeClr val="bg1"/>
                </a:solidFill>
              </a:rPr>
              <a:t>5. the right to restrict processing in certain circumstances</a:t>
            </a:r>
          </a:p>
          <a:p>
            <a:pPr marL="0" indent="0">
              <a:buNone/>
            </a:pPr>
            <a:r>
              <a:rPr lang="en-GB" sz="1600" dirty="0">
                <a:solidFill>
                  <a:schemeClr val="bg1"/>
                </a:solidFill>
              </a:rPr>
              <a:t>6. the right to data portability, which allows the data subject to obtain and reuse their personal data for their own purposes across different services</a:t>
            </a:r>
          </a:p>
          <a:p>
            <a:pPr marL="0" indent="0">
              <a:buNone/>
            </a:pPr>
            <a:r>
              <a:rPr lang="en-GB" sz="1600" dirty="0">
                <a:solidFill>
                  <a:schemeClr val="bg1"/>
                </a:solidFill>
              </a:rPr>
              <a:t>7. the right to object to processing in certain circumstances</a:t>
            </a:r>
          </a:p>
          <a:p>
            <a:pPr marL="0" indent="0">
              <a:buNone/>
            </a:pPr>
            <a:r>
              <a:rPr lang="en-GB" sz="1600" dirty="0">
                <a:solidFill>
                  <a:schemeClr val="bg1"/>
                </a:solidFill>
              </a:rPr>
              <a:t>rights in relation to automated decision making and profiling</a:t>
            </a:r>
          </a:p>
          <a:p>
            <a:pPr marL="0" indent="0">
              <a:buNone/>
            </a:pPr>
            <a:r>
              <a:rPr lang="en-GB" sz="1600" dirty="0">
                <a:solidFill>
                  <a:schemeClr val="bg1"/>
                </a:solidFill>
              </a:rPr>
              <a:t>8. the right to withdraw consent at any time (where relevant)</a:t>
            </a:r>
          </a:p>
          <a:p>
            <a:pPr marL="0" indent="0">
              <a:buNone/>
            </a:pPr>
            <a:r>
              <a:rPr lang="en-GB" sz="1600" dirty="0">
                <a:solidFill>
                  <a:schemeClr val="bg1"/>
                </a:solidFill>
              </a:rPr>
              <a:t>9. the right to complain to the Information Commissioner</a:t>
            </a:r>
          </a:p>
          <a:p>
            <a:pPr marL="0" indent="0">
              <a:buNone/>
            </a:pPr>
            <a:endParaRPr lang="en-GB" sz="1300" dirty="0">
              <a:solidFill>
                <a:schemeClr val="bg1"/>
              </a:solidFill>
            </a:endParaRPr>
          </a:p>
        </p:txBody>
      </p:sp>
    </p:spTree>
    <p:extLst>
      <p:ext uri="{BB962C8B-B14F-4D97-AF65-F5344CB8AC3E}">
        <p14:creationId xmlns:p14="http://schemas.microsoft.com/office/powerpoint/2010/main" val="1840890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Background pattern&#10;&#10;Description automatically generated">
            <a:extLst>
              <a:ext uri="{FF2B5EF4-FFF2-40B4-BE49-F238E27FC236}">
                <a16:creationId xmlns:a16="http://schemas.microsoft.com/office/drawing/2014/main" id="{FD0A4882-5AF4-3DB0-3C67-9556317EA1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73322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82D4E-9F70-6177-A5AA-D183DCFE3344}"/>
              </a:ext>
            </a:extLst>
          </p:cNvPr>
          <p:cNvSpPr>
            <a:spLocks noGrp="1"/>
          </p:cNvSpPr>
          <p:nvPr>
            <p:ph type="title"/>
          </p:nvPr>
        </p:nvSpPr>
        <p:spPr/>
        <p:txBody>
          <a:bodyPr/>
          <a:lstStyle/>
          <a:p>
            <a:r>
              <a:rPr lang="en-GB" dirty="0"/>
              <a:t>Cyber attack</a:t>
            </a:r>
          </a:p>
        </p:txBody>
      </p:sp>
      <p:pic>
        <p:nvPicPr>
          <p:cNvPr id="4" name="Online Media 3" title="Cyber Security In 7 Minutes | What Is Cyber Security: How It Works? | Cyber Security | Simplilearn">
            <a:hlinkClick r:id="" action="ppaction://media"/>
            <a:extLst>
              <a:ext uri="{FF2B5EF4-FFF2-40B4-BE49-F238E27FC236}">
                <a16:creationId xmlns:a16="http://schemas.microsoft.com/office/drawing/2014/main" id="{8265C8A9-1062-E0A5-6740-71EDE5D34B00}"/>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73506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Text&#10;&#10;Description automatically generated">
            <a:extLst>
              <a:ext uri="{FF2B5EF4-FFF2-40B4-BE49-F238E27FC236}">
                <a16:creationId xmlns:a16="http://schemas.microsoft.com/office/drawing/2014/main" id="{C8B8537B-E07D-EE72-2C94-5C67CD8305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844849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EAB06-ECA8-9EBD-CCA6-1BA3552FA675}"/>
              </a:ext>
            </a:extLst>
          </p:cNvPr>
          <p:cNvSpPr>
            <a:spLocks noGrp="1"/>
          </p:cNvSpPr>
          <p:nvPr>
            <p:ph type="ctrTitle"/>
          </p:nvPr>
        </p:nvSpPr>
        <p:spPr>
          <a:xfrm>
            <a:off x="1075767" y="1188637"/>
            <a:ext cx="2988234" cy="4480726"/>
          </a:xfrm>
        </p:spPr>
        <p:txBody>
          <a:bodyPr vert="horz" lIns="91440" tIns="45720" rIns="91440" bIns="45720" rtlCol="0" anchor="ctr">
            <a:normAutofit/>
          </a:bodyPr>
          <a:lstStyle/>
          <a:p>
            <a:pPr algn="r"/>
            <a:r>
              <a:rPr lang="en-US" sz="6600" kern="1200">
                <a:solidFill>
                  <a:schemeClr val="tx1"/>
                </a:solidFill>
                <a:latin typeface="+mj-lt"/>
                <a:ea typeface="+mj-ea"/>
                <a:cs typeface="+mj-cs"/>
              </a:rPr>
              <a:t>Activity </a:t>
            </a:r>
          </a:p>
        </p:txBody>
      </p:sp>
      <p:cxnSp>
        <p:nvCxnSpPr>
          <p:cNvPr id="17" name="Straight Connector 1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6EBF8D4F-99DD-F4D9-C5FE-246FFC85D673}"/>
              </a:ext>
            </a:extLst>
          </p:cNvPr>
          <p:cNvSpPr>
            <a:spLocks noGrp="1"/>
          </p:cNvSpPr>
          <p:nvPr>
            <p:ph type="subTitle" idx="1"/>
          </p:nvPr>
        </p:nvSpPr>
        <p:spPr>
          <a:xfrm>
            <a:off x="5255260" y="1648870"/>
            <a:ext cx="4702848" cy="3560260"/>
          </a:xfrm>
        </p:spPr>
        <p:txBody>
          <a:bodyPr vert="horz" lIns="91440" tIns="45720" rIns="91440" bIns="45720" rtlCol="0" anchor="ctr">
            <a:normAutofit/>
          </a:bodyPr>
          <a:lstStyle/>
          <a:p>
            <a:pPr indent="-228600" algn="l">
              <a:buFont typeface="Arial" panose="020B0604020202020204" pitchFamily="34" charset="0"/>
              <a:buChar char="•"/>
            </a:pPr>
            <a:r>
              <a:rPr lang="en-US" dirty="0"/>
              <a:t>Take 30 minutes to research companies that have had a data breach.</a:t>
            </a:r>
          </a:p>
          <a:p>
            <a:pPr indent="-228600" algn="l">
              <a:buFont typeface="Arial" panose="020B0604020202020204" pitchFamily="34" charset="0"/>
              <a:buChar char="•"/>
            </a:pPr>
            <a:r>
              <a:rPr lang="en-US" dirty="0"/>
              <a:t>How has this happened?</a:t>
            </a:r>
          </a:p>
          <a:p>
            <a:pPr indent="-228600" algn="l">
              <a:buFont typeface="Arial" panose="020B0604020202020204" pitchFamily="34" charset="0"/>
              <a:buChar char="•"/>
            </a:pPr>
            <a:r>
              <a:rPr lang="en-US" dirty="0"/>
              <a:t>What effects has it had?</a:t>
            </a:r>
          </a:p>
          <a:p>
            <a:pPr indent="-228600" algn="l">
              <a:buFont typeface="Arial" panose="020B0604020202020204" pitchFamily="34" charset="0"/>
              <a:buChar char="•"/>
            </a:pPr>
            <a:r>
              <a:rPr lang="en-US" dirty="0"/>
              <a:t>What was done because of the breach?</a:t>
            </a:r>
          </a:p>
        </p:txBody>
      </p:sp>
    </p:spTree>
    <p:extLst>
      <p:ext uri="{BB962C8B-B14F-4D97-AF65-F5344CB8AC3E}">
        <p14:creationId xmlns:p14="http://schemas.microsoft.com/office/powerpoint/2010/main" val="2983697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AEB5740F-27DD-E161-9509-AACE6D6311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89206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10;&#10;Description automatically generated">
            <a:extLst>
              <a:ext uri="{FF2B5EF4-FFF2-40B4-BE49-F238E27FC236}">
                <a16:creationId xmlns:a16="http://schemas.microsoft.com/office/drawing/2014/main" id="{BDAB727A-AA82-62DE-004D-29AA295EEE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523718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928A7253-A76B-90F7-EBC2-43FFD237F9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064770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6E083CFC-8F0B-AB0C-3FF6-CF1A5DD7F836}"/>
              </a:ext>
            </a:extLst>
          </p:cNvPr>
          <p:cNvPicPr>
            <a:picLocks noChangeAspect="1"/>
          </p:cNvPicPr>
          <p:nvPr/>
        </p:nvPicPr>
        <p:blipFill rotWithShape="1">
          <a:blip r:embed="rId2"/>
          <a:srcRect/>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1A19C1-66E8-1B05-EC97-60B5574603A0}"/>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What are the pros of ChatGPT</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2151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Shape&#10;&#10;Description automatically generated with medium confidence">
            <a:extLst>
              <a:ext uri="{FF2B5EF4-FFF2-40B4-BE49-F238E27FC236}">
                <a16:creationId xmlns:a16="http://schemas.microsoft.com/office/drawing/2014/main" id="{BB3E8226-1FF4-B28D-8C11-51B43C0303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44A3947A-EB3F-4C4E-35E2-30F6A00FD1AD}"/>
              </a:ext>
            </a:extLst>
          </p:cNvPr>
          <p:cNvSpPr txBox="1"/>
          <p:nvPr/>
        </p:nvSpPr>
        <p:spPr>
          <a:xfrm rot="20127597">
            <a:off x="3810000" y="1803399"/>
            <a:ext cx="1981200" cy="461665"/>
          </a:xfrm>
          <a:prstGeom prst="rect">
            <a:avLst/>
          </a:prstGeom>
          <a:noFill/>
        </p:spPr>
        <p:txBody>
          <a:bodyPr wrap="square" rtlCol="0">
            <a:spAutoFit/>
          </a:bodyPr>
          <a:lstStyle/>
          <a:p>
            <a:r>
              <a:rPr lang="en-GB" sz="2400" dirty="0"/>
              <a:t>FREE to use!</a:t>
            </a:r>
          </a:p>
        </p:txBody>
      </p:sp>
      <p:sp>
        <p:nvSpPr>
          <p:cNvPr id="7" name="TextBox 6">
            <a:extLst>
              <a:ext uri="{FF2B5EF4-FFF2-40B4-BE49-F238E27FC236}">
                <a16:creationId xmlns:a16="http://schemas.microsoft.com/office/drawing/2014/main" id="{1C246590-4A61-7D1A-80A8-B43056C70C57}"/>
              </a:ext>
            </a:extLst>
          </p:cNvPr>
          <p:cNvSpPr txBox="1"/>
          <p:nvPr/>
        </p:nvSpPr>
        <p:spPr>
          <a:xfrm rot="718893">
            <a:off x="6990595" y="2130546"/>
            <a:ext cx="3579121" cy="461665"/>
          </a:xfrm>
          <a:prstGeom prst="rect">
            <a:avLst/>
          </a:prstGeom>
          <a:noFill/>
        </p:spPr>
        <p:txBody>
          <a:bodyPr wrap="none" rtlCol="0">
            <a:spAutoFit/>
          </a:bodyPr>
          <a:lstStyle/>
          <a:p>
            <a:r>
              <a:rPr lang="en-GB" sz="2400" dirty="0"/>
              <a:t>Provides specific responses</a:t>
            </a:r>
          </a:p>
        </p:txBody>
      </p:sp>
      <p:sp>
        <p:nvSpPr>
          <p:cNvPr id="8" name="TextBox 7">
            <a:extLst>
              <a:ext uri="{FF2B5EF4-FFF2-40B4-BE49-F238E27FC236}">
                <a16:creationId xmlns:a16="http://schemas.microsoft.com/office/drawing/2014/main" id="{39526483-3110-4725-C834-3EF2D785B7C2}"/>
              </a:ext>
            </a:extLst>
          </p:cNvPr>
          <p:cNvSpPr txBox="1"/>
          <p:nvPr/>
        </p:nvSpPr>
        <p:spPr>
          <a:xfrm rot="19968927">
            <a:off x="1405280" y="4946800"/>
            <a:ext cx="3595856" cy="461665"/>
          </a:xfrm>
          <a:prstGeom prst="rect">
            <a:avLst/>
          </a:prstGeom>
          <a:noFill/>
        </p:spPr>
        <p:txBody>
          <a:bodyPr wrap="none" rtlCol="0">
            <a:spAutoFit/>
          </a:bodyPr>
          <a:lstStyle/>
          <a:p>
            <a:r>
              <a:rPr lang="en-GB" sz="2400" dirty="0"/>
              <a:t>Helps with problem-solving</a:t>
            </a:r>
          </a:p>
        </p:txBody>
      </p:sp>
      <p:sp>
        <p:nvSpPr>
          <p:cNvPr id="9" name="TextBox 8">
            <a:extLst>
              <a:ext uri="{FF2B5EF4-FFF2-40B4-BE49-F238E27FC236}">
                <a16:creationId xmlns:a16="http://schemas.microsoft.com/office/drawing/2014/main" id="{023B112C-4F67-7481-FB93-99F567518F86}"/>
              </a:ext>
            </a:extLst>
          </p:cNvPr>
          <p:cNvSpPr txBox="1"/>
          <p:nvPr/>
        </p:nvSpPr>
        <p:spPr>
          <a:xfrm rot="19391585">
            <a:off x="7670800" y="3920067"/>
            <a:ext cx="1457450" cy="461665"/>
          </a:xfrm>
          <a:prstGeom prst="rect">
            <a:avLst/>
          </a:prstGeom>
          <a:noFill/>
        </p:spPr>
        <p:txBody>
          <a:bodyPr wrap="none" rtlCol="0">
            <a:spAutoFit/>
          </a:bodyPr>
          <a:lstStyle/>
          <a:p>
            <a:r>
              <a:rPr lang="en-GB" sz="2400" dirty="0"/>
              <a:t>It is quick!</a:t>
            </a:r>
          </a:p>
        </p:txBody>
      </p:sp>
      <p:sp>
        <p:nvSpPr>
          <p:cNvPr id="10" name="TextBox 9">
            <a:extLst>
              <a:ext uri="{FF2B5EF4-FFF2-40B4-BE49-F238E27FC236}">
                <a16:creationId xmlns:a16="http://schemas.microsoft.com/office/drawing/2014/main" id="{2E3D5F8B-1E7B-A874-E731-601E49E760BD}"/>
              </a:ext>
            </a:extLst>
          </p:cNvPr>
          <p:cNvSpPr txBox="1"/>
          <p:nvPr/>
        </p:nvSpPr>
        <p:spPr>
          <a:xfrm rot="983997">
            <a:off x="1576538" y="3335776"/>
            <a:ext cx="5013360" cy="461665"/>
          </a:xfrm>
          <a:prstGeom prst="rect">
            <a:avLst/>
          </a:prstGeom>
          <a:noFill/>
        </p:spPr>
        <p:txBody>
          <a:bodyPr wrap="none" rtlCol="0">
            <a:spAutoFit/>
          </a:bodyPr>
          <a:lstStyle/>
          <a:p>
            <a:r>
              <a:rPr lang="en-GB" sz="2400" dirty="0"/>
              <a:t>Can generate long, and short form text</a:t>
            </a:r>
          </a:p>
        </p:txBody>
      </p:sp>
      <p:sp>
        <p:nvSpPr>
          <p:cNvPr id="11" name="TextBox 10">
            <a:extLst>
              <a:ext uri="{FF2B5EF4-FFF2-40B4-BE49-F238E27FC236}">
                <a16:creationId xmlns:a16="http://schemas.microsoft.com/office/drawing/2014/main" id="{218A1C5D-3435-4A32-838E-023D6E5B6E5E}"/>
              </a:ext>
            </a:extLst>
          </p:cNvPr>
          <p:cNvSpPr txBox="1"/>
          <p:nvPr/>
        </p:nvSpPr>
        <p:spPr>
          <a:xfrm>
            <a:off x="7941733" y="5528733"/>
            <a:ext cx="2751844" cy="461665"/>
          </a:xfrm>
          <a:prstGeom prst="rect">
            <a:avLst/>
          </a:prstGeom>
          <a:noFill/>
        </p:spPr>
        <p:txBody>
          <a:bodyPr wrap="none" rtlCol="0">
            <a:spAutoFit/>
          </a:bodyPr>
          <a:lstStyle/>
          <a:p>
            <a:r>
              <a:rPr lang="en-GB" sz="2400" dirty="0"/>
              <a:t>And so much more…</a:t>
            </a:r>
          </a:p>
        </p:txBody>
      </p:sp>
      <p:sp>
        <p:nvSpPr>
          <p:cNvPr id="12" name="TextBox 11">
            <a:extLst>
              <a:ext uri="{FF2B5EF4-FFF2-40B4-BE49-F238E27FC236}">
                <a16:creationId xmlns:a16="http://schemas.microsoft.com/office/drawing/2014/main" id="{FDD7ADCC-3BC5-3091-C52D-A59969579D56}"/>
              </a:ext>
            </a:extLst>
          </p:cNvPr>
          <p:cNvSpPr txBox="1"/>
          <p:nvPr/>
        </p:nvSpPr>
        <p:spPr>
          <a:xfrm>
            <a:off x="5797592" y="2978214"/>
            <a:ext cx="2724464" cy="461665"/>
          </a:xfrm>
          <a:prstGeom prst="rect">
            <a:avLst/>
          </a:prstGeom>
          <a:noFill/>
        </p:spPr>
        <p:txBody>
          <a:bodyPr wrap="none" rtlCol="0">
            <a:spAutoFit/>
          </a:bodyPr>
          <a:lstStyle/>
          <a:p>
            <a:r>
              <a:rPr lang="en-GB" sz="2400" dirty="0"/>
              <a:t>Can code and debug</a:t>
            </a:r>
          </a:p>
        </p:txBody>
      </p:sp>
    </p:spTree>
    <p:extLst>
      <p:ext uri="{BB962C8B-B14F-4D97-AF65-F5344CB8AC3E}">
        <p14:creationId xmlns:p14="http://schemas.microsoft.com/office/powerpoint/2010/main" val="304564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3834A-0C58-E990-AD7C-940CE1B21809}"/>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What are the cons of ChatGPT</a:t>
            </a:r>
          </a:p>
        </p:txBody>
      </p:sp>
      <p:sp>
        <p:nvSpPr>
          <p:cNvPr id="30"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ock numbers on a digital display">
            <a:extLst>
              <a:ext uri="{FF2B5EF4-FFF2-40B4-BE49-F238E27FC236}">
                <a16:creationId xmlns:a16="http://schemas.microsoft.com/office/drawing/2014/main" id="{4B47B48C-6E95-C3F9-D1F2-C8CAAA2060D3}"/>
              </a:ext>
            </a:extLst>
          </p:cNvPr>
          <p:cNvPicPr>
            <a:picLocks noChangeAspect="1"/>
          </p:cNvPicPr>
          <p:nvPr/>
        </p:nvPicPr>
        <p:blipFill rotWithShape="1">
          <a:blip r:embed="rId2"/>
          <a:srcRect l="13107" r="1" b="1"/>
          <a:stretch>
            <a:fillRect/>
          </a:stretch>
        </p:blipFill>
        <p:spPr>
          <a:xfrm>
            <a:off x="437832" y="2642616"/>
            <a:ext cx="5378832" cy="3605784"/>
          </a:xfrm>
          <a:prstGeom prst="rect">
            <a:avLst/>
          </a:prstGeom>
        </p:spPr>
      </p:pic>
      <p:pic>
        <p:nvPicPr>
          <p:cNvPr id="3" name="Picture 2">
            <a:extLst>
              <a:ext uri="{FF2B5EF4-FFF2-40B4-BE49-F238E27FC236}">
                <a16:creationId xmlns:a16="http://schemas.microsoft.com/office/drawing/2014/main" id="{52ED5481-8976-2631-8D64-3D8BADCCD418}"/>
              </a:ext>
            </a:extLst>
          </p:cNvPr>
          <p:cNvPicPr>
            <a:picLocks noChangeAspect="1"/>
          </p:cNvPicPr>
          <p:nvPr/>
        </p:nvPicPr>
        <p:blipFill>
          <a:blip r:embed="rId3"/>
          <a:srcRect l="46384" t="18371" r="4548" b="32445"/>
          <a:stretch>
            <a:fillRect/>
          </a:stretch>
        </p:blipFill>
        <p:spPr>
          <a:xfrm>
            <a:off x="6825660" y="2515796"/>
            <a:ext cx="4178794" cy="2473234"/>
          </a:xfrm>
          <a:prstGeom prst="rect">
            <a:avLst/>
          </a:prstGeom>
        </p:spPr>
      </p:pic>
      <p:sp>
        <p:nvSpPr>
          <p:cNvPr id="6" name="TextBox 5">
            <a:extLst>
              <a:ext uri="{FF2B5EF4-FFF2-40B4-BE49-F238E27FC236}">
                <a16:creationId xmlns:a16="http://schemas.microsoft.com/office/drawing/2014/main" id="{BB0285F8-1876-53D4-7493-58F2C902FCAC}"/>
              </a:ext>
            </a:extLst>
          </p:cNvPr>
          <p:cNvSpPr txBox="1"/>
          <p:nvPr/>
        </p:nvSpPr>
        <p:spPr>
          <a:xfrm>
            <a:off x="6792686" y="5334000"/>
            <a:ext cx="4169228" cy="1077218"/>
          </a:xfrm>
          <a:prstGeom prst="rect">
            <a:avLst/>
          </a:prstGeom>
          <a:noFill/>
        </p:spPr>
        <p:txBody>
          <a:bodyPr wrap="square" rtlCol="0">
            <a:spAutoFit/>
          </a:bodyPr>
          <a:lstStyle/>
          <a:p>
            <a:pPr algn="ctr"/>
            <a:r>
              <a:rPr lang="en-GB" sz="3200" dirty="0">
                <a:highlight>
                  <a:srgbClr val="FF0000"/>
                </a:highlight>
              </a:rPr>
              <a:t>Caution</a:t>
            </a:r>
          </a:p>
          <a:p>
            <a:pPr algn="ctr"/>
            <a:r>
              <a:rPr lang="en-GB" sz="3200" dirty="0"/>
              <a:t>Is not always up to date</a:t>
            </a:r>
          </a:p>
        </p:txBody>
      </p:sp>
    </p:spTree>
    <p:extLst>
      <p:ext uri="{BB962C8B-B14F-4D97-AF65-F5344CB8AC3E}">
        <p14:creationId xmlns:p14="http://schemas.microsoft.com/office/powerpoint/2010/main" val="4033668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87A0CC43-600E-28D9-F4D7-6A328C7A8D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667758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A1B033-CA9B-3A0E-37C2-F6E6D1494236}"/>
              </a:ext>
            </a:extLst>
          </p:cNvPr>
          <p:cNvPicPr>
            <a:picLocks noChangeAspect="1"/>
          </p:cNvPicPr>
          <p:nvPr/>
        </p:nvPicPr>
        <p:blipFill>
          <a:blip r:embed="rId3">
            <a:duotone>
              <a:schemeClr val="bg2">
                <a:shade val="45000"/>
                <a:satMod val="135000"/>
              </a:schemeClr>
              <a:prstClr val="white"/>
            </a:duotone>
          </a:blip>
          <a:srcRect t="3433"/>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4B748-3DDB-6A74-C177-4679CF42722C}"/>
              </a:ext>
            </a:extLst>
          </p:cNvPr>
          <p:cNvSpPr>
            <a:spLocks noGrp="1"/>
          </p:cNvSpPr>
          <p:nvPr>
            <p:ph type="title"/>
          </p:nvPr>
        </p:nvSpPr>
        <p:spPr>
          <a:xfrm>
            <a:off x="838200" y="365125"/>
            <a:ext cx="10515600" cy="1325563"/>
          </a:xfrm>
        </p:spPr>
        <p:txBody>
          <a:bodyPr>
            <a:normAutofit/>
          </a:bodyPr>
          <a:lstStyle/>
          <a:p>
            <a:r>
              <a:rPr lang="en-GB" dirty="0"/>
              <a:t>Activity 30 Minutes</a:t>
            </a:r>
          </a:p>
        </p:txBody>
      </p:sp>
      <p:graphicFrame>
        <p:nvGraphicFramePr>
          <p:cNvPr id="5" name="Content Placeholder 2">
            <a:extLst>
              <a:ext uri="{FF2B5EF4-FFF2-40B4-BE49-F238E27FC236}">
                <a16:creationId xmlns:a16="http://schemas.microsoft.com/office/drawing/2014/main" id="{C70A4FA4-0CF5-B2BD-6209-08DB97BCA16B}"/>
              </a:ext>
            </a:extLst>
          </p:cNvPr>
          <p:cNvGraphicFramePr>
            <a:graphicFrameLocks noGrp="1"/>
          </p:cNvGraphicFramePr>
          <p:nvPr>
            <p:ph idx="1"/>
            <p:extLst>
              <p:ext uri="{D42A27DB-BD31-4B8C-83A1-F6EECF244321}">
                <p14:modId xmlns:p14="http://schemas.microsoft.com/office/powerpoint/2010/main" val="14238486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74052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854A7C54-BA22-5049-8CB4-379FCC13ED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1435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E8FEC1-56BF-B5E3-E3DC-7359F3708A24}"/>
              </a:ext>
            </a:extLst>
          </p:cNvPr>
          <p:cNvSpPr>
            <a:spLocks noGrp="1"/>
          </p:cNvSpPr>
          <p:nvPr>
            <p:ph type="title"/>
          </p:nvPr>
        </p:nvSpPr>
        <p:spPr>
          <a:xfrm>
            <a:off x="761803" y="350196"/>
            <a:ext cx="4646904" cy="1624520"/>
          </a:xfrm>
        </p:spPr>
        <p:txBody>
          <a:bodyPr anchor="ctr">
            <a:normAutofit/>
          </a:bodyPr>
          <a:lstStyle/>
          <a:p>
            <a:r>
              <a:rPr lang="en-GB" sz="4000"/>
              <a:t>Activity</a:t>
            </a:r>
          </a:p>
        </p:txBody>
      </p:sp>
      <p:sp>
        <p:nvSpPr>
          <p:cNvPr id="3" name="Content Placeholder 2">
            <a:extLst>
              <a:ext uri="{FF2B5EF4-FFF2-40B4-BE49-F238E27FC236}">
                <a16:creationId xmlns:a16="http://schemas.microsoft.com/office/drawing/2014/main" id="{44C9A785-C907-51DB-B8BB-ADC0FAAEC58F}"/>
              </a:ext>
            </a:extLst>
          </p:cNvPr>
          <p:cNvSpPr>
            <a:spLocks noGrp="1"/>
          </p:cNvSpPr>
          <p:nvPr>
            <p:ph idx="1"/>
          </p:nvPr>
        </p:nvSpPr>
        <p:spPr>
          <a:xfrm>
            <a:off x="761802" y="2743200"/>
            <a:ext cx="4646905" cy="3613149"/>
          </a:xfrm>
        </p:spPr>
        <p:txBody>
          <a:bodyPr anchor="ctr">
            <a:normAutofit/>
          </a:bodyPr>
          <a:lstStyle/>
          <a:p>
            <a:r>
              <a:rPr lang="en-GB" sz="2000" dirty="0"/>
              <a:t>Take 10 minutes to research AI like ChatGPT and decide on how you feel about using it as a student and in a business capacity. </a:t>
            </a:r>
          </a:p>
          <a:p>
            <a:r>
              <a:rPr lang="en-GB" sz="2000" dirty="0"/>
              <a:t>Does this align with the integrity of your personal brand?</a:t>
            </a:r>
          </a:p>
        </p:txBody>
      </p:sp>
      <p:pic>
        <p:nvPicPr>
          <p:cNvPr id="5" name="Picture 4" descr="Abstract blurred public library with bookshelves">
            <a:extLst>
              <a:ext uri="{FF2B5EF4-FFF2-40B4-BE49-F238E27FC236}">
                <a16:creationId xmlns:a16="http://schemas.microsoft.com/office/drawing/2014/main" id="{C0306415-8A64-84CF-7862-C1791ADED004}"/>
              </a:ext>
            </a:extLst>
          </p:cNvPr>
          <p:cNvPicPr>
            <a:picLocks noChangeAspect="1"/>
          </p:cNvPicPr>
          <p:nvPr/>
        </p:nvPicPr>
        <p:blipFill rotWithShape="1">
          <a:blip r:embed="rId3"/>
          <a:srcRect l="9130" r="31469" b="-2"/>
          <a:stretch/>
        </p:blipFill>
        <p:spPr>
          <a:xfrm>
            <a:off x="6096000" y="1"/>
            <a:ext cx="6102825" cy="6858000"/>
          </a:xfrm>
          <a:prstGeom prst="rect">
            <a:avLst/>
          </a:prstGeom>
        </p:spPr>
      </p:pic>
    </p:spTree>
    <p:extLst>
      <p:ext uri="{BB962C8B-B14F-4D97-AF65-F5344CB8AC3E}">
        <p14:creationId xmlns:p14="http://schemas.microsoft.com/office/powerpoint/2010/main" val="1169051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E68B4-DB82-0B7C-79F4-05CF4C7351FD}"/>
              </a:ext>
            </a:extLst>
          </p:cNvPr>
          <p:cNvSpPr>
            <a:spLocks noGrp="1"/>
          </p:cNvSpPr>
          <p:nvPr>
            <p:ph type="title"/>
          </p:nvPr>
        </p:nvSpPr>
        <p:spPr/>
        <p:txBody>
          <a:bodyPr/>
          <a:lstStyle/>
          <a:p>
            <a:r>
              <a:rPr lang="en-GB" dirty="0"/>
              <a:t>What’s Your Thoughts</a:t>
            </a:r>
          </a:p>
        </p:txBody>
      </p:sp>
      <p:pic>
        <p:nvPicPr>
          <p:cNvPr id="4" name="Online Media 3" title="What is Chat GPT? KSAT Explains how it works and its ethical dilemmas">
            <a:hlinkClick r:id="" action="ppaction://media"/>
            <a:extLst>
              <a:ext uri="{FF2B5EF4-FFF2-40B4-BE49-F238E27FC236}">
                <a16:creationId xmlns:a16="http://schemas.microsoft.com/office/drawing/2014/main" id="{9F697660-D66B-BA27-2EF5-AD1D27BAD3B3}"/>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407123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A87CA6-021D-13E1-A05C-0422ADA6A447}"/>
              </a:ext>
            </a:extLst>
          </p:cNvPr>
          <p:cNvSpPr txBox="1"/>
          <p:nvPr/>
        </p:nvSpPr>
        <p:spPr>
          <a:xfrm>
            <a:off x="309528" y="1076444"/>
            <a:ext cx="4692647" cy="5092861"/>
          </a:xfrm>
          <a:prstGeom prst="rect">
            <a:avLst/>
          </a:prstGeom>
        </p:spPr>
        <p:txBody>
          <a:bodyPr vert="horz" lIns="91440" tIns="45720" rIns="91440" bIns="45720" rtlCol="0">
            <a:normAutofit fontScale="62500" lnSpcReduction="20000"/>
          </a:bodyPr>
          <a:lstStyle/>
          <a:p>
            <a:pPr algn="ctr">
              <a:lnSpc>
                <a:spcPct val="90000"/>
              </a:lnSpc>
              <a:spcAft>
                <a:spcPts val="600"/>
              </a:spcAft>
            </a:pPr>
            <a:endParaRPr lang="en-US" sz="4800" b="1" dirty="0"/>
          </a:p>
          <a:p>
            <a:pPr algn="ctr">
              <a:lnSpc>
                <a:spcPct val="90000"/>
              </a:lnSpc>
              <a:spcAft>
                <a:spcPts val="600"/>
              </a:spcAft>
            </a:pPr>
            <a:endParaRPr lang="en-US" sz="4800" b="1" dirty="0"/>
          </a:p>
          <a:p>
            <a:pPr algn="ctr">
              <a:lnSpc>
                <a:spcPct val="90000"/>
              </a:lnSpc>
              <a:spcAft>
                <a:spcPts val="600"/>
              </a:spcAft>
            </a:pPr>
            <a:r>
              <a:rPr lang="en-US" sz="11400" b="1" dirty="0"/>
              <a:t>Game time</a:t>
            </a:r>
          </a:p>
          <a:p>
            <a:pPr>
              <a:lnSpc>
                <a:spcPct val="90000"/>
              </a:lnSpc>
              <a:spcAft>
                <a:spcPts val="600"/>
              </a:spcAft>
            </a:pPr>
            <a:r>
              <a:rPr lang="en-US" sz="3800" dirty="0"/>
              <a:t>Chat and see. Try to see if you can guess correctly, is it AI or a human? </a:t>
            </a:r>
          </a:p>
          <a:p>
            <a:pPr indent="-228600">
              <a:lnSpc>
                <a:spcPct val="90000"/>
              </a:lnSpc>
              <a:spcAft>
                <a:spcPts val="600"/>
              </a:spcAft>
              <a:buFont typeface="Arial" panose="020B0604020202020204" pitchFamily="34" charset="0"/>
              <a:buChar char="•"/>
            </a:pPr>
            <a:endParaRPr lang="en-US" sz="2900" dirty="0"/>
          </a:p>
          <a:p>
            <a:pPr algn="ctr">
              <a:lnSpc>
                <a:spcPct val="90000"/>
              </a:lnSpc>
              <a:spcAft>
                <a:spcPts val="600"/>
              </a:spcAft>
            </a:pPr>
            <a:r>
              <a:rPr lang="en-US" sz="2900" b="0" i="0" dirty="0">
                <a:effectLst/>
                <a:hlinkClick r:id="rId2" tooltip="Original URL: https://humanornot.so/. Click or tap if you trust this link."/>
              </a:rPr>
              <a:t>Human or Not: A Social Turing Game is Back, Play Now</a:t>
            </a:r>
            <a:endParaRPr lang="en-US" sz="29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3800" dirty="0"/>
              <a:t>And can you tell the difference between AI generated Image or Human?</a:t>
            </a:r>
            <a:endParaRPr lang="en-US" sz="2900" dirty="0"/>
          </a:p>
          <a:p>
            <a:pPr algn="ctr">
              <a:lnSpc>
                <a:spcPct val="90000"/>
              </a:lnSpc>
              <a:spcAft>
                <a:spcPts val="600"/>
              </a:spcAft>
            </a:pPr>
            <a:r>
              <a:rPr lang="en-US" sz="2900" b="0" i="0" dirty="0">
                <a:effectLst/>
                <a:hlinkClick r:id="rId3" tooltip="Original URL: https://quillbot.com/blog/human-or-ai-game/. Click or tap if you trust this link."/>
              </a:rPr>
              <a:t>Human or AI Game</a:t>
            </a:r>
            <a:endParaRPr lang="en-US" sz="2900" dirty="0"/>
          </a:p>
        </p:txBody>
      </p:sp>
      <p:pic>
        <p:nvPicPr>
          <p:cNvPr id="4" name="Picture 3" descr="A purple pawn and a rolling dice">
            <a:extLst>
              <a:ext uri="{FF2B5EF4-FFF2-40B4-BE49-F238E27FC236}">
                <a16:creationId xmlns:a16="http://schemas.microsoft.com/office/drawing/2014/main" id="{8E45EDF6-6EE0-AB6A-1BED-BEF4B9BFD377}"/>
              </a:ext>
            </a:extLst>
          </p:cNvPr>
          <p:cNvPicPr>
            <a:picLocks noChangeAspect="1"/>
          </p:cNvPicPr>
          <p:nvPr/>
        </p:nvPicPr>
        <p:blipFill>
          <a:blip r:embed="rId4"/>
          <a:srcRect l="17073" r="1597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607004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E1E3-EAD1-4023-CFDD-AC5F623C3FEF}"/>
              </a:ext>
            </a:extLst>
          </p:cNvPr>
          <p:cNvSpPr>
            <a:spLocks noGrp="1"/>
          </p:cNvSpPr>
          <p:nvPr>
            <p:ph type="title"/>
          </p:nvPr>
        </p:nvSpPr>
        <p:spPr>
          <a:xfrm>
            <a:off x="8079978" y="741391"/>
            <a:ext cx="3369234" cy="1616203"/>
          </a:xfrm>
        </p:spPr>
        <p:txBody>
          <a:bodyPr anchor="b">
            <a:normAutofit/>
          </a:bodyPr>
          <a:lstStyle/>
          <a:p>
            <a:r>
              <a:rPr lang="en-GB" sz="3200" b="1"/>
              <a:t>Recap: Learning Outcomes…</a:t>
            </a:r>
          </a:p>
        </p:txBody>
      </p:sp>
      <p:pic>
        <p:nvPicPr>
          <p:cNvPr id="5" name="Picture 4" descr="Many question marks on black background">
            <a:extLst>
              <a:ext uri="{FF2B5EF4-FFF2-40B4-BE49-F238E27FC236}">
                <a16:creationId xmlns:a16="http://schemas.microsoft.com/office/drawing/2014/main" id="{D69443CA-8818-BCE1-783E-F70CB86CD93B}"/>
              </a:ext>
            </a:extLst>
          </p:cNvPr>
          <p:cNvPicPr>
            <a:picLocks noChangeAspect="1"/>
          </p:cNvPicPr>
          <p:nvPr/>
        </p:nvPicPr>
        <p:blipFill rotWithShape="1">
          <a:blip r:embed="rId2"/>
          <a:srcRect l="34265" r="2" b="2"/>
          <a:stretch/>
        </p:blipFill>
        <p:spPr>
          <a:xfrm>
            <a:off x="20" y="10"/>
            <a:ext cx="7390243" cy="6857990"/>
          </a:xfrm>
          <a:prstGeom prst="rect">
            <a:avLst/>
          </a:prstGeom>
        </p:spPr>
      </p:pic>
      <p:sp>
        <p:nvSpPr>
          <p:cNvPr id="32" name="Rectangle 3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6" name="Rectangle 3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EBFD969C-4A7E-1DFF-C3B6-CC0F66019877}"/>
              </a:ext>
            </a:extLst>
          </p:cNvPr>
          <p:cNvSpPr>
            <a:spLocks noGrp="1"/>
          </p:cNvSpPr>
          <p:nvPr>
            <p:ph idx="1"/>
          </p:nvPr>
        </p:nvSpPr>
        <p:spPr>
          <a:xfrm>
            <a:off x="8079978" y="2533476"/>
            <a:ext cx="3369234" cy="3447832"/>
          </a:xfrm>
        </p:spPr>
        <p:txBody>
          <a:bodyPr anchor="t">
            <a:normAutofit/>
          </a:bodyPr>
          <a:lstStyle/>
          <a:p>
            <a:pPr marL="0" indent="0" fontAlgn="base">
              <a:buNone/>
            </a:pPr>
            <a:r>
              <a:rPr lang="en-GB" sz="2000" dirty="0"/>
              <a:t>On completion of this session, you will be able to d</a:t>
            </a:r>
            <a:r>
              <a:rPr lang="en-GB" sz="2000" b="0" i="0" dirty="0">
                <a:effectLst/>
                <a:latin typeface="WordVisi_MSFontService"/>
              </a:rPr>
              <a:t>emonstrate an awareness of:</a:t>
            </a:r>
          </a:p>
          <a:p>
            <a:pPr fontAlgn="base">
              <a:buFont typeface="Wingdings" panose="05000000000000000000" pitchFamily="2" charset="2"/>
              <a:buChar char="Ø"/>
            </a:pPr>
            <a:r>
              <a:rPr lang="en-GB" sz="2000" dirty="0">
                <a:latin typeface="WordVisi_MSFontService"/>
              </a:rPr>
              <a:t> Some of</a:t>
            </a:r>
            <a:r>
              <a:rPr lang="en-GB" sz="2000" b="0" i="0" dirty="0">
                <a:effectLst/>
                <a:latin typeface="WordVisi_MSFontService"/>
              </a:rPr>
              <a:t> the issues concerning</a:t>
            </a:r>
            <a:r>
              <a:rPr lang="en-GB" sz="2000" dirty="0"/>
              <a:t> digital ethics</a:t>
            </a:r>
          </a:p>
          <a:p>
            <a:pPr fontAlgn="base">
              <a:buFont typeface="Wingdings" panose="05000000000000000000" pitchFamily="2" charset="2"/>
              <a:buChar char="Ø"/>
            </a:pPr>
            <a:r>
              <a:rPr lang="en-GB" sz="2000" dirty="0"/>
              <a:t> The pros and cons of large language models such as ChatGPT</a:t>
            </a:r>
            <a:endParaRPr lang="en-GB" sz="2000" b="0" i="0" dirty="0">
              <a:effectLst/>
              <a:latin typeface="Calibri" panose="020F0502020204030204" pitchFamily="34" charset="0"/>
            </a:endParaRPr>
          </a:p>
          <a:p>
            <a:pPr marL="0" indent="0" rtl="0" fontAlgn="base">
              <a:buNone/>
            </a:pPr>
            <a:endParaRPr lang="en-GB" sz="2000" b="0" i="0" dirty="0">
              <a:effectLst/>
              <a:latin typeface="Segoe UI" panose="020B0502040204020203" pitchFamily="34" charset="0"/>
            </a:endParaRPr>
          </a:p>
          <a:p>
            <a:endParaRPr lang="en-GB" sz="2000" dirty="0"/>
          </a:p>
        </p:txBody>
      </p:sp>
    </p:spTree>
    <p:extLst>
      <p:ext uri="{BB962C8B-B14F-4D97-AF65-F5344CB8AC3E}">
        <p14:creationId xmlns:p14="http://schemas.microsoft.com/office/powerpoint/2010/main" val="13685105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Yellow question mark">
            <a:extLst>
              <a:ext uri="{FF2B5EF4-FFF2-40B4-BE49-F238E27FC236}">
                <a16:creationId xmlns:a16="http://schemas.microsoft.com/office/drawing/2014/main" id="{51FFF42B-7462-96F7-30EF-07545C19FD3D}"/>
              </a:ext>
            </a:extLst>
          </p:cNvPr>
          <p:cNvPicPr>
            <a:picLocks noChangeAspect="1"/>
          </p:cNvPicPr>
          <p:nvPr/>
        </p:nvPicPr>
        <p:blipFill rotWithShape="1">
          <a:blip r:embed="rId2"/>
          <a:srcRect b="6250"/>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364408-6563-5C99-20E0-F338133BB53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26273693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1">
            <a:extLst>
              <a:ext uri="{FF2B5EF4-FFF2-40B4-BE49-F238E27FC236}">
                <a16:creationId xmlns:a16="http://schemas.microsoft.com/office/drawing/2014/main" id="{95B5E05A-B9A1-8F35-BD71-3CDEDD022F7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43942" y="643467"/>
            <a:ext cx="9904115"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98615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11659</TotalTime>
  <Words>2659</Words>
  <Application>Microsoft Office PowerPoint</Application>
  <PresentationFormat>Widescreen</PresentationFormat>
  <Paragraphs>217</Paragraphs>
  <Slides>35</Slides>
  <Notes>26</Notes>
  <HiddenSlides>0</HiddenSlides>
  <MMClips>2</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35</vt:i4>
      </vt:variant>
    </vt:vector>
  </HeadingPairs>
  <TitlesOfParts>
    <vt:vector size="46" baseType="lpstr">
      <vt:lpstr>Aptos</vt:lpstr>
      <vt:lpstr>Arial</vt:lpstr>
      <vt:lpstr>Calibri</vt:lpstr>
      <vt:lpstr>Calibri Light</vt:lpstr>
      <vt:lpstr>Google Sans</vt:lpstr>
      <vt:lpstr>Segoe UI</vt:lpstr>
      <vt:lpstr>Times New Roman</vt:lpstr>
      <vt:lpstr>Wingdings</vt:lpstr>
      <vt:lpstr>WordVisi_MSFontService</vt:lpstr>
      <vt:lpstr>Office Theme</vt:lpstr>
      <vt:lpstr>Office Theme</vt:lpstr>
      <vt:lpstr> Recap: Week 4 Data Analysis &amp; Business Intelligence  </vt:lpstr>
      <vt:lpstr>PowerPoint Presentation</vt:lpstr>
      <vt:lpstr>Learning Outcomes…</vt:lpstr>
      <vt:lpstr>It’s Definition Time!</vt:lpstr>
      <vt:lpstr>PowerPoint Presentation</vt:lpstr>
      <vt:lpstr>Data is…</vt:lpstr>
      <vt:lpstr>Lets explore the GDPR… </vt:lpstr>
      <vt:lpstr>The Right to Protection</vt:lpstr>
      <vt:lpstr>Key aspects of the GDPR include: </vt:lpstr>
      <vt:lpstr>PowerPoint Presentation</vt:lpstr>
      <vt:lpstr> Personal data is…  </vt:lpstr>
      <vt:lpstr>PowerPoint Presentation</vt:lpstr>
      <vt:lpstr>PowerPoint Presentation</vt:lpstr>
      <vt:lpstr>Protect your information.</vt:lpstr>
      <vt:lpstr>PowerPoint Presentation</vt:lpstr>
      <vt:lpstr>As an individual, You have the right to: </vt:lpstr>
      <vt:lpstr>PowerPoint Presentation</vt:lpstr>
      <vt:lpstr>Cyber attack</vt:lpstr>
      <vt:lpstr>PowerPoint Presentation</vt:lpstr>
      <vt:lpstr>Activity </vt:lpstr>
      <vt:lpstr>PowerPoint Presentation</vt:lpstr>
      <vt:lpstr>PowerPoint Presentation</vt:lpstr>
      <vt:lpstr>PowerPoint Presentation</vt:lpstr>
      <vt:lpstr>What are the pros of ChatGPT</vt:lpstr>
      <vt:lpstr>PowerPoint Presentation</vt:lpstr>
      <vt:lpstr>What are the cons of ChatGPT</vt:lpstr>
      <vt:lpstr>PowerPoint Presentation</vt:lpstr>
      <vt:lpstr>Activity 30 Minutes</vt:lpstr>
      <vt:lpstr>PowerPoint Presentation</vt:lpstr>
      <vt:lpstr>Activity</vt:lpstr>
      <vt:lpstr>What’s Your Thoughts</vt:lpstr>
      <vt:lpstr>PowerPoint Presentation</vt:lpstr>
      <vt:lpstr>Recap: Learning Outcomes…</vt:lpstr>
      <vt:lpstr>Any 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Philippa Fitzgerald</cp:lastModifiedBy>
  <cp:revision>13</cp:revision>
  <dcterms:created xsi:type="dcterms:W3CDTF">2023-04-04T08:37:14Z</dcterms:created>
  <dcterms:modified xsi:type="dcterms:W3CDTF">2026-02-02T08:46:38Z</dcterms:modified>
</cp:coreProperties>
</file>