
<file path=[Content_Types].xml><?xml version="1.0" encoding="utf-8"?>
<Types xmlns="http://schemas.openxmlformats.org/package/2006/content-types">
  <Default Extension="jpeg" ContentType="image/jpeg"/>
  <Default Extension="m4a" ContentType="audio/mp4"/>
  <Default Extension="mp3" ContentType="audio/m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6" r:id="rId5"/>
    <p:sldId id="260" r:id="rId6"/>
    <p:sldId id="269" r:id="rId7"/>
    <p:sldId id="256" r:id="rId8"/>
    <p:sldId id="261" r:id="rId9"/>
    <p:sldId id="262" r:id="rId10"/>
    <p:sldId id="263" r:id="rId11"/>
    <p:sldId id="264" r:id="rId12"/>
    <p:sldId id="268" r:id="rId13"/>
    <p:sldId id="265"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EA5E8C-2CA0-A4AB-F8BA-CBF040079B2F}" v="7" dt="2026-03-19T21:51:52.221"/>
    <p1510:client id="{262CB91A-18B9-3B1F-CDA5-584342D52044}" v="407" dt="2026-03-20T15:03:43.376"/>
    <p1510:client id="{6CBB716E-3AC6-6595-548A-68D027C35678}" v="1745" dt="2026-03-19T21:45:46.0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97" d="100"/>
          <a:sy n="97" d="100"/>
        </p:scale>
        <p:origin x="102"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0FC620-F892-406D-9CEB-9495B86B6B91}"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668AE820-89FC-4046-9CD7-C72B2083BD3D}">
      <dgm:prSet/>
      <dgm:spPr/>
      <dgm:t>
        <a:bodyPr/>
        <a:lstStyle/>
        <a:p>
          <a:r>
            <a:rPr lang="en-GB"/>
            <a:t>This is a presentation on Chronic Respiratory disease, What is it?</a:t>
          </a:r>
          <a:endParaRPr lang="en-US"/>
        </a:p>
      </dgm:t>
    </dgm:pt>
    <dgm:pt modelId="{55E93015-CF4C-4EEA-BA61-92C09B1A4FEF}" type="parTrans" cxnId="{66FEAD34-B8A9-4BCC-A2EC-2C7A55C51100}">
      <dgm:prSet/>
      <dgm:spPr/>
      <dgm:t>
        <a:bodyPr/>
        <a:lstStyle/>
        <a:p>
          <a:endParaRPr lang="en-US"/>
        </a:p>
      </dgm:t>
    </dgm:pt>
    <dgm:pt modelId="{68430DC2-E0D6-4C3E-8749-3BC0555B7EDF}" type="sibTrans" cxnId="{66FEAD34-B8A9-4BCC-A2EC-2C7A55C51100}">
      <dgm:prSet/>
      <dgm:spPr/>
      <dgm:t>
        <a:bodyPr/>
        <a:lstStyle/>
        <a:p>
          <a:endParaRPr lang="en-US"/>
        </a:p>
      </dgm:t>
    </dgm:pt>
    <dgm:pt modelId="{B1914759-00A9-4F47-86E7-F1ABDF993DE3}">
      <dgm:prSet/>
      <dgm:spPr/>
      <dgm:t>
        <a:bodyPr/>
        <a:lstStyle/>
        <a:p>
          <a:r>
            <a:rPr lang="en-GB"/>
            <a:t>It will highlight  the different diseases that are caused by this but mainly focusing on COPD (Chronic obstructive pulmonary disease)</a:t>
          </a:r>
          <a:endParaRPr lang="en-US"/>
        </a:p>
      </dgm:t>
    </dgm:pt>
    <dgm:pt modelId="{20B265BE-23F1-457C-9607-780DC2568C15}" type="parTrans" cxnId="{0330B5C3-95CB-4A2C-A293-9CDC0B2832EA}">
      <dgm:prSet/>
      <dgm:spPr/>
      <dgm:t>
        <a:bodyPr/>
        <a:lstStyle/>
        <a:p>
          <a:endParaRPr lang="en-US"/>
        </a:p>
      </dgm:t>
    </dgm:pt>
    <dgm:pt modelId="{9F5014EB-85B8-41F0-8E5B-8A89E2542A12}" type="sibTrans" cxnId="{0330B5C3-95CB-4A2C-A293-9CDC0B2832EA}">
      <dgm:prSet/>
      <dgm:spPr/>
      <dgm:t>
        <a:bodyPr/>
        <a:lstStyle/>
        <a:p>
          <a:endParaRPr lang="en-US"/>
        </a:p>
      </dgm:t>
    </dgm:pt>
    <dgm:pt modelId="{BD7679F7-DFB0-42CB-951B-D3E013FC2A3B}">
      <dgm:prSet/>
      <dgm:spPr/>
      <dgm:t>
        <a:bodyPr/>
        <a:lstStyle/>
        <a:p>
          <a:r>
            <a:rPr lang="en-GB"/>
            <a:t>A care plan will be provided and implemented for a patient called Sid who is suffering from COPD</a:t>
          </a:r>
          <a:endParaRPr lang="en-US"/>
        </a:p>
      </dgm:t>
    </dgm:pt>
    <dgm:pt modelId="{D4535134-FC17-4560-B8AF-62CE9B7CD67A}" type="parTrans" cxnId="{18F6A60C-3C60-470F-BDDA-71F12E46D300}">
      <dgm:prSet/>
      <dgm:spPr/>
      <dgm:t>
        <a:bodyPr/>
        <a:lstStyle/>
        <a:p>
          <a:endParaRPr lang="en-US"/>
        </a:p>
      </dgm:t>
    </dgm:pt>
    <dgm:pt modelId="{E2DFFB29-6C3C-4942-BACE-4DCE77E155A9}" type="sibTrans" cxnId="{18F6A60C-3C60-470F-BDDA-71F12E46D300}">
      <dgm:prSet/>
      <dgm:spPr/>
      <dgm:t>
        <a:bodyPr/>
        <a:lstStyle/>
        <a:p>
          <a:endParaRPr lang="en-US"/>
        </a:p>
      </dgm:t>
    </dgm:pt>
    <dgm:pt modelId="{001023DB-00DA-42CF-96D1-6FE2ECF531A1}">
      <dgm:prSet/>
      <dgm:spPr/>
      <dgm:t>
        <a:bodyPr/>
        <a:lstStyle/>
        <a:p>
          <a:r>
            <a:rPr lang="en-GB"/>
            <a:t>How my role as a health care professional will be applied in helping him with this</a:t>
          </a:r>
          <a:endParaRPr lang="en-US"/>
        </a:p>
      </dgm:t>
    </dgm:pt>
    <dgm:pt modelId="{488AEDAF-4AD5-4BBA-9845-78E6D8B2FB4E}" type="parTrans" cxnId="{A6E0B5D2-B5A4-4CB3-A414-49D8E6246EC1}">
      <dgm:prSet/>
      <dgm:spPr/>
      <dgm:t>
        <a:bodyPr/>
        <a:lstStyle/>
        <a:p>
          <a:endParaRPr lang="en-US"/>
        </a:p>
      </dgm:t>
    </dgm:pt>
    <dgm:pt modelId="{4125CDBE-BF65-4533-A7FA-5B5459C2907D}" type="sibTrans" cxnId="{A6E0B5D2-B5A4-4CB3-A414-49D8E6246EC1}">
      <dgm:prSet/>
      <dgm:spPr/>
      <dgm:t>
        <a:bodyPr/>
        <a:lstStyle/>
        <a:p>
          <a:endParaRPr lang="en-US"/>
        </a:p>
      </dgm:t>
    </dgm:pt>
    <dgm:pt modelId="{BB6D2C64-16DC-41D8-A6C1-D48F6D5A1294}" type="pres">
      <dgm:prSet presAssocID="{410FC620-F892-406D-9CEB-9495B86B6B91}" presName="root" presStyleCnt="0">
        <dgm:presLayoutVars>
          <dgm:dir/>
          <dgm:resizeHandles val="exact"/>
        </dgm:presLayoutVars>
      </dgm:prSet>
      <dgm:spPr/>
    </dgm:pt>
    <dgm:pt modelId="{54C1961E-351C-4E22-ABA9-BCC457A6E2CD}" type="pres">
      <dgm:prSet presAssocID="{410FC620-F892-406D-9CEB-9495B86B6B91}" presName="container" presStyleCnt="0">
        <dgm:presLayoutVars>
          <dgm:dir/>
          <dgm:resizeHandles val="exact"/>
        </dgm:presLayoutVars>
      </dgm:prSet>
      <dgm:spPr/>
    </dgm:pt>
    <dgm:pt modelId="{20EDEC17-EC3E-4E3F-919B-E8DA2C443433}" type="pres">
      <dgm:prSet presAssocID="{668AE820-89FC-4046-9CD7-C72B2083BD3D}" presName="compNode" presStyleCnt="0"/>
      <dgm:spPr/>
    </dgm:pt>
    <dgm:pt modelId="{43BBFC5F-2983-4DD3-9F54-9E52841888F7}" type="pres">
      <dgm:prSet presAssocID="{668AE820-89FC-4046-9CD7-C72B2083BD3D}" presName="iconBgRect" presStyleLbl="bgShp" presStyleIdx="0" presStyleCnt="4"/>
      <dgm:spPr/>
    </dgm:pt>
    <dgm:pt modelId="{171E7BC2-1768-4144-8C9A-20BD0E7702F7}" type="pres">
      <dgm:prSet presAssocID="{668AE820-89FC-4046-9CD7-C72B2083BD3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ungs"/>
        </a:ext>
      </dgm:extLst>
    </dgm:pt>
    <dgm:pt modelId="{9BD8BEE3-AF09-48AB-BD66-19E650096589}" type="pres">
      <dgm:prSet presAssocID="{668AE820-89FC-4046-9CD7-C72B2083BD3D}" presName="spaceRect" presStyleCnt="0"/>
      <dgm:spPr/>
    </dgm:pt>
    <dgm:pt modelId="{1CFBC138-C291-4074-B2F7-9FFF283D9224}" type="pres">
      <dgm:prSet presAssocID="{668AE820-89FC-4046-9CD7-C72B2083BD3D}" presName="textRect" presStyleLbl="revTx" presStyleIdx="0" presStyleCnt="4">
        <dgm:presLayoutVars>
          <dgm:chMax val="1"/>
          <dgm:chPref val="1"/>
        </dgm:presLayoutVars>
      </dgm:prSet>
      <dgm:spPr/>
    </dgm:pt>
    <dgm:pt modelId="{67D700EB-BEA3-4B95-B552-CFCA3D99CAA5}" type="pres">
      <dgm:prSet presAssocID="{68430DC2-E0D6-4C3E-8749-3BC0555B7EDF}" presName="sibTrans" presStyleLbl="sibTrans2D1" presStyleIdx="0" presStyleCnt="0"/>
      <dgm:spPr/>
    </dgm:pt>
    <dgm:pt modelId="{545D4599-625C-4415-8848-3BAFF0451F66}" type="pres">
      <dgm:prSet presAssocID="{B1914759-00A9-4F47-86E7-F1ABDF993DE3}" presName="compNode" presStyleCnt="0"/>
      <dgm:spPr/>
    </dgm:pt>
    <dgm:pt modelId="{B7A41B9C-9B6C-475B-85CF-ACB43E895961}" type="pres">
      <dgm:prSet presAssocID="{B1914759-00A9-4F47-86E7-F1ABDF993DE3}" presName="iconBgRect" presStyleLbl="bgShp" presStyleIdx="1" presStyleCnt="4"/>
      <dgm:spPr/>
    </dgm:pt>
    <dgm:pt modelId="{2425A0D3-458E-4C08-8C9F-C8A4EF4FE5FA}" type="pres">
      <dgm:prSet presAssocID="{B1914759-00A9-4F47-86E7-F1ABDF993DE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oking"/>
        </a:ext>
      </dgm:extLst>
    </dgm:pt>
    <dgm:pt modelId="{37ED53C0-64B8-4340-B4DB-8280442395D1}" type="pres">
      <dgm:prSet presAssocID="{B1914759-00A9-4F47-86E7-F1ABDF993DE3}" presName="spaceRect" presStyleCnt="0"/>
      <dgm:spPr/>
    </dgm:pt>
    <dgm:pt modelId="{B8080DF6-A2AF-4F4E-9D5B-79C9B2E55AD7}" type="pres">
      <dgm:prSet presAssocID="{B1914759-00A9-4F47-86E7-F1ABDF993DE3}" presName="textRect" presStyleLbl="revTx" presStyleIdx="1" presStyleCnt="4">
        <dgm:presLayoutVars>
          <dgm:chMax val="1"/>
          <dgm:chPref val="1"/>
        </dgm:presLayoutVars>
      </dgm:prSet>
      <dgm:spPr/>
    </dgm:pt>
    <dgm:pt modelId="{97AFFE11-108A-44BE-9079-B38D46A51DFB}" type="pres">
      <dgm:prSet presAssocID="{9F5014EB-85B8-41F0-8E5B-8A89E2542A12}" presName="sibTrans" presStyleLbl="sibTrans2D1" presStyleIdx="0" presStyleCnt="0"/>
      <dgm:spPr/>
    </dgm:pt>
    <dgm:pt modelId="{41356382-7783-4732-B7D0-AA2610823360}" type="pres">
      <dgm:prSet presAssocID="{BD7679F7-DFB0-42CB-951B-D3E013FC2A3B}" presName="compNode" presStyleCnt="0"/>
      <dgm:spPr/>
    </dgm:pt>
    <dgm:pt modelId="{B343ECCC-1381-40A3-BB9C-27A8ED15F84E}" type="pres">
      <dgm:prSet presAssocID="{BD7679F7-DFB0-42CB-951B-D3E013FC2A3B}" presName="iconBgRect" presStyleLbl="bgShp" presStyleIdx="2" presStyleCnt="4"/>
      <dgm:spPr/>
    </dgm:pt>
    <dgm:pt modelId="{33FD74CB-D95D-4D13-B836-6B42C380416D}" type="pres">
      <dgm:prSet presAssocID="{BD7679F7-DFB0-42CB-951B-D3E013FC2A3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6281DCB1-6E2F-4696-BE85-C1B5DA54AB82}" type="pres">
      <dgm:prSet presAssocID="{BD7679F7-DFB0-42CB-951B-D3E013FC2A3B}" presName="spaceRect" presStyleCnt="0"/>
      <dgm:spPr/>
    </dgm:pt>
    <dgm:pt modelId="{96C30770-A1D0-4411-B76E-815ADFF43414}" type="pres">
      <dgm:prSet presAssocID="{BD7679F7-DFB0-42CB-951B-D3E013FC2A3B}" presName="textRect" presStyleLbl="revTx" presStyleIdx="2" presStyleCnt="4">
        <dgm:presLayoutVars>
          <dgm:chMax val="1"/>
          <dgm:chPref val="1"/>
        </dgm:presLayoutVars>
      </dgm:prSet>
      <dgm:spPr/>
    </dgm:pt>
    <dgm:pt modelId="{25BB5B2D-8436-47EC-8780-71D7561332AF}" type="pres">
      <dgm:prSet presAssocID="{E2DFFB29-6C3C-4942-BACE-4DCE77E155A9}" presName="sibTrans" presStyleLbl="sibTrans2D1" presStyleIdx="0" presStyleCnt="0"/>
      <dgm:spPr/>
    </dgm:pt>
    <dgm:pt modelId="{27683AAD-D3F6-478F-AF4C-8B301A7B0B25}" type="pres">
      <dgm:prSet presAssocID="{001023DB-00DA-42CF-96D1-6FE2ECF531A1}" presName="compNode" presStyleCnt="0"/>
      <dgm:spPr/>
    </dgm:pt>
    <dgm:pt modelId="{32E9AEA7-3260-47A1-B68F-6047D196AEA4}" type="pres">
      <dgm:prSet presAssocID="{001023DB-00DA-42CF-96D1-6FE2ECF531A1}" presName="iconBgRect" presStyleLbl="bgShp" presStyleIdx="3" presStyleCnt="4"/>
      <dgm:spPr/>
    </dgm:pt>
    <dgm:pt modelId="{5371351A-155F-4341-9D5F-F24AA714E672}" type="pres">
      <dgm:prSet presAssocID="{001023DB-00DA-42CF-96D1-6FE2ECF531A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ethoscope"/>
        </a:ext>
      </dgm:extLst>
    </dgm:pt>
    <dgm:pt modelId="{4EAF0BFA-A67C-441D-AF3F-B91F39515B77}" type="pres">
      <dgm:prSet presAssocID="{001023DB-00DA-42CF-96D1-6FE2ECF531A1}" presName="spaceRect" presStyleCnt="0"/>
      <dgm:spPr/>
    </dgm:pt>
    <dgm:pt modelId="{80F12CC1-EB92-4107-870E-48E4327CD361}" type="pres">
      <dgm:prSet presAssocID="{001023DB-00DA-42CF-96D1-6FE2ECF531A1}" presName="textRect" presStyleLbl="revTx" presStyleIdx="3" presStyleCnt="4">
        <dgm:presLayoutVars>
          <dgm:chMax val="1"/>
          <dgm:chPref val="1"/>
        </dgm:presLayoutVars>
      </dgm:prSet>
      <dgm:spPr/>
    </dgm:pt>
  </dgm:ptLst>
  <dgm:cxnLst>
    <dgm:cxn modelId="{18F6A60C-3C60-470F-BDDA-71F12E46D300}" srcId="{410FC620-F892-406D-9CEB-9495B86B6B91}" destId="{BD7679F7-DFB0-42CB-951B-D3E013FC2A3B}" srcOrd="2" destOrd="0" parTransId="{D4535134-FC17-4560-B8AF-62CE9B7CD67A}" sibTransId="{E2DFFB29-6C3C-4942-BACE-4DCE77E155A9}"/>
    <dgm:cxn modelId="{66FEAD34-B8A9-4BCC-A2EC-2C7A55C51100}" srcId="{410FC620-F892-406D-9CEB-9495B86B6B91}" destId="{668AE820-89FC-4046-9CD7-C72B2083BD3D}" srcOrd="0" destOrd="0" parTransId="{55E93015-CF4C-4EEA-BA61-92C09B1A4FEF}" sibTransId="{68430DC2-E0D6-4C3E-8749-3BC0555B7EDF}"/>
    <dgm:cxn modelId="{B230916A-A522-4022-A654-80E4BDD0F82F}" type="presOf" srcId="{B1914759-00A9-4F47-86E7-F1ABDF993DE3}" destId="{B8080DF6-A2AF-4F4E-9D5B-79C9B2E55AD7}" srcOrd="0" destOrd="0" presId="urn:microsoft.com/office/officeart/2018/2/layout/IconCircleList"/>
    <dgm:cxn modelId="{87855A6D-7FB8-43DF-B019-5D82DD75F3FF}" type="presOf" srcId="{9F5014EB-85B8-41F0-8E5B-8A89E2542A12}" destId="{97AFFE11-108A-44BE-9079-B38D46A51DFB}" srcOrd="0" destOrd="0" presId="urn:microsoft.com/office/officeart/2018/2/layout/IconCircleList"/>
    <dgm:cxn modelId="{CFA8FB75-BAFD-4277-A62A-7DD100AEB2B6}" type="presOf" srcId="{BD7679F7-DFB0-42CB-951B-D3E013FC2A3B}" destId="{96C30770-A1D0-4411-B76E-815ADFF43414}" srcOrd="0" destOrd="0" presId="urn:microsoft.com/office/officeart/2018/2/layout/IconCircleList"/>
    <dgm:cxn modelId="{310A6677-9F19-4A30-8C33-4F8A6AA4FD22}" type="presOf" srcId="{68430DC2-E0D6-4C3E-8749-3BC0555B7EDF}" destId="{67D700EB-BEA3-4B95-B552-CFCA3D99CAA5}" srcOrd="0" destOrd="0" presId="urn:microsoft.com/office/officeart/2018/2/layout/IconCircleList"/>
    <dgm:cxn modelId="{1043279E-DAFA-43A5-BB72-0A7DA0C0CDE3}" type="presOf" srcId="{001023DB-00DA-42CF-96D1-6FE2ECF531A1}" destId="{80F12CC1-EB92-4107-870E-48E4327CD361}" srcOrd="0" destOrd="0" presId="urn:microsoft.com/office/officeart/2018/2/layout/IconCircleList"/>
    <dgm:cxn modelId="{4211C8B9-CC28-4500-BD6F-D34308561D3C}" type="presOf" srcId="{E2DFFB29-6C3C-4942-BACE-4DCE77E155A9}" destId="{25BB5B2D-8436-47EC-8780-71D7561332AF}" srcOrd="0" destOrd="0" presId="urn:microsoft.com/office/officeart/2018/2/layout/IconCircleList"/>
    <dgm:cxn modelId="{3E10CFC1-7EB8-4B3A-9E86-323D379A908A}" type="presOf" srcId="{668AE820-89FC-4046-9CD7-C72B2083BD3D}" destId="{1CFBC138-C291-4074-B2F7-9FFF283D9224}" srcOrd="0" destOrd="0" presId="urn:microsoft.com/office/officeart/2018/2/layout/IconCircleList"/>
    <dgm:cxn modelId="{0330B5C3-95CB-4A2C-A293-9CDC0B2832EA}" srcId="{410FC620-F892-406D-9CEB-9495B86B6B91}" destId="{B1914759-00A9-4F47-86E7-F1ABDF993DE3}" srcOrd="1" destOrd="0" parTransId="{20B265BE-23F1-457C-9607-780DC2568C15}" sibTransId="{9F5014EB-85B8-41F0-8E5B-8A89E2542A12}"/>
    <dgm:cxn modelId="{A6E0B5D2-B5A4-4CB3-A414-49D8E6246EC1}" srcId="{410FC620-F892-406D-9CEB-9495B86B6B91}" destId="{001023DB-00DA-42CF-96D1-6FE2ECF531A1}" srcOrd="3" destOrd="0" parTransId="{488AEDAF-4AD5-4BBA-9845-78E6D8B2FB4E}" sibTransId="{4125CDBE-BF65-4533-A7FA-5B5459C2907D}"/>
    <dgm:cxn modelId="{E99D6EFF-A593-4B81-AF82-3229557AB892}" type="presOf" srcId="{410FC620-F892-406D-9CEB-9495B86B6B91}" destId="{BB6D2C64-16DC-41D8-A6C1-D48F6D5A1294}" srcOrd="0" destOrd="0" presId="urn:microsoft.com/office/officeart/2018/2/layout/IconCircleList"/>
    <dgm:cxn modelId="{15937AAD-AB4A-4CB4-BBD2-C08752D83339}" type="presParOf" srcId="{BB6D2C64-16DC-41D8-A6C1-D48F6D5A1294}" destId="{54C1961E-351C-4E22-ABA9-BCC457A6E2CD}" srcOrd="0" destOrd="0" presId="urn:microsoft.com/office/officeart/2018/2/layout/IconCircleList"/>
    <dgm:cxn modelId="{92249C3A-D634-42F0-8604-3AC3BBFD97F5}" type="presParOf" srcId="{54C1961E-351C-4E22-ABA9-BCC457A6E2CD}" destId="{20EDEC17-EC3E-4E3F-919B-E8DA2C443433}" srcOrd="0" destOrd="0" presId="urn:microsoft.com/office/officeart/2018/2/layout/IconCircleList"/>
    <dgm:cxn modelId="{3EC13E7D-0FF0-4722-8E6E-191046AC3665}" type="presParOf" srcId="{20EDEC17-EC3E-4E3F-919B-E8DA2C443433}" destId="{43BBFC5F-2983-4DD3-9F54-9E52841888F7}" srcOrd="0" destOrd="0" presId="urn:microsoft.com/office/officeart/2018/2/layout/IconCircleList"/>
    <dgm:cxn modelId="{AA0EEF66-D530-4757-A5B4-F8A47F38834C}" type="presParOf" srcId="{20EDEC17-EC3E-4E3F-919B-E8DA2C443433}" destId="{171E7BC2-1768-4144-8C9A-20BD0E7702F7}" srcOrd="1" destOrd="0" presId="urn:microsoft.com/office/officeart/2018/2/layout/IconCircleList"/>
    <dgm:cxn modelId="{38D7E1DF-4103-43AE-A72E-E349699DC951}" type="presParOf" srcId="{20EDEC17-EC3E-4E3F-919B-E8DA2C443433}" destId="{9BD8BEE3-AF09-48AB-BD66-19E650096589}" srcOrd="2" destOrd="0" presId="urn:microsoft.com/office/officeart/2018/2/layout/IconCircleList"/>
    <dgm:cxn modelId="{33F3F36D-CF3F-4E17-B7D0-0150699FA156}" type="presParOf" srcId="{20EDEC17-EC3E-4E3F-919B-E8DA2C443433}" destId="{1CFBC138-C291-4074-B2F7-9FFF283D9224}" srcOrd="3" destOrd="0" presId="urn:microsoft.com/office/officeart/2018/2/layout/IconCircleList"/>
    <dgm:cxn modelId="{2C82D94B-E947-4879-B106-704690E2008A}" type="presParOf" srcId="{54C1961E-351C-4E22-ABA9-BCC457A6E2CD}" destId="{67D700EB-BEA3-4B95-B552-CFCA3D99CAA5}" srcOrd="1" destOrd="0" presId="urn:microsoft.com/office/officeart/2018/2/layout/IconCircleList"/>
    <dgm:cxn modelId="{6C6FDA1A-49AB-494F-A584-35063650F551}" type="presParOf" srcId="{54C1961E-351C-4E22-ABA9-BCC457A6E2CD}" destId="{545D4599-625C-4415-8848-3BAFF0451F66}" srcOrd="2" destOrd="0" presId="urn:microsoft.com/office/officeart/2018/2/layout/IconCircleList"/>
    <dgm:cxn modelId="{EE7DC22F-7D5B-4794-A5BB-0796F0919D02}" type="presParOf" srcId="{545D4599-625C-4415-8848-3BAFF0451F66}" destId="{B7A41B9C-9B6C-475B-85CF-ACB43E895961}" srcOrd="0" destOrd="0" presId="urn:microsoft.com/office/officeart/2018/2/layout/IconCircleList"/>
    <dgm:cxn modelId="{5103E8DA-B9A8-4FD0-90BA-518A00DA3E1E}" type="presParOf" srcId="{545D4599-625C-4415-8848-3BAFF0451F66}" destId="{2425A0D3-458E-4C08-8C9F-C8A4EF4FE5FA}" srcOrd="1" destOrd="0" presId="urn:microsoft.com/office/officeart/2018/2/layout/IconCircleList"/>
    <dgm:cxn modelId="{FCAD0796-CD53-49E5-9B1E-1B9AE32B4B84}" type="presParOf" srcId="{545D4599-625C-4415-8848-3BAFF0451F66}" destId="{37ED53C0-64B8-4340-B4DB-8280442395D1}" srcOrd="2" destOrd="0" presId="urn:microsoft.com/office/officeart/2018/2/layout/IconCircleList"/>
    <dgm:cxn modelId="{04D6C0E8-ADFA-49BE-9820-6758973A9CE3}" type="presParOf" srcId="{545D4599-625C-4415-8848-3BAFF0451F66}" destId="{B8080DF6-A2AF-4F4E-9D5B-79C9B2E55AD7}" srcOrd="3" destOrd="0" presId="urn:microsoft.com/office/officeart/2018/2/layout/IconCircleList"/>
    <dgm:cxn modelId="{3DAFD883-91CB-4769-A74A-126E8B368958}" type="presParOf" srcId="{54C1961E-351C-4E22-ABA9-BCC457A6E2CD}" destId="{97AFFE11-108A-44BE-9079-B38D46A51DFB}" srcOrd="3" destOrd="0" presId="urn:microsoft.com/office/officeart/2018/2/layout/IconCircleList"/>
    <dgm:cxn modelId="{7774C972-13AB-4F5E-ABA8-23396ADFDB9A}" type="presParOf" srcId="{54C1961E-351C-4E22-ABA9-BCC457A6E2CD}" destId="{41356382-7783-4732-B7D0-AA2610823360}" srcOrd="4" destOrd="0" presId="urn:microsoft.com/office/officeart/2018/2/layout/IconCircleList"/>
    <dgm:cxn modelId="{55C9E71B-E12C-4D9D-BA91-250CCBC6B796}" type="presParOf" srcId="{41356382-7783-4732-B7D0-AA2610823360}" destId="{B343ECCC-1381-40A3-BB9C-27A8ED15F84E}" srcOrd="0" destOrd="0" presId="urn:microsoft.com/office/officeart/2018/2/layout/IconCircleList"/>
    <dgm:cxn modelId="{15A47C37-F3B0-45EA-AED4-A4F4CB1D462C}" type="presParOf" srcId="{41356382-7783-4732-B7D0-AA2610823360}" destId="{33FD74CB-D95D-4D13-B836-6B42C380416D}" srcOrd="1" destOrd="0" presId="urn:microsoft.com/office/officeart/2018/2/layout/IconCircleList"/>
    <dgm:cxn modelId="{20586C99-B445-4FED-BAB3-E2B9F71F0C47}" type="presParOf" srcId="{41356382-7783-4732-B7D0-AA2610823360}" destId="{6281DCB1-6E2F-4696-BE85-C1B5DA54AB82}" srcOrd="2" destOrd="0" presId="urn:microsoft.com/office/officeart/2018/2/layout/IconCircleList"/>
    <dgm:cxn modelId="{284D1FC2-1F4E-4D06-9809-BD7A09E194C1}" type="presParOf" srcId="{41356382-7783-4732-B7D0-AA2610823360}" destId="{96C30770-A1D0-4411-B76E-815ADFF43414}" srcOrd="3" destOrd="0" presId="urn:microsoft.com/office/officeart/2018/2/layout/IconCircleList"/>
    <dgm:cxn modelId="{826865C4-1B5C-46A9-AEFB-E71F18C6AE8B}" type="presParOf" srcId="{54C1961E-351C-4E22-ABA9-BCC457A6E2CD}" destId="{25BB5B2D-8436-47EC-8780-71D7561332AF}" srcOrd="5" destOrd="0" presId="urn:microsoft.com/office/officeart/2018/2/layout/IconCircleList"/>
    <dgm:cxn modelId="{56B72A5F-D2E7-444F-80BD-14F2E748FF0E}" type="presParOf" srcId="{54C1961E-351C-4E22-ABA9-BCC457A6E2CD}" destId="{27683AAD-D3F6-478F-AF4C-8B301A7B0B25}" srcOrd="6" destOrd="0" presId="urn:microsoft.com/office/officeart/2018/2/layout/IconCircleList"/>
    <dgm:cxn modelId="{4FCF0F97-479E-4D1B-B97F-455DF9A5E904}" type="presParOf" srcId="{27683AAD-D3F6-478F-AF4C-8B301A7B0B25}" destId="{32E9AEA7-3260-47A1-B68F-6047D196AEA4}" srcOrd="0" destOrd="0" presId="urn:microsoft.com/office/officeart/2018/2/layout/IconCircleList"/>
    <dgm:cxn modelId="{E022732C-014D-4C0B-AD5F-979DA199C2AD}" type="presParOf" srcId="{27683AAD-D3F6-478F-AF4C-8B301A7B0B25}" destId="{5371351A-155F-4341-9D5F-F24AA714E672}" srcOrd="1" destOrd="0" presId="urn:microsoft.com/office/officeart/2018/2/layout/IconCircleList"/>
    <dgm:cxn modelId="{AD052C55-F602-4C66-92AD-3F26999A907F}" type="presParOf" srcId="{27683AAD-D3F6-478F-AF4C-8B301A7B0B25}" destId="{4EAF0BFA-A67C-441D-AF3F-B91F39515B77}" srcOrd="2" destOrd="0" presId="urn:microsoft.com/office/officeart/2018/2/layout/IconCircleList"/>
    <dgm:cxn modelId="{07D41650-ABB8-40DD-84A8-85A5600FC60C}" type="presParOf" srcId="{27683AAD-D3F6-478F-AF4C-8B301A7B0B25}" destId="{80F12CC1-EB92-4107-870E-48E4327CD361}"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3FD4917-8456-48AD-82F2-B78697A03978}" type="doc">
      <dgm:prSet loTypeId="urn:microsoft.com/office/officeart/2005/8/layout/arrow5" loCatId="relationship" qsTypeId="urn:microsoft.com/office/officeart/2005/8/quickstyle/simple4" qsCatId="simple" csTypeId="urn:microsoft.com/office/officeart/2005/8/colors/colorful1" csCatId="colorful"/>
      <dgm:spPr/>
      <dgm:t>
        <a:bodyPr/>
        <a:lstStyle/>
        <a:p>
          <a:endParaRPr lang="en-US"/>
        </a:p>
      </dgm:t>
    </dgm:pt>
    <dgm:pt modelId="{DE29FCEC-7F01-4899-8515-A5F10B36ECFE}">
      <dgm:prSet/>
      <dgm:spPr/>
      <dgm:t>
        <a:bodyPr/>
        <a:lstStyle/>
        <a:p>
          <a:r>
            <a:rPr lang="en-GB"/>
            <a:t>Smoking is definitely a risk factor, you can have COPD even if you are an ex-smoker.  Passive smoking is also just as harmful. The smoke and pollutants emitted from chulhas or biomass substances being burnt can cause chronic inflammation in the lungs and airways.</a:t>
          </a:r>
          <a:endParaRPr lang="en-US"/>
        </a:p>
      </dgm:t>
    </dgm:pt>
    <dgm:pt modelId="{D68D637E-647D-4B5D-B8A6-B1B1CA31F9CA}" type="parTrans" cxnId="{516F8EF9-1CAE-4DC2-9EB1-A8677A61CD60}">
      <dgm:prSet/>
      <dgm:spPr/>
      <dgm:t>
        <a:bodyPr/>
        <a:lstStyle/>
        <a:p>
          <a:endParaRPr lang="en-US"/>
        </a:p>
      </dgm:t>
    </dgm:pt>
    <dgm:pt modelId="{6D7926A7-300D-4528-91A3-74D031A4A876}" type="sibTrans" cxnId="{516F8EF9-1CAE-4DC2-9EB1-A8677A61CD60}">
      <dgm:prSet/>
      <dgm:spPr/>
      <dgm:t>
        <a:bodyPr/>
        <a:lstStyle/>
        <a:p>
          <a:endParaRPr lang="en-US"/>
        </a:p>
      </dgm:t>
    </dgm:pt>
    <dgm:pt modelId="{4B4F3866-282E-4FDA-BF54-1645864AC738}">
      <dgm:prSet/>
      <dgm:spPr/>
      <dgm:t>
        <a:bodyPr/>
        <a:lstStyle/>
        <a:p>
          <a:r>
            <a:rPr lang="en-GB"/>
            <a:t>The workplace can cause reactions from the chemicals, dust and fumes that would be ingested on a regular basis.</a:t>
          </a:r>
          <a:endParaRPr lang="en-US"/>
        </a:p>
      </dgm:t>
    </dgm:pt>
    <dgm:pt modelId="{A6116301-645C-4C15-BA49-A6AC7B026F88}" type="parTrans" cxnId="{15A5BA3C-B70A-4AA6-8971-9287B727994E}">
      <dgm:prSet/>
      <dgm:spPr/>
      <dgm:t>
        <a:bodyPr/>
        <a:lstStyle/>
        <a:p>
          <a:endParaRPr lang="en-US"/>
        </a:p>
      </dgm:t>
    </dgm:pt>
    <dgm:pt modelId="{D902B5F5-3EE3-45D0-8718-EABD70281A1F}" type="sibTrans" cxnId="{15A5BA3C-B70A-4AA6-8971-9287B727994E}">
      <dgm:prSet/>
      <dgm:spPr/>
      <dgm:t>
        <a:bodyPr/>
        <a:lstStyle/>
        <a:p>
          <a:endParaRPr lang="en-US"/>
        </a:p>
      </dgm:t>
    </dgm:pt>
    <dgm:pt modelId="{C374C9B6-7F93-44DA-9D18-8800EE3500AD}" type="pres">
      <dgm:prSet presAssocID="{E3FD4917-8456-48AD-82F2-B78697A03978}" presName="diagram" presStyleCnt="0">
        <dgm:presLayoutVars>
          <dgm:dir/>
          <dgm:resizeHandles val="exact"/>
        </dgm:presLayoutVars>
      </dgm:prSet>
      <dgm:spPr/>
    </dgm:pt>
    <dgm:pt modelId="{BDBDBCE7-0208-4EE4-91E6-C0DF34FDCE5F}" type="pres">
      <dgm:prSet presAssocID="{DE29FCEC-7F01-4899-8515-A5F10B36ECFE}" presName="arrow" presStyleLbl="node1" presStyleIdx="0" presStyleCnt="2">
        <dgm:presLayoutVars>
          <dgm:bulletEnabled val="1"/>
        </dgm:presLayoutVars>
      </dgm:prSet>
      <dgm:spPr/>
    </dgm:pt>
    <dgm:pt modelId="{7D1671BA-24DA-4737-B1A9-5B9557EC18FF}" type="pres">
      <dgm:prSet presAssocID="{4B4F3866-282E-4FDA-BF54-1645864AC738}" presName="arrow" presStyleLbl="node1" presStyleIdx="1" presStyleCnt="2">
        <dgm:presLayoutVars>
          <dgm:bulletEnabled val="1"/>
        </dgm:presLayoutVars>
      </dgm:prSet>
      <dgm:spPr/>
    </dgm:pt>
  </dgm:ptLst>
  <dgm:cxnLst>
    <dgm:cxn modelId="{C7E2EA17-D221-49DB-A125-65249F71EE0B}" type="presOf" srcId="{E3FD4917-8456-48AD-82F2-B78697A03978}" destId="{C374C9B6-7F93-44DA-9D18-8800EE3500AD}" srcOrd="0" destOrd="0" presId="urn:microsoft.com/office/officeart/2005/8/layout/arrow5"/>
    <dgm:cxn modelId="{A0E60332-9278-4A93-A282-307EFB53713D}" type="presOf" srcId="{DE29FCEC-7F01-4899-8515-A5F10B36ECFE}" destId="{BDBDBCE7-0208-4EE4-91E6-C0DF34FDCE5F}" srcOrd="0" destOrd="0" presId="urn:microsoft.com/office/officeart/2005/8/layout/arrow5"/>
    <dgm:cxn modelId="{15A5BA3C-B70A-4AA6-8971-9287B727994E}" srcId="{E3FD4917-8456-48AD-82F2-B78697A03978}" destId="{4B4F3866-282E-4FDA-BF54-1645864AC738}" srcOrd="1" destOrd="0" parTransId="{A6116301-645C-4C15-BA49-A6AC7B026F88}" sibTransId="{D902B5F5-3EE3-45D0-8718-EABD70281A1F}"/>
    <dgm:cxn modelId="{61AD51A6-2559-4CAA-9B0A-4AB4D0FB143D}" type="presOf" srcId="{4B4F3866-282E-4FDA-BF54-1645864AC738}" destId="{7D1671BA-24DA-4737-B1A9-5B9557EC18FF}" srcOrd="0" destOrd="0" presId="urn:microsoft.com/office/officeart/2005/8/layout/arrow5"/>
    <dgm:cxn modelId="{516F8EF9-1CAE-4DC2-9EB1-A8677A61CD60}" srcId="{E3FD4917-8456-48AD-82F2-B78697A03978}" destId="{DE29FCEC-7F01-4899-8515-A5F10B36ECFE}" srcOrd="0" destOrd="0" parTransId="{D68D637E-647D-4B5D-B8A6-B1B1CA31F9CA}" sibTransId="{6D7926A7-300D-4528-91A3-74D031A4A876}"/>
    <dgm:cxn modelId="{3BFDE281-6B9E-4AEF-8475-7FB239297952}" type="presParOf" srcId="{C374C9B6-7F93-44DA-9D18-8800EE3500AD}" destId="{BDBDBCE7-0208-4EE4-91E6-C0DF34FDCE5F}" srcOrd="0" destOrd="0" presId="urn:microsoft.com/office/officeart/2005/8/layout/arrow5"/>
    <dgm:cxn modelId="{1D86D7C0-A37A-40A5-9D5B-EE551628F3B1}" type="presParOf" srcId="{C374C9B6-7F93-44DA-9D18-8800EE3500AD}" destId="{7D1671BA-24DA-4737-B1A9-5B9557EC18FF}" srcOrd="1" destOrd="0" presId="urn:microsoft.com/office/officeart/2005/8/layout/arrow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F3D0628-BE52-41B6-99A8-506E1EEBE41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94C4344-AED6-44F9-A6F4-B66DD1BFFA47}">
      <dgm:prSet/>
      <dgm:spPr/>
      <dgm:t>
        <a:bodyPr/>
        <a:lstStyle/>
        <a:p>
          <a:r>
            <a:rPr lang="en-GB"/>
            <a:t>Sid is an elderly patient of 65 who sufferers from COPD. The first thing that was established was an assessment to find out the actual diagnosis of this patient and how bad it actually affects him.so firstly we checked for his</a:t>
          </a:r>
          <a:endParaRPr lang="en-US"/>
        </a:p>
      </dgm:t>
    </dgm:pt>
    <dgm:pt modelId="{D39B9C79-10E1-45D5-984C-AEFBB650BA12}" type="parTrans" cxnId="{D52DA5D8-0C89-40FC-A889-CE5E2BF9B3D3}">
      <dgm:prSet/>
      <dgm:spPr/>
      <dgm:t>
        <a:bodyPr/>
        <a:lstStyle/>
        <a:p>
          <a:endParaRPr lang="en-US"/>
        </a:p>
      </dgm:t>
    </dgm:pt>
    <dgm:pt modelId="{8EB7E748-219A-4C11-B418-2FF6B4519366}" type="sibTrans" cxnId="{D52DA5D8-0C89-40FC-A889-CE5E2BF9B3D3}">
      <dgm:prSet/>
      <dgm:spPr/>
      <dgm:t>
        <a:bodyPr/>
        <a:lstStyle/>
        <a:p>
          <a:endParaRPr lang="en-US"/>
        </a:p>
      </dgm:t>
    </dgm:pt>
    <dgm:pt modelId="{DB68811F-BBCE-40A8-9AEB-22E41F7E553B}">
      <dgm:prSet/>
      <dgm:spPr/>
      <dgm:t>
        <a:bodyPr/>
        <a:lstStyle/>
        <a:p>
          <a:r>
            <a:rPr lang="en-GB"/>
            <a:t>Respiratory rate and oxygen saturation</a:t>
          </a:r>
          <a:endParaRPr lang="en-US"/>
        </a:p>
      </dgm:t>
    </dgm:pt>
    <dgm:pt modelId="{086BB094-2DF1-40D0-8DC7-70BE4B50C23A}" type="parTrans" cxnId="{EAC830FF-8DC9-48AC-A8C5-4670E2CF9576}">
      <dgm:prSet/>
      <dgm:spPr/>
      <dgm:t>
        <a:bodyPr/>
        <a:lstStyle/>
        <a:p>
          <a:endParaRPr lang="en-US"/>
        </a:p>
      </dgm:t>
    </dgm:pt>
    <dgm:pt modelId="{7B9C667F-C19E-4A1E-A568-D939404CCF7C}" type="sibTrans" cxnId="{EAC830FF-8DC9-48AC-A8C5-4670E2CF9576}">
      <dgm:prSet/>
      <dgm:spPr/>
      <dgm:t>
        <a:bodyPr/>
        <a:lstStyle/>
        <a:p>
          <a:endParaRPr lang="en-US"/>
        </a:p>
      </dgm:t>
    </dgm:pt>
    <dgm:pt modelId="{20F703A5-2DB2-46EE-9D94-7FFF820291AF}">
      <dgm:prSet/>
      <dgm:spPr/>
      <dgm:t>
        <a:bodyPr/>
        <a:lstStyle/>
        <a:p>
          <a:r>
            <a:rPr lang="en-GB"/>
            <a:t>Any signs of coughing or wheezing</a:t>
          </a:r>
          <a:endParaRPr lang="en-US"/>
        </a:p>
      </dgm:t>
    </dgm:pt>
    <dgm:pt modelId="{73B77E2D-6AE9-477F-A732-3539E1235835}" type="parTrans" cxnId="{704C7387-2D9F-4D6D-9008-81B57A460D23}">
      <dgm:prSet/>
      <dgm:spPr/>
      <dgm:t>
        <a:bodyPr/>
        <a:lstStyle/>
        <a:p>
          <a:endParaRPr lang="en-US"/>
        </a:p>
      </dgm:t>
    </dgm:pt>
    <dgm:pt modelId="{25D8425B-82B8-4A42-A562-BCEFF851D59F}" type="sibTrans" cxnId="{704C7387-2D9F-4D6D-9008-81B57A460D23}">
      <dgm:prSet/>
      <dgm:spPr/>
      <dgm:t>
        <a:bodyPr/>
        <a:lstStyle/>
        <a:p>
          <a:endParaRPr lang="en-US"/>
        </a:p>
      </dgm:t>
    </dgm:pt>
    <dgm:pt modelId="{D853EAE8-55A1-4461-BF54-40C80BB06D9B}">
      <dgm:prSet/>
      <dgm:spPr/>
      <dgm:t>
        <a:bodyPr/>
        <a:lstStyle/>
        <a:p>
          <a:r>
            <a:rPr lang="en-GB"/>
            <a:t>Level of breathlessness</a:t>
          </a:r>
          <a:endParaRPr lang="en-US"/>
        </a:p>
      </dgm:t>
    </dgm:pt>
    <dgm:pt modelId="{FD2B1A4C-565C-4103-B62F-9179142722B1}" type="parTrans" cxnId="{EE4A9EF1-0391-4BD8-818E-25415510FA4B}">
      <dgm:prSet/>
      <dgm:spPr/>
      <dgm:t>
        <a:bodyPr/>
        <a:lstStyle/>
        <a:p>
          <a:endParaRPr lang="en-US"/>
        </a:p>
      </dgm:t>
    </dgm:pt>
    <dgm:pt modelId="{F78DBE4D-A130-4AB0-B911-2BE9D5FC7813}" type="sibTrans" cxnId="{EE4A9EF1-0391-4BD8-818E-25415510FA4B}">
      <dgm:prSet/>
      <dgm:spPr/>
      <dgm:t>
        <a:bodyPr/>
        <a:lstStyle/>
        <a:p>
          <a:endParaRPr lang="en-US"/>
        </a:p>
      </dgm:t>
    </dgm:pt>
    <dgm:pt modelId="{FE46C423-2ECB-4DF1-A9BD-F0AAEC46AF19}">
      <dgm:prSet/>
      <dgm:spPr/>
      <dgm:t>
        <a:bodyPr/>
        <a:lstStyle/>
        <a:p>
          <a:r>
            <a:rPr lang="en-GB"/>
            <a:t>Smoking history and the environment he lives in</a:t>
          </a:r>
          <a:endParaRPr lang="en-US"/>
        </a:p>
      </dgm:t>
    </dgm:pt>
    <dgm:pt modelId="{05168283-82FE-493E-A95C-1D2DB2EABA74}" type="parTrans" cxnId="{E5869778-DF45-4868-967E-20D68B495EE8}">
      <dgm:prSet/>
      <dgm:spPr/>
      <dgm:t>
        <a:bodyPr/>
        <a:lstStyle/>
        <a:p>
          <a:endParaRPr lang="en-US"/>
        </a:p>
      </dgm:t>
    </dgm:pt>
    <dgm:pt modelId="{0B3AF0AE-ACB5-43F8-B82D-E33093510340}" type="sibTrans" cxnId="{E5869778-DF45-4868-967E-20D68B495EE8}">
      <dgm:prSet/>
      <dgm:spPr/>
      <dgm:t>
        <a:bodyPr/>
        <a:lstStyle/>
        <a:p>
          <a:endParaRPr lang="en-US"/>
        </a:p>
      </dgm:t>
    </dgm:pt>
    <dgm:pt modelId="{81B98126-1CCC-4723-8010-F4481BC0A57D}">
      <dgm:prSet/>
      <dgm:spPr/>
      <dgm:t>
        <a:bodyPr/>
        <a:lstStyle/>
        <a:p>
          <a:r>
            <a:rPr lang="en-GB"/>
            <a:t>What his daily activities look like and if he is hindered by this</a:t>
          </a:r>
          <a:endParaRPr lang="en-US"/>
        </a:p>
      </dgm:t>
    </dgm:pt>
    <dgm:pt modelId="{CB01424A-D1D4-4AFA-8193-0080B2BF1987}" type="parTrans" cxnId="{6AC5131B-A5FD-4652-843C-4AE35B3B95CA}">
      <dgm:prSet/>
      <dgm:spPr/>
      <dgm:t>
        <a:bodyPr/>
        <a:lstStyle/>
        <a:p>
          <a:endParaRPr lang="en-US"/>
        </a:p>
      </dgm:t>
    </dgm:pt>
    <dgm:pt modelId="{5661242A-3F02-4EA0-AAB3-DB84604DD2CE}" type="sibTrans" cxnId="{6AC5131B-A5FD-4652-843C-4AE35B3B95CA}">
      <dgm:prSet/>
      <dgm:spPr/>
      <dgm:t>
        <a:bodyPr/>
        <a:lstStyle/>
        <a:p>
          <a:endParaRPr lang="en-US"/>
        </a:p>
      </dgm:t>
    </dgm:pt>
    <dgm:pt modelId="{87EDA56D-8305-4185-8255-DDECE6BAA405}">
      <dgm:prSet/>
      <dgm:spPr/>
      <dgm:t>
        <a:bodyPr/>
        <a:lstStyle/>
        <a:p>
          <a:r>
            <a:rPr lang="en-GB"/>
            <a:t>His diet and weight </a:t>
          </a:r>
          <a:endParaRPr lang="en-US"/>
        </a:p>
      </dgm:t>
    </dgm:pt>
    <dgm:pt modelId="{B7B0D671-CD62-40F0-978A-DEA5A626BAEC}" type="parTrans" cxnId="{5E53B86F-91B9-448B-99BA-068470DE7A26}">
      <dgm:prSet/>
      <dgm:spPr/>
      <dgm:t>
        <a:bodyPr/>
        <a:lstStyle/>
        <a:p>
          <a:endParaRPr lang="en-US"/>
        </a:p>
      </dgm:t>
    </dgm:pt>
    <dgm:pt modelId="{A4A0A132-F9B8-4A77-AFB5-414A08847C11}" type="sibTrans" cxnId="{5E53B86F-91B9-448B-99BA-068470DE7A26}">
      <dgm:prSet/>
      <dgm:spPr/>
      <dgm:t>
        <a:bodyPr/>
        <a:lstStyle/>
        <a:p>
          <a:endParaRPr lang="en-US"/>
        </a:p>
      </dgm:t>
    </dgm:pt>
    <dgm:pt modelId="{49E3873C-25D6-494E-9DC3-77032A90CFE8}">
      <dgm:prSet/>
      <dgm:spPr/>
      <dgm:t>
        <a:bodyPr/>
        <a:lstStyle/>
        <a:p>
          <a:r>
            <a:rPr lang="en-GB"/>
            <a:t>His mental health</a:t>
          </a:r>
          <a:endParaRPr lang="en-US"/>
        </a:p>
      </dgm:t>
    </dgm:pt>
    <dgm:pt modelId="{AC763A91-02FF-4D38-ADC9-29A34D5D7683}" type="parTrans" cxnId="{AAE40655-E8F8-49DA-8FFF-F211A1C904B2}">
      <dgm:prSet/>
      <dgm:spPr/>
      <dgm:t>
        <a:bodyPr/>
        <a:lstStyle/>
        <a:p>
          <a:endParaRPr lang="en-US"/>
        </a:p>
      </dgm:t>
    </dgm:pt>
    <dgm:pt modelId="{42597A67-461E-4472-AC0A-7604DA4C9A7B}" type="sibTrans" cxnId="{AAE40655-E8F8-49DA-8FFF-F211A1C904B2}">
      <dgm:prSet/>
      <dgm:spPr/>
      <dgm:t>
        <a:bodyPr/>
        <a:lstStyle/>
        <a:p>
          <a:endParaRPr lang="en-US"/>
        </a:p>
      </dgm:t>
    </dgm:pt>
    <dgm:pt modelId="{F6AC8E6C-5D89-4519-89C7-E2F3466528C0}" type="pres">
      <dgm:prSet presAssocID="{AF3D0628-BE52-41B6-99A8-506E1EEBE416}" presName="linear" presStyleCnt="0">
        <dgm:presLayoutVars>
          <dgm:animLvl val="lvl"/>
          <dgm:resizeHandles val="exact"/>
        </dgm:presLayoutVars>
      </dgm:prSet>
      <dgm:spPr/>
    </dgm:pt>
    <dgm:pt modelId="{E5471697-A681-4404-837D-CBA21DB4CE14}" type="pres">
      <dgm:prSet presAssocID="{D94C4344-AED6-44F9-A6F4-B66DD1BFFA47}" presName="parentText" presStyleLbl="node1" presStyleIdx="0" presStyleCnt="8">
        <dgm:presLayoutVars>
          <dgm:chMax val="0"/>
          <dgm:bulletEnabled val="1"/>
        </dgm:presLayoutVars>
      </dgm:prSet>
      <dgm:spPr/>
    </dgm:pt>
    <dgm:pt modelId="{759431FB-4C97-4E2A-8920-830B8485747E}" type="pres">
      <dgm:prSet presAssocID="{8EB7E748-219A-4C11-B418-2FF6B4519366}" presName="spacer" presStyleCnt="0"/>
      <dgm:spPr/>
    </dgm:pt>
    <dgm:pt modelId="{76740C43-35B7-42EB-869D-B9A71DC3E3F7}" type="pres">
      <dgm:prSet presAssocID="{DB68811F-BBCE-40A8-9AEB-22E41F7E553B}" presName="parentText" presStyleLbl="node1" presStyleIdx="1" presStyleCnt="8">
        <dgm:presLayoutVars>
          <dgm:chMax val="0"/>
          <dgm:bulletEnabled val="1"/>
        </dgm:presLayoutVars>
      </dgm:prSet>
      <dgm:spPr/>
    </dgm:pt>
    <dgm:pt modelId="{9FD5E530-B18D-4FD9-A00F-F63D1439FE95}" type="pres">
      <dgm:prSet presAssocID="{7B9C667F-C19E-4A1E-A568-D939404CCF7C}" presName="spacer" presStyleCnt="0"/>
      <dgm:spPr/>
    </dgm:pt>
    <dgm:pt modelId="{71992601-16DC-4368-8722-F4E027169CAC}" type="pres">
      <dgm:prSet presAssocID="{20F703A5-2DB2-46EE-9D94-7FFF820291AF}" presName="parentText" presStyleLbl="node1" presStyleIdx="2" presStyleCnt="8">
        <dgm:presLayoutVars>
          <dgm:chMax val="0"/>
          <dgm:bulletEnabled val="1"/>
        </dgm:presLayoutVars>
      </dgm:prSet>
      <dgm:spPr/>
    </dgm:pt>
    <dgm:pt modelId="{2EE596AD-FAE0-4337-A2A4-CF1BA0B59650}" type="pres">
      <dgm:prSet presAssocID="{25D8425B-82B8-4A42-A562-BCEFF851D59F}" presName="spacer" presStyleCnt="0"/>
      <dgm:spPr/>
    </dgm:pt>
    <dgm:pt modelId="{6E5E74C8-D649-479E-BF24-6AA350672643}" type="pres">
      <dgm:prSet presAssocID="{D853EAE8-55A1-4461-BF54-40C80BB06D9B}" presName="parentText" presStyleLbl="node1" presStyleIdx="3" presStyleCnt="8">
        <dgm:presLayoutVars>
          <dgm:chMax val="0"/>
          <dgm:bulletEnabled val="1"/>
        </dgm:presLayoutVars>
      </dgm:prSet>
      <dgm:spPr/>
    </dgm:pt>
    <dgm:pt modelId="{256EEF4D-A296-4B91-A199-CD4BF29564DD}" type="pres">
      <dgm:prSet presAssocID="{F78DBE4D-A130-4AB0-B911-2BE9D5FC7813}" presName="spacer" presStyleCnt="0"/>
      <dgm:spPr/>
    </dgm:pt>
    <dgm:pt modelId="{DA86D2FD-ACE3-42B5-9497-3B572836D580}" type="pres">
      <dgm:prSet presAssocID="{FE46C423-2ECB-4DF1-A9BD-F0AAEC46AF19}" presName="parentText" presStyleLbl="node1" presStyleIdx="4" presStyleCnt="8">
        <dgm:presLayoutVars>
          <dgm:chMax val="0"/>
          <dgm:bulletEnabled val="1"/>
        </dgm:presLayoutVars>
      </dgm:prSet>
      <dgm:spPr/>
    </dgm:pt>
    <dgm:pt modelId="{753A10BD-912C-4B4A-911E-4A6A87986C6F}" type="pres">
      <dgm:prSet presAssocID="{0B3AF0AE-ACB5-43F8-B82D-E33093510340}" presName="spacer" presStyleCnt="0"/>
      <dgm:spPr/>
    </dgm:pt>
    <dgm:pt modelId="{2C457F29-406E-4275-BBE6-0E509F4965B6}" type="pres">
      <dgm:prSet presAssocID="{81B98126-1CCC-4723-8010-F4481BC0A57D}" presName="parentText" presStyleLbl="node1" presStyleIdx="5" presStyleCnt="8">
        <dgm:presLayoutVars>
          <dgm:chMax val="0"/>
          <dgm:bulletEnabled val="1"/>
        </dgm:presLayoutVars>
      </dgm:prSet>
      <dgm:spPr/>
    </dgm:pt>
    <dgm:pt modelId="{F84C7E57-7E75-4F27-ACF4-B698196BD7E1}" type="pres">
      <dgm:prSet presAssocID="{5661242A-3F02-4EA0-AAB3-DB84604DD2CE}" presName="spacer" presStyleCnt="0"/>
      <dgm:spPr/>
    </dgm:pt>
    <dgm:pt modelId="{27551EFA-24CF-4EF9-8E64-55D142A0EB85}" type="pres">
      <dgm:prSet presAssocID="{87EDA56D-8305-4185-8255-DDECE6BAA405}" presName="parentText" presStyleLbl="node1" presStyleIdx="6" presStyleCnt="8">
        <dgm:presLayoutVars>
          <dgm:chMax val="0"/>
          <dgm:bulletEnabled val="1"/>
        </dgm:presLayoutVars>
      </dgm:prSet>
      <dgm:spPr/>
    </dgm:pt>
    <dgm:pt modelId="{3F20D3C9-7774-4ABD-A311-6D2E3B8D6479}" type="pres">
      <dgm:prSet presAssocID="{A4A0A132-F9B8-4A77-AFB5-414A08847C11}" presName="spacer" presStyleCnt="0"/>
      <dgm:spPr/>
    </dgm:pt>
    <dgm:pt modelId="{F26F0389-CB50-4E10-B9FF-DAB3FA941BF4}" type="pres">
      <dgm:prSet presAssocID="{49E3873C-25D6-494E-9DC3-77032A90CFE8}" presName="parentText" presStyleLbl="node1" presStyleIdx="7" presStyleCnt="8">
        <dgm:presLayoutVars>
          <dgm:chMax val="0"/>
          <dgm:bulletEnabled val="1"/>
        </dgm:presLayoutVars>
      </dgm:prSet>
      <dgm:spPr/>
    </dgm:pt>
  </dgm:ptLst>
  <dgm:cxnLst>
    <dgm:cxn modelId="{1FAA1018-D558-4796-BE8B-C72825A5285C}" type="presOf" srcId="{D853EAE8-55A1-4461-BF54-40C80BB06D9B}" destId="{6E5E74C8-D649-479E-BF24-6AA350672643}" srcOrd="0" destOrd="0" presId="urn:microsoft.com/office/officeart/2005/8/layout/vList2"/>
    <dgm:cxn modelId="{6AC5131B-A5FD-4652-843C-4AE35B3B95CA}" srcId="{AF3D0628-BE52-41B6-99A8-506E1EEBE416}" destId="{81B98126-1CCC-4723-8010-F4481BC0A57D}" srcOrd="5" destOrd="0" parTransId="{CB01424A-D1D4-4AFA-8193-0080B2BF1987}" sibTransId="{5661242A-3F02-4EA0-AAB3-DB84604DD2CE}"/>
    <dgm:cxn modelId="{55E22B2F-D62E-445A-8578-85AB5E90BD63}" type="presOf" srcId="{81B98126-1CCC-4723-8010-F4481BC0A57D}" destId="{2C457F29-406E-4275-BBE6-0E509F4965B6}" srcOrd="0" destOrd="0" presId="urn:microsoft.com/office/officeart/2005/8/layout/vList2"/>
    <dgm:cxn modelId="{5E53B86F-91B9-448B-99BA-068470DE7A26}" srcId="{AF3D0628-BE52-41B6-99A8-506E1EEBE416}" destId="{87EDA56D-8305-4185-8255-DDECE6BAA405}" srcOrd="6" destOrd="0" parTransId="{B7B0D671-CD62-40F0-978A-DEA5A626BAEC}" sibTransId="{A4A0A132-F9B8-4A77-AFB5-414A08847C11}"/>
    <dgm:cxn modelId="{272C9952-1AE8-4BEE-ADD3-55BE287693EB}" type="presOf" srcId="{20F703A5-2DB2-46EE-9D94-7FFF820291AF}" destId="{71992601-16DC-4368-8722-F4E027169CAC}" srcOrd="0" destOrd="0" presId="urn:microsoft.com/office/officeart/2005/8/layout/vList2"/>
    <dgm:cxn modelId="{AAE40655-E8F8-49DA-8FFF-F211A1C904B2}" srcId="{AF3D0628-BE52-41B6-99A8-506E1EEBE416}" destId="{49E3873C-25D6-494E-9DC3-77032A90CFE8}" srcOrd="7" destOrd="0" parTransId="{AC763A91-02FF-4D38-ADC9-29A34D5D7683}" sibTransId="{42597A67-461E-4472-AC0A-7604DA4C9A7B}"/>
    <dgm:cxn modelId="{E5869778-DF45-4868-967E-20D68B495EE8}" srcId="{AF3D0628-BE52-41B6-99A8-506E1EEBE416}" destId="{FE46C423-2ECB-4DF1-A9BD-F0AAEC46AF19}" srcOrd="4" destOrd="0" parTransId="{05168283-82FE-493E-A95C-1D2DB2EABA74}" sibTransId="{0B3AF0AE-ACB5-43F8-B82D-E33093510340}"/>
    <dgm:cxn modelId="{86B64581-617D-4EBC-9CD6-8C75D45F71BB}" type="presOf" srcId="{AF3D0628-BE52-41B6-99A8-506E1EEBE416}" destId="{F6AC8E6C-5D89-4519-89C7-E2F3466528C0}" srcOrd="0" destOrd="0" presId="urn:microsoft.com/office/officeart/2005/8/layout/vList2"/>
    <dgm:cxn modelId="{7AA16186-50B4-499A-B37D-10A0F1470A07}" type="presOf" srcId="{DB68811F-BBCE-40A8-9AEB-22E41F7E553B}" destId="{76740C43-35B7-42EB-869D-B9A71DC3E3F7}" srcOrd="0" destOrd="0" presId="urn:microsoft.com/office/officeart/2005/8/layout/vList2"/>
    <dgm:cxn modelId="{704C7387-2D9F-4D6D-9008-81B57A460D23}" srcId="{AF3D0628-BE52-41B6-99A8-506E1EEBE416}" destId="{20F703A5-2DB2-46EE-9D94-7FFF820291AF}" srcOrd="2" destOrd="0" parTransId="{73B77E2D-6AE9-477F-A732-3539E1235835}" sibTransId="{25D8425B-82B8-4A42-A562-BCEFF851D59F}"/>
    <dgm:cxn modelId="{359A9EB6-6A97-4F5B-8AD1-FE3DD4911BC3}" type="presOf" srcId="{49E3873C-25D6-494E-9DC3-77032A90CFE8}" destId="{F26F0389-CB50-4E10-B9FF-DAB3FA941BF4}" srcOrd="0" destOrd="0" presId="urn:microsoft.com/office/officeart/2005/8/layout/vList2"/>
    <dgm:cxn modelId="{D52DA5D8-0C89-40FC-A889-CE5E2BF9B3D3}" srcId="{AF3D0628-BE52-41B6-99A8-506E1EEBE416}" destId="{D94C4344-AED6-44F9-A6F4-B66DD1BFFA47}" srcOrd="0" destOrd="0" parTransId="{D39B9C79-10E1-45D5-984C-AEFBB650BA12}" sibTransId="{8EB7E748-219A-4C11-B418-2FF6B4519366}"/>
    <dgm:cxn modelId="{4D5C1FE0-37D2-4BD0-B0BC-17F17BAC9A5F}" type="presOf" srcId="{FE46C423-2ECB-4DF1-A9BD-F0AAEC46AF19}" destId="{DA86D2FD-ACE3-42B5-9497-3B572836D580}" srcOrd="0" destOrd="0" presId="urn:microsoft.com/office/officeart/2005/8/layout/vList2"/>
    <dgm:cxn modelId="{47091EE7-1D37-443D-A5A4-5D625A71159B}" type="presOf" srcId="{D94C4344-AED6-44F9-A6F4-B66DD1BFFA47}" destId="{E5471697-A681-4404-837D-CBA21DB4CE14}" srcOrd="0" destOrd="0" presId="urn:microsoft.com/office/officeart/2005/8/layout/vList2"/>
    <dgm:cxn modelId="{EE4A9EF1-0391-4BD8-818E-25415510FA4B}" srcId="{AF3D0628-BE52-41B6-99A8-506E1EEBE416}" destId="{D853EAE8-55A1-4461-BF54-40C80BB06D9B}" srcOrd="3" destOrd="0" parTransId="{FD2B1A4C-565C-4103-B62F-9179142722B1}" sibTransId="{F78DBE4D-A130-4AB0-B911-2BE9D5FC7813}"/>
    <dgm:cxn modelId="{516F29FF-21A3-4D3B-8C5E-B4E04E803F20}" type="presOf" srcId="{87EDA56D-8305-4185-8255-DDECE6BAA405}" destId="{27551EFA-24CF-4EF9-8E64-55D142A0EB85}" srcOrd="0" destOrd="0" presId="urn:microsoft.com/office/officeart/2005/8/layout/vList2"/>
    <dgm:cxn modelId="{EAC830FF-8DC9-48AC-A8C5-4670E2CF9576}" srcId="{AF3D0628-BE52-41B6-99A8-506E1EEBE416}" destId="{DB68811F-BBCE-40A8-9AEB-22E41F7E553B}" srcOrd="1" destOrd="0" parTransId="{086BB094-2DF1-40D0-8DC7-70BE4B50C23A}" sibTransId="{7B9C667F-C19E-4A1E-A568-D939404CCF7C}"/>
    <dgm:cxn modelId="{4BB0D39C-FC8D-40B5-98BB-A07F1FA3E2A6}" type="presParOf" srcId="{F6AC8E6C-5D89-4519-89C7-E2F3466528C0}" destId="{E5471697-A681-4404-837D-CBA21DB4CE14}" srcOrd="0" destOrd="0" presId="urn:microsoft.com/office/officeart/2005/8/layout/vList2"/>
    <dgm:cxn modelId="{76B6BF1B-D53D-43B9-95EC-6E39EA1B233A}" type="presParOf" srcId="{F6AC8E6C-5D89-4519-89C7-E2F3466528C0}" destId="{759431FB-4C97-4E2A-8920-830B8485747E}" srcOrd="1" destOrd="0" presId="urn:microsoft.com/office/officeart/2005/8/layout/vList2"/>
    <dgm:cxn modelId="{C15937EA-5D51-4E76-B021-208AD0C01B7A}" type="presParOf" srcId="{F6AC8E6C-5D89-4519-89C7-E2F3466528C0}" destId="{76740C43-35B7-42EB-869D-B9A71DC3E3F7}" srcOrd="2" destOrd="0" presId="urn:microsoft.com/office/officeart/2005/8/layout/vList2"/>
    <dgm:cxn modelId="{66A89A9D-10D4-420C-8D49-3061F7428FD8}" type="presParOf" srcId="{F6AC8E6C-5D89-4519-89C7-E2F3466528C0}" destId="{9FD5E530-B18D-4FD9-A00F-F63D1439FE95}" srcOrd="3" destOrd="0" presId="urn:microsoft.com/office/officeart/2005/8/layout/vList2"/>
    <dgm:cxn modelId="{D52FB3BE-094A-42BA-BB34-8D47DCBB73A9}" type="presParOf" srcId="{F6AC8E6C-5D89-4519-89C7-E2F3466528C0}" destId="{71992601-16DC-4368-8722-F4E027169CAC}" srcOrd="4" destOrd="0" presId="urn:microsoft.com/office/officeart/2005/8/layout/vList2"/>
    <dgm:cxn modelId="{7A39D9E5-23E2-4390-B4C0-85F3AB35D454}" type="presParOf" srcId="{F6AC8E6C-5D89-4519-89C7-E2F3466528C0}" destId="{2EE596AD-FAE0-4337-A2A4-CF1BA0B59650}" srcOrd="5" destOrd="0" presId="urn:microsoft.com/office/officeart/2005/8/layout/vList2"/>
    <dgm:cxn modelId="{493DF1E2-CEBC-4223-8CD6-F04604259C12}" type="presParOf" srcId="{F6AC8E6C-5D89-4519-89C7-E2F3466528C0}" destId="{6E5E74C8-D649-479E-BF24-6AA350672643}" srcOrd="6" destOrd="0" presId="urn:microsoft.com/office/officeart/2005/8/layout/vList2"/>
    <dgm:cxn modelId="{BC8A0885-ABBA-47FD-B627-681896E19670}" type="presParOf" srcId="{F6AC8E6C-5D89-4519-89C7-E2F3466528C0}" destId="{256EEF4D-A296-4B91-A199-CD4BF29564DD}" srcOrd="7" destOrd="0" presId="urn:microsoft.com/office/officeart/2005/8/layout/vList2"/>
    <dgm:cxn modelId="{EF3167E2-2968-4EE2-B971-ABA88B94682E}" type="presParOf" srcId="{F6AC8E6C-5D89-4519-89C7-E2F3466528C0}" destId="{DA86D2FD-ACE3-42B5-9497-3B572836D580}" srcOrd="8" destOrd="0" presId="urn:microsoft.com/office/officeart/2005/8/layout/vList2"/>
    <dgm:cxn modelId="{6A457748-0FDB-4AF7-AE9E-2B8B2F013A5C}" type="presParOf" srcId="{F6AC8E6C-5D89-4519-89C7-E2F3466528C0}" destId="{753A10BD-912C-4B4A-911E-4A6A87986C6F}" srcOrd="9" destOrd="0" presId="urn:microsoft.com/office/officeart/2005/8/layout/vList2"/>
    <dgm:cxn modelId="{139FCC28-98CC-4E19-9E41-F2F309168DB9}" type="presParOf" srcId="{F6AC8E6C-5D89-4519-89C7-E2F3466528C0}" destId="{2C457F29-406E-4275-BBE6-0E509F4965B6}" srcOrd="10" destOrd="0" presId="urn:microsoft.com/office/officeart/2005/8/layout/vList2"/>
    <dgm:cxn modelId="{3F7E4D6B-19A6-4D44-9571-CEF5455BA702}" type="presParOf" srcId="{F6AC8E6C-5D89-4519-89C7-E2F3466528C0}" destId="{F84C7E57-7E75-4F27-ACF4-B698196BD7E1}" srcOrd="11" destOrd="0" presId="urn:microsoft.com/office/officeart/2005/8/layout/vList2"/>
    <dgm:cxn modelId="{FF055F34-F013-4351-9AA3-476A5F9D09ED}" type="presParOf" srcId="{F6AC8E6C-5D89-4519-89C7-E2F3466528C0}" destId="{27551EFA-24CF-4EF9-8E64-55D142A0EB85}" srcOrd="12" destOrd="0" presId="urn:microsoft.com/office/officeart/2005/8/layout/vList2"/>
    <dgm:cxn modelId="{1571CE24-9DDD-4116-91D1-7230A3DAA542}" type="presParOf" srcId="{F6AC8E6C-5D89-4519-89C7-E2F3466528C0}" destId="{3F20D3C9-7774-4ABD-A311-6D2E3B8D6479}" srcOrd="13" destOrd="0" presId="urn:microsoft.com/office/officeart/2005/8/layout/vList2"/>
    <dgm:cxn modelId="{33DEABE6-17D0-464B-82FC-484F36B626E6}" type="presParOf" srcId="{F6AC8E6C-5D89-4519-89C7-E2F3466528C0}" destId="{F26F0389-CB50-4E10-B9FF-DAB3FA941BF4}" srcOrd="1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BBFC5F-2983-4DD3-9F54-9E52841888F7}">
      <dsp:nvSpPr>
        <dsp:cNvPr id="0" name=""/>
        <dsp:cNvSpPr/>
      </dsp:nvSpPr>
      <dsp:spPr>
        <a:xfrm>
          <a:off x="282221" y="36802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1E7BC2-1768-4144-8C9A-20BD0E7702F7}">
      <dsp:nvSpPr>
        <dsp:cNvPr id="0" name=""/>
        <dsp:cNvSpPr/>
      </dsp:nvSpPr>
      <dsp:spPr>
        <a:xfrm>
          <a:off x="570337" y="656145"/>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FBC138-C291-4074-B2F7-9FFF283D9224}">
      <dsp:nvSpPr>
        <dsp:cNvPr id="0" name=""/>
        <dsp:cNvSpPr/>
      </dsp:nvSpPr>
      <dsp:spPr>
        <a:xfrm>
          <a:off x="1948202"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GB" sz="1900" kern="1200"/>
            <a:t>This is a presentation on Chronic Respiratory disease, What is it?</a:t>
          </a:r>
          <a:endParaRPr lang="en-US" sz="1900" kern="1200"/>
        </a:p>
      </dsp:txBody>
      <dsp:txXfrm>
        <a:off x="1948202" y="368029"/>
        <a:ext cx="3233964" cy="1371985"/>
      </dsp:txXfrm>
    </dsp:sp>
    <dsp:sp modelId="{B7A41B9C-9B6C-475B-85CF-ACB43E895961}">
      <dsp:nvSpPr>
        <dsp:cNvPr id="0" name=""/>
        <dsp:cNvSpPr/>
      </dsp:nvSpPr>
      <dsp:spPr>
        <a:xfrm>
          <a:off x="5745661" y="36802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25A0D3-458E-4C08-8C9F-C8A4EF4FE5FA}">
      <dsp:nvSpPr>
        <dsp:cNvPr id="0" name=""/>
        <dsp:cNvSpPr/>
      </dsp:nvSpPr>
      <dsp:spPr>
        <a:xfrm>
          <a:off x="6033778" y="656145"/>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080DF6-A2AF-4F4E-9D5B-79C9B2E55AD7}">
      <dsp:nvSpPr>
        <dsp:cNvPr id="0" name=""/>
        <dsp:cNvSpPr/>
      </dsp:nvSpPr>
      <dsp:spPr>
        <a:xfrm>
          <a:off x="7411643"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GB" sz="1900" kern="1200"/>
            <a:t>It will highlight  the different diseases that are caused by this but mainly focusing on COPD (Chronic obstructive pulmonary disease)</a:t>
          </a:r>
          <a:endParaRPr lang="en-US" sz="1900" kern="1200"/>
        </a:p>
      </dsp:txBody>
      <dsp:txXfrm>
        <a:off x="7411643" y="368029"/>
        <a:ext cx="3233964" cy="1371985"/>
      </dsp:txXfrm>
    </dsp:sp>
    <dsp:sp modelId="{B343ECCC-1381-40A3-BB9C-27A8ED15F84E}">
      <dsp:nvSpPr>
        <dsp:cNvPr id="0" name=""/>
        <dsp:cNvSpPr/>
      </dsp:nvSpPr>
      <dsp:spPr>
        <a:xfrm>
          <a:off x="282221" y="2452790"/>
          <a:ext cx="1371985" cy="137198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FD74CB-D95D-4D13-B836-6B42C380416D}">
      <dsp:nvSpPr>
        <dsp:cNvPr id="0" name=""/>
        <dsp:cNvSpPr/>
      </dsp:nvSpPr>
      <dsp:spPr>
        <a:xfrm>
          <a:off x="570337" y="2740907"/>
          <a:ext cx="795751" cy="7957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C30770-A1D0-4411-B76E-815ADFF43414}">
      <dsp:nvSpPr>
        <dsp:cNvPr id="0" name=""/>
        <dsp:cNvSpPr/>
      </dsp:nvSpPr>
      <dsp:spPr>
        <a:xfrm>
          <a:off x="1948202"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GB" sz="1900" kern="1200"/>
            <a:t>A care plan will be provided and implemented for a patient called Sid who is suffering from COPD</a:t>
          </a:r>
          <a:endParaRPr lang="en-US" sz="1900" kern="1200"/>
        </a:p>
      </dsp:txBody>
      <dsp:txXfrm>
        <a:off x="1948202" y="2452790"/>
        <a:ext cx="3233964" cy="1371985"/>
      </dsp:txXfrm>
    </dsp:sp>
    <dsp:sp modelId="{32E9AEA7-3260-47A1-B68F-6047D196AEA4}">
      <dsp:nvSpPr>
        <dsp:cNvPr id="0" name=""/>
        <dsp:cNvSpPr/>
      </dsp:nvSpPr>
      <dsp:spPr>
        <a:xfrm>
          <a:off x="5745661" y="2452790"/>
          <a:ext cx="1371985" cy="137198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71351A-155F-4341-9D5F-F24AA714E672}">
      <dsp:nvSpPr>
        <dsp:cNvPr id="0" name=""/>
        <dsp:cNvSpPr/>
      </dsp:nvSpPr>
      <dsp:spPr>
        <a:xfrm>
          <a:off x="6033778" y="2740907"/>
          <a:ext cx="795751" cy="7957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F12CC1-EB92-4107-870E-48E4327CD361}">
      <dsp:nvSpPr>
        <dsp:cNvPr id="0" name=""/>
        <dsp:cNvSpPr/>
      </dsp:nvSpPr>
      <dsp:spPr>
        <a:xfrm>
          <a:off x="7411643"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GB" sz="1900" kern="1200"/>
            <a:t>How my role as a health care professional will be applied in helping him with this</a:t>
          </a:r>
          <a:endParaRPr lang="en-US" sz="1900" kern="1200"/>
        </a:p>
      </dsp:txBody>
      <dsp:txXfrm>
        <a:off x="7411643" y="2452790"/>
        <a:ext cx="3233964" cy="13719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BDBCE7-0208-4EE4-91E6-C0DF34FDCE5F}">
      <dsp:nvSpPr>
        <dsp:cNvPr id="0" name=""/>
        <dsp:cNvSpPr/>
      </dsp:nvSpPr>
      <dsp:spPr>
        <a:xfrm rot="16200000">
          <a:off x="2338" y="1178"/>
          <a:ext cx="4348981" cy="4348981"/>
        </a:xfrm>
        <a:prstGeom prst="downArrow">
          <a:avLst>
            <a:gd name="adj1" fmla="val 50000"/>
            <a:gd name="adj2" fmla="val 35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Smoking is definitely a risk factor, you can have COPD even if you are an ex-smoker.  Passive smoking is also just as harmful. The smoke and pollutants emitted from chulhas or biomass substances being burnt can cause chronic inflammation in the lungs and airways.</a:t>
          </a:r>
          <a:endParaRPr lang="en-US" sz="1700" kern="1200"/>
        </a:p>
      </dsp:txBody>
      <dsp:txXfrm rot="5400000">
        <a:off x="2338" y="1088423"/>
        <a:ext cx="3587909" cy="2174491"/>
      </dsp:txXfrm>
    </dsp:sp>
    <dsp:sp modelId="{7D1671BA-24DA-4737-B1A9-5B9557EC18FF}">
      <dsp:nvSpPr>
        <dsp:cNvPr id="0" name=""/>
        <dsp:cNvSpPr/>
      </dsp:nvSpPr>
      <dsp:spPr>
        <a:xfrm rot="5400000">
          <a:off x="6164280" y="1178"/>
          <a:ext cx="4348981" cy="4348981"/>
        </a:xfrm>
        <a:prstGeom prst="downArrow">
          <a:avLst>
            <a:gd name="adj1" fmla="val 50000"/>
            <a:gd name="adj2" fmla="val 35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The workplace can cause reactions from the chemicals, dust and fumes that would be ingested on a regular basis.</a:t>
          </a:r>
          <a:endParaRPr lang="en-US" sz="1700" kern="1200"/>
        </a:p>
      </dsp:txBody>
      <dsp:txXfrm rot="-5400000">
        <a:off x="6925352" y="1088423"/>
        <a:ext cx="3587909" cy="21744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471697-A681-4404-837D-CBA21DB4CE14}">
      <dsp:nvSpPr>
        <dsp:cNvPr id="0" name=""/>
        <dsp:cNvSpPr/>
      </dsp:nvSpPr>
      <dsp:spPr>
        <a:xfrm>
          <a:off x="0" y="196519"/>
          <a:ext cx="6666833" cy="60489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Sid is an elderly patient of 65 who sufferers from COPD. The first thing that was established was an assessment to find out the actual diagnosis of this patient and how bad it actually affects him.so firstly we checked for his</a:t>
          </a:r>
          <a:endParaRPr lang="en-US" sz="1100" kern="1200"/>
        </a:p>
      </dsp:txBody>
      <dsp:txXfrm>
        <a:off x="29528" y="226047"/>
        <a:ext cx="6607777" cy="545834"/>
      </dsp:txXfrm>
    </dsp:sp>
    <dsp:sp modelId="{76740C43-35B7-42EB-869D-B9A71DC3E3F7}">
      <dsp:nvSpPr>
        <dsp:cNvPr id="0" name=""/>
        <dsp:cNvSpPr/>
      </dsp:nvSpPr>
      <dsp:spPr>
        <a:xfrm>
          <a:off x="0" y="833089"/>
          <a:ext cx="6666833" cy="604890"/>
        </a:xfrm>
        <a:prstGeom prst="roundRect">
          <a:avLst/>
        </a:prstGeom>
        <a:gradFill rotWithShape="0">
          <a:gsLst>
            <a:gs pos="0">
              <a:schemeClr val="accent2">
                <a:hueOff val="920516"/>
                <a:satOff val="-2642"/>
                <a:lumOff val="-4230"/>
                <a:alphaOff val="0"/>
                <a:satMod val="103000"/>
                <a:lumMod val="102000"/>
                <a:tint val="94000"/>
              </a:schemeClr>
            </a:gs>
            <a:gs pos="50000">
              <a:schemeClr val="accent2">
                <a:hueOff val="920516"/>
                <a:satOff val="-2642"/>
                <a:lumOff val="-4230"/>
                <a:alphaOff val="0"/>
                <a:satMod val="110000"/>
                <a:lumMod val="100000"/>
                <a:shade val="100000"/>
              </a:schemeClr>
            </a:gs>
            <a:gs pos="100000">
              <a:schemeClr val="accent2">
                <a:hueOff val="920516"/>
                <a:satOff val="-2642"/>
                <a:lumOff val="-423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Respiratory rate and oxygen saturation</a:t>
          </a:r>
          <a:endParaRPr lang="en-US" sz="1100" kern="1200"/>
        </a:p>
      </dsp:txBody>
      <dsp:txXfrm>
        <a:off x="29528" y="862617"/>
        <a:ext cx="6607777" cy="545834"/>
      </dsp:txXfrm>
    </dsp:sp>
    <dsp:sp modelId="{71992601-16DC-4368-8722-F4E027169CAC}">
      <dsp:nvSpPr>
        <dsp:cNvPr id="0" name=""/>
        <dsp:cNvSpPr/>
      </dsp:nvSpPr>
      <dsp:spPr>
        <a:xfrm>
          <a:off x="0" y="1469659"/>
          <a:ext cx="6666833" cy="604890"/>
        </a:xfrm>
        <a:prstGeom prst="roundRect">
          <a:avLst/>
        </a:prstGeom>
        <a:gradFill rotWithShape="0">
          <a:gsLst>
            <a:gs pos="0">
              <a:schemeClr val="accent2">
                <a:hueOff val="1841033"/>
                <a:satOff val="-5284"/>
                <a:lumOff val="-8460"/>
                <a:alphaOff val="0"/>
                <a:satMod val="103000"/>
                <a:lumMod val="102000"/>
                <a:tint val="94000"/>
              </a:schemeClr>
            </a:gs>
            <a:gs pos="50000">
              <a:schemeClr val="accent2">
                <a:hueOff val="1841033"/>
                <a:satOff val="-5284"/>
                <a:lumOff val="-8460"/>
                <a:alphaOff val="0"/>
                <a:satMod val="110000"/>
                <a:lumMod val="100000"/>
                <a:shade val="100000"/>
              </a:schemeClr>
            </a:gs>
            <a:gs pos="100000">
              <a:schemeClr val="accent2">
                <a:hueOff val="1841033"/>
                <a:satOff val="-5284"/>
                <a:lumOff val="-846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Any signs of coughing or wheezing</a:t>
          </a:r>
          <a:endParaRPr lang="en-US" sz="1100" kern="1200"/>
        </a:p>
      </dsp:txBody>
      <dsp:txXfrm>
        <a:off x="29528" y="1499187"/>
        <a:ext cx="6607777" cy="545834"/>
      </dsp:txXfrm>
    </dsp:sp>
    <dsp:sp modelId="{6E5E74C8-D649-479E-BF24-6AA350672643}">
      <dsp:nvSpPr>
        <dsp:cNvPr id="0" name=""/>
        <dsp:cNvSpPr/>
      </dsp:nvSpPr>
      <dsp:spPr>
        <a:xfrm>
          <a:off x="0" y="2106230"/>
          <a:ext cx="6666833" cy="604890"/>
        </a:xfrm>
        <a:prstGeom prst="roundRect">
          <a:avLst/>
        </a:prstGeom>
        <a:gradFill rotWithShape="0">
          <a:gsLst>
            <a:gs pos="0">
              <a:schemeClr val="accent2">
                <a:hueOff val="2761549"/>
                <a:satOff val="-7926"/>
                <a:lumOff val="-12690"/>
                <a:alphaOff val="0"/>
                <a:satMod val="103000"/>
                <a:lumMod val="102000"/>
                <a:tint val="94000"/>
              </a:schemeClr>
            </a:gs>
            <a:gs pos="50000">
              <a:schemeClr val="accent2">
                <a:hueOff val="2761549"/>
                <a:satOff val="-7926"/>
                <a:lumOff val="-12690"/>
                <a:alphaOff val="0"/>
                <a:satMod val="110000"/>
                <a:lumMod val="100000"/>
                <a:shade val="100000"/>
              </a:schemeClr>
            </a:gs>
            <a:gs pos="100000">
              <a:schemeClr val="accent2">
                <a:hueOff val="2761549"/>
                <a:satOff val="-7926"/>
                <a:lumOff val="-126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Level of breathlessness</a:t>
          </a:r>
          <a:endParaRPr lang="en-US" sz="1100" kern="1200"/>
        </a:p>
      </dsp:txBody>
      <dsp:txXfrm>
        <a:off x="29528" y="2135758"/>
        <a:ext cx="6607777" cy="545834"/>
      </dsp:txXfrm>
    </dsp:sp>
    <dsp:sp modelId="{DA86D2FD-ACE3-42B5-9497-3B572836D580}">
      <dsp:nvSpPr>
        <dsp:cNvPr id="0" name=""/>
        <dsp:cNvSpPr/>
      </dsp:nvSpPr>
      <dsp:spPr>
        <a:xfrm>
          <a:off x="0" y="2742799"/>
          <a:ext cx="6666833" cy="604890"/>
        </a:xfrm>
        <a:prstGeom prst="roundRect">
          <a:avLst/>
        </a:prstGeom>
        <a:gradFill rotWithShape="0">
          <a:gsLst>
            <a:gs pos="0">
              <a:schemeClr val="accent2">
                <a:hueOff val="3682065"/>
                <a:satOff val="-10567"/>
                <a:lumOff val="-16919"/>
                <a:alphaOff val="0"/>
                <a:satMod val="103000"/>
                <a:lumMod val="102000"/>
                <a:tint val="94000"/>
              </a:schemeClr>
            </a:gs>
            <a:gs pos="50000">
              <a:schemeClr val="accent2">
                <a:hueOff val="3682065"/>
                <a:satOff val="-10567"/>
                <a:lumOff val="-16919"/>
                <a:alphaOff val="0"/>
                <a:satMod val="110000"/>
                <a:lumMod val="100000"/>
                <a:shade val="100000"/>
              </a:schemeClr>
            </a:gs>
            <a:gs pos="100000">
              <a:schemeClr val="accent2">
                <a:hueOff val="3682065"/>
                <a:satOff val="-10567"/>
                <a:lumOff val="-1691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Smoking history and the environment he lives in</a:t>
          </a:r>
          <a:endParaRPr lang="en-US" sz="1100" kern="1200"/>
        </a:p>
      </dsp:txBody>
      <dsp:txXfrm>
        <a:off x="29528" y="2772327"/>
        <a:ext cx="6607777" cy="545834"/>
      </dsp:txXfrm>
    </dsp:sp>
    <dsp:sp modelId="{2C457F29-406E-4275-BBE6-0E509F4965B6}">
      <dsp:nvSpPr>
        <dsp:cNvPr id="0" name=""/>
        <dsp:cNvSpPr/>
      </dsp:nvSpPr>
      <dsp:spPr>
        <a:xfrm>
          <a:off x="0" y="3379370"/>
          <a:ext cx="6666833" cy="604890"/>
        </a:xfrm>
        <a:prstGeom prst="roundRect">
          <a:avLst/>
        </a:prstGeom>
        <a:gradFill rotWithShape="0">
          <a:gsLst>
            <a:gs pos="0">
              <a:schemeClr val="accent2">
                <a:hueOff val="4602581"/>
                <a:satOff val="-13209"/>
                <a:lumOff val="-21149"/>
                <a:alphaOff val="0"/>
                <a:satMod val="103000"/>
                <a:lumMod val="102000"/>
                <a:tint val="94000"/>
              </a:schemeClr>
            </a:gs>
            <a:gs pos="50000">
              <a:schemeClr val="accent2">
                <a:hueOff val="4602581"/>
                <a:satOff val="-13209"/>
                <a:lumOff val="-21149"/>
                <a:alphaOff val="0"/>
                <a:satMod val="110000"/>
                <a:lumMod val="100000"/>
                <a:shade val="100000"/>
              </a:schemeClr>
            </a:gs>
            <a:gs pos="100000">
              <a:schemeClr val="accent2">
                <a:hueOff val="4602581"/>
                <a:satOff val="-13209"/>
                <a:lumOff val="-2114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What his daily activities look like and if he is hindered by this</a:t>
          </a:r>
          <a:endParaRPr lang="en-US" sz="1100" kern="1200"/>
        </a:p>
      </dsp:txBody>
      <dsp:txXfrm>
        <a:off x="29528" y="3408898"/>
        <a:ext cx="6607777" cy="545834"/>
      </dsp:txXfrm>
    </dsp:sp>
    <dsp:sp modelId="{27551EFA-24CF-4EF9-8E64-55D142A0EB85}">
      <dsp:nvSpPr>
        <dsp:cNvPr id="0" name=""/>
        <dsp:cNvSpPr/>
      </dsp:nvSpPr>
      <dsp:spPr>
        <a:xfrm>
          <a:off x="0" y="4015940"/>
          <a:ext cx="6666833" cy="604890"/>
        </a:xfrm>
        <a:prstGeom prst="roundRect">
          <a:avLst/>
        </a:prstGeom>
        <a:gradFill rotWithShape="0">
          <a:gsLst>
            <a:gs pos="0">
              <a:schemeClr val="accent2">
                <a:hueOff val="5523098"/>
                <a:satOff val="-15851"/>
                <a:lumOff val="-25379"/>
                <a:alphaOff val="0"/>
                <a:satMod val="103000"/>
                <a:lumMod val="102000"/>
                <a:tint val="94000"/>
              </a:schemeClr>
            </a:gs>
            <a:gs pos="50000">
              <a:schemeClr val="accent2">
                <a:hueOff val="5523098"/>
                <a:satOff val="-15851"/>
                <a:lumOff val="-25379"/>
                <a:alphaOff val="0"/>
                <a:satMod val="110000"/>
                <a:lumMod val="100000"/>
                <a:shade val="100000"/>
              </a:schemeClr>
            </a:gs>
            <a:gs pos="100000">
              <a:schemeClr val="accent2">
                <a:hueOff val="5523098"/>
                <a:satOff val="-15851"/>
                <a:lumOff val="-2537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His diet and weight </a:t>
          </a:r>
          <a:endParaRPr lang="en-US" sz="1100" kern="1200"/>
        </a:p>
      </dsp:txBody>
      <dsp:txXfrm>
        <a:off x="29528" y="4045468"/>
        <a:ext cx="6607777" cy="545834"/>
      </dsp:txXfrm>
    </dsp:sp>
    <dsp:sp modelId="{F26F0389-CB50-4E10-B9FF-DAB3FA941BF4}">
      <dsp:nvSpPr>
        <dsp:cNvPr id="0" name=""/>
        <dsp:cNvSpPr/>
      </dsp:nvSpPr>
      <dsp:spPr>
        <a:xfrm>
          <a:off x="0" y="4652510"/>
          <a:ext cx="6666833" cy="60489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His mental health</a:t>
          </a:r>
          <a:endParaRPr lang="en-US" sz="1100" kern="1200"/>
        </a:p>
      </dsp:txBody>
      <dsp:txXfrm>
        <a:off x="29528" y="4682038"/>
        <a:ext cx="6607777" cy="545834"/>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20/03/2026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20/03/2026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20/03/2026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20/03/2026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20/03/2026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media" Target="../media/media2.m4a"/><Relationship Id="rId7" Type="http://schemas.openxmlformats.org/officeDocument/2006/relationships/image" Target="../media/image2.png"/><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1.png"/><Relationship Id="rId5" Type="http://schemas.openxmlformats.org/officeDocument/2006/relationships/slideLayout" Target="../slideLayouts/slideLayout2.xml"/><Relationship Id="rId4" Type="http://schemas.openxmlformats.org/officeDocument/2006/relationships/audio" Target="../media/media2.m4a"/></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hyperlink" Target="https://getwellue.com/blogs/continuous-ring-oxygen-monitor/what-is-copd-and-how-can-pulse-oximeters-help-with-it" TargetMode="Externa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image" Target="../media/image12.jpeg"/><Relationship Id="rId9" Type="http://schemas.microsoft.com/office/2007/relationships/diagramDrawing" Target="../diagrams/drawing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4.svg"/><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hyperlink" Target="https://goldcopd.org/2024-gold-report/?utm_source=chatgpt.com" TargetMode="External"/><Relationship Id="rId2" Type="http://schemas.openxmlformats.org/officeDocument/2006/relationships/hyperlink" Target="https://www.breathefree.com/breathing-conditions/copd" TargetMode="External"/><Relationship Id="rId1" Type="http://schemas.openxmlformats.org/officeDocument/2006/relationships/slideLayout" Target="../slideLayouts/slideLayout2.xml"/><Relationship Id="rId6" Type="http://schemas.openxmlformats.org/officeDocument/2006/relationships/hyperlink" Target="https://www.who.int/health-topics/chronic-respiratory-diseases#tab=tab_2" TargetMode="External"/><Relationship Id="rId5" Type="http://schemas.openxmlformats.org/officeDocument/2006/relationships/hyperlink" Target="https://responsumhealth.com/conditions/copd/what-is-copd/" TargetMode="External"/><Relationship Id="rId4" Type="http://schemas.openxmlformats.org/officeDocument/2006/relationships/hyperlink" Target="https://www.nhs.uk/conditions/chronic-obstructive-pulmonary-disease-copd/?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2BE89-1999-555C-3D95-3F3E65E93C01}"/>
              </a:ext>
            </a:extLst>
          </p:cNvPr>
          <p:cNvSpPr>
            <a:spLocks noGrp="1"/>
          </p:cNvSpPr>
          <p:nvPr>
            <p:ph type="title"/>
          </p:nvPr>
        </p:nvSpPr>
        <p:spPr/>
        <p:txBody>
          <a:bodyPr/>
          <a:lstStyle/>
          <a:p>
            <a:r>
              <a:rPr lang="en-GB" dirty="0"/>
              <a:t>BMHP 5023 Component 2      D Sawyers</a:t>
            </a:r>
          </a:p>
        </p:txBody>
      </p:sp>
      <p:pic>
        <p:nvPicPr>
          <p:cNvPr id="4" name="Recording 170220-022726">
            <a:hlinkClick r:id="" action="ppaction://media"/>
            <a:extLst>
              <a:ext uri="{FF2B5EF4-FFF2-40B4-BE49-F238E27FC236}">
                <a16:creationId xmlns:a16="http://schemas.microsoft.com/office/drawing/2014/main" id="{C8D3E303-2434-E069-29D9-31649447B00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30875" y="3063875"/>
            <a:ext cx="730250" cy="730250"/>
          </a:xfrm>
          <a:prstGeom prst="rect">
            <a:avLst/>
          </a:prstGeom>
        </p:spPr>
      </p:pic>
      <p:sp>
        <p:nvSpPr>
          <p:cNvPr id="6" name="Content Placeholder 5">
            <a:extLst>
              <a:ext uri="{FF2B5EF4-FFF2-40B4-BE49-F238E27FC236}">
                <a16:creationId xmlns:a16="http://schemas.microsoft.com/office/drawing/2014/main" id="{B37A51AF-99E7-B902-F61E-D0A2EFE5DD3A}"/>
              </a:ext>
            </a:extLst>
          </p:cNvPr>
          <p:cNvSpPr>
            <a:spLocks noGrp="1"/>
          </p:cNvSpPr>
          <p:nvPr>
            <p:ph idx="1"/>
          </p:nvPr>
        </p:nvSpPr>
        <p:spPr/>
        <p:txBody>
          <a:bodyPr vert="horz" lIns="91440" tIns="45720" rIns="91440" bIns="45720" rtlCol="0" anchor="t">
            <a:normAutofit/>
          </a:bodyPr>
          <a:lstStyle/>
          <a:p>
            <a:pPr marL="0" indent="0">
              <a:buNone/>
            </a:pPr>
            <a:r>
              <a:rPr lang="en-GB" dirty="0"/>
              <a:t>Module: Introduction to Physiology</a:t>
            </a:r>
          </a:p>
          <a:p>
            <a:pPr marL="0" indent="0">
              <a:buNone/>
            </a:pPr>
            <a:r>
              <a:rPr lang="en-GB" dirty="0"/>
              <a:t>Module code: BMHP5023</a:t>
            </a:r>
          </a:p>
          <a:p>
            <a:pPr marL="0" indent="0">
              <a:buNone/>
            </a:pPr>
            <a:r>
              <a:rPr lang="en-GB" dirty="0"/>
              <a:t>Component 2: Presentation with voiceover</a:t>
            </a:r>
          </a:p>
          <a:p>
            <a:pPr marL="0" indent="0">
              <a:buNone/>
            </a:pPr>
            <a:r>
              <a:rPr lang="en-GB" dirty="0"/>
              <a:t>Lecturer: Gillian Weaver</a:t>
            </a:r>
          </a:p>
          <a:p>
            <a:pPr marL="0" indent="0">
              <a:buNone/>
            </a:pPr>
            <a:r>
              <a:rPr lang="en-GB" dirty="0"/>
              <a:t>Student name: Davina Sawyers</a:t>
            </a:r>
          </a:p>
          <a:p>
            <a:pPr marL="0" indent="0">
              <a:buNone/>
            </a:pPr>
            <a:r>
              <a:rPr lang="en-GB"/>
              <a:t>Student number: 2407363</a:t>
            </a:r>
            <a:endParaRPr lang="en-GB" dirty="0"/>
          </a:p>
        </p:txBody>
      </p:sp>
      <p:pic>
        <p:nvPicPr>
          <p:cNvPr id="3" name="slide 1">
            <a:hlinkClick r:id="" action="ppaction://media"/>
            <a:extLst>
              <a:ext uri="{FF2B5EF4-FFF2-40B4-BE49-F238E27FC236}">
                <a16:creationId xmlns:a16="http://schemas.microsoft.com/office/drawing/2014/main" id="{21F91D7F-7AFD-1CDB-2322-7AACB33690E9}"/>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030703057"/>
      </p:ext>
    </p:extLst>
  </p:cSld>
  <p:clrMapOvr>
    <a:masterClrMapping/>
  </p:clrMapOvr>
  <mc:AlternateContent xmlns:mc="http://schemas.openxmlformats.org/markup-compatibility/2006">
    <mc:Choice xmlns:p14="http://schemas.microsoft.com/office/powerpoint/2010/main" Requires="p14">
      <p:transition spd="slow" p14:dur="2000" advTm="16991"/>
    </mc:Choice>
    <mc:Fallback>
      <p:transition spd="slow" advTm="169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99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1" presetClass="mediacall" presetSubtype="0" fill="hold" nodeType="clickEffect">
                                  <p:stCondLst>
                                    <p:cond delay="0"/>
                                  </p:stCondLst>
                                  <p:childTnLst>
                                    <p:cmd type="call" cmd="playFrom(0.0)">
                                      <p:cBhvr>
                                        <p:cTn id="11" dur="1" fill="hold"/>
                                        <p:tgtEl>
                                          <p:spTgt spid="4"/>
                                        </p:tgtEl>
                                      </p:cBhvr>
                                    </p:cmd>
                                  </p:childTnLst>
                                </p:cTn>
                              </p:par>
                            </p:childTnLst>
                          </p:cTn>
                        </p:par>
                      </p:childTnLst>
                    </p:cTn>
                  </p:par>
                </p:childTnLst>
              </p:cTn>
              <p:nextCondLst>
                <p:cond evt="onClick" delay="0">
                  <p:tgtEl>
                    <p:spTgt spid="4"/>
                  </p:tgtEl>
                </p:cond>
              </p:nextCondLst>
            </p:seq>
            <p:audio>
              <p:cMediaNode>
                <p:cTn id="12" fill="hold" display="0">
                  <p:stCondLst>
                    <p:cond delay="indefinite"/>
                  </p:stCondLst>
                  <p:endCondLst>
                    <p:cond evt="onStopAudio" delay="0">
                      <p:tgtEl>
                        <p:sldTgt/>
                      </p:tgtEl>
                    </p:cond>
                  </p:endCondLst>
                </p:cTn>
                <p:tgtEl>
                  <p:spTgt spid="4"/>
                </p:tgtEl>
              </p:cMediaNode>
            </p:audio>
            <p:audio>
              <p:cMediaNode vol="80000">
                <p:cTn id="13"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49457B2-4FA8-98AE-9CF8-362FDC7BF16A}"/>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Introduct</a:t>
            </a:r>
            <a:r>
              <a:rPr lang="en-GB" sz="4000">
                <a:solidFill>
                  <a:srgbClr val="FFFFFF"/>
                </a:solidFill>
                <a:latin typeface="Aptos Display"/>
              </a:rPr>
              <a:t>ion</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EA6DC98D-D4EC-0D1A-86A7-D953F3AB56B6}"/>
              </a:ext>
            </a:extLst>
          </p:cNvPr>
          <p:cNvGraphicFramePr>
            <a:graphicFrameLocks noGrp="1"/>
          </p:cNvGraphicFramePr>
          <p:nvPr>
            <p:ph idx="1"/>
            <p:extLst>
              <p:ext uri="{D42A27DB-BD31-4B8C-83A1-F6EECF244321}">
                <p14:modId xmlns:p14="http://schemas.microsoft.com/office/powerpoint/2010/main" val="812800411"/>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7A157E2B-403B-D55F-99F2-768CED4A229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628941411"/>
      </p:ext>
    </p:extLst>
  </p:cSld>
  <p:clrMapOvr>
    <a:masterClrMapping/>
  </p:clrMapOvr>
  <mc:AlternateContent xmlns:mc="http://schemas.openxmlformats.org/markup-compatibility/2006">
    <mc:Choice xmlns:p14="http://schemas.microsoft.com/office/powerpoint/2010/main" Requires="p14">
      <p:transition spd="slow" p14:dur="2000" advTm="36455"/>
    </mc:Choice>
    <mc:Fallback>
      <p:transition spd="slow" advTm="364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45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4ACC6E-2746-B7DF-5468-54D8CA37B154}"/>
              </a:ext>
            </a:extLst>
          </p:cNvPr>
          <p:cNvSpPr>
            <a:spLocks noGrp="1"/>
          </p:cNvSpPr>
          <p:nvPr>
            <p:ph type="title"/>
          </p:nvPr>
        </p:nvSpPr>
        <p:spPr>
          <a:xfrm>
            <a:off x="1389278" y="1233241"/>
            <a:ext cx="3240506" cy="4064628"/>
          </a:xfrm>
        </p:spPr>
        <p:txBody>
          <a:bodyPr>
            <a:normAutofit/>
          </a:bodyPr>
          <a:lstStyle/>
          <a:p>
            <a:r>
              <a:rPr lang="en-GB">
                <a:solidFill>
                  <a:srgbClr val="FFFFFF"/>
                </a:solidFill>
              </a:rPr>
              <a:t>CRDs Chronic respiratory diseases</a:t>
            </a:r>
          </a:p>
        </p:txBody>
      </p:sp>
      <p:sp>
        <p:nvSpPr>
          <p:cNvPr id="36"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38"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EAB4345-7F46-9FF4-EB43-95E0A295CCF5}"/>
              </a:ext>
            </a:extLst>
          </p:cNvPr>
          <p:cNvSpPr>
            <a:spLocks noGrp="1"/>
          </p:cNvSpPr>
          <p:nvPr>
            <p:ph idx="1"/>
          </p:nvPr>
        </p:nvSpPr>
        <p:spPr>
          <a:xfrm>
            <a:off x="6096000" y="820880"/>
            <a:ext cx="5257799" cy="4889350"/>
          </a:xfrm>
        </p:spPr>
        <p:txBody>
          <a:bodyPr vert="horz" lIns="91440" tIns="45720" rIns="91440" bIns="45720" rtlCol="0" anchor="t">
            <a:noAutofit/>
          </a:bodyPr>
          <a:lstStyle/>
          <a:p>
            <a:pPr marL="0" indent="0">
              <a:buNone/>
            </a:pPr>
            <a:r>
              <a:rPr lang="en-GB" sz="3200" dirty="0" err="1"/>
              <a:t>Chroni</a:t>
            </a:r>
            <a:r>
              <a:rPr lang="en-GB" sz="3200" dirty="0"/>
              <a:t>c respiratory diseases affect the airways and other parts of the respiratory system like the lungs. The most common one's being Chronic </a:t>
            </a:r>
            <a:r>
              <a:rPr lang="en-GB" sz="3200" dirty="0" err="1"/>
              <a:t>Obstuctive</a:t>
            </a:r>
            <a:r>
              <a:rPr lang="en-GB" sz="3200" dirty="0"/>
              <a:t> Pulmonary disease (COPD), asthma, occupational lung diseases and pulmonary hypertension.    </a:t>
            </a:r>
          </a:p>
        </p:txBody>
      </p:sp>
      <p:sp>
        <p:nvSpPr>
          <p:cNvPr id="39"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4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41"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Recorded Sound">
            <a:hlinkClick r:id="" action="ppaction://media"/>
            <a:extLst>
              <a:ext uri="{FF2B5EF4-FFF2-40B4-BE49-F238E27FC236}">
                <a16:creationId xmlns:a16="http://schemas.microsoft.com/office/drawing/2014/main" id="{6418F045-AA82-A27B-4980-10293DDC0AD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421172694"/>
      </p:ext>
    </p:extLst>
  </p:cSld>
  <p:clrMapOvr>
    <a:masterClrMapping/>
  </p:clrMapOvr>
  <mc:AlternateContent xmlns:mc="http://schemas.openxmlformats.org/markup-compatibility/2006">
    <mc:Choice xmlns:p14="http://schemas.microsoft.com/office/powerpoint/2010/main" Requires="p14">
      <p:transition spd="slow" p14:dur="2000" advTm="38972"/>
    </mc:Choice>
    <mc:Fallback>
      <p:transition spd="slow" advTm="389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97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5D66C9-424B-E39A-B4AB-07B54A8E3222}"/>
              </a:ext>
            </a:extLst>
          </p:cNvPr>
          <p:cNvSpPr>
            <a:spLocks noGrp="1"/>
          </p:cNvSpPr>
          <p:nvPr>
            <p:ph type="title"/>
          </p:nvPr>
        </p:nvSpPr>
        <p:spPr>
          <a:xfrm>
            <a:off x="1171074" y="1396686"/>
            <a:ext cx="3240506" cy="4064628"/>
          </a:xfrm>
        </p:spPr>
        <p:txBody>
          <a:bodyPr>
            <a:normAutofit/>
          </a:bodyPr>
          <a:lstStyle/>
          <a:p>
            <a:r>
              <a:rPr lang="en-GB" dirty="0">
                <a:solidFill>
                  <a:srgbClr val="FFFFFF"/>
                </a:solidFill>
              </a:rPr>
              <a:t>CRDs </a:t>
            </a:r>
            <a:r>
              <a:rPr lang="en-GB" dirty="0" err="1">
                <a:solidFill>
                  <a:srgbClr val="FFFFFF"/>
                </a:solidFill>
              </a:rPr>
              <a:t>Chroni</a:t>
            </a:r>
            <a:r>
              <a:rPr lang="en-GB" dirty="0">
                <a:solidFill>
                  <a:srgbClr val="FFFFFF"/>
                </a:solidFill>
              </a:rPr>
              <a:t>c </a:t>
            </a:r>
            <a:r>
              <a:rPr lang="en-GB" dirty="0" err="1">
                <a:solidFill>
                  <a:srgbClr val="FFFFFF"/>
                </a:solidFill>
              </a:rPr>
              <a:t>Respriratoy</a:t>
            </a:r>
            <a:r>
              <a:rPr lang="en-GB" dirty="0">
                <a:solidFill>
                  <a:srgbClr val="FFFFFF"/>
                </a:solidFill>
              </a:rPr>
              <a:t> </a:t>
            </a:r>
            <a:br>
              <a:rPr lang="en-GB" dirty="0">
                <a:solidFill>
                  <a:srgbClr val="FFFFFF"/>
                </a:solidFill>
              </a:rPr>
            </a:br>
            <a:r>
              <a:rPr lang="en-GB" dirty="0">
                <a:solidFill>
                  <a:srgbClr val="FFFFFF"/>
                </a:solidFill>
              </a:rPr>
              <a:t>diseases</a:t>
            </a:r>
            <a:br>
              <a:rPr lang="en-GB" dirty="0"/>
            </a:br>
            <a:endParaRPr lang="en-GB" dirty="0">
              <a:solidFill>
                <a:srgbClr val="FFFFFF"/>
              </a:solidFill>
            </a:endParaRPr>
          </a:p>
        </p:txBody>
      </p:sp>
      <p:sp>
        <p:nvSpPr>
          <p:cNvPr id="15" name="Arc 14">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7" name="Oval 16">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6" name="Content Placeholder 5">
            <a:extLst>
              <a:ext uri="{FF2B5EF4-FFF2-40B4-BE49-F238E27FC236}">
                <a16:creationId xmlns:a16="http://schemas.microsoft.com/office/drawing/2014/main" id="{CE2B2715-5F74-1183-76AA-1F140BC5D73A}"/>
              </a:ext>
            </a:extLst>
          </p:cNvPr>
          <p:cNvSpPr>
            <a:spLocks noGrp="1"/>
          </p:cNvSpPr>
          <p:nvPr>
            <p:ph idx="1"/>
          </p:nvPr>
        </p:nvSpPr>
        <p:spPr>
          <a:xfrm>
            <a:off x="5381358" y="1526033"/>
            <a:ext cx="5894986" cy="4349898"/>
          </a:xfrm>
        </p:spPr>
        <p:txBody>
          <a:bodyPr vert="horz" lIns="91440" tIns="45720" rIns="91440" bIns="45720" rtlCol="0" anchor="t">
            <a:normAutofit fontScale="92500"/>
          </a:bodyPr>
          <a:lstStyle/>
          <a:p>
            <a:r>
              <a:rPr lang="en-GB" sz="3200" dirty="0"/>
              <a:t>These can be caused by respiratory infections in childhood, smoking, pollutions, occupational chemicals allergens and dust. COPD and </a:t>
            </a:r>
            <a:r>
              <a:rPr lang="en-GB" sz="3200" dirty="0" err="1"/>
              <a:t>and</a:t>
            </a:r>
            <a:r>
              <a:rPr lang="en-GB" sz="3200" dirty="0"/>
              <a:t> asthma are the ones that affect the lungs. COPD only affects adults and becomes worse with age.(World Health Organisation:WHO,2019) </a:t>
            </a:r>
          </a:p>
          <a:p>
            <a:endParaRPr lang="en-GB" dirty="0"/>
          </a:p>
        </p:txBody>
      </p:sp>
      <p:sp>
        <p:nvSpPr>
          <p:cNvPr id="3" name="TextBox 2">
            <a:extLst>
              <a:ext uri="{FF2B5EF4-FFF2-40B4-BE49-F238E27FC236}">
                <a16:creationId xmlns:a16="http://schemas.microsoft.com/office/drawing/2014/main" id="{F9939088-9CE4-F513-CA26-F42D491A0761}"/>
              </a:ext>
            </a:extLst>
          </p:cNvPr>
          <p:cNvSpPr txBox="1"/>
          <p:nvPr/>
        </p:nvSpPr>
        <p:spPr>
          <a:xfrm>
            <a:off x="5378823" y="3832411"/>
            <a:ext cx="564776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sz="2200" b="0" i="0">
                <a:solidFill>
                  <a:srgbClr val="000000"/>
                </a:solidFill>
                <a:latin typeface="Aptos"/>
                <a:ea typeface="Aptos"/>
                <a:cs typeface="Aptos"/>
              </a:rPr>
              <a:t>​</a:t>
            </a:r>
            <a:endParaRPr lang="en-GB"/>
          </a:p>
          <a:p>
            <a:pPr algn="ctr"/>
            <a:endParaRPr lang="en-GB"/>
          </a:p>
        </p:txBody>
      </p:sp>
      <p:pic>
        <p:nvPicPr>
          <p:cNvPr id="5" name="slide 4">
            <a:hlinkClick r:id="" action="ppaction://media"/>
            <a:extLst>
              <a:ext uri="{FF2B5EF4-FFF2-40B4-BE49-F238E27FC236}">
                <a16:creationId xmlns:a16="http://schemas.microsoft.com/office/drawing/2014/main" id="{4BC4DD00-207E-FFEF-BC01-677FA970011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951171027"/>
      </p:ext>
    </p:extLst>
  </p:cSld>
  <p:clrMapOvr>
    <a:masterClrMapping/>
  </p:clrMapOvr>
  <mc:AlternateContent xmlns:mc="http://schemas.openxmlformats.org/markup-compatibility/2006">
    <mc:Choice xmlns:p14="http://schemas.microsoft.com/office/powerpoint/2010/main" Requires="p14">
      <p:transition spd="slow" p14:dur="2000" advTm="5777"/>
    </mc:Choice>
    <mc:Fallback>
      <p:transition spd="slow" advTm="57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817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59F9A6-90EF-5CD2-C415-F7186FA40388}"/>
              </a:ext>
            </a:extLst>
          </p:cNvPr>
          <p:cNvSpPr>
            <a:spLocks noGrp="1"/>
          </p:cNvSpPr>
          <p:nvPr>
            <p:ph type="title"/>
          </p:nvPr>
        </p:nvSpPr>
        <p:spPr>
          <a:xfrm>
            <a:off x="686834" y="1153572"/>
            <a:ext cx="3200400" cy="4461163"/>
          </a:xfrm>
        </p:spPr>
        <p:txBody>
          <a:bodyPr>
            <a:normAutofit/>
          </a:bodyPr>
          <a:lstStyle/>
          <a:p>
            <a:r>
              <a:rPr lang="en-GB">
                <a:solidFill>
                  <a:srgbClr val="FFFFFF"/>
                </a:solidFill>
              </a:rPr>
              <a:t>What is COPD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55337AF-EBAD-0582-E9B2-2A1493398A12}"/>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sz="3200" dirty="0"/>
              <a:t>COPD is a disease that makes it difficult to breathe. This is caused </a:t>
            </a:r>
            <a:r>
              <a:rPr lang="en-GB" sz="3200" dirty="0" err="1"/>
              <a:t>whe</a:t>
            </a:r>
            <a:r>
              <a:rPr lang="en-GB" sz="3200" dirty="0"/>
              <a:t>n the lungs become damaged and the airways are partly blocked. It becomes difficult to get the air in and out of the lungs. It is a long-term disease which means </a:t>
            </a:r>
            <a:r>
              <a:rPr lang="en-GB" sz="3200" dirty="0" err="1"/>
              <a:t>i</a:t>
            </a:r>
            <a:r>
              <a:rPr lang="en-GB" sz="3200" dirty="0"/>
              <a:t>t can not be cured but with the right care and treatment it can be managed.(What is COPD? A simple guide to understanding your lungs- Responsum Health, 2025)</a:t>
            </a:r>
          </a:p>
        </p:txBody>
      </p:sp>
      <p:pic>
        <p:nvPicPr>
          <p:cNvPr id="4" name="slide 5">
            <a:hlinkClick r:id="" action="ppaction://media"/>
            <a:extLst>
              <a:ext uri="{FF2B5EF4-FFF2-40B4-BE49-F238E27FC236}">
                <a16:creationId xmlns:a16="http://schemas.microsoft.com/office/drawing/2014/main" id="{AFA80CE5-4F26-5A89-76D8-42504EC1297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967369779"/>
      </p:ext>
    </p:extLst>
  </p:cSld>
  <p:clrMapOvr>
    <a:masterClrMapping/>
  </p:clrMapOvr>
  <mc:AlternateContent xmlns:mc="http://schemas.openxmlformats.org/markup-compatibility/2006">
    <mc:Choice xmlns:p14="http://schemas.microsoft.com/office/powerpoint/2010/main" Requires="p14">
      <p:transition spd="slow" p14:dur="2000" advTm="35153"/>
    </mc:Choice>
    <mc:Fallback>
      <p:transition spd="slow" advTm="351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15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3C185EA-2358-62FD-44A4-B032F61747F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8D1213-CC94-90E2-9E7C-A22E062FDF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4C855FC-3F20-2EDB-4B6B-E69C82CF3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5DBF7F-6902-C15E-616F-3067ACFD9F81}"/>
              </a:ext>
            </a:extLst>
          </p:cNvPr>
          <p:cNvSpPr>
            <a:spLocks noGrp="1"/>
          </p:cNvSpPr>
          <p:nvPr>
            <p:ph type="title"/>
          </p:nvPr>
        </p:nvSpPr>
        <p:spPr>
          <a:xfrm>
            <a:off x="686834" y="1153572"/>
            <a:ext cx="3200400" cy="4461163"/>
          </a:xfrm>
        </p:spPr>
        <p:txBody>
          <a:bodyPr>
            <a:normAutofit/>
          </a:bodyPr>
          <a:lstStyle/>
          <a:p>
            <a:r>
              <a:rPr lang="en-GB">
                <a:solidFill>
                  <a:srgbClr val="FFFFFF"/>
                </a:solidFill>
              </a:rPr>
              <a:t>What is COPD ?</a:t>
            </a:r>
          </a:p>
        </p:txBody>
      </p:sp>
      <p:sp>
        <p:nvSpPr>
          <p:cNvPr id="12" name="Arc 11">
            <a:extLst>
              <a:ext uri="{FF2B5EF4-FFF2-40B4-BE49-F238E27FC236}">
                <a16:creationId xmlns:a16="http://schemas.microsoft.com/office/drawing/2014/main" id="{3978359B-7DBC-7D0E-12E9-23FCB0C62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5284D4B-FA1C-058C-7560-BDEBB12B7B5C}"/>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sz="3200" dirty="0"/>
              <a:t>COPD is caused by exposure to harmful substances like smoking, the burning of biomass fuels and pollution. This becomes a problem to people with COPD as once the lungs are damaged they can become full of mucus which is what then causes the thinning of the airways and leads to t</a:t>
            </a:r>
            <a:r>
              <a:rPr lang="en-GB" sz="3200" dirty="0">
                <a:latin typeface="Calibri"/>
                <a:ea typeface="Calibri"/>
                <a:cs typeface="Calibri"/>
              </a:rPr>
              <a:t>he struggle to breathe</a:t>
            </a:r>
            <a:endParaRPr lang="en-US" sz="3200" dirty="0"/>
          </a:p>
          <a:p>
            <a:pPr marL="0" indent="0">
              <a:buNone/>
            </a:pPr>
            <a:r>
              <a:rPr lang="en-GB" sz="3200" dirty="0"/>
              <a:t>(Chronic Obstruction Pulmonary disease (COPD) : causes, symptoms and diagnosis , 2024)</a:t>
            </a:r>
          </a:p>
        </p:txBody>
      </p:sp>
      <p:pic>
        <p:nvPicPr>
          <p:cNvPr id="4" name="slide 6">
            <a:hlinkClick r:id="" action="ppaction://media"/>
            <a:extLst>
              <a:ext uri="{FF2B5EF4-FFF2-40B4-BE49-F238E27FC236}">
                <a16:creationId xmlns:a16="http://schemas.microsoft.com/office/drawing/2014/main" id="{8667A1E3-7028-FF7A-D95E-D7F1D78ACCC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50555013"/>
      </p:ext>
    </p:extLst>
  </p:cSld>
  <p:clrMapOvr>
    <a:masterClrMapping/>
  </p:clrMapOvr>
  <mc:AlternateContent xmlns:mc="http://schemas.openxmlformats.org/markup-compatibility/2006">
    <mc:Choice xmlns:p14="http://schemas.microsoft.com/office/powerpoint/2010/main" Requires="p14">
      <p:transition spd="slow" p14:dur="2000" advTm="53138"/>
    </mc:Choice>
    <mc:Fallback>
      <p:transition spd="slow" advTm="531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13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99609" y="679731"/>
            <a:ext cx="4171994" cy="3736540"/>
          </a:xfrm>
        </p:spPr>
        <p:txBody>
          <a:bodyPr>
            <a:normAutofit/>
          </a:bodyPr>
          <a:lstStyle/>
          <a:p>
            <a:pPr algn="l"/>
            <a:r>
              <a:rPr lang="en-US"/>
              <a:t>II</a:t>
            </a:r>
          </a:p>
        </p:txBody>
      </p:sp>
      <p:sp>
        <p:nvSpPr>
          <p:cNvPr id="3" name="Subtitle 2"/>
          <p:cNvSpPr>
            <a:spLocks noGrp="1"/>
          </p:cNvSpPr>
          <p:nvPr>
            <p:ph type="subTitle" idx="1"/>
          </p:nvPr>
        </p:nvSpPr>
        <p:spPr>
          <a:xfrm>
            <a:off x="599609" y="1480406"/>
            <a:ext cx="4171994" cy="4285486"/>
          </a:xfrm>
        </p:spPr>
        <p:txBody>
          <a:bodyPr vert="horz" lIns="91440" tIns="45720" rIns="91440" bIns="45720" rtlCol="0" anchor="t">
            <a:normAutofit/>
          </a:bodyPr>
          <a:lstStyle/>
          <a:p>
            <a:pPr marL="342900" indent="-342900" algn="l">
              <a:buChar char="•"/>
            </a:pPr>
            <a:r>
              <a:rPr lang="en-GB" dirty="0"/>
              <a:t>This is a picture of a pair of </a:t>
            </a:r>
            <a:r>
              <a:rPr lang="en-GB"/>
              <a:t>lungs.</a:t>
            </a:r>
            <a:endParaRPr lang="en-GB" dirty="0"/>
          </a:p>
          <a:p>
            <a:pPr marL="342900" indent="-342900" algn="l">
              <a:buChar char="•"/>
            </a:pPr>
            <a:r>
              <a:rPr lang="en-GB" dirty="0"/>
              <a:t>On the left is the healthy lung </a:t>
            </a:r>
            <a:r>
              <a:rPr lang="en-GB" err="1"/>
              <a:t>befor</a:t>
            </a:r>
            <a:r>
              <a:rPr lang="en-GB"/>
              <a:t>e the illness</a:t>
            </a:r>
          </a:p>
          <a:p>
            <a:pPr marL="342900" indent="-342900" algn="l">
              <a:buChar char="•"/>
            </a:pPr>
            <a:r>
              <a:rPr lang="en-GB" dirty="0"/>
              <a:t>On the right is an unhealthy lung that has been damaged by COPD where the alveoli walls have broken down, reducing the surface area for gas </a:t>
            </a:r>
            <a:r>
              <a:rPr lang="en-GB"/>
              <a:t>exchange</a:t>
            </a:r>
            <a:endParaRPr lang="en-GB" dirty="0"/>
          </a:p>
        </p:txBody>
      </p:sp>
      <p:grpSp>
        <p:nvGrpSpPr>
          <p:cNvPr id="40" name="Group 39">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41" name="Straight Connector 40">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42" name="Rectangle 41">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Rectangle 43">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6598" y="269324"/>
            <a:ext cx="6116779"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Picture 32" descr="A diagram of human lungs&#10;&#10;AI-generated content may be incorrect.">
            <a:extLst>
              <a:ext uri="{FF2B5EF4-FFF2-40B4-BE49-F238E27FC236}">
                <a16:creationId xmlns:a16="http://schemas.microsoft.com/office/drawing/2014/main" id="{A21C90E4-15D6-CD62-F79E-C57E8CC1FED2}"/>
              </a:ext>
            </a:extLst>
          </p:cNvPr>
          <p:cNvPicPr>
            <a:picLocks noChangeAspect="1"/>
          </p:cNvPicPr>
          <p:nvPr/>
        </p:nvPicPr>
        <p:blipFill>
          <a:blip r:embed="rId4"/>
          <a:stretch>
            <a:fillRect/>
          </a:stretch>
        </p:blipFill>
        <p:spPr>
          <a:xfrm>
            <a:off x="5640572" y="1466710"/>
            <a:ext cx="5608830" cy="3814004"/>
          </a:xfrm>
          <a:prstGeom prst="rect">
            <a:avLst/>
          </a:prstGeom>
        </p:spPr>
      </p:pic>
      <p:sp>
        <p:nvSpPr>
          <p:cNvPr id="4" name="TextBox 3">
            <a:extLst>
              <a:ext uri="{FF2B5EF4-FFF2-40B4-BE49-F238E27FC236}">
                <a16:creationId xmlns:a16="http://schemas.microsoft.com/office/drawing/2014/main" id="{AAD1203A-962D-FE8B-CC10-91175BFA2911}"/>
              </a:ext>
            </a:extLst>
          </p:cNvPr>
          <p:cNvSpPr txBox="1"/>
          <p:nvPr/>
        </p:nvSpPr>
        <p:spPr>
          <a:xfrm>
            <a:off x="6294783" y="5571436"/>
            <a:ext cx="461617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0C0C0C"/>
                </a:solidFill>
                <a:latin typeface="Lato"/>
                <a:ea typeface="Lato"/>
                <a:cs typeface="Lato"/>
              </a:rPr>
              <a:t>(Image from Wellue | </a:t>
            </a:r>
            <a:r>
              <a:rPr lang="en-US" u="none" strike="noStrike">
                <a:solidFill>
                  <a:srgbClr val="3366FF"/>
                </a:solidFill>
                <a:latin typeface="Lato"/>
                <a:ea typeface="Lato"/>
                <a:cs typeface="Lato"/>
                <a:hlinkClick r:id="rId5"/>
              </a:rPr>
              <a:t>What is COPD and How Can Pulse Oximeters Help with It?</a:t>
            </a:r>
            <a:r>
              <a:rPr lang="en-US">
                <a:solidFill>
                  <a:srgbClr val="0C0C0C"/>
                </a:solidFill>
                <a:latin typeface="Lato"/>
                <a:ea typeface="Lato"/>
                <a:cs typeface="Lato"/>
              </a:rPr>
              <a:t>)</a:t>
            </a:r>
            <a:endParaRPr lang="en-US"/>
          </a:p>
          <a:p>
            <a:pPr algn="ctr"/>
            <a:endParaRPr lang="en-GB"/>
          </a:p>
        </p:txBody>
      </p:sp>
      <p:pic>
        <p:nvPicPr>
          <p:cNvPr id="5" name="slide 7">
            <a:hlinkClick r:id="" action="ppaction://media"/>
            <a:extLst>
              <a:ext uri="{FF2B5EF4-FFF2-40B4-BE49-F238E27FC236}">
                <a16:creationId xmlns:a16="http://schemas.microsoft.com/office/drawing/2014/main" id="{A15FAB68-8703-BF77-300F-7B3341561A7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58022"/>
    </mc:Choice>
    <mc:Fallback>
      <p:transition spd="slow" advTm="580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02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FA3862-4616-19DD-8E84-EDF9FA1EA9A4}"/>
              </a:ext>
            </a:extLst>
          </p:cNvPr>
          <p:cNvPicPr>
            <a:picLocks noChangeAspect="1"/>
          </p:cNvPicPr>
          <p:nvPr/>
        </p:nvPicPr>
        <p:blipFill>
          <a:blip r:embed="rId4">
            <a:duotone>
              <a:schemeClr val="bg2">
                <a:shade val="45000"/>
                <a:satMod val="135000"/>
              </a:schemeClr>
              <a:prstClr val="white"/>
            </a:duotone>
          </a:blip>
          <a:srcRect t="9092" r="9085" b="-7"/>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0E8054-E0D2-DC00-E079-E92221A432DE}"/>
              </a:ext>
            </a:extLst>
          </p:cNvPr>
          <p:cNvSpPr>
            <a:spLocks noGrp="1"/>
          </p:cNvSpPr>
          <p:nvPr>
            <p:ph type="title"/>
          </p:nvPr>
        </p:nvSpPr>
        <p:spPr>
          <a:xfrm>
            <a:off x="838200" y="365125"/>
            <a:ext cx="10515600" cy="1325563"/>
          </a:xfrm>
        </p:spPr>
        <p:txBody>
          <a:bodyPr>
            <a:normAutofit/>
          </a:bodyPr>
          <a:lstStyle/>
          <a:p>
            <a:r>
              <a:rPr lang="en-GB"/>
              <a:t>The Risk Factors</a:t>
            </a:r>
          </a:p>
        </p:txBody>
      </p:sp>
      <p:graphicFrame>
        <p:nvGraphicFramePr>
          <p:cNvPr id="5" name="Content Placeholder 2">
            <a:extLst>
              <a:ext uri="{FF2B5EF4-FFF2-40B4-BE49-F238E27FC236}">
                <a16:creationId xmlns:a16="http://schemas.microsoft.com/office/drawing/2014/main" id="{8221F4E5-038D-64DD-944E-CC9EEBBED2B4}"/>
              </a:ext>
            </a:extLst>
          </p:cNvPr>
          <p:cNvGraphicFramePr>
            <a:graphicFrameLocks noGrp="1"/>
          </p:cNvGraphicFramePr>
          <p:nvPr>
            <p:ph idx="1"/>
            <p:extLst>
              <p:ext uri="{D42A27DB-BD31-4B8C-83A1-F6EECF244321}">
                <p14:modId xmlns:p14="http://schemas.microsoft.com/office/powerpoint/2010/main" val="66671342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slide 9">
            <a:hlinkClick r:id="" action="ppaction://media"/>
            <a:extLst>
              <a:ext uri="{FF2B5EF4-FFF2-40B4-BE49-F238E27FC236}">
                <a16:creationId xmlns:a16="http://schemas.microsoft.com/office/drawing/2014/main" id="{09FCB655-BE1F-A57F-3043-1D5BF4051289}"/>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711875329"/>
      </p:ext>
    </p:extLst>
  </p:cSld>
  <p:clrMapOvr>
    <a:masterClrMapping/>
  </p:clrMapOvr>
  <mc:AlternateContent xmlns:mc="http://schemas.openxmlformats.org/markup-compatibility/2006">
    <mc:Choice xmlns:p14="http://schemas.microsoft.com/office/powerpoint/2010/main" Requires="p14">
      <p:transition spd="slow" p14:dur="2000" advTm="70417"/>
    </mc:Choice>
    <mc:Fallback>
      <p:transition spd="slow" advTm="704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41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C3F21C-B63A-6DD3-AB76-198AA9732BFC}"/>
              </a:ext>
            </a:extLst>
          </p:cNvPr>
          <p:cNvSpPr>
            <a:spLocks noGrp="1"/>
          </p:cNvSpPr>
          <p:nvPr>
            <p:ph type="title"/>
          </p:nvPr>
        </p:nvSpPr>
        <p:spPr>
          <a:xfrm>
            <a:off x="804672" y="802955"/>
            <a:ext cx="4977976" cy="1454051"/>
          </a:xfrm>
        </p:spPr>
        <p:txBody>
          <a:bodyPr>
            <a:normAutofit/>
          </a:bodyPr>
          <a:lstStyle/>
          <a:p>
            <a:r>
              <a:rPr lang="en-GB" sz="3600">
                <a:solidFill>
                  <a:schemeClr val="tx2"/>
                </a:solidFill>
              </a:rPr>
              <a:t>Sympt</a:t>
            </a:r>
            <a:r>
              <a:rPr lang="en-GB" sz="3600">
                <a:solidFill>
                  <a:schemeClr val="tx2"/>
                </a:solidFill>
                <a:latin typeface="Aptos Display"/>
              </a:rPr>
              <a:t>oms</a:t>
            </a:r>
            <a:endParaRPr lang="en-GB" sz="3600">
              <a:solidFill>
                <a:schemeClr val="tx2"/>
              </a:solidFill>
            </a:endParaRPr>
          </a:p>
        </p:txBody>
      </p:sp>
      <p:sp>
        <p:nvSpPr>
          <p:cNvPr id="3" name="Content Placeholder 2">
            <a:extLst>
              <a:ext uri="{FF2B5EF4-FFF2-40B4-BE49-F238E27FC236}">
                <a16:creationId xmlns:a16="http://schemas.microsoft.com/office/drawing/2014/main" id="{2D83CB36-AD68-0A9E-986C-A700EEF6926E}"/>
              </a:ext>
            </a:extLst>
          </p:cNvPr>
          <p:cNvSpPr>
            <a:spLocks noGrp="1"/>
          </p:cNvSpPr>
          <p:nvPr>
            <p:ph idx="1"/>
          </p:nvPr>
        </p:nvSpPr>
        <p:spPr>
          <a:xfrm>
            <a:off x="804672" y="2421682"/>
            <a:ext cx="4977578" cy="3639289"/>
          </a:xfrm>
        </p:spPr>
        <p:txBody>
          <a:bodyPr vert="horz" lIns="91440" tIns="45720" rIns="91440" bIns="45720" rtlCol="0" anchor="ctr">
            <a:normAutofit/>
          </a:bodyPr>
          <a:lstStyle/>
          <a:p>
            <a:r>
              <a:rPr lang="en-GB" sz="1800">
                <a:solidFill>
                  <a:schemeClr val="tx2"/>
                </a:solidFill>
              </a:rPr>
              <a:t>Chronic coughing</a:t>
            </a:r>
          </a:p>
          <a:p>
            <a:r>
              <a:rPr lang="en-GB" sz="1800">
                <a:solidFill>
                  <a:schemeClr val="tx2"/>
                </a:solidFill>
              </a:rPr>
              <a:t>Wheezing</a:t>
            </a:r>
          </a:p>
          <a:p>
            <a:r>
              <a:rPr lang="en-GB" sz="1800">
                <a:solidFill>
                  <a:schemeClr val="tx2"/>
                </a:solidFill>
              </a:rPr>
              <a:t>Chest tightness</a:t>
            </a:r>
          </a:p>
          <a:p>
            <a:r>
              <a:rPr lang="en-GB" sz="1800">
                <a:solidFill>
                  <a:schemeClr val="tx2"/>
                </a:solidFill>
              </a:rPr>
              <a:t>Recurrent respiratory infections</a:t>
            </a:r>
          </a:p>
          <a:p>
            <a:r>
              <a:rPr lang="en-GB" sz="1800">
                <a:solidFill>
                  <a:schemeClr val="tx2"/>
                </a:solidFill>
              </a:rPr>
              <a:t>Breathlessness </a:t>
            </a:r>
          </a:p>
          <a:p>
            <a:r>
              <a:rPr lang="en-GB" sz="1800">
                <a:solidFill>
                  <a:schemeClr val="tx2"/>
                </a:solidFill>
              </a:rPr>
              <a:t>Tiredness</a:t>
            </a:r>
          </a:p>
          <a:p>
            <a:r>
              <a:rPr lang="en-GB" sz="1800">
                <a:solidFill>
                  <a:schemeClr val="tx2"/>
                </a:solidFill>
              </a:rPr>
              <a:t>Weight loss</a:t>
            </a:r>
          </a:p>
          <a:p>
            <a:r>
              <a:rPr lang="en-GB" sz="1800">
                <a:solidFill>
                  <a:schemeClr val="tx2"/>
                </a:solidFill>
              </a:rPr>
              <a:t>Swellings</a:t>
            </a: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Stethoscope">
            <a:extLst>
              <a:ext uri="{FF2B5EF4-FFF2-40B4-BE49-F238E27FC236}">
                <a16:creationId xmlns:a16="http://schemas.microsoft.com/office/drawing/2014/main" id="{0F48F739-8D0B-0551-9FFF-65B6EC5A371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121726" y="1629089"/>
            <a:ext cx="3620021" cy="3620021"/>
          </a:xfrm>
          <a:prstGeom prst="rect">
            <a:avLst/>
          </a:prstGeom>
        </p:spPr>
      </p:pic>
      <p:pic>
        <p:nvPicPr>
          <p:cNvPr id="4" name="Recorded Sound">
            <a:hlinkClick r:id="" action="ppaction://media"/>
            <a:extLst>
              <a:ext uri="{FF2B5EF4-FFF2-40B4-BE49-F238E27FC236}">
                <a16:creationId xmlns:a16="http://schemas.microsoft.com/office/drawing/2014/main" id="{87C13318-2D68-F751-68BF-B5498877372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542905920"/>
      </p:ext>
    </p:extLst>
  </p:cSld>
  <p:clrMapOvr>
    <a:masterClrMapping/>
  </p:clrMapOvr>
  <mc:AlternateContent xmlns:mc="http://schemas.openxmlformats.org/markup-compatibility/2006">
    <mc:Choice xmlns:p14="http://schemas.microsoft.com/office/powerpoint/2010/main" Requires="p14">
      <p:transition spd="slow" p14:dur="2000" advTm="102914"/>
    </mc:Choice>
    <mc:Fallback>
      <p:transition spd="slow" advTm="1029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291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6DF067-855A-8F81-FB2F-278F3C1FED85}"/>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Patients care plan</a:t>
            </a:r>
          </a:p>
        </p:txBody>
      </p:sp>
      <p:graphicFrame>
        <p:nvGraphicFramePr>
          <p:cNvPr id="5" name="Content Placeholder 2">
            <a:extLst>
              <a:ext uri="{FF2B5EF4-FFF2-40B4-BE49-F238E27FC236}">
                <a16:creationId xmlns:a16="http://schemas.microsoft.com/office/drawing/2014/main" id="{AE8705D2-4D26-FA56-B6F2-97DFC5F4511F}"/>
              </a:ext>
            </a:extLst>
          </p:cNvPr>
          <p:cNvGraphicFramePr>
            <a:graphicFrameLocks noGrp="1"/>
          </p:cNvGraphicFramePr>
          <p:nvPr>
            <p:ph idx="1"/>
            <p:extLst>
              <p:ext uri="{D42A27DB-BD31-4B8C-83A1-F6EECF244321}">
                <p14:modId xmlns:p14="http://schemas.microsoft.com/office/powerpoint/2010/main" val="389444095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slide 10">
            <a:hlinkClick r:id="" action="ppaction://media"/>
            <a:extLst>
              <a:ext uri="{FF2B5EF4-FFF2-40B4-BE49-F238E27FC236}">
                <a16:creationId xmlns:a16="http://schemas.microsoft.com/office/drawing/2014/main" id="{860540AD-EF1A-0573-F15C-BEEDE5031E67}"/>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848194969"/>
      </p:ext>
    </p:extLst>
  </p:cSld>
  <p:clrMapOvr>
    <a:masterClrMapping/>
  </p:clrMapOvr>
  <mc:AlternateContent xmlns:mc="http://schemas.openxmlformats.org/markup-compatibility/2006">
    <mc:Choice xmlns:p14="http://schemas.microsoft.com/office/powerpoint/2010/main" Requires="p14">
      <p:transition spd="slow" p14:dur="2000" advTm="55737"/>
    </mc:Choice>
    <mc:Fallback>
      <p:transition spd="slow" advTm="557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73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E102BD-B8D5-7455-9707-6E48A5182BD8}"/>
              </a:ext>
            </a:extLst>
          </p:cNvPr>
          <p:cNvSpPr>
            <a:spLocks noGrp="1"/>
          </p:cNvSpPr>
          <p:nvPr>
            <p:ph type="title"/>
          </p:nvPr>
        </p:nvSpPr>
        <p:spPr>
          <a:xfrm>
            <a:off x="686834" y="591344"/>
            <a:ext cx="3200400" cy="5585619"/>
          </a:xfrm>
        </p:spPr>
        <p:txBody>
          <a:bodyPr>
            <a:normAutofit/>
          </a:bodyPr>
          <a:lstStyle/>
          <a:p>
            <a:r>
              <a:rPr lang="en-GB">
                <a:solidFill>
                  <a:srgbClr val="FFFFFF"/>
                </a:solidFill>
              </a:rPr>
              <a:t>Sids plan of action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8C439BE-5E59-C7EE-2670-47B9854A8630}"/>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sz="1500"/>
              <a:t>After assessment a care plan was put together. Sid is a smoker who is 65 and has smoked for the past 50 years. His diet is quite poor as he eats mainly processed and fried foods. He struggles with walking far distances and coughs very harshly often bringing up mucus. He also suffers with anxiety when having to attend doctor's appointments as the coughing makes him paranoid. This is the plan that was suggested for him</a:t>
            </a:r>
          </a:p>
          <a:p>
            <a:pPr marL="457200" indent="-457200"/>
            <a:r>
              <a:rPr lang="en-GB" sz="1500"/>
              <a:t>Help with his breathing by sitting correctly and giving him an inhaler</a:t>
            </a:r>
          </a:p>
          <a:p>
            <a:pPr marL="457200" indent="-457200"/>
            <a:r>
              <a:rPr lang="en-GB" sz="1500"/>
              <a:t>Give prescribed medication on repeat prescription with monthly check- ups from home</a:t>
            </a:r>
          </a:p>
          <a:p>
            <a:pPr marL="457200" indent="-457200"/>
            <a:r>
              <a:rPr lang="en-GB" sz="1500"/>
              <a:t>Help him to get into a quit smoking programme with support (advice on nicotine and smoking replacements) (NHS, 2023)</a:t>
            </a:r>
          </a:p>
          <a:p>
            <a:pPr marL="457200" indent="-457200"/>
            <a:r>
              <a:rPr lang="en-GB" sz="1500"/>
              <a:t>Having a nutritional plan drawn up by a nutritionist to help his wife prepare healthier meals</a:t>
            </a:r>
          </a:p>
          <a:p>
            <a:pPr marL="457200" indent="-457200"/>
            <a:r>
              <a:rPr lang="en-GB" sz="1500"/>
              <a:t>Plan out a light exercise plan </a:t>
            </a:r>
          </a:p>
          <a:p>
            <a:pPr marL="457200" indent="-457200"/>
            <a:r>
              <a:rPr lang="en-GB" sz="1500"/>
              <a:t>Suggest breathing exercises to help with the anxiety</a:t>
            </a:r>
          </a:p>
          <a:p>
            <a:pPr marL="457200" indent="-457200"/>
            <a:r>
              <a:rPr lang="en-GB" sz="1500"/>
              <a:t>Keep an eye out for any infection's (Coughing ,mucus </a:t>
            </a:r>
            <a:r>
              <a:rPr lang="en-GB" sz="1500" err="1"/>
              <a:t>worsenin</a:t>
            </a:r>
            <a:r>
              <a:rPr lang="en-GB" sz="1500"/>
              <a:t>g or changing in colour) (Gold ,2024)</a:t>
            </a:r>
          </a:p>
        </p:txBody>
      </p:sp>
      <p:pic>
        <p:nvPicPr>
          <p:cNvPr id="4" name="slide 11">
            <a:hlinkClick r:id="" action="ppaction://media"/>
            <a:extLst>
              <a:ext uri="{FF2B5EF4-FFF2-40B4-BE49-F238E27FC236}">
                <a16:creationId xmlns:a16="http://schemas.microsoft.com/office/drawing/2014/main" id="{B10B3D24-868B-6B15-55A1-64AF27CCC29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468589528"/>
      </p:ext>
    </p:extLst>
  </p:cSld>
  <p:clrMapOvr>
    <a:masterClrMapping/>
  </p:clrMapOvr>
  <mc:AlternateContent xmlns:mc="http://schemas.openxmlformats.org/markup-compatibility/2006">
    <mc:Choice xmlns:p14="http://schemas.microsoft.com/office/powerpoint/2010/main" Requires="p14">
      <p:transition spd="slow" p14:dur="2000" advTm="138397"/>
    </mc:Choice>
    <mc:Fallback>
      <p:transition spd="slow" advTm="1383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839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072E03-B45B-FFF5-6DA6-C99AE89BCFCD}"/>
              </a:ext>
            </a:extLst>
          </p:cNvPr>
          <p:cNvSpPr>
            <a:spLocks noGrp="1"/>
          </p:cNvSpPr>
          <p:nvPr>
            <p:ph type="title"/>
          </p:nvPr>
        </p:nvSpPr>
        <p:spPr>
          <a:xfrm>
            <a:off x="1389278" y="1233241"/>
            <a:ext cx="3240506" cy="4064628"/>
          </a:xfrm>
        </p:spPr>
        <p:txBody>
          <a:bodyPr>
            <a:normAutofit/>
          </a:bodyPr>
          <a:lstStyle/>
          <a:p>
            <a:r>
              <a:rPr lang="en-GB">
                <a:solidFill>
                  <a:srgbClr val="FFFFFF"/>
                </a:solidFill>
              </a:rPr>
              <a:t>Conclusion</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EE7F814-1C38-CDE1-9455-90729307BFC6}"/>
              </a:ext>
            </a:extLst>
          </p:cNvPr>
          <p:cNvSpPr>
            <a:spLocks noGrp="1"/>
          </p:cNvSpPr>
          <p:nvPr>
            <p:ph idx="1"/>
          </p:nvPr>
        </p:nvSpPr>
        <p:spPr>
          <a:xfrm>
            <a:off x="6096000" y="820880"/>
            <a:ext cx="5257799" cy="4889350"/>
          </a:xfrm>
        </p:spPr>
        <p:txBody>
          <a:bodyPr vert="horz" lIns="91440" tIns="45720" rIns="91440" bIns="45720" rtlCol="0" anchor="t">
            <a:normAutofit/>
          </a:bodyPr>
          <a:lstStyle/>
          <a:p>
            <a:pPr marL="0" indent="0">
              <a:buNone/>
            </a:pPr>
            <a:r>
              <a:rPr lang="en-GB" sz="2000"/>
              <a:t>In conclusion a care plan for somebody suffering from Chronic Obstructive Pulmonary disease focuses on managing the symptoms and improving the quality of life. This includes helping with the patient being able to breathe more easily and lowering the stress and anxiety levels. Finding a way to help with the quitting of smoking with support and advice. Ensuring them to use the medication effectively and easily while trying to stay infection free. Making an exercise regime and encouraging them with gentle exercises. These actions are based on recommended COPD management and help reduce complications (Gold,2024 ; NHS 2023)</a:t>
            </a:r>
            <a:endParaRPr lang="en-US" sz="200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slide 12">
            <a:hlinkClick r:id="" action="ppaction://media"/>
            <a:extLst>
              <a:ext uri="{FF2B5EF4-FFF2-40B4-BE49-F238E27FC236}">
                <a16:creationId xmlns:a16="http://schemas.microsoft.com/office/drawing/2014/main" id="{AD436782-97A0-1301-04EB-17C953C4313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776987536"/>
      </p:ext>
    </p:extLst>
  </p:cSld>
  <p:clrMapOvr>
    <a:masterClrMapping/>
  </p:clrMapOvr>
  <mc:AlternateContent xmlns:mc="http://schemas.openxmlformats.org/markup-compatibility/2006">
    <mc:Choice xmlns:p14="http://schemas.microsoft.com/office/powerpoint/2010/main" Requires="p14">
      <p:transition spd="slow" p14:dur="2000" advTm="79384"/>
    </mc:Choice>
    <mc:Fallback>
      <p:transition spd="slow" advTm="793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938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17B4213-C2EC-E849-E40D-5392970D6A7B}"/>
              </a:ext>
            </a:extLst>
          </p:cNvPr>
          <p:cNvSpPr>
            <a:spLocks noGrp="1"/>
          </p:cNvSpPr>
          <p:nvPr>
            <p:ph type="title"/>
          </p:nvPr>
        </p:nvSpPr>
        <p:spPr>
          <a:xfrm>
            <a:off x="838200" y="401221"/>
            <a:ext cx="10515600" cy="1348065"/>
          </a:xfrm>
        </p:spPr>
        <p:txBody>
          <a:bodyPr>
            <a:normAutofit/>
          </a:bodyPr>
          <a:lstStyle/>
          <a:p>
            <a:r>
              <a:rPr lang="en-GB" sz="5400">
                <a:solidFill>
                  <a:srgbClr val="FFFFFF"/>
                </a:solidFill>
              </a:rPr>
              <a:t>References</a:t>
            </a:r>
          </a:p>
        </p:txBody>
      </p:sp>
      <p:sp>
        <p:nvSpPr>
          <p:cNvPr id="3" name="Content Placeholder 2">
            <a:extLst>
              <a:ext uri="{FF2B5EF4-FFF2-40B4-BE49-F238E27FC236}">
                <a16:creationId xmlns:a16="http://schemas.microsoft.com/office/drawing/2014/main" id="{A15471B7-11F0-8079-2E03-4DC13D13AB2A}"/>
              </a:ext>
            </a:extLst>
          </p:cNvPr>
          <p:cNvSpPr>
            <a:spLocks noGrp="1"/>
          </p:cNvSpPr>
          <p:nvPr>
            <p:ph idx="1"/>
          </p:nvPr>
        </p:nvSpPr>
        <p:spPr>
          <a:xfrm>
            <a:off x="838200" y="2586789"/>
            <a:ext cx="10515600" cy="3590174"/>
          </a:xfrm>
        </p:spPr>
        <p:txBody>
          <a:bodyPr vert="horz" lIns="91440" tIns="45720" rIns="91440" bIns="45720" rtlCol="0">
            <a:normAutofit/>
          </a:bodyPr>
          <a:lstStyle/>
          <a:p>
            <a:pPr marL="0" indent="0">
              <a:buNone/>
            </a:pPr>
            <a:r>
              <a:rPr lang="en-GB" sz="1700">
                <a:latin typeface="Aptos"/>
                <a:ea typeface="Calibri"/>
                <a:cs typeface="Calibri"/>
              </a:rPr>
              <a:t>Chronic Obstructive Pulmonary Disease (COPD): Causes, Symptoms, &amp; Diagnosis (2024) Breathefree.com. BreatheFree. Available at: </a:t>
            </a:r>
            <a:r>
              <a:rPr lang="en-GB" sz="1700">
                <a:latin typeface="Aptos"/>
                <a:ea typeface="Calibri"/>
                <a:cs typeface="Calibri"/>
                <a:hlinkClick r:id="rId2"/>
              </a:rPr>
              <a:t>https://www.breathefree.com/breathing-conditions/copd</a:t>
            </a:r>
            <a:r>
              <a:rPr lang="en-GB" sz="1700">
                <a:latin typeface="Aptos"/>
                <a:ea typeface="Calibri"/>
                <a:cs typeface="Calibri"/>
              </a:rPr>
              <a:t>.</a:t>
            </a:r>
            <a:endParaRPr lang="en-US" sz="1700"/>
          </a:p>
          <a:p>
            <a:pPr marL="0" indent="0">
              <a:buNone/>
            </a:pPr>
            <a:r>
              <a:rPr lang="en-GB" sz="1700">
                <a:ea typeface="+mn-lt"/>
                <a:cs typeface="+mn-lt"/>
              </a:rPr>
              <a:t>Global Initiative for Chronic Obstructive Lung Disease (GOLD) (2024) </a:t>
            </a:r>
            <a:r>
              <a:rPr lang="en-GB" sz="1700" i="1">
                <a:ea typeface="+mn-lt"/>
                <a:cs typeface="+mn-lt"/>
              </a:rPr>
              <a:t>Global strategy for prevention, diagnosis and management of COPD: 2024 report</a:t>
            </a:r>
            <a:r>
              <a:rPr lang="en-GB" sz="1700">
                <a:ea typeface="+mn-lt"/>
                <a:cs typeface="+mn-lt"/>
              </a:rPr>
              <a:t>. Available at: </a:t>
            </a:r>
            <a:r>
              <a:rPr lang="en-GB" sz="1700">
                <a:ea typeface="+mn-lt"/>
                <a:cs typeface="+mn-lt"/>
                <a:hlinkClick r:id="rId3"/>
              </a:rPr>
              <a:t>https://goldcopd.org/2024-gold-report/</a:t>
            </a:r>
            <a:r>
              <a:rPr lang="en-GB" sz="1700">
                <a:ea typeface="+mn-lt"/>
                <a:cs typeface="+mn-lt"/>
              </a:rPr>
              <a:t> (Accessed: 17 March 2026).</a:t>
            </a:r>
            <a:endParaRPr lang="en-GB" sz="1700"/>
          </a:p>
          <a:p>
            <a:pPr marL="0" indent="0">
              <a:buNone/>
            </a:pPr>
            <a:r>
              <a:rPr lang="en-GB" sz="1700">
                <a:ea typeface="+mn-lt"/>
                <a:cs typeface="+mn-lt"/>
              </a:rPr>
              <a:t>NHS (2023) </a:t>
            </a:r>
            <a:r>
              <a:rPr lang="en-GB" sz="1700" i="1">
                <a:ea typeface="+mn-lt"/>
                <a:cs typeface="+mn-lt"/>
              </a:rPr>
              <a:t>Chronic obstructive pulmonary disease (COPD)</a:t>
            </a:r>
            <a:r>
              <a:rPr lang="en-GB" sz="1700">
                <a:ea typeface="+mn-lt"/>
                <a:cs typeface="+mn-lt"/>
              </a:rPr>
              <a:t>. Available at: </a:t>
            </a:r>
            <a:r>
              <a:rPr lang="en-GB" sz="1700">
                <a:ea typeface="+mn-lt"/>
                <a:cs typeface="+mn-lt"/>
                <a:hlinkClick r:id="rId4"/>
              </a:rPr>
              <a:t>https://www.nhs.uk/conditions/chronic-obstructive-pulmonary-disease-copd/</a:t>
            </a:r>
            <a:r>
              <a:rPr lang="en-GB" sz="1700">
                <a:ea typeface="+mn-lt"/>
                <a:cs typeface="+mn-lt"/>
              </a:rPr>
              <a:t> (Accessed: 17 March 2026).</a:t>
            </a:r>
            <a:endParaRPr lang="en-GB" sz="1700"/>
          </a:p>
          <a:p>
            <a:pPr marL="0" indent="0">
              <a:buNone/>
            </a:pPr>
            <a:r>
              <a:rPr lang="en-GB" sz="1700">
                <a:latin typeface="Aptos"/>
                <a:ea typeface="Calibri"/>
                <a:cs typeface="Calibri"/>
              </a:rPr>
              <a:t>What Is COPD? A Simple Guide to Understanding Your Lungs - Responsum Health (2025) Responsum Health. Available at: </a:t>
            </a:r>
            <a:r>
              <a:rPr lang="en-GB" sz="1700">
                <a:latin typeface="Aptos"/>
                <a:ea typeface="Calibri"/>
                <a:cs typeface="Calibri"/>
                <a:hlinkClick r:id="rId5"/>
              </a:rPr>
              <a:t>https://responsumhealth.com/conditions/copd/what-is-copd/</a:t>
            </a:r>
            <a:r>
              <a:rPr lang="en-GB" sz="1700">
                <a:latin typeface="Aptos"/>
                <a:ea typeface="Calibri"/>
                <a:cs typeface="Calibri"/>
              </a:rPr>
              <a:t>.</a:t>
            </a:r>
            <a:endParaRPr lang="en-GB" sz="1700"/>
          </a:p>
          <a:p>
            <a:pPr marL="0" indent="0">
              <a:buNone/>
            </a:pPr>
            <a:r>
              <a:rPr lang="en-GB" sz="1700">
                <a:latin typeface="Aptos"/>
                <a:ea typeface="Calibri"/>
                <a:cs typeface="Calibri"/>
              </a:rPr>
              <a:t>World Health Organization: WHO (2019) Chronic respiratory diseases, Who.int. World Health Organization: WHO. Available at: </a:t>
            </a:r>
            <a:r>
              <a:rPr lang="en-GB" sz="1700">
                <a:latin typeface="Aptos"/>
                <a:ea typeface="Calibri"/>
                <a:cs typeface="Calibri"/>
                <a:hlinkClick r:id="rId6"/>
              </a:rPr>
              <a:t>https://www.who.int/health-topics/chronic-respiratory-diseases#tab=tab_2</a:t>
            </a:r>
            <a:r>
              <a:rPr lang="en-GB" sz="1700">
                <a:latin typeface="Aptos"/>
                <a:ea typeface="Calibri"/>
                <a:cs typeface="Calibri"/>
              </a:rPr>
              <a:t>. (Accessed March 16th 2026)</a:t>
            </a:r>
            <a:endParaRPr lang="en-GB" sz="1700"/>
          </a:p>
        </p:txBody>
      </p:sp>
    </p:spTree>
    <p:extLst>
      <p:ext uri="{BB962C8B-B14F-4D97-AF65-F5344CB8AC3E}">
        <p14:creationId xmlns:p14="http://schemas.microsoft.com/office/powerpoint/2010/main" val="26710619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1098</Words>
  <Application>Microsoft Office PowerPoint</Application>
  <PresentationFormat>Widescreen</PresentationFormat>
  <Paragraphs>65</Paragraphs>
  <Slides>13</Slides>
  <Notes>0</Notes>
  <HiddenSlides>0</HiddenSlides>
  <MMClips>13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Aptos Display</vt:lpstr>
      <vt:lpstr>Arial</vt:lpstr>
      <vt:lpstr>Calibri</vt:lpstr>
      <vt:lpstr>Lato</vt:lpstr>
      <vt:lpstr>office theme</vt:lpstr>
      <vt:lpstr>BMHP 5023 Component 2      D Sawyers</vt:lpstr>
      <vt:lpstr>Introduction</vt:lpstr>
      <vt:lpstr>CRDs Chronic respiratory diseases</vt:lpstr>
      <vt:lpstr>CRDs Chronic Respriratoy  diseases </vt:lpstr>
      <vt:lpstr>What is COPD ?</vt:lpstr>
      <vt:lpstr>What is COPD ?</vt:lpstr>
      <vt:lpstr>II</vt:lpstr>
      <vt:lpstr>The Risk Factors</vt:lpstr>
      <vt:lpstr>Symptoms</vt:lpstr>
      <vt:lpstr>Patients care plan</vt:lpstr>
      <vt:lpstr>Sids plan of action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UWTSD</dc:creator>
  <cp:lastModifiedBy>Sandra Bandyova (2323066)</cp:lastModifiedBy>
  <cp:revision>858</cp:revision>
  <dcterms:created xsi:type="dcterms:W3CDTF">2026-03-12T14:07:23Z</dcterms:created>
  <dcterms:modified xsi:type="dcterms:W3CDTF">2026-03-20T23:43:16Z</dcterms:modified>
</cp:coreProperties>
</file>