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459" r:id="rId5"/>
    <p:sldId id="464" r:id="rId6"/>
    <p:sldId id="465" r:id="rId7"/>
    <p:sldId id="466" r:id="rId8"/>
    <p:sldId id="474" r:id="rId9"/>
    <p:sldId id="475" r:id="rId10"/>
    <p:sldId id="476" r:id="rId11"/>
    <p:sldId id="467" r:id="rId12"/>
    <p:sldId id="468" r:id="rId13"/>
    <p:sldId id="469" r:id="rId14"/>
    <p:sldId id="470" r:id="rId15"/>
    <p:sldId id="471" r:id="rId16"/>
    <p:sldId id="482" r:id="rId17"/>
    <p:sldId id="472" r:id="rId18"/>
    <p:sldId id="481" r:id="rId19"/>
    <p:sldId id="480" r:id="rId20"/>
    <p:sldId id="473" r:id="rId21"/>
    <p:sldId id="477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3" d="100"/>
          <a:sy n="53" d="100"/>
        </p:scale>
        <p:origin x="166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13/10/2021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575EE-F7F6-42C9-B986-378C98754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13CC8-9E48-4AB4-B99E-41E5E253396E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F223E7-5909-421E-8FED-C975AE448F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AEDCD0-99A2-4795-AA60-8C45137C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1F7D49-58D3-4CF3-9DE8-EB331C543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EF69C2-728C-445E-A681-863B05C6D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D16C47AD-9C7D-4591-AD19-B44267B8A4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44003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mailto:b.schmidt@uwtsd.ac.uk" TargetMode="External"/><Relationship Id="rId2" Type="http://schemas.openxmlformats.org/officeDocument/2006/relationships/hyperlink" Target="mailto:r.coard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Induction to Dissertation module (Lampeter)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9682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D4177-7E19-4277-B119-5595D3BB2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12A-3400-4E51-9C84-A998AEE82F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‘Common Module’ Level 6 = Dissertation</a:t>
            </a:r>
          </a:p>
          <a:p>
            <a:r>
              <a:rPr lang="en-GB" dirty="0"/>
              <a:t>40 credits </a:t>
            </a:r>
          </a:p>
          <a:p>
            <a:r>
              <a:rPr lang="en-GB" dirty="0"/>
              <a:t>Looked after by supervisor (now called output tutor) and coordinator (now called cluster tutor, i.e. Ros and Bettina)</a:t>
            </a:r>
          </a:p>
        </p:txBody>
      </p:sp>
    </p:spTree>
    <p:extLst>
      <p:ext uri="{BB962C8B-B14F-4D97-AF65-F5344CB8AC3E}">
        <p14:creationId xmlns:p14="http://schemas.microsoft.com/office/powerpoint/2010/main" val="2453097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F861D-03CA-4CE3-8A5E-8181BD887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Generic sites on Moodle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60" t="24633" r="4492" b="11015"/>
          <a:stretch/>
        </p:blipFill>
        <p:spPr>
          <a:xfrm>
            <a:off x="60951" y="1700808"/>
            <a:ext cx="9022097" cy="3548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48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28" t="9923" r="21041" b="12853"/>
          <a:stretch/>
        </p:blipFill>
        <p:spPr>
          <a:xfrm>
            <a:off x="251520" y="332655"/>
            <a:ext cx="8568952" cy="5068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296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332C0-48D2-41CB-ADE3-59D104ED3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79572-AFD9-4464-9355-C4817FA055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assessment – Dissertation (90% of module mark)</a:t>
            </a:r>
          </a:p>
          <a:p>
            <a:pPr lvl="1"/>
            <a:r>
              <a:rPr lang="en-GB" dirty="0"/>
              <a:t>Students in creative writing: creative portfolio </a:t>
            </a:r>
          </a:p>
          <a:p>
            <a:r>
              <a:rPr lang="en-GB" dirty="0"/>
              <a:t>10,000 words long</a:t>
            </a:r>
          </a:p>
          <a:p>
            <a:pPr lvl="1"/>
            <a:r>
              <a:rPr lang="en-GB" dirty="0"/>
              <a:t>Students in creative writing: to be discussed with supervisor </a:t>
            </a:r>
          </a:p>
          <a:p>
            <a:r>
              <a:rPr lang="en-GB" b="1" dirty="0"/>
              <a:t>Due: 4</a:t>
            </a:r>
            <a:r>
              <a:rPr lang="en-GB" b="1" baseline="30000" dirty="0"/>
              <a:t>th</a:t>
            </a:r>
            <a:r>
              <a:rPr lang="en-GB" b="1" dirty="0"/>
              <a:t> of May 2022</a:t>
            </a:r>
          </a:p>
        </p:txBody>
      </p:sp>
    </p:spTree>
    <p:extLst>
      <p:ext uri="{BB962C8B-B14F-4D97-AF65-F5344CB8AC3E}">
        <p14:creationId xmlns:p14="http://schemas.microsoft.com/office/powerpoint/2010/main" val="3470947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352D-CBF1-4AE7-97AE-12EF8D914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90360-35C7-41F8-A0AF-3A424990F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Reflective Report </a:t>
            </a:r>
          </a:p>
          <a:p>
            <a:pPr lvl="1"/>
            <a:r>
              <a:rPr lang="en-GB" dirty="0"/>
              <a:t>(max. 1000 words, 5% of module mark)</a:t>
            </a:r>
          </a:p>
          <a:p>
            <a:r>
              <a:rPr lang="en-GB" b="1" dirty="0"/>
              <a:t>Due on 12 November </a:t>
            </a:r>
            <a:r>
              <a:rPr lang="en-GB" dirty="0"/>
              <a:t>(end of Block 2)</a:t>
            </a:r>
          </a:p>
          <a:p>
            <a:pPr lvl="1"/>
            <a:r>
              <a:rPr lang="en-GB" dirty="0"/>
              <a:t>which outlines</a:t>
            </a:r>
          </a:p>
          <a:p>
            <a:pPr lvl="2"/>
            <a:r>
              <a:rPr lang="en-GB" dirty="0"/>
              <a:t>Research questions</a:t>
            </a:r>
          </a:p>
          <a:p>
            <a:pPr lvl="2"/>
            <a:r>
              <a:rPr lang="en-GB" dirty="0"/>
              <a:t>Methodology</a:t>
            </a:r>
          </a:p>
          <a:p>
            <a:pPr lvl="2"/>
            <a:r>
              <a:rPr lang="en-GB" dirty="0"/>
              <a:t>key readings </a:t>
            </a:r>
          </a:p>
          <a:p>
            <a:pPr lvl="2"/>
            <a:r>
              <a:rPr lang="en-GB" dirty="0"/>
              <a:t>Plan (time table)</a:t>
            </a:r>
          </a:p>
          <a:p>
            <a:pPr lvl="2"/>
            <a:r>
              <a:rPr lang="en-GB" dirty="0"/>
              <a:t>Progress so far </a:t>
            </a:r>
          </a:p>
          <a:p>
            <a:r>
              <a:rPr lang="en-GB" dirty="0"/>
              <a:t>(marked by supervisors)</a:t>
            </a:r>
          </a:p>
        </p:txBody>
      </p:sp>
    </p:spTree>
    <p:extLst>
      <p:ext uri="{BB962C8B-B14F-4D97-AF65-F5344CB8AC3E}">
        <p14:creationId xmlns:p14="http://schemas.microsoft.com/office/powerpoint/2010/main" val="1916711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12CD4-D43B-4BBE-9C8C-32DFBCE18C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 small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DD30A-0284-47A1-9CC4-4F6453EFC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Oral Presentation (‘Share and Present’ task)</a:t>
            </a:r>
          </a:p>
          <a:p>
            <a:r>
              <a:rPr lang="en-GB" dirty="0"/>
              <a:t>10 minutes with 5 minutes for questions</a:t>
            </a:r>
          </a:p>
          <a:p>
            <a:r>
              <a:rPr lang="en-GB" dirty="0"/>
              <a:t>5% of module mark </a:t>
            </a:r>
          </a:p>
          <a:p>
            <a:r>
              <a:rPr lang="en-GB" dirty="0"/>
              <a:t>Scheduled in </a:t>
            </a:r>
            <a:r>
              <a:rPr lang="en-GB" b="1" dirty="0"/>
              <a:t>week 2 of Block 6 </a:t>
            </a:r>
            <a:r>
              <a:rPr lang="en-GB" dirty="0"/>
              <a:t>(i.e., week starting 28</a:t>
            </a:r>
            <a:r>
              <a:rPr lang="en-GB" baseline="30000" dirty="0"/>
              <a:t>th</a:t>
            </a:r>
            <a:r>
              <a:rPr lang="en-GB" dirty="0"/>
              <a:t> of March 2022) (marked by supervisors)   </a:t>
            </a:r>
          </a:p>
          <a:p>
            <a:r>
              <a:rPr lang="en-GB" dirty="0"/>
              <a:t>Slides need to be uploaded on Sunday, 27</a:t>
            </a:r>
            <a:r>
              <a:rPr lang="en-GB" baseline="30000" dirty="0"/>
              <a:t>th</a:t>
            </a:r>
            <a:r>
              <a:rPr lang="en-GB" dirty="0"/>
              <a:t> March 2022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771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C4373-0439-46DF-84AD-CA7668DB8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plan for Humanities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B01F8-8CB2-4708-B342-2D41206C4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Mainly in Block 2 and Block 6</a:t>
            </a:r>
          </a:p>
          <a:p>
            <a:r>
              <a:rPr lang="en-GB" dirty="0"/>
              <a:t>work on dissertation should be mainly done in these two blocks </a:t>
            </a:r>
          </a:p>
          <a:p>
            <a:r>
              <a:rPr lang="en-GB" dirty="0"/>
              <a:t>though you have more time (and supervision) outside these two blocks </a:t>
            </a:r>
          </a:p>
        </p:txBody>
      </p:sp>
    </p:spTree>
    <p:extLst>
      <p:ext uri="{BB962C8B-B14F-4D97-AF65-F5344CB8AC3E}">
        <p14:creationId xmlns:p14="http://schemas.microsoft.com/office/powerpoint/2010/main" val="550171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C58CA-FD8C-479D-B626-B5D686F18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in Block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9D395-C33B-48D1-B34A-114AD23BC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b="1" dirty="0"/>
              <a:t>Week 1: </a:t>
            </a:r>
          </a:p>
          <a:p>
            <a:r>
              <a:rPr lang="en-GB" dirty="0"/>
              <a:t>Induction (both clusters together)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Task</a:t>
            </a:r>
            <a:r>
              <a:rPr lang="en-GB" dirty="0"/>
              <a:t>: If you have not submitted a proposal yet, you need to submit one by </a:t>
            </a:r>
            <a:r>
              <a:rPr lang="en-GB" u="sng" dirty="0"/>
              <a:t>12 noon Friday 22 October </a:t>
            </a:r>
          </a:p>
        </p:txBody>
      </p:sp>
    </p:spTree>
    <p:extLst>
      <p:ext uri="{BB962C8B-B14F-4D97-AF65-F5344CB8AC3E}">
        <p14:creationId xmlns:p14="http://schemas.microsoft.com/office/powerpoint/2010/main" val="4011209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1F79D-04E4-464E-9671-5CFF54EA7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Week 2:</a:t>
            </a:r>
          </a:p>
          <a:p>
            <a:r>
              <a:rPr lang="en-GB" dirty="0"/>
              <a:t>Planning and Structuring </a:t>
            </a:r>
          </a:p>
          <a:p>
            <a:pPr lvl="1"/>
            <a:r>
              <a:rPr lang="en-GB" dirty="0"/>
              <a:t>We will also discuss how to develop an argument </a:t>
            </a:r>
          </a:p>
          <a:p>
            <a:r>
              <a:rPr lang="en-GB" dirty="0"/>
              <a:t>27</a:t>
            </a:r>
            <a:r>
              <a:rPr lang="en-GB" baseline="30000" dirty="0"/>
              <a:t>th</a:t>
            </a:r>
            <a:r>
              <a:rPr lang="en-GB" dirty="0"/>
              <a:t> October: Webinar by Chris Gentleman (UWTSD Career Service) on “identifying your skills, options with a degree in Humanities in the first one as well as looking at CV’s”. (at 10 a.m. for cluster A and 2 p.m. for Cluster B)</a:t>
            </a:r>
          </a:p>
          <a:p>
            <a:r>
              <a:rPr lang="en-GB" b="1" dirty="0"/>
              <a:t>Task</a:t>
            </a:r>
            <a:r>
              <a:rPr lang="en-GB" dirty="0"/>
              <a:t>: Meeting with supervisor (i.e. the ‘Initial Review’)</a:t>
            </a:r>
          </a:p>
        </p:txBody>
      </p:sp>
    </p:spTree>
    <p:extLst>
      <p:ext uri="{BB962C8B-B14F-4D97-AF65-F5344CB8AC3E}">
        <p14:creationId xmlns:p14="http://schemas.microsoft.com/office/powerpoint/2010/main" val="40880112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22FC-5C8E-411D-A585-EA7F66509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Week 3</a:t>
            </a:r>
            <a:r>
              <a:rPr lang="en-GB" dirty="0"/>
              <a:t>:</a:t>
            </a:r>
          </a:p>
          <a:p>
            <a:r>
              <a:rPr lang="en-GB" dirty="0"/>
              <a:t>Literature Review and Critical Engagement</a:t>
            </a:r>
          </a:p>
          <a:p>
            <a:pPr lvl="1"/>
            <a:r>
              <a:rPr lang="en-GB" dirty="0"/>
              <a:t>We will also discuss the Reflective Report (the first assessment)</a:t>
            </a:r>
          </a:p>
          <a:p>
            <a:r>
              <a:rPr lang="en-GB" dirty="0"/>
              <a:t>Webinar by Peter </a:t>
            </a:r>
            <a:r>
              <a:rPr lang="en-US" dirty="0"/>
              <a:t>Duffield-Fuller on </a:t>
            </a:r>
            <a:r>
              <a:rPr lang="en-GB" dirty="0"/>
              <a:t>“Finding e-resources in databases” on 3</a:t>
            </a:r>
            <a:r>
              <a:rPr lang="en-GB" baseline="30000" dirty="0"/>
              <a:t>rd</a:t>
            </a:r>
            <a:r>
              <a:rPr lang="en-GB" dirty="0"/>
              <a:t> November for Cluster A and 5</a:t>
            </a:r>
            <a:r>
              <a:rPr lang="en-GB" baseline="30000" dirty="0"/>
              <a:t>th</a:t>
            </a:r>
            <a:r>
              <a:rPr lang="en-GB" dirty="0"/>
              <a:t> November for Cluster B </a:t>
            </a:r>
          </a:p>
          <a:p>
            <a:r>
              <a:rPr lang="en-GB" b="1" dirty="0"/>
              <a:t>Task</a:t>
            </a:r>
            <a:r>
              <a:rPr lang="en-GB" dirty="0"/>
              <a:t>: read a book relevant for your dissertation and prepare to speak (up to 5 minutes) about it critically </a:t>
            </a:r>
          </a:p>
        </p:txBody>
      </p:sp>
    </p:spTree>
    <p:extLst>
      <p:ext uri="{BB962C8B-B14F-4D97-AF65-F5344CB8AC3E}">
        <p14:creationId xmlns:p14="http://schemas.microsoft.com/office/powerpoint/2010/main" val="24422726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61C618-25CF-47A5-B4F5-E0EFB3EF0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4752529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Week 4:</a:t>
            </a:r>
          </a:p>
          <a:p>
            <a:r>
              <a:rPr lang="en-GB" dirty="0"/>
              <a:t>Practical advice session for next weeks </a:t>
            </a:r>
          </a:p>
          <a:p>
            <a:pPr lvl="1"/>
            <a:r>
              <a:rPr lang="en-GB" dirty="0"/>
              <a:t>We will propose peer-groups for further discussion during the coming weeks </a:t>
            </a:r>
          </a:p>
          <a:p>
            <a:r>
              <a:rPr lang="en-GB" dirty="0"/>
              <a:t>Webinar by Peter </a:t>
            </a:r>
            <a:r>
              <a:rPr lang="en-US" dirty="0"/>
              <a:t>Duffield-Fuller on </a:t>
            </a:r>
            <a:r>
              <a:rPr lang="en-GB" dirty="0"/>
              <a:t>Reference styles and bibliography on 10</a:t>
            </a:r>
            <a:r>
              <a:rPr lang="en-GB" baseline="30000" dirty="0"/>
              <a:t>th</a:t>
            </a:r>
            <a:r>
              <a:rPr lang="en-GB" dirty="0"/>
              <a:t> November for Cluster A and 12</a:t>
            </a:r>
            <a:r>
              <a:rPr lang="en-GB" baseline="30000" dirty="0"/>
              <a:t>th</a:t>
            </a:r>
            <a:r>
              <a:rPr lang="en-GB" dirty="0"/>
              <a:t> November for Cluster B </a:t>
            </a:r>
          </a:p>
          <a:p>
            <a:r>
              <a:rPr lang="en-GB" b="1" dirty="0"/>
              <a:t>Task</a:t>
            </a:r>
            <a:r>
              <a:rPr lang="en-GB" dirty="0"/>
              <a:t>: submit ‘Reflective Report’ by 12 November </a:t>
            </a:r>
          </a:p>
        </p:txBody>
      </p:sp>
    </p:spTree>
    <p:extLst>
      <p:ext uri="{BB962C8B-B14F-4D97-AF65-F5344CB8AC3E}">
        <p14:creationId xmlns:p14="http://schemas.microsoft.com/office/powerpoint/2010/main" val="1260576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16D8B-9A8E-44BC-A189-FCD888D503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session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F5511-3969-4053-88B0-A97D68F679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17 November, at 10 a.m. (both Clusters): Webinar by Chris Gentleman (UWTSD Career Service) on “PGCE applications, internships, graduate jobs and successful interviews”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089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47A02-27B8-458E-BEE0-31984AB34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in Block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73EB4-7353-4B29-8B03-DB126B57F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1: Session about how to prepare a presentation </a:t>
            </a:r>
          </a:p>
          <a:p>
            <a:r>
              <a:rPr lang="en-GB" dirty="0"/>
              <a:t>Week 3: Session about dissertation structuring </a:t>
            </a:r>
          </a:p>
          <a:p>
            <a:r>
              <a:rPr lang="en-GB" dirty="0"/>
              <a:t>Week 4: Session about submitting dissertation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0756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95BC9-BF21-49D8-8A7D-3609BB2C5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session in Block 6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C95BA-9A5E-4980-99A6-96E15F9DA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webinar about MA programmes and PGT applications with Angus Slater and Louise Steel (date tbc)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930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12D62-EFD4-4DB0-88A6-0833E42097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Peer groups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CFD21-B831-4C88-8973-9A5342B41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the year it will be important to discuss your work with other students</a:t>
            </a:r>
          </a:p>
          <a:p>
            <a:endParaRPr lang="en-GB" dirty="0"/>
          </a:p>
          <a:p>
            <a:r>
              <a:rPr lang="en-GB" dirty="0"/>
              <a:t>We’ll help you form peer groups for regular chats and support using teams and the forums on Moodle</a:t>
            </a:r>
          </a:p>
        </p:txBody>
      </p:sp>
    </p:spTree>
    <p:extLst>
      <p:ext uri="{BB962C8B-B14F-4D97-AF65-F5344CB8AC3E}">
        <p14:creationId xmlns:p14="http://schemas.microsoft.com/office/powerpoint/2010/main" val="34690553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A2993-FA1C-4C1B-BA16-ADA6AF55F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86AE2-FC25-4C2F-9E66-B7D237FCA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the proposal you submitted before the summer break </a:t>
            </a:r>
          </a:p>
          <a:p>
            <a:pPr lvl="1"/>
            <a:r>
              <a:rPr lang="en-GB" dirty="0"/>
              <a:t>If you are still happy with it, no further action needed</a:t>
            </a:r>
          </a:p>
          <a:p>
            <a:pPr lvl="1"/>
            <a:r>
              <a:rPr lang="en-GB" dirty="0"/>
              <a:t>But if you want to adjust it resubmit new proposal by </a:t>
            </a:r>
            <a:r>
              <a:rPr lang="en-GB" b="1" dirty="0"/>
              <a:t>12 noon Friday 22 October </a:t>
            </a:r>
          </a:p>
        </p:txBody>
      </p:sp>
    </p:spTree>
    <p:extLst>
      <p:ext uri="{BB962C8B-B14F-4D97-AF65-F5344CB8AC3E}">
        <p14:creationId xmlns:p14="http://schemas.microsoft.com/office/powerpoint/2010/main" val="351778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D1B31-830A-4BFE-ABB6-5F51DEB9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B06397-ADC8-4674-8DAD-9D9D81236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Contact:</a:t>
            </a:r>
          </a:p>
          <a:p>
            <a:endParaRPr lang="en-GB" dirty="0"/>
          </a:p>
          <a:p>
            <a:r>
              <a:rPr lang="en-GB" dirty="0"/>
              <a:t>Cluster A</a:t>
            </a:r>
          </a:p>
          <a:p>
            <a:pPr lvl="1"/>
            <a:r>
              <a:rPr lang="pt-BR" dirty="0">
                <a:hlinkClick r:id="rId2"/>
              </a:rPr>
              <a:t>r.coard@uwtsd.ac.uk</a:t>
            </a:r>
            <a:endParaRPr lang="pt-BR" dirty="0"/>
          </a:p>
          <a:p>
            <a:pPr lvl="1"/>
            <a:endParaRPr lang="en-GB" dirty="0"/>
          </a:p>
          <a:p>
            <a:r>
              <a:rPr lang="en-GB" dirty="0"/>
              <a:t>Cluster B</a:t>
            </a:r>
          </a:p>
          <a:p>
            <a:pPr lvl="1"/>
            <a:r>
              <a:rPr lang="en-GB" dirty="0">
                <a:hlinkClick r:id="rId3"/>
              </a:rPr>
              <a:t>b.schmidt@uwtsd.ac.uk</a:t>
            </a: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25521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649</Words>
  <Application>Microsoft Office PowerPoint</Application>
  <PresentationFormat>On-screen Show (4:3)</PresentationFormat>
  <Paragraphs>76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Myriad Pro</vt:lpstr>
      <vt:lpstr>20140311PresentationUWTSDTemplate</vt:lpstr>
      <vt:lpstr>Induction to Dissertation module (Lampeter)</vt:lpstr>
      <vt:lpstr>PowerPoint Presentation</vt:lpstr>
      <vt:lpstr>Generic sites on Moodle </vt:lpstr>
      <vt:lpstr>PowerPoint Presentation</vt:lpstr>
      <vt:lpstr>Assessments </vt:lpstr>
      <vt:lpstr>First small assessment</vt:lpstr>
      <vt:lpstr>Second small assessment</vt:lpstr>
      <vt:lpstr>Teaching plan for Humanities </vt:lpstr>
      <vt:lpstr>Teaching in Block 2</vt:lpstr>
      <vt:lpstr>PowerPoint Presentation</vt:lpstr>
      <vt:lpstr>PowerPoint Presentation</vt:lpstr>
      <vt:lpstr>PowerPoint Presentation</vt:lpstr>
      <vt:lpstr>Additional session  </vt:lpstr>
      <vt:lpstr>Teaching in Block 6</vt:lpstr>
      <vt:lpstr>Additional session in Block 6 </vt:lpstr>
      <vt:lpstr>Peer groups </vt:lpstr>
      <vt:lpstr>Task this week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Yoruba Mythology Human and Divine (W3)</dc:title>
  <dc:creator>Bettina Schmidt</dc:creator>
  <cp:lastModifiedBy>Bettina Schmidt</cp:lastModifiedBy>
  <cp:revision>38</cp:revision>
  <dcterms:created xsi:type="dcterms:W3CDTF">2020-09-10T14:22:57Z</dcterms:created>
  <dcterms:modified xsi:type="dcterms:W3CDTF">2021-10-13T14:06:42Z</dcterms:modified>
</cp:coreProperties>
</file>