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6" r:id="rId10"/>
    <p:sldId id="267" r:id="rId11"/>
    <p:sldId id="262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83" r:id="rId20"/>
    <p:sldId id="275" r:id="rId21"/>
    <p:sldId id="276" r:id="rId22"/>
    <p:sldId id="278" r:id="rId23"/>
    <p:sldId id="277" r:id="rId24"/>
    <p:sldId id="279" r:id="rId25"/>
    <p:sldId id="280" r:id="rId26"/>
    <p:sldId id="281" r:id="rId27"/>
    <p:sldId id="282" r:id="rId28"/>
    <p:sldId id="265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4A51D0-9911-481F-96C3-E9F3158F7711}" v="10" dt="2026-02-13T10:54:14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1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6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modSld">
      <pc:chgData name="Lara Hopkinson" userId="4c46a3d6-da89-4616-bd45-1b70e49404c2" providerId="ADAL" clId="{7F1F0841-190A-46F8-9915-0C9D4FD90F14}" dt="2026-02-13T10:54:14.458" v="47"/>
      <pc:docMkLst>
        <pc:docMk/>
      </pc:docMkLst>
      <pc:sldChg chg="setBg">
        <pc:chgData name="Lara Hopkinson" userId="4c46a3d6-da89-4616-bd45-1b70e49404c2" providerId="ADAL" clId="{7F1F0841-190A-46F8-9915-0C9D4FD90F14}" dt="2026-02-13T10:50:38.281" v="0"/>
        <pc:sldMkLst>
          <pc:docMk/>
          <pc:sldMk cId="2833485319" sldId="258"/>
        </pc:sldMkLst>
      </pc:sldChg>
      <pc:sldChg chg="setBg">
        <pc:chgData name="Lara Hopkinson" userId="4c46a3d6-da89-4616-bd45-1b70e49404c2" providerId="ADAL" clId="{7F1F0841-190A-46F8-9915-0C9D4FD90F14}" dt="2026-02-13T10:50:43.761" v="1"/>
        <pc:sldMkLst>
          <pc:docMk/>
          <pc:sldMk cId="3179388186" sldId="259"/>
        </pc:sldMkLst>
      </pc:sldChg>
      <pc:sldChg chg="setBg">
        <pc:chgData name="Lara Hopkinson" userId="4c46a3d6-da89-4616-bd45-1b70e49404c2" providerId="ADAL" clId="{7F1F0841-190A-46F8-9915-0C9D4FD90F14}" dt="2026-02-13T10:54:14.458" v="47"/>
        <pc:sldMkLst>
          <pc:docMk/>
          <pc:sldMk cId="2779879460" sldId="265"/>
        </pc:sldMkLst>
      </pc:sldChg>
      <pc:sldChg chg="setBg">
        <pc:chgData name="Lara Hopkinson" userId="4c46a3d6-da89-4616-bd45-1b70e49404c2" providerId="ADAL" clId="{7F1F0841-190A-46F8-9915-0C9D4FD90F14}" dt="2026-02-13T10:50:49.611" v="2"/>
        <pc:sldMkLst>
          <pc:docMk/>
          <pc:sldMk cId="290613391" sldId="266"/>
        </pc:sldMkLst>
      </pc:sldChg>
      <pc:sldChg chg="setBg">
        <pc:chgData name="Lara Hopkinson" userId="4c46a3d6-da89-4616-bd45-1b70e49404c2" providerId="ADAL" clId="{7F1F0841-190A-46F8-9915-0C9D4FD90F14}" dt="2026-02-13T10:50:54.151" v="3"/>
        <pc:sldMkLst>
          <pc:docMk/>
          <pc:sldMk cId="4266647982" sldId="267"/>
        </pc:sldMkLst>
      </pc:sldChg>
      <pc:sldChg chg="modSp mod setBg">
        <pc:chgData name="Lara Hopkinson" userId="4c46a3d6-da89-4616-bd45-1b70e49404c2" providerId="ADAL" clId="{7F1F0841-190A-46F8-9915-0C9D4FD90F14}" dt="2026-02-13T10:51:23.740" v="11" actId="1076"/>
        <pc:sldMkLst>
          <pc:docMk/>
          <pc:sldMk cId="3203151527" sldId="268"/>
        </pc:sldMkLst>
        <pc:spChg chg="mod">
          <ac:chgData name="Lara Hopkinson" userId="4c46a3d6-da89-4616-bd45-1b70e49404c2" providerId="ADAL" clId="{7F1F0841-190A-46F8-9915-0C9D4FD90F14}" dt="2026-02-13T10:51:23.740" v="11" actId="1076"/>
          <ac:spMkLst>
            <pc:docMk/>
            <pc:sldMk cId="3203151527" sldId="268"/>
            <ac:spMk id="2" creationId="{00000000-0000-0000-0000-000000000000}"/>
          </ac:spMkLst>
        </pc:spChg>
      </pc:sldChg>
      <pc:sldChg chg="modSp mod setBg">
        <pc:chgData name="Lara Hopkinson" userId="4c46a3d6-da89-4616-bd45-1b70e49404c2" providerId="ADAL" clId="{7F1F0841-190A-46F8-9915-0C9D4FD90F14}" dt="2026-02-13T10:51:35.422" v="16" actId="20577"/>
        <pc:sldMkLst>
          <pc:docMk/>
          <pc:sldMk cId="4142585175" sldId="270"/>
        </pc:sldMkLst>
        <pc:spChg chg="mod">
          <ac:chgData name="Lara Hopkinson" userId="4c46a3d6-da89-4616-bd45-1b70e49404c2" providerId="ADAL" clId="{7F1F0841-190A-46F8-9915-0C9D4FD90F14}" dt="2026-02-13T10:51:35.422" v="16" actId="20577"/>
          <ac:spMkLst>
            <pc:docMk/>
            <pc:sldMk cId="4142585175" sldId="270"/>
            <ac:spMk id="2" creationId="{00000000-0000-0000-0000-000000000000}"/>
          </ac:spMkLst>
        </pc:spChg>
      </pc:sldChg>
      <pc:sldChg chg="addSp delSp modSp mod setBg">
        <pc:chgData name="Lara Hopkinson" userId="4c46a3d6-da89-4616-bd45-1b70e49404c2" providerId="ADAL" clId="{7F1F0841-190A-46F8-9915-0C9D4FD90F14}" dt="2026-02-13T10:53:27.814" v="39" actId="1076"/>
        <pc:sldMkLst>
          <pc:docMk/>
          <pc:sldMk cId="782669766" sldId="272"/>
        </pc:sldMkLst>
        <pc:spChg chg="mod">
          <ac:chgData name="Lara Hopkinson" userId="4c46a3d6-da89-4616-bd45-1b70e49404c2" providerId="ADAL" clId="{7F1F0841-190A-46F8-9915-0C9D4FD90F14}" dt="2026-02-13T10:53:27.814" v="39" actId="1076"/>
          <ac:spMkLst>
            <pc:docMk/>
            <pc:sldMk cId="782669766" sldId="272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6-02-13T10:52:59.599" v="19" actId="478"/>
          <ac:spMkLst>
            <pc:docMk/>
            <pc:sldMk cId="782669766" sldId="272"/>
            <ac:spMk id="5" creationId="{00000000-0000-0000-0000-000000000000}"/>
          </ac:spMkLst>
        </pc:spChg>
        <pc:picChg chg="add mod">
          <ac:chgData name="Lara Hopkinson" userId="4c46a3d6-da89-4616-bd45-1b70e49404c2" providerId="ADAL" clId="{7F1F0841-190A-46F8-9915-0C9D4FD90F14}" dt="2026-02-13T10:53:00.524" v="20"/>
          <ac:picMkLst>
            <pc:docMk/>
            <pc:sldMk cId="782669766" sldId="272"/>
            <ac:picMk id="3" creationId="{60F69D44-D4AA-D803-9F84-A64C2D8EFD73}"/>
          </ac:picMkLst>
        </pc:picChg>
        <pc:picChg chg="del">
          <ac:chgData name="Lara Hopkinson" userId="4c46a3d6-da89-4616-bd45-1b70e49404c2" providerId="ADAL" clId="{7F1F0841-190A-46F8-9915-0C9D4FD90F14}" dt="2026-02-13T10:52:56.585" v="18" actId="478"/>
          <ac:picMkLst>
            <pc:docMk/>
            <pc:sldMk cId="782669766" sldId="272"/>
            <ac:picMk id="4" creationId="{00000000-0000-0000-0000-000000000000}"/>
          </ac:picMkLst>
        </pc:picChg>
      </pc:sldChg>
      <pc:sldChg chg="modSp mod setBg">
        <pc:chgData name="Lara Hopkinson" userId="4c46a3d6-da89-4616-bd45-1b70e49404c2" providerId="ADAL" clId="{7F1F0841-190A-46F8-9915-0C9D4FD90F14}" dt="2026-02-13T10:53:57.544" v="46"/>
        <pc:sldMkLst>
          <pc:docMk/>
          <pc:sldMk cId="1388896315" sldId="276"/>
        </pc:sldMkLst>
        <pc:spChg chg="mod">
          <ac:chgData name="Lara Hopkinson" userId="4c46a3d6-da89-4616-bd45-1b70e49404c2" providerId="ADAL" clId="{7F1F0841-190A-46F8-9915-0C9D4FD90F14}" dt="2026-02-13T10:53:52.312" v="45" actId="20577"/>
          <ac:spMkLst>
            <pc:docMk/>
            <pc:sldMk cId="1388896315" sldId="27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1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27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386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2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8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03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4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05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50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217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066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5DCE8-141A-46BE-BAFA-B944145C4568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5B42E-B3C2-463A-9AEC-BFA7EF04F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51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wpXAZdc0VI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gbc.org/" TargetMode="External"/><Relationship Id="rId7" Type="http://schemas.openxmlformats.org/officeDocument/2006/relationships/hyperlink" Target="http://www.globalabc.org/" TargetMode="External"/><Relationship Id="rId2" Type="http://schemas.openxmlformats.org/officeDocument/2006/relationships/hyperlink" Target="https://www.emeraldgrouppublishing.com/archived/realworldresearch/innovation/how-to-make-the-construction-sector-greener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mb2020.eu/" TargetMode="External"/><Relationship Id="rId5" Type="http://schemas.openxmlformats.org/officeDocument/2006/relationships/hyperlink" Target="http://www.newclimateeconomy.report/2016/a-roadmap-for-financing-sustainable-infrastructure" TargetMode="External"/><Relationship Id="rId4" Type="http://schemas.openxmlformats.org/officeDocument/2006/relationships/hyperlink" Target="http://www.navigator.iren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rnfields with bright sky">
            <a:extLst>
              <a:ext uri="{FF2B5EF4-FFF2-40B4-BE49-F238E27FC236}">
                <a16:creationId xmlns:a16="http://schemas.microsoft.com/office/drawing/2014/main" id="{BDC22A4E-2AF3-4A1C-4C66-361503CF1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" r="10852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Construction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(ACBA7009)</a:t>
            </a:r>
          </a:p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268423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  <a:gd name="csX0" fmla="*/ 0 w 2606040"/>
              <a:gd name="csY0" fmla="*/ 0 h 18288"/>
              <a:gd name="csX1" fmla="*/ 599389 w 2606040"/>
              <a:gd name="csY1" fmla="*/ 0 h 18288"/>
              <a:gd name="csX2" fmla="*/ 1303020 w 2606040"/>
              <a:gd name="csY2" fmla="*/ 0 h 18288"/>
              <a:gd name="csX3" fmla="*/ 1876349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80590 w 2606040"/>
              <a:gd name="csY6" fmla="*/ 18288 h 18288"/>
              <a:gd name="csX7" fmla="*/ 1276960 w 2606040"/>
              <a:gd name="csY7" fmla="*/ 18288 h 18288"/>
              <a:gd name="csX8" fmla="*/ 65151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11079" y="-22080"/>
                  <a:pt x="479378" y="-26537"/>
                  <a:pt x="625450" y="0"/>
                </a:cubicBezTo>
                <a:cubicBezTo>
                  <a:pt x="925937" y="-4758"/>
                  <a:pt x="973176" y="15739"/>
                  <a:pt x="1224839" y="0"/>
                </a:cubicBezTo>
                <a:cubicBezTo>
                  <a:pt x="1479663" y="-11328"/>
                  <a:pt x="1566636" y="18697"/>
                  <a:pt x="1824228" y="0"/>
                </a:cubicBezTo>
                <a:cubicBezTo>
                  <a:pt x="2086799" y="-72665"/>
                  <a:pt x="2306223" y="-891"/>
                  <a:pt x="2606040" y="0"/>
                </a:cubicBezTo>
                <a:cubicBezTo>
                  <a:pt x="2606645" y="4461"/>
                  <a:pt x="2607031" y="13181"/>
                  <a:pt x="2606040" y="18288"/>
                </a:cubicBezTo>
                <a:cubicBezTo>
                  <a:pt x="2260204" y="29342"/>
                  <a:pt x="2175708" y="5614"/>
                  <a:pt x="1902409" y="18288"/>
                </a:cubicBezTo>
                <a:cubicBezTo>
                  <a:pt x="1638502" y="41064"/>
                  <a:pt x="1460923" y="-16269"/>
                  <a:pt x="1276960" y="18288"/>
                </a:cubicBezTo>
                <a:cubicBezTo>
                  <a:pt x="1057717" y="14361"/>
                  <a:pt x="867956" y="2320"/>
                  <a:pt x="677570" y="18288"/>
                </a:cubicBezTo>
                <a:cubicBezTo>
                  <a:pt x="457951" y="33373"/>
                  <a:pt x="189752" y="55388"/>
                  <a:pt x="0" y="18288"/>
                </a:cubicBezTo>
                <a:cubicBezTo>
                  <a:pt x="1586" y="13022"/>
                  <a:pt x="-95" y="4569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72759" y="3236"/>
                  <a:pt x="361166" y="-13413"/>
                  <a:pt x="599389" y="0"/>
                </a:cubicBezTo>
                <a:cubicBezTo>
                  <a:pt x="841226" y="37042"/>
                  <a:pt x="968991" y="14587"/>
                  <a:pt x="1303020" y="0"/>
                </a:cubicBezTo>
                <a:cubicBezTo>
                  <a:pt x="1643101" y="-7120"/>
                  <a:pt x="1717813" y="7213"/>
                  <a:pt x="1876349" y="0"/>
                </a:cubicBezTo>
                <a:cubicBezTo>
                  <a:pt x="2036762" y="-14138"/>
                  <a:pt x="2426397" y="-4451"/>
                  <a:pt x="2606040" y="0"/>
                </a:cubicBezTo>
                <a:cubicBezTo>
                  <a:pt x="2606314" y="8448"/>
                  <a:pt x="2606550" y="14527"/>
                  <a:pt x="2606040" y="18288"/>
                </a:cubicBezTo>
                <a:cubicBezTo>
                  <a:pt x="2344840" y="2643"/>
                  <a:pt x="2192043" y="7399"/>
                  <a:pt x="1980590" y="18288"/>
                </a:cubicBezTo>
                <a:cubicBezTo>
                  <a:pt x="1783984" y="-9745"/>
                  <a:pt x="1487673" y="45908"/>
                  <a:pt x="1276960" y="18288"/>
                </a:cubicBezTo>
                <a:cubicBezTo>
                  <a:pt x="1088134" y="-41257"/>
                  <a:pt x="877974" y="49968"/>
                  <a:pt x="651510" y="18288"/>
                </a:cubicBezTo>
                <a:cubicBezTo>
                  <a:pt x="430798" y="-27764"/>
                  <a:pt x="132889" y="-33467"/>
                  <a:pt x="0" y="18288"/>
                </a:cubicBezTo>
                <a:cubicBezTo>
                  <a:pt x="212" y="10845"/>
                  <a:pt x="-833" y="6193"/>
                  <a:pt x="0" y="0"/>
                </a:cubicBezTo>
                <a:close/>
              </a:path>
              <a:path w="2606040" h="18288" fill="none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27712" y="6878"/>
                  <a:pt x="971143" y="7084"/>
                  <a:pt x="1224839" y="0"/>
                </a:cubicBezTo>
                <a:cubicBezTo>
                  <a:pt x="1477775" y="-16815"/>
                  <a:pt x="1569904" y="19146"/>
                  <a:pt x="1824228" y="0"/>
                </a:cubicBezTo>
                <a:cubicBezTo>
                  <a:pt x="2055206" y="24867"/>
                  <a:pt x="2317192" y="-62872"/>
                  <a:pt x="2606040" y="0"/>
                </a:cubicBezTo>
                <a:cubicBezTo>
                  <a:pt x="2606166" y="3680"/>
                  <a:pt x="2606905" y="11461"/>
                  <a:pt x="2606040" y="18288"/>
                </a:cubicBezTo>
                <a:cubicBezTo>
                  <a:pt x="2234648" y="26976"/>
                  <a:pt x="2180202" y="-10361"/>
                  <a:pt x="1902409" y="18288"/>
                </a:cubicBezTo>
                <a:cubicBezTo>
                  <a:pt x="1635562" y="47194"/>
                  <a:pt x="1477339" y="4794"/>
                  <a:pt x="1276960" y="18288"/>
                </a:cubicBezTo>
                <a:cubicBezTo>
                  <a:pt x="1058094" y="66922"/>
                  <a:pt x="904206" y="-20636"/>
                  <a:pt x="677570" y="18288"/>
                </a:cubicBezTo>
                <a:cubicBezTo>
                  <a:pt x="485746" y="14713"/>
                  <a:pt x="195925" y="33005"/>
                  <a:pt x="0" y="18288"/>
                </a:cubicBezTo>
                <a:cubicBezTo>
                  <a:pt x="1168" y="12774"/>
                  <a:pt x="-229" y="374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custGeom>
                    <a:avLst/>
                    <a:gdLst>
                      <a:gd name="connsiteX0" fmla="*/ 0 w 2606040"/>
                      <a:gd name="connsiteY0" fmla="*/ 0 h 18288"/>
                      <a:gd name="connsiteX1" fmla="*/ 625450 w 2606040"/>
                      <a:gd name="connsiteY1" fmla="*/ 0 h 18288"/>
                      <a:gd name="connsiteX2" fmla="*/ 1224839 w 2606040"/>
                      <a:gd name="connsiteY2" fmla="*/ 0 h 18288"/>
                      <a:gd name="connsiteX3" fmla="*/ 1824228 w 2606040"/>
                      <a:gd name="connsiteY3" fmla="*/ 0 h 18288"/>
                      <a:gd name="connsiteX4" fmla="*/ 2606040 w 2606040"/>
                      <a:gd name="connsiteY4" fmla="*/ 0 h 18288"/>
                      <a:gd name="connsiteX5" fmla="*/ 2606040 w 2606040"/>
                      <a:gd name="connsiteY5" fmla="*/ 18288 h 18288"/>
                      <a:gd name="connsiteX6" fmla="*/ 1902409 w 2606040"/>
                      <a:gd name="connsiteY6" fmla="*/ 18288 h 18288"/>
                      <a:gd name="connsiteX7" fmla="*/ 1276960 w 2606040"/>
                      <a:gd name="connsiteY7" fmla="*/ 18288 h 18288"/>
                      <a:gd name="connsiteX8" fmla="*/ 677570 w 2606040"/>
                      <a:gd name="connsiteY8" fmla="*/ 18288 h 18288"/>
                      <a:gd name="connsiteX9" fmla="*/ 0 w 2606040"/>
                      <a:gd name="connsiteY9" fmla="*/ 18288 h 18288"/>
                      <a:gd name="connsiteX10" fmla="*/ 0 w 2606040"/>
                      <a:gd name="connsiteY10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18288" fill="none" extrusionOk="0">
                        <a:moveTo>
                          <a:pt x="0" y="0"/>
                        </a:moveTo>
                        <a:cubicBezTo>
                          <a:pt x="266776" y="-600"/>
                          <a:pt x="322756" y="3201"/>
                          <a:pt x="625450" y="0"/>
                        </a:cubicBezTo>
                        <a:cubicBezTo>
                          <a:pt x="928144" y="-3201"/>
                          <a:pt x="968141" y="9269"/>
                          <a:pt x="1224839" y="0"/>
                        </a:cubicBezTo>
                        <a:cubicBezTo>
                          <a:pt x="1481537" y="-9269"/>
                          <a:pt x="1569059" y="21947"/>
                          <a:pt x="1824228" y="0"/>
                        </a:cubicBezTo>
                        <a:cubicBezTo>
                          <a:pt x="2079397" y="-21947"/>
                          <a:pt x="2326053" y="-10194"/>
                          <a:pt x="2606040" y="0"/>
                        </a:cubicBezTo>
                        <a:cubicBezTo>
                          <a:pt x="2605462" y="4771"/>
                          <a:pt x="2606793" y="12323"/>
                          <a:pt x="2606040" y="18288"/>
                        </a:cubicBezTo>
                        <a:cubicBezTo>
                          <a:pt x="2256758" y="31410"/>
                          <a:pt x="2173673" y="-12878"/>
                          <a:pt x="1902409" y="18288"/>
                        </a:cubicBezTo>
                        <a:cubicBezTo>
                          <a:pt x="1631145" y="49454"/>
                          <a:pt x="1461378" y="5466"/>
                          <a:pt x="1276960" y="18288"/>
                        </a:cubicBezTo>
                        <a:cubicBezTo>
                          <a:pt x="1092542" y="31110"/>
                          <a:pt x="890442" y="13213"/>
                          <a:pt x="677570" y="18288"/>
                        </a:cubicBezTo>
                        <a:cubicBezTo>
                          <a:pt x="464698" y="23364"/>
                          <a:pt x="187648" y="35837"/>
                          <a:pt x="0" y="18288"/>
                        </a:cubicBezTo>
                        <a:cubicBezTo>
                          <a:pt x="841" y="12879"/>
                          <a:pt x="-726" y="3977"/>
                          <a:pt x="0" y="0"/>
                        </a:cubicBezTo>
                        <a:close/>
                      </a:path>
                      <a:path w="2606040" h="18288" stroke="0" extrusionOk="0">
                        <a:moveTo>
                          <a:pt x="0" y="0"/>
                        </a:moveTo>
                        <a:cubicBezTo>
                          <a:pt x="197231" y="3803"/>
                          <a:pt x="358914" y="-9291"/>
                          <a:pt x="599389" y="0"/>
                        </a:cubicBezTo>
                        <a:cubicBezTo>
                          <a:pt x="839864" y="9291"/>
                          <a:pt x="979371" y="8509"/>
                          <a:pt x="1303020" y="0"/>
                        </a:cubicBezTo>
                        <a:cubicBezTo>
                          <a:pt x="1626669" y="-8509"/>
                          <a:pt x="1726300" y="7440"/>
                          <a:pt x="1876349" y="0"/>
                        </a:cubicBezTo>
                        <a:cubicBezTo>
                          <a:pt x="2026398" y="-7440"/>
                          <a:pt x="2430712" y="17957"/>
                          <a:pt x="2606040" y="0"/>
                        </a:cubicBezTo>
                        <a:cubicBezTo>
                          <a:pt x="2605426" y="8857"/>
                          <a:pt x="2606544" y="13619"/>
                          <a:pt x="2606040" y="18288"/>
                        </a:cubicBezTo>
                        <a:cubicBezTo>
                          <a:pt x="2393024" y="2241"/>
                          <a:pt x="2191161" y="39259"/>
                          <a:pt x="1980590" y="18288"/>
                        </a:cubicBezTo>
                        <a:cubicBezTo>
                          <a:pt x="1770019" y="-2683"/>
                          <a:pt x="1476440" y="36114"/>
                          <a:pt x="1276960" y="18288"/>
                        </a:cubicBezTo>
                        <a:cubicBezTo>
                          <a:pt x="1077480" y="463"/>
                          <a:pt x="880988" y="42125"/>
                          <a:pt x="651510" y="18288"/>
                        </a:cubicBezTo>
                        <a:cubicBezTo>
                          <a:pt x="422032" y="-5549"/>
                          <a:pt x="130744" y="-1947"/>
                          <a:pt x="0" y="18288"/>
                        </a:cubicBezTo>
                        <a:cubicBezTo>
                          <a:pt x="-487" y="10816"/>
                          <a:pt x="-839" y="605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What is it?</a:t>
            </a:r>
          </a:p>
          <a:p>
            <a:r>
              <a:rPr lang="en-GB" sz="1900"/>
              <a:t>Why is it important?</a:t>
            </a:r>
          </a:p>
          <a:p>
            <a:r>
              <a:rPr lang="en-GB" sz="1900"/>
              <a:t>Challenges</a:t>
            </a:r>
          </a:p>
          <a:p>
            <a:r>
              <a:rPr lang="en-GB" sz="1900"/>
              <a:t>Benefits</a:t>
            </a:r>
          </a:p>
          <a:p>
            <a:r>
              <a:rPr lang="en-GB" sz="1900"/>
              <a:t>Linkage to SDGs</a:t>
            </a:r>
          </a:p>
        </p:txBody>
      </p:sp>
      <p:pic>
        <p:nvPicPr>
          <p:cNvPr id="5" name="Picture 4" descr="3D spheres connected with a red line">
            <a:extLst>
              <a:ext uri="{FF2B5EF4-FFF2-40B4-BE49-F238E27FC236}">
                <a16:creationId xmlns:a16="http://schemas.microsoft.com/office/drawing/2014/main" id="{5BD0C6D8-25AA-B7F9-6850-2D33345A55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32" r="18847"/>
          <a:stretch/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8220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sustainable construction?</a:t>
            </a:r>
          </a:p>
        </p:txBody>
      </p:sp>
      <p:pic>
        <p:nvPicPr>
          <p:cNvPr id="4" name="Content Placeholder 3" descr="Asking Defining Questions - Excelsior College OWL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901" y="1690689"/>
            <a:ext cx="7076005" cy="4717337"/>
          </a:xfrm>
        </p:spPr>
      </p:pic>
    </p:spTree>
    <p:extLst>
      <p:ext uri="{BB962C8B-B14F-4D97-AF65-F5344CB8AC3E}">
        <p14:creationId xmlns:p14="http://schemas.microsoft.com/office/powerpoint/2010/main" val="2833485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sustainable construction?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“</a:t>
            </a:r>
            <a:r>
              <a:rPr lang="en-GB" i="1" dirty="0"/>
              <a:t>the practice of creating structures and using processes that are environmentally responsible and resource-efficient throughout a building's life-cycle from siting to design, construction, operation, maintenance, renovation and deconstruction</a:t>
            </a:r>
            <a:r>
              <a:rPr lang="en-GB" dirty="0"/>
              <a:t>” (US EPA)</a:t>
            </a:r>
          </a:p>
          <a:p>
            <a:pPr algn="just"/>
            <a:r>
              <a:rPr lang="en-GB" dirty="0"/>
              <a:t>“</a:t>
            </a:r>
            <a:r>
              <a:rPr lang="en-GB" i="1" dirty="0"/>
              <a:t>a way of building which aims at reducing (negative) health and environmental impacts caused by the construction process or by buildings or by the built-up environment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9388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sking Defining Questions - Excelsior College OWL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9" r="4799" b="-1"/>
          <a:stretch/>
        </p:blipFill>
        <p:spPr>
          <a:xfrm>
            <a:off x="74527" y="0"/>
            <a:ext cx="9143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11851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it important?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569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it is important…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6779" t="27290" r="28243" b="45191"/>
          <a:stretch/>
        </p:blipFill>
        <p:spPr>
          <a:xfrm>
            <a:off x="36239" y="2201074"/>
            <a:ext cx="9071521" cy="370008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24392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Emerald Publishing</a:t>
            </a:r>
          </a:p>
        </p:txBody>
      </p:sp>
    </p:spTree>
    <p:extLst>
      <p:ext uri="{BB962C8B-B14F-4D97-AF65-F5344CB8AC3E}">
        <p14:creationId xmlns:p14="http://schemas.microsoft.com/office/powerpoint/2010/main" val="3812648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28" y="175614"/>
            <a:ext cx="5199372" cy="64567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4676" y="1733046"/>
            <a:ext cx="2847819" cy="40047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3390"/>
            <a:ext cx="2255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HM Government</a:t>
            </a:r>
          </a:p>
        </p:txBody>
      </p:sp>
    </p:spTree>
    <p:extLst>
      <p:ext uri="{BB962C8B-B14F-4D97-AF65-F5344CB8AC3E}">
        <p14:creationId xmlns:p14="http://schemas.microsoft.com/office/powerpoint/2010/main" val="3303556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459824" y="4072546"/>
            <a:ext cx="7170072" cy="2373990"/>
            <a:chOff x="364822" y="4001294"/>
            <a:chExt cx="7170072" cy="237399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4822" y="4001294"/>
              <a:ext cx="7167447" cy="23739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</p:pic>
        <p:sp>
          <p:nvSpPr>
            <p:cNvPr id="5" name="Rectangle 4"/>
            <p:cNvSpPr/>
            <p:nvPr/>
          </p:nvSpPr>
          <p:spPr>
            <a:xfrm>
              <a:off x="3449782" y="4001294"/>
              <a:ext cx="4085112" cy="8200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0341" y="423893"/>
            <a:ext cx="6286498" cy="37718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3390"/>
            <a:ext cx="35467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HM Government / The Guardian</a:t>
            </a:r>
          </a:p>
        </p:txBody>
      </p:sp>
    </p:spTree>
    <p:extLst>
      <p:ext uri="{BB962C8B-B14F-4D97-AF65-F5344CB8AC3E}">
        <p14:creationId xmlns:p14="http://schemas.microsoft.com/office/powerpoint/2010/main" val="828856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Challenges…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655869" cy="4444546"/>
          </a:xfrm>
        </p:spPr>
        <p:txBody>
          <a:bodyPr/>
          <a:lstStyle/>
          <a:p>
            <a:r>
              <a:rPr lang="en-GB" dirty="0"/>
              <a:t>Costs</a:t>
            </a:r>
          </a:p>
          <a:p>
            <a:r>
              <a:rPr lang="en-GB" dirty="0"/>
              <a:t>Political support / will</a:t>
            </a:r>
          </a:p>
          <a:p>
            <a:r>
              <a:rPr lang="en-GB" dirty="0"/>
              <a:t>Affordability</a:t>
            </a:r>
          </a:p>
          <a:p>
            <a:r>
              <a:rPr lang="en-GB" dirty="0"/>
              <a:t>Lack of awareness</a:t>
            </a:r>
          </a:p>
          <a:p>
            <a:r>
              <a:rPr lang="en-GB" dirty="0"/>
              <a:t>Lack of demand</a:t>
            </a:r>
          </a:p>
          <a:p>
            <a:r>
              <a:rPr lang="en-GB" dirty="0"/>
              <a:t>Lack of skilled staff</a:t>
            </a:r>
          </a:p>
          <a:p>
            <a:r>
              <a:rPr lang="en-GB" dirty="0"/>
              <a:t>Unable to prove business case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48990" t="21386" r="27014" b="7493"/>
          <a:stretch/>
        </p:blipFill>
        <p:spPr>
          <a:xfrm>
            <a:off x="5089320" y="0"/>
            <a:ext cx="3426030" cy="67696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22753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World GBC, 2018</a:t>
            </a:r>
          </a:p>
        </p:txBody>
      </p:sp>
    </p:spTree>
    <p:extLst>
      <p:ext uri="{BB962C8B-B14F-4D97-AF65-F5344CB8AC3E}">
        <p14:creationId xmlns:p14="http://schemas.microsoft.com/office/powerpoint/2010/main" val="290613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818619"/>
          </a:xfrm>
        </p:spPr>
        <p:txBody>
          <a:bodyPr/>
          <a:lstStyle/>
          <a:p>
            <a:r>
              <a:rPr lang="en-GB" dirty="0"/>
              <a:t>Environmental</a:t>
            </a:r>
          </a:p>
          <a:p>
            <a:pPr lvl="1"/>
            <a:r>
              <a:rPr lang="en-GB" dirty="0"/>
              <a:t>Lower impact, maintaining &amp; enhancing the natural environment</a:t>
            </a:r>
          </a:p>
          <a:p>
            <a:pPr lvl="1"/>
            <a:r>
              <a:rPr lang="en-GB" dirty="0"/>
              <a:t>Taking the whole building life cycle into account</a:t>
            </a:r>
          </a:p>
          <a:p>
            <a:r>
              <a:rPr lang="en-GB" dirty="0"/>
              <a:t>Social</a:t>
            </a:r>
          </a:p>
          <a:p>
            <a:pPr lvl="1"/>
            <a:r>
              <a:rPr lang="en-GB" dirty="0"/>
              <a:t>Better environments for people to live &amp; work in</a:t>
            </a:r>
          </a:p>
          <a:p>
            <a:pPr lvl="1"/>
            <a:r>
              <a:rPr lang="en-GB" dirty="0"/>
              <a:t>Improving levels of well-being</a:t>
            </a:r>
          </a:p>
          <a:p>
            <a:pPr lvl="1"/>
            <a:r>
              <a:rPr lang="en-GB" dirty="0"/>
              <a:t>Mitigate crime &amp; other social problems</a:t>
            </a:r>
          </a:p>
          <a:p>
            <a:r>
              <a:rPr lang="en-GB" dirty="0"/>
              <a:t>Economic</a:t>
            </a:r>
          </a:p>
          <a:p>
            <a:pPr lvl="1"/>
            <a:r>
              <a:rPr lang="en-GB" dirty="0"/>
              <a:t>Cost savings (during construction &amp; operation)</a:t>
            </a:r>
          </a:p>
          <a:p>
            <a:pPr lvl="1"/>
            <a:r>
              <a:rPr lang="en-GB" dirty="0"/>
              <a:t>Encourage economic prosperity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647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4153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900" y="251411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SDG3 Example: British Land HQ, London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271" y="1499827"/>
            <a:ext cx="3892979" cy="45114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669" y="1499827"/>
            <a:ext cx="3874788" cy="29470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2650" y="4556510"/>
            <a:ext cx="2797504" cy="20500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6513390"/>
            <a:ext cx="183434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British Land</a:t>
            </a:r>
          </a:p>
        </p:txBody>
      </p:sp>
    </p:spTree>
    <p:extLst>
      <p:ext uri="{BB962C8B-B14F-4D97-AF65-F5344CB8AC3E}">
        <p14:creationId xmlns:p14="http://schemas.microsoft.com/office/powerpoint/2010/main" val="32031515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823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SDG7 Example: off-grid PV, South Africa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89" y="1825625"/>
            <a:ext cx="4996107" cy="20457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2834" y="3871356"/>
            <a:ext cx="4351166" cy="27220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3390"/>
            <a:ext cx="13710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IRENA</a:t>
            </a:r>
          </a:p>
        </p:txBody>
      </p:sp>
    </p:spTree>
    <p:extLst>
      <p:ext uri="{BB962C8B-B14F-4D97-AF65-F5344CB8AC3E}">
        <p14:creationId xmlns:p14="http://schemas.microsoft.com/office/powerpoint/2010/main" val="4142585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68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109" y="208854"/>
            <a:ext cx="8610599" cy="1061893"/>
          </a:xfrm>
        </p:spPr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SDG8 Example: Australia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0F69D44-D4AA-D803-9F84-A64C2D8EFD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00" b="4779"/>
          <a:stretch>
            <a:fillRect/>
          </a:stretch>
        </p:blipFill>
        <p:spPr>
          <a:xfrm>
            <a:off x="0" y="1270747"/>
            <a:ext cx="9144000" cy="5499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6697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341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6513390"/>
            <a:ext cx="32117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Bernard Business Consulting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4D640CD-F855-4ECD-4DCE-938A24EDA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37" y="619538"/>
            <a:ext cx="8419887" cy="556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77264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69FF7-D172-BFAF-71E4-E352B8C62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SDG10 – Microfinancing &amp; female empowerment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B59C330-3C13-388C-66A7-1FE8847BE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54" y="1967345"/>
            <a:ext cx="6988292" cy="4433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9D4CD5-961A-0276-51A2-3AA4717CF73A}"/>
              </a:ext>
            </a:extLst>
          </p:cNvPr>
          <p:cNvSpPr txBox="1"/>
          <p:nvPr/>
        </p:nvSpPr>
        <p:spPr>
          <a:xfrm>
            <a:off x="0" y="6513390"/>
            <a:ext cx="32117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Bernard Business Consulting</a:t>
            </a:r>
          </a:p>
        </p:txBody>
      </p:sp>
    </p:spTree>
    <p:extLst>
      <p:ext uri="{BB962C8B-B14F-4D97-AF65-F5344CB8AC3E}">
        <p14:creationId xmlns:p14="http://schemas.microsoft.com/office/powerpoint/2010/main" val="25466331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963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SDG12 Example: BAMB project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5478" t="34160" r="30986" b="43189"/>
          <a:stretch/>
        </p:blipFill>
        <p:spPr>
          <a:xfrm>
            <a:off x="118137" y="2137558"/>
            <a:ext cx="8867624" cy="30757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3390"/>
            <a:ext cx="13706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BAMB</a:t>
            </a:r>
          </a:p>
        </p:txBody>
      </p:sp>
    </p:spTree>
    <p:extLst>
      <p:ext uri="{BB962C8B-B14F-4D97-AF65-F5344CB8AC3E}">
        <p14:creationId xmlns:p14="http://schemas.microsoft.com/office/powerpoint/2010/main" val="1388896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3771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4648" t="10908" r="25996" b="13331"/>
          <a:stretch/>
        </p:blipFill>
        <p:spPr>
          <a:xfrm>
            <a:off x="1425039" y="219578"/>
            <a:ext cx="6293921" cy="644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661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997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199" y="240477"/>
            <a:ext cx="3811979" cy="4764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822" y="4488874"/>
            <a:ext cx="4062104" cy="20310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022" y="2271836"/>
            <a:ext cx="2594757" cy="20147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3005" y="5299982"/>
            <a:ext cx="3371850" cy="13525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3874" y="240477"/>
            <a:ext cx="24003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0491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Linkage to SDGs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47" y="1878588"/>
            <a:ext cx="8652705" cy="4788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3836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 Alliance on Buildings &amp; Construction</a:t>
            </a:r>
          </a:p>
        </p:txBody>
      </p:sp>
      <p:pic>
        <p:nvPicPr>
          <p:cNvPr id="4" name="JwpXAZdc0V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94706" y="1819522"/>
            <a:ext cx="7986156" cy="449221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03813" y="6415022"/>
            <a:ext cx="4906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https://www.youtube.com/watch?v=JwpXAZdc0VI</a:t>
            </a:r>
          </a:p>
        </p:txBody>
      </p:sp>
    </p:spTree>
    <p:extLst>
      <p:ext uri="{BB962C8B-B14F-4D97-AF65-F5344CB8AC3E}">
        <p14:creationId xmlns:p14="http://schemas.microsoft.com/office/powerpoint/2010/main" val="4057999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1525978"/>
            <a:ext cx="8016586" cy="519545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Green construction: How to make the construction sector more sustainable (</a:t>
            </a:r>
            <a:r>
              <a:rPr lang="en-GB" dirty="0">
                <a:hlinkClick r:id="rId2"/>
              </a:rPr>
              <a:t>https://www.emeraldgrouppublishing.com/archived/realworldresearch/innovation/how-to-make-the-construction-sector-greener.htm</a:t>
            </a:r>
            <a:r>
              <a:rPr lang="en-GB" dirty="0"/>
              <a:t>) </a:t>
            </a:r>
          </a:p>
          <a:p>
            <a:r>
              <a:rPr lang="en-GB" dirty="0"/>
              <a:t>World Green Building Council Building Trends 2018</a:t>
            </a:r>
          </a:p>
          <a:p>
            <a:r>
              <a:rPr lang="en-GB" dirty="0"/>
              <a:t>World Green Building Council (</a:t>
            </a:r>
            <a:r>
              <a:rPr lang="en-GB" dirty="0">
                <a:hlinkClick r:id="rId3"/>
              </a:rPr>
              <a:t>www.wgbc.org</a:t>
            </a:r>
            <a:r>
              <a:rPr lang="en-GB" dirty="0"/>
              <a:t>)</a:t>
            </a:r>
          </a:p>
          <a:p>
            <a:r>
              <a:rPr lang="en-GB" dirty="0"/>
              <a:t>IRENA Project Navigator (</a:t>
            </a:r>
            <a:r>
              <a:rPr lang="en-GB" dirty="0">
                <a:hlinkClick r:id="rId4"/>
              </a:rPr>
              <a:t>www.navigator.irena.org/</a:t>
            </a:r>
            <a:r>
              <a:rPr lang="en-GB" dirty="0"/>
              <a:t>) </a:t>
            </a:r>
          </a:p>
          <a:p>
            <a:r>
              <a:rPr lang="en-GB" dirty="0"/>
              <a:t>New Climate Economy (</a:t>
            </a:r>
            <a:r>
              <a:rPr lang="en-GB" dirty="0">
                <a:hlinkClick r:id="rId5"/>
              </a:rPr>
              <a:t>www.newclimateeconomy.report/2016/a-roadmap-for-financing-sustainable-infrastructure</a:t>
            </a:r>
            <a:r>
              <a:rPr lang="en-GB" dirty="0"/>
              <a:t>) </a:t>
            </a:r>
          </a:p>
          <a:p>
            <a:r>
              <a:rPr lang="en-GB" dirty="0"/>
              <a:t>Buildings as Material Banks (</a:t>
            </a:r>
            <a:r>
              <a:rPr lang="en-GB" dirty="0">
                <a:hlinkClick r:id="rId6"/>
              </a:rPr>
              <a:t>www.bamb2020.eu</a:t>
            </a:r>
            <a:r>
              <a:rPr lang="en-GB" dirty="0"/>
              <a:t>) </a:t>
            </a:r>
          </a:p>
          <a:p>
            <a:r>
              <a:rPr lang="en-GB" dirty="0"/>
              <a:t>Global Alliance on Buildings &amp; Construction (</a:t>
            </a:r>
            <a:r>
              <a:rPr lang="en-GB" dirty="0">
                <a:hlinkClick r:id="rId7"/>
              </a:rPr>
              <a:t>www.globalabc.org/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879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401</Words>
  <Application>Microsoft Office PowerPoint</Application>
  <PresentationFormat>On-screen Show (4:3)</PresentationFormat>
  <Paragraphs>66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Sustainable Construction</vt:lpstr>
      <vt:lpstr>Outline</vt:lpstr>
      <vt:lpstr>What is sustainable construction?</vt:lpstr>
      <vt:lpstr>What is sustainable construction?</vt:lpstr>
      <vt:lpstr>Why is it important?</vt:lpstr>
      <vt:lpstr>Why it is important…</vt:lpstr>
      <vt:lpstr>PowerPoint Presentation</vt:lpstr>
      <vt:lpstr>PowerPoint Presentation</vt:lpstr>
      <vt:lpstr>Challenges…</vt:lpstr>
      <vt:lpstr>Benefits</vt:lpstr>
      <vt:lpstr>Linkage to SDGs</vt:lpstr>
      <vt:lpstr>SDG3 Example: British Land HQ, London</vt:lpstr>
      <vt:lpstr>Linkage to SDGs</vt:lpstr>
      <vt:lpstr>SDG7 Example: off-grid PV, South Africa</vt:lpstr>
      <vt:lpstr>Linkage to SDGs</vt:lpstr>
      <vt:lpstr>SDG8 Example: Australia</vt:lpstr>
      <vt:lpstr>Linkage to SDGs</vt:lpstr>
      <vt:lpstr>PowerPoint Presentation</vt:lpstr>
      <vt:lpstr>SDG10 – Microfinancing &amp; female empowerment</vt:lpstr>
      <vt:lpstr>Linkage to SDGs</vt:lpstr>
      <vt:lpstr>SDG12 Example: BAMB project</vt:lpstr>
      <vt:lpstr>Linkage to SDGs</vt:lpstr>
      <vt:lpstr>PowerPoint Presentation</vt:lpstr>
      <vt:lpstr>Linkage to SDGs</vt:lpstr>
      <vt:lpstr>PowerPoint Presentation</vt:lpstr>
      <vt:lpstr>Linkage to SDGs</vt:lpstr>
      <vt:lpstr>Global Alliance on Buildings &amp; Construction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Construction</dc:title>
  <dc:creator>Lara Hopkinson</dc:creator>
  <cp:lastModifiedBy>Lara Hopkinson</cp:lastModifiedBy>
  <cp:revision>27</cp:revision>
  <dcterms:created xsi:type="dcterms:W3CDTF">2021-01-06T09:10:10Z</dcterms:created>
  <dcterms:modified xsi:type="dcterms:W3CDTF">2026-02-13T10:54:23Z</dcterms:modified>
</cp:coreProperties>
</file>