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2"/>
  </p:notesMasterIdLst>
  <p:sldIdLst>
    <p:sldId id="256" r:id="rId2"/>
    <p:sldId id="445" r:id="rId3"/>
    <p:sldId id="447" r:id="rId4"/>
    <p:sldId id="448" r:id="rId5"/>
    <p:sldId id="449" r:id="rId6"/>
    <p:sldId id="450" r:id="rId7"/>
    <p:sldId id="451" r:id="rId8"/>
    <p:sldId id="452" r:id="rId9"/>
    <p:sldId id="453" r:id="rId10"/>
    <p:sldId id="455" r:id="rId11"/>
    <p:sldId id="456" r:id="rId12"/>
    <p:sldId id="457" r:id="rId13"/>
    <p:sldId id="458" r:id="rId14"/>
    <p:sldId id="459" r:id="rId15"/>
    <p:sldId id="460" r:id="rId16"/>
    <p:sldId id="461" r:id="rId17"/>
    <p:sldId id="462" r:id="rId18"/>
    <p:sldId id="463" r:id="rId19"/>
    <p:sldId id="464" r:id="rId20"/>
    <p:sldId id="465" r:id="rId21"/>
    <p:sldId id="466" r:id="rId22"/>
    <p:sldId id="467" r:id="rId23"/>
    <p:sldId id="468" r:id="rId24"/>
    <p:sldId id="469" r:id="rId25"/>
    <p:sldId id="470" r:id="rId26"/>
    <p:sldId id="471" r:id="rId27"/>
    <p:sldId id="472" r:id="rId28"/>
    <p:sldId id="473" r:id="rId29"/>
    <p:sldId id="474" r:id="rId30"/>
    <p:sldId id="475" r:id="rId31"/>
    <p:sldId id="476" r:id="rId32"/>
    <p:sldId id="477" r:id="rId33"/>
    <p:sldId id="479" r:id="rId34"/>
    <p:sldId id="478" r:id="rId35"/>
    <p:sldId id="480" r:id="rId36"/>
    <p:sldId id="481" r:id="rId37"/>
    <p:sldId id="482" r:id="rId38"/>
    <p:sldId id="483" r:id="rId39"/>
    <p:sldId id="387" r:id="rId40"/>
    <p:sldId id="415"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1FBF47C-C161-4CFD-873F-560902514DF0}"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kern="1200" dirty="0">
                <a:solidFill>
                  <a:schemeClr val="tx1"/>
                </a:solidFill>
                <a:effectLst/>
                <a:latin typeface="+mn-lt"/>
                <a:ea typeface="+mn-ea"/>
                <a:cs typeface="+mn-cs"/>
                <a:hlinkClick r:id="rId3"/>
              </a:rPr>
              <a:t>NIST: National Institute of Standards and Technology</a:t>
            </a:r>
          </a:p>
          <a:p>
            <a:pPr eaLnBrk="1" hangingPunct="1"/>
            <a:endParaRPr lang="en-US" dirty="0"/>
          </a:p>
        </p:txBody>
      </p:sp>
    </p:spTree>
    <p:extLst>
      <p:ext uri="{BB962C8B-B14F-4D97-AF65-F5344CB8AC3E}">
        <p14:creationId xmlns:p14="http://schemas.microsoft.com/office/powerpoint/2010/main" val="35149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27F70C-2E2E-43DD-9DD7-D85924D565A9}" type="slidenum">
              <a:rPr lang="en-US" sz="1200" smtClean="0"/>
              <a:pPr eaLnBrk="1" hangingPunct="1"/>
              <a:t>4</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808008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 the Figure above. The right side depicts the levels and layers of protection the organization can place between information and those with access to it. To access information from outside the organization, people must traverse the Internet and go through the organization’s perimeter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(gateway, firewalls, and routers), across the organization’s network, into the organization’s computer systems, and finally onto the drives physically storing that information. This gives the organization several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points, attack axes, or avenues of approach (however you wish to describe it) it can use to place defensive control safeguards.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Bergeron and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Bérubé</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following guidelines can help in the formulation of IT policy as well as InfoSec policy: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All policies must contribute to the success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ensure the adequate sharing of responsibility for proper use of information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 users of information systems should be involved in the steps of policy formulation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255645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0" i="0" dirty="0">
                <a:solidFill>
                  <a:srgbClr val="3C3C3C"/>
                </a:solidFill>
                <a:effectLst/>
                <a:latin typeface="Roboto"/>
              </a:rPr>
              <a:t>The Figure above illustrates the four layers of the bull’s-eye model, which are as follows: </a:t>
            </a:r>
          </a:p>
          <a:p>
            <a:pPr marL="228600" indent="-228600" eaLnBrk="1" hangingPunct="1">
              <a:buAutoNum type="arabicPeriod"/>
            </a:pPr>
            <a:r>
              <a:rPr lang="en-GB" b="0" i="0" dirty="0">
                <a:solidFill>
                  <a:srgbClr val="3C3C3C"/>
                </a:solidFill>
                <a:effectLst/>
                <a:latin typeface="Roboto"/>
              </a:rPr>
              <a:t>Policies—This is the outer layer in the bull’s-eye diagram, reflecting that it is the initial viewpoint that most users have for interacting with InfoSec. It is available from the published documents that express the will of management and seeks to guide user </a:t>
            </a:r>
            <a:r>
              <a:rPr lang="en-GB" b="0" i="0" dirty="0" err="1">
                <a:solidFill>
                  <a:srgbClr val="3C3C3C"/>
                </a:solidFill>
                <a:effectLst/>
                <a:latin typeface="Roboto"/>
              </a:rPr>
              <a:t>behavior</a:t>
            </a:r>
            <a:r>
              <a:rPr lang="en-GB" b="0" i="0" dirty="0">
                <a:solidFill>
                  <a:srgbClr val="3C3C3C"/>
                </a:solidFill>
                <a:effectLst/>
                <a:latin typeface="Roboto"/>
              </a:rPr>
              <a:t>. </a:t>
            </a:r>
          </a:p>
          <a:p>
            <a:pPr marL="228600" indent="-228600" eaLnBrk="1" hangingPunct="1">
              <a:buAutoNum type="arabicPeriod"/>
            </a:pPr>
            <a:r>
              <a:rPr lang="en-GB" b="0" i="0" dirty="0">
                <a:solidFill>
                  <a:srgbClr val="3C3C3C"/>
                </a:solidFill>
                <a:effectLst/>
                <a:latin typeface="Roboto"/>
              </a:rPr>
              <a:t>Networks—This is the environment where threats from public networks meet the organization’s networking infrastructure. In the past, most InfoSec efforts focused on networks. Until recently, in fact, InfoSec was often thought to be synonymous with network security.</a:t>
            </a:r>
          </a:p>
          <a:p>
            <a:pPr marL="228600" indent="-228600" eaLnBrk="1" hangingPunct="1">
              <a:buAutoNum type="arabicPeriod"/>
            </a:pPr>
            <a:r>
              <a:rPr lang="en-GB" b="0" i="0" dirty="0">
                <a:solidFill>
                  <a:srgbClr val="3C3C3C"/>
                </a:solidFill>
                <a:effectLst/>
                <a:latin typeface="Roboto"/>
              </a:rPr>
              <a:t>Systems—These are the collections of hardware and software being used as servers or desktop computers as well as those systems used for process control and manufacturing systems. </a:t>
            </a:r>
          </a:p>
          <a:p>
            <a:pPr marL="228600" indent="-228600" eaLnBrk="1" hangingPunct="1">
              <a:buAutoNum type="arabicPeriod"/>
            </a:pPr>
            <a:r>
              <a:rPr lang="en-GB" sz="1200" b="0" i="0" kern="1200" dirty="0">
                <a:solidFill>
                  <a:schemeClr val="tx1"/>
                </a:solidFill>
                <a:effectLst/>
                <a:latin typeface="+mn-lt"/>
                <a:ea typeface="+mn-ea"/>
                <a:cs typeface="+mn-cs"/>
              </a:rPr>
              <a:t>Applications—These are the application systems, ranging from packaged applications, such as office automation and e-mail programs, to high-end enterprise resource planning (ERP) packages to custom application software or process control applications developed by the organization.</a:t>
            </a:r>
            <a:endParaRPr lang="en-US" dirty="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871731-35E5-43C0-B7FF-32BF2BA9F68D}" type="slidenum">
              <a:rPr lang="en-US" sz="1200" smtClean="0"/>
              <a:pPr eaLnBrk="1" hangingPunct="1"/>
              <a:t>6</a:t>
            </a:fld>
            <a:endParaRPr lang="en-US" sz="1200" dirty="0"/>
          </a:p>
        </p:txBody>
      </p:sp>
    </p:spTree>
    <p:extLst>
      <p:ext uri="{BB962C8B-B14F-4D97-AF65-F5344CB8AC3E}">
        <p14:creationId xmlns:p14="http://schemas.microsoft.com/office/powerpoint/2010/main" val="845574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2F57E3-6361-47E3-AB71-66700814965E}" type="slidenum">
              <a:rPr lang="en-US" sz="1200" smtClean="0"/>
              <a:pPr eaLnBrk="1" hangingPunct="1"/>
              <a:t>7</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algn="just" eaLnBrk="1" hangingPunct="1">
              <a:lnSpc>
                <a:spcPct val="90000"/>
              </a:lnSpc>
            </a:pPr>
            <a:r>
              <a:rPr lang="en-GB" b="0" i="0" dirty="0">
                <a:solidFill>
                  <a:srgbClr val="3C3C3C"/>
                </a:solidFill>
                <a:effectLst/>
                <a:latin typeface="Roboto"/>
              </a:rPr>
              <a:t>Policy represents a formal statement of the organization’s managerial philosophy—in our case, the organization’s InfoSec philosophy. The communities of interest described in previous chapters use policy to express their views regarding the security environment of the organization. This policy then becomes the basis for planning, management, and maintenance of the InfoSec profile. Once policies are designed, created, approved, and implemented, the technologies and procedures that are necessary to accomplish them can be designed, developed, and implemented. In other words, policies comprise a set of rules that dictate acceptable and unacceptable behaviour within an organization. Policies should not specify the proper operation of equipment or software—this information should be placed in other documents called “standards,” “procedures,” “practices,” and “guidelines.” Policies define what you can do and not do, whereas the other documents focus on the how. </a:t>
            </a:r>
          </a:p>
          <a:p>
            <a:pPr algn="just" eaLnBrk="1" hangingPunct="1">
              <a:lnSpc>
                <a:spcPct val="90000"/>
              </a:lnSpc>
            </a:pPr>
            <a:endParaRPr lang="en-GB" b="0" i="0" dirty="0">
              <a:solidFill>
                <a:srgbClr val="3C3C3C"/>
              </a:solidFill>
              <a:effectLst/>
              <a:latin typeface="Roboto"/>
            </a:endParaRPr>
          </a:p>
          <a:p>
            <a:pPr algn="just" eaLnBrk="1" hangingPunct="1">
              <a:lnSpc>
                <a:spcPct val="90000"/>
              </a:lnSpc>
            </a:pPr>
            <a:r>
              <a:rPr lang="en-GB" b="0" i="0" dirty="0">
                <a:solidFill>
                  <a:srgbClr val="3C3C3C"/>
                </a:solidFill>
                <a:effectLst/>
                <a:latin typeface="Roboto"/>
              </a:rPr>
              <a:t>Policies must also specify the penalties for unacceptable behaviour and define an appeals process. For example, an organization that prohibits the viewing of inappropriate Web sites at the workplace must implement a set of standards that clarifies and defines exactly what it means by “inappropriate,” and what the organization will do to stop the behaviour. In the implementation of an inappropriate-use policy, the organization might create a standard that all inappropriate content will be blocked and then list the material that is considered inappropriate. Later in the process, technical controls and their associated procedures might block network access to pornographic Web sites. Practices, procedures, and guidelines explain how employees are to comply with policy. </a:t>
            </a:r>
            <a:endParaRPr lang="en-US" dirty="0"/>
          </a:p>
        </p:txBody>
      </p:sp>
    </p:spTree>
    <p:extLst>
      <p:ext uri="{BB962C8B-B14F-4D97-AF65-F5344CB8AC3E}">
        <p14:creationId xmlns:p14="http://schemas.microsoft.com/office/powerpoint/2010/main" val="3322447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The figure illustrates the relationship among policies, standards, practices, procedures, and guidelines. To produce a complete InfoSec policy portfolio, management must define three types of InfoSec policies. These are based on NIST’s “Special Publication 800-14,” which outlines what is required of senior managers when writing InfoSec policy. The three types of InfoSec policy are as follows: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Enterprise information security policy (EISP)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Issue-specific security policies (ISSP)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System-specific security policies (</a:t>
            </a:r>
            <a:r>
              <a:rPr kumimoji="0" lang="en-GB" sz="1200" b="0" i="0" u="none" strike="noStrike" kern="1200" cap="none" spc="0" normalizeH="0" baseline="0" noProof="0" dirty="0" err="1">
                <a:ln>
                  <a:noFill/>
                </a:ln>
                <a:solidFill>
                  <a:srgbClr val="3C3C3C"/>
                </a:solidFill>
                <a:effectLst/>
                <a:uLnTx/>
                <a:uFillTx/>
                <a:latin typeface="Roboto"/>
                <a:ea typeface="+mn-ea"/>
                <a:cs typeface="+mn-cs"/>
              </a:rPr>
              <a:t>SysSP</a:t>
            </a:r>
            <a:r>
              <a:rPr kumimoji="0" lang="en-GB" sz="1200" b="0" i="0" u="none" strike="noStrike" kern="1200" cap="none" spc="0" normalizeH="0" baseline="0" noProof="0" dirty="0">
                <a:ln>
                  <a:noFill/>
                </a:ln>
                <a:solidFill>
                  <a:srgbClr val="3C3C3C"/>
                </a:solidFill>
                <a:effectLst/>
                <a:uLnTx/>
                <a:uFillTx/>
                <a:latin typeface="Roboto"/>
                <a:ea typeface="+mn-ea"/>
                <a:cs typeface="+mn-cs"/>
              </a:rPr>
              <a:t>)</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enterprise information security policy (EISP</a:t>
            </a:r>
            <a:r>
              <a:rPr lang="en-GB" sz="2800" b="0" i="0" dirty="0">
                <a:solidFill>
                  <a:srgbClr val="3C3C3C"/>
                </a:solidFill>
                <a:effectLst/>
                <a:latin typeface="Roboto"/>
              </a:rPr>
              <a:t>) assigns responsibilities for the various areas of InfoSec, including maintenance of InfoSec policies and the practices and responsibilities of end users. In particular, the EISP guides the development, implementation, and management requirements of the InfoSec program, which must be met by InfoSec management and other specific security functions.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issue-specific security policy (ISSP) </a:t>
            </a:r>
            <a:r>
              <a:rPr lang="en-GB" sz="2800" b="0" i="0" dirty="0">
                <a:solidFill>
                  <a:srgbClr val="3C3C3C"/>
                </a:solidFill>
                <a:effectLst/>
                <a:latin typeface="Roboto"/>
              </a:rPr>
              <a:t>is designed to regulate the use of some technology or other resource issue within the organization. In some organizations, ISSPs are referred to as fair and responsible use policies, describing the intent of the policy to regulate appropriate use.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1" i="0" dirty="0">
                <a:solidFill>
                  <a:srgbClr val="3C3C3C"/>
                </a:solidFill>
                <a:effectLst/>
                <a:latin typeface="Roboto"/>
              </a:rPr>
              <a:t>System-specific security policies (</a:t>
            </a:r>
            <a:r>
              <a:rPr lang="en-GB" sz="2800" b="1" i="0" dirty="0" err="1">
                <a:solidFill>
                  <a:srgbClr val="3C3C3C"/>
                </a:solidFill>
                <a:effectLst/>
                <a:latin typeface="Roboto"/>
              </a:rPr>
              <a:t>SysSPs</a:t>
            </a:r>
            <a:r>
              <a:rPr lang="en-GB" sz="2800" b="1" i="0" dirty="0">
                <a:solidFill>
                  <a:srgbClr val="3C3C3C"/>
                </a:solidFill>
                <a:effectLst/>
                <a:latin typeface="Roboto"/>
              </a:rPr>
              <a:t>) </a:t>
            </a:r>
            <a:r>
              <a:rPr lang="en-GB" sz="2800" b="0" i="0" dirty="0">
                <a:solidFill>
                  <a:srgbClr val="3C3C3C"/>
                </a:solidFill>
                <a:effectLst/>
                <a:latin typeface="Roboto"/>
              </a:rPr>
              <a:t>sometimes have a different look and may seem more like informal procedures to some readers. </a:t>
            </a:r>
            <a:r>
              <a:rPr lang="en-GB" sz="2800" b="0" i="0" dirty="0" err="1">
                <a:solidFill>
                  <a:srgbClr val="3C3C3C"/>
                </a:solidFill>
                <a:effectLst/>
                <a:latin typeface="Roboto"/>
              </a:rPr>
              <a:t>SysSPs</a:t>
            </a:r>
            <a:r>
              <a:rPr lang="en-GB" sz="2800" b="0" i="0" dirty="0">
                <a:solidFill>
                  <a:srgbClr val="3C3C3C"/>
                </a:solidFill>
                <a:effectLst/>
                <a:latin typeface="Roboto"/>
              </a:rPr>
              <a:t> often function as standards or procedures to be used when configuring or maintaining systems—for example, to configure and operate a network firewall. Such a document should include a statement of managerial intent; guidance to network engineers on selecting, configuring, and operating firewalls; and an access control list (discussed in detail later) that defines levels of access for each authorized user. Note that the policy framework ensures that the creation and use of an ISSP or </a:t>
            </a:r>
            <a:r>
              <a:rPr lang="en-GB" sz="2800" b="0" i="0" dirty="0" err="1">
                <a:solidFill>
                  <a:srgbClr val="3C3C3C"/>
                </a:solidFill>
                <a:effectLst/>
                <a:latin typeface="Roboto"/>
              </a:rPr>
              <a:t>SysSP</a:t>
            </a:r>
            <a:r>
              <a:rPr lang="en-GB" sz="2800" b="0" i="0" dirty="0">
                <a:solidFill>
                  <a:srgbClr val="3C3C3C"/>
                </a:solidFill>
                <a:effectLst/>
                <a:latin typeface="Roboto"/>
              </a:rPr>
              <a:t> is enabled by the EISP policy position on those topic areas.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err="1">
                <a:solidFill>
                  <a:srgbClr val="3C3C3C"/>
                </a:solidFill>
                <a:effectLst/>
                <a:latin typeface="Roboto"/>
              </a:rPr>
              <a:t>SysSPs</a:t>
            </a:r>
            <a:r>
              <a:rPr lang="en-GB" sz="2800" b="0" i="0" dirty="0">
                <a:solidFill>
                  <a:srgbClr val="3C3C3C"/>
                </a:solidFill>
                <a:effectLst/>
                <a:latin typeface="Roboto"/>
              </a:rPr>
              <a:t> can be separated into two general groups, managerial guidance and technical specifications. Organizations may write these as separate documents, or they may combine them into a single unified </a:t>
            </a:r>
            <a:r>
              <a:rPr lang="en-GB" sz="2800" b="0" i="0" dirty="0" err="1">
                <a:solidFill>
                  <a:srgbClr val="3C3C3C"/>
                </a:solidFill>
                <a:effectLst/>
                <a:latin typeface="Roboto"/>
              </a:rPr>
              <a:t>SysSP</a:t>
            </a:r>
            <a:r>
              <a:rPr lang="en-GB" sz="2800" b="0" i="0" dirty="0">
                <a:solidFill>
                  <a:srgbClr val="3C3C3C"/>
                </a:solidFill>
                <a:effectLst/>
                <a:latin typeface="Roboto"/>
              </a:rPr>
              <a:t> document, as described later in the section on combination </a:t>
            </a:r>
            <a:r>
              <a:rPr lang="en-GB" sz="2800" b="0" i="0" dirty="0" err="1">
                <a:solidFill>
                  <a:srgbClr val="3C3C3C"/>
                </a:solidFill>
                <a:effectLst/>
                <a:latin typeface="Roboto"/>
              </a:rPr>
              <a:t>SysSPs</a:t>
            </a:r>
            <a:r>
              <a:rPr lang="en-GB" sz="2800" b="0" i="0" dirty="0">
                <a:solidFill>
                  <a:srgbClr val="3C3C3C"/>
                </a:solidFill>
                <a:effectLst/>
                <a:latin typeface="Roboto"/>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Policies require constant modification and maintenance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order to produce a complete information security policy, management must define three types of information security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Enterprise information security program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Issue-specific information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Systems-specific policies</a:t>
            </a:r>
          </a:p>
          <a:p>
            <a:pPr eaLnBrk="1" hangingPunct="1"/>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406478-9770-478D-B086-AAC76212541B}" type="slidenum">
              <a:rPr lang="en-US" sz="1200" smtClean="0"/>
              <a:pPr eaLnBrk="1" hangingPunct="1"/>
              <a:t>8</a:t>
            </a:fld>
            <a:endParaRPr lang="en-US" sz="1200" dirty="0"/>
          </a:p>
        </p:txBody>
      </p:sp>
    </p:spTree>
    <p:extLst>
      <p:ext uri="{BB962C8B-B14F-4D97-AF65-F5344CB8AC3E}">
        <p14:creationId xmlns:p14="http://schemas.microsoft.com/office/powerpoint/2010/main" val="2513559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94EF35-658F-4FAA-A3D8-D6662F6DE28C}" type="slidenum">
              <a:rPr lang="en-US" sz="1200" smtClean="0"/>
              <a:pPr eaLnBrk="1" hangingPunct="1"/>
              <a:t>10</a:t>
            </a:fld>
            <a:endParaRPr lang="en-US" sz="1200" dirty="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800" dirty="0"/>
          </a:p>
        </p:txBody>
      </p:sp>
    </p:spTree>
    <p:extLst>
      <p:ext uri="{BB962C8B-B14F-4D97-AF65-F5344CB8AC3E}">
        <p14:creationId xmlns:p14="http://schemas.microsoft.com/office/powerpoint/2010/main" val="1950577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DCA018-A48B-49B8-804B-354C97CDF2F1}" type="slidenum">
              <a:rPr lang="en-US" sz="1200" smtClean="0"/>
              <a:pPr eaLnBrk="1" hangingPunct="1"/>
              <a:t>12</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r>
              <a:rPr lang="en-US" b="1" dirty="0"/>
              <a:t>Access Control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 the user access lists, matrices, and capability tables that govern the rights and privileges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capability table specifies which subjects and objects that users or groups can access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specifications are frequently complex matrices, rather than simple lists or tables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ACLs enable administrations to restrict access according to user, computer, time, duration, or even a particular file</a:t>
            </a:r>
          </a:p>
          <a:p>
            <a:pPr eaLnBrk="1" hangingPunct="1"/>
            <a:endParaRPr lang="en-US" dirty="0"/>
          </a:p>
        </p:txBody>
      </p:sp>
    </p:spTree>
    <p:extLst>
      <p:ext uri="{BB962C8B-B14F-4D97-AF65-F5344CB8AC3E}">
        <p14:creationId xmlns:p14="http://schemas.microsoft.com/office/powerpoint/2010/main" val="4149012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84B2C1-F9A7-4455-A331-618EB0BD2596}" type="slidenum">
              <a:rPr lang="en-US" sz="1200" smtClean="0"/>
              <a:pPr eaLnBrk="1" hangingPunct="1"/>
              <a:t>13</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37418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rules are instructional codes that guide the execution of the system when information is passing through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 policies are more specific to the operation of a system than ACLs, and may or may not deal with users directly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systems require specific configuration scripts telling the systems what actions to perform on each set of information they process</a:t>
            </a:r>
          </a:p>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B9FF00-84F4-4261-9501-4AE26C09B4B3}" type="slidenum">
              <a:rPr lang="en-US" sz="1200" smtClean="0"/>
              <a:pPr eaLnBrk="1" hangingPunct="1"/>
              <a:t>14</a:t>
            </a:fld>
            <a:endParaRPr lang="en-US" sz="1200" dirty="0"/>
          </a:p>
        </p:txBody>
      </p:sp>
    </p:spTree>
    <p:extLst>
      <p:ext uri="{BB962C8B-B14F-4D97-AF65-F5344CB8AC3E}">
        <p14:creationId xmlns:p14="http://schemas.microsoft.com/office/powerpoint/2010/main" val="22041584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38A3C97-9248-40BC-AF35-3523273D41EC}" type="slidenum">
              <a:rPr lang="en-US" sz="1200" smtClean="0"/>
              <a:pPr eaLnBrk="1" hangingPunct="1"/>
              <a:t>15</a:t>
            </a:fld>
            <a:endParaRPr lang="en-US" sz="1200" dirty="0"/>
          </a:p>
        </p:txBody>
      </p:sp>
    </p:spTree>
    <p:extLst>
      <p:ext uri="{BB962C8B-B14F-4D97-AF65-F5344CB8AC3E}">
        <p14:creationId xmlns:p14="http://schemas.microsoft.com/office/powerpoint/2010/main" val="29928296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CA8DE5-41C6-423D-ADA7-0EA9D3D30A46}" type="slidenum">
              <a:rPr lang="en-US" sz="1200" smtClean="0"/>
              <a:pPr eaLnBrk="1" hangingPunct="1"/>
              <a:t>16</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35062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9B5560-AFB1-4A01-8549-016A23BD8308}" type="slidenum">
              <a:rPr lang="en-US" sz="1200" smtClean="0"/>
              <a:pPr eaLnBrk="1" hangingPunct="1"/>
              <a:t>18</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72498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FF3071D-F744-4CC4-90B3-DEC0DBF58A5F}" type="slidenum">
              <a:rPr lang="en-US" sz="1200" smtClean="0"/>
              <a:pPr eaLnBrk="1" hangingPunct="1"/>
              <a:t>19</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771834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development team should attain: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from senior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and active involvement of IT management, specifically the CIO</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articulation of goals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Participation of the correct individuals from the communities of interest affected by the policies</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composed from legal, human resources and end-user representatives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 a project champion with sufficient stature and prestige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Acquire a capable project manager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detailed outline of the scope of the policy development project and sound estimates for the cost and scheduling of the project</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analysis phase should include the following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new or recent risk assessment or IT audit documenting the current InfoSec needs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gathering of key reference materials—including any existing policies</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task in the design phase is the drafting of the actual policy document—while this can be done by a committee, it is most commonly done by a single author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 number of references and resources available on the Web, through professional literature and from peers and 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Next, the development team or committee reviews the work of the primary author and makes recommendations about its revision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committee approves the document, it goes to the approving manager or executive for sign-off</a:t>
            </a:r>
          </a:p>
          <a:p>
            <a:endParaRPr lang="en-GB" dirty="0"/>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implementation phase, the team must create a plan to distribute and verify the distribution of the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Members of the organization must explicitly acknowledge that they have received and read the policy (compliance)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simplest way to document acknowledgment of a written policy is to attach a cover sheet that states “I have received, read, understood, and agreed to this policy”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employee’s signature and date provide a paper trail of his or her receipt of the policy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During the maintenance phase, the policy development team monitors, maintains, and modifies the policy as needed to ensure that it remains effective as a tool to meet changing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should have a built-in mechanism via which users can report problems with the policy, preferably anonymously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should be built in to the process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41268730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D073D0-A52F-45D1-9FA0-9B7AEB49B45A}" type="slidenum">
              <a:rPr lang="en-US" sz="1200" smtClean="0"/>
              <a:pPr eaLnBrk="1" hangingPunct="1"/>
              <a:t>32</a:t>
            </a:fld>
            <a:endParaRPr lang="en-US" sz="1200" dirty="0"/>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769473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39</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40</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770" y="346853"/>
            <a:ext cx="8928339" cy="2278093"/>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Information Security Policy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50398" y="3254912"/>
            <a:ext cx="1548822" cy="523220"/>
          </a:xfrm>
          <a:prstGeom prst="rect">
            <a:avLst/>
          </a:prstGeom>
          <a:noFill/>
        </p:spPr>
        <p:txBody>
          <a:bodyPr wrap="none" rtlCol="0">
            <a:spAutoFit/>
          </a:bodyPr>
          <a:lstStyle/>
          <a:p>
            <a:r>
              <a:rPr lang="en-US" sz="2800" dirty="0">
                <a:latin typeface="Times New Roman"/>
                <a:cs typeface="Times New Roman"/>
              </a:rPr>
              <a:t>Lecture 4</a:t>
            </a:r>
          </a:p>
        </p:txBody>
      </p:sp>
      <p:sp>
        <p:nvSpPr>
          <p:cNvPr id="5" name="Text Placeholder 1">
            <a:extLst>
              <a:ext uri="{FF2B5EF4-FFF2-40B4-BE49-F238E27FC236}">
                <a16:creationId xmlns:a16="http://schemas.microsoft.com/office/drawing/2014/main" id="{71BC36EA-A0AC-CF6F-A12D-FCAE94249759}"/>
              </a:ext>
            </a:extLst>
          </p:cNvPr>
          <p:cNvSpPr txBox="1">
            <a:spLocks/>
          </p:cNvSpPr>
          <p:nvPr/>
        </p:nvSpPr>
        <p:spPr>
          <a:xfrm>
            <a:off x="2794721" y="4408099"/>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BD57F717-5972-8F6D-FDED-5D7042D11A77}"/>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A0A9238A-6D0C-F53E-23EA-4E8AE4703935}"/>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D4F41FA3-60D4-D1EC-B705-74BAF2AD0AC0}"/>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information security policy and discuss its central role in a successful information security program</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List and describe the three major types of information security policy and discuss the major components of each</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what is necessary to implement effective policy and what consequences the organization may face if it does not</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process of developing, implementing, and maintaining various types of information security policies</a:t>
            </a:r>
          </a:p>
          <a:p>
            <a:pPr algn="just"/>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21920" y="1100407"/>
            <a:ext cx="8881161" cy="4635115"/>
          </a:xfrm>
        </p:spPr>
        <p:txBody>
          <a:bodyPr>
            <a:normAutofit fontScale="92500"/>
          </a:bodyPr>
          <a:lstStyle/>
          <a:p>
            <a:pPr algn="just"/>
            <a:r>
              <a:rPr lang="en-US" dirty="0"/>
              <a:t>Policy is the essential foundation of an effective information security program:</a:t>
            </a:r>
          </a:p>
          <a:p>
            <a:pPr lvl="1" algn="just"/>
            <a:r>
              <a:rPr lang="en-US" i="1" dirty="0"/>
              <a:t>The success of an information resources protection program depends on the policy generated, and on the attitude of management toward securing information on automated systems</a:t>
            </a:r>
          </a:p>
          <a:p>
            <a:pPr lvl="1" algn="just"/>
            <a:r>
              <a:rPr lang="en-US" i="1" dirty="0"/>
              <a:t>You, the policy maker, set the tone and the emphasis on how important a role information security will have within your agency</a:t>
            </a:r>
          </a:p>
          <a:p>
            <a:pPr lvl="1" algn="just"/>
            <a:r>
              <a:rPr lang="en-US" i="1" dirty="0"/>
              <a:t>Your primary responsibility is to set the information resource security policy for the organization with the objectives of reduced risk, compliance with laws and regulations and assurance of operational continuity, information integrity, and confidentiality</a:t>
            </a:r>
          </a:p>
          <a:p>
            <a:pPr marL="228600" lvl="1" indent="0" algn="just">
              <a:buNone/>
            </a:pPr>
            <a:r>
              <a:rPr lang="en-US" i="1" dirty="0"/>
              <a:t>(NIST, 1989)</a:t>
            </a:r>
          </a:p>
        </p:txBody>
      </p:sp>
      <p:sp>
        <p:nvSpPr>
          <p:cNvPr id="5123"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84948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5"/>
          <p:cNvSpPr>
            <a:spLocks noGrp="1" noChangeArrowheads="1"/>
          </p:cNvSpPr>
          <p:nvPr>
            <p:ph type="body" idx="1"/>
          </p:nvPr>
        </p:nvSpPr>
        <p:spPr>
          <a:xfrm>
            <a:off x="450850" y="957010"/>
            <a:ext cx="8415338" cy="4423571"/>
          </a:xfrm>
        </p:spPr>
        <p:txBody>
          <a:bodyPr>
            <a:normAutofit lnSpcReduction="10000"/>
          </a:bodyPr>
          <a:lstStyle/>
          <a:p>
            <a:pPr algn="just"/>
            <a:r>
              <a:rPr lang="en-US" dirty="0"/>
              <a:t>A quality information security program begins and ends with policy</a:t>
            </a:r>
          </a:p>
          <a:p>
            <a:pPr algn="just"/>
            <a:r>
              <a:rPr lang="en-US" dirty="0"/>
              <a:t>In general, a policy is simply a manager’s or other governing body’s statement of intent; as such, a policy (document) actually contains multiple policies (statements)</a:t>
            </a:r>
          </a:p>
          <a:p>
            <a:pPr algn="just"/>
            <a:r>
              <a:rPr lang="en-US" dirty="0"/>
              <a:t>Some basic rules must be followed when shaping a policy:</a:t>
            </a:r>
          </a:p>
          <a:p>
            <a:pPr lvl="1" algn="just"/>
            <a:r>
              <a:rPr lang="en-US" dirty="0"/>
              <a:t>Policy should never conflict with law</a:t>
            </a:r>
          </a:p>
          <a:p>
            <a:pPr lvl="1" algn="just"/>
            <a:r>
              <a:rPr lang="en-US" dirty="0"/>
              <a:t>Policy must be able to stand up in court if challenged</a:t>
            </a:r>
          </a:p>
          <a:p>
            <a:pPr lvl="1" algn="just"/>
            <a:r>
              <a:rPr lang="en-US" dirty="0"/>
              <a:t>Policy must be properly supported and administered</a:t>
            </a:r>
          </a:p>
        </p:txBody>
      </p:sp>
      <p:sp>
        <p:nvSpPr>
          <p:cNvPr id="6147" name="Rectangle 4"/>
          <p:cNvSpPr>
            <a:spLocks noGrp="1" noChangeArrowheads="1"/>
          </p:cNvSpPr>
          <p:nvPr>
            <p:ph type="title"/>
          </p:nvPr>
        </p:nvSpPr>
        <p:spPr>
          <a:xfrm>
            <a:off x="549275" y="107576"/>
            <a:ext cx="8042276" cy="702049"/>
          </a:xfrm>
        </p:spPr>
        <p:txBody>
          <a:bodyPr/>
          <a:lstStyle/>
          <a:p>
            <a:r>
              <a:rPr lang="en-US" dirty="0"/>
              <a:t>Why Policy?</a:t>
            </a:r>
          </a:p>
        </p:txBody>
      </p:sp>
    </p:spTree>
    <p:extLst>
      <p:ext uri="{BB962C8B-B14F-4D97-AF65-F5344CB8AC3E}">
        <p14:creationId xmlns:p14="http://schemas.microsoft.com/office/powerpoint/2010/main" val="208147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3622" y="554709"/>
            <a:ext cx="8836757" cy="4624618"/>
            <a:chOff x="153622" y="554709"/>
            <a:chExt cx="8836757" cy="4624618"/>
          </a:xfrm>
        </p:grpSpPr>
        <p:pic>
          <p:nvPicPr>
            <p:cNvPr id="2" name="Picture 1" descr="Two diagrams show four concentric circles in one half of the circle.  The first diagram of the circle, identifies the different components of sphere of use, and, sphere of protection. At the center is information. From the inner circle to the outer, there are 3 components, systems, networks, and, internet, in one half of the cycle. Other half of the circle constitutes the people. For accessing the information, access control, policy and law, education and training, security planning, incident response, disaster recovery, business continuity, encryptions, and, backup are provided. Access controls, host I D P S, patches and upgrades, monitoring systems, redundancy are provided for systems. Access controls, proxy servers, network I D P S, firewalls, monitoring systems, redundancy are provided for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3622" y="554709"/>
              <a:ext cx="8836757" cy="4593488"/>
            </a:xfrm>
            <a:prstGeom prst="rect">
              <a:avLst/>
            </a:prstGeom>
          </p:spPr>
        </p:pic>
        <p:sp>
          <p:nvSpPr>
            <p:cNvPr id="3" name="TextBox 2"/>
            <p:cNvSpPr txBox="1"/>
            <p:nvPr/>
          </p:nvSpPr>
          <p:spPr>
            <a:xfrm>
              <a:off x="153622" y="4809995"/>
              <a:ext cx="11115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87507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1353" y="363554"/>
            <a:ext cx="4096011" cy="4709487"/>
            <a:chOff x="951456" y="363554"/>
            <a:chExt cx="3795908" cy="4201997"/>
          </a:xfrm>
        </p:grpSpPr>
        <p:pic>
          <p:nvPicPr>
            <p:cNvPr id="2" name="Picture 1" descr="Four concentric circles identify the different components of Bull's eye model. At the center is applications. From the inner circle to the outer, there are 3 components, systems, networks, and, polici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951456" y="363554"/>
              <a:ext cx="3795908" cy="4127173"/>
            </a:xfrm>
            <a:prstGeom prst="rect">
              <a:avLst/>
            </a:prstGeom>
          </p:spPr>
        </p:pic>
        <p:sp>
          <p:nvSpPr>
            <p:cNvPr id="3" name="TextBox 2"/>
            <p:cNvSpPr txBox="1"/>
            <p:nvPr/>
          </p:nvSpPr>
          <p:spPr>
            <a:xfrm>
              <a:off x="951456" y="4196219"/>
              <a:ext cx="939974" cy="369332"/>
            </a:xfrm>
            <a:prstGeom prst="rect">
              <a:avLst/>
            </a:prstGeom>
            <a:solidFill>
              <a:schemeClr val="bg1"/>
            </a:solidFill>
          </p:spPr>
          <p:txBody>
            <a:bodyPr wrap="square" rtlCol="0">
              <a:spAutoFit/>
            </a:bodyPr>
            <a:lstStyle/>
            <a:p>
              <a:endParaRPr lang="en-GB" dirty="0"/>
            </a:p>
          </p:txBody>
        </p:sp>
      </p:grpSp>
      <p:sp>
        <p:nvSpPr>
          <p:cNvPr id="5" name="Rectangle 4"/>
          <p:cNvSpPr/>
          <p:nvPr/>
        </p:nvSpPr>
        <p:spPr>
          <a:xfrm>
            <a:off x="4897676" y="616321"/>
            <a:ext cx="4108537" cy="3785652"/>
          </a:xfrm>
          <a:prstGeom prst="rect">
            <a:avLst/>
          </a:prstGeom>
        </p:spPr>
        <p:txBody>
          <a:bodyPr wrap="square">
            <a:spAutoFit/>
          </a:bodyPr>
          <a:lstStyle/>
          <a:p>
            <a:pPr algn="just"/>
            <a:r>
              <a:rPr lang="en-US" sz="2400" i="1" dirty="0"/>
              <a:t>Policies are important reference documents for internal audits and for the resolution of legal disputes about management's due diligence [and] policy documents can act as a clear statement of management's intent</a:t>
            </a:r>
            <a:br>
              <a:rPr lang="en-US" sz="2400" i="1" dirty="0"/>
            </a:br>
            <a:r>
              <a:rPr lang="en-US" sz="2400" i="1" dirty="0"/>
              <a:t>(Wood, 2012)</a:t>
            </a:r>
          </a:p>
        </p:txBody>
      </p:sp>
    </p:spTree>
    <p:extLst>
      <p:ext uri="{BB962C8B-B14F-4D97-AF65-F5344CB8AC3E}">
        <p14:creationId xmlns:p14="http://schemas.microsoft.com/office/powerpoint/2010/main" val="399560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365125" y="989556"/>
            <a:ext cx="8415338" cy="4584526"/>
          </a:xfrm>
        </p:spPr>
        <p:txBody>
          <a:bodyPr>
            <a:normAutofit fontScale="85000" lnSpcReduction="20000"/>
          </a:bodyPr>
          <a:lstStyle/>
          <a:p>
            <a:pPr algn="just"/>
            <a:r>
              <a:rPr lang="en-US" sz="2400" b="1" dirty="0"/>
              <a:t>Policy</a:t>
            </a:r>
            <a:r>
              <a:rPr lang="en-US" sz="2400" dirty="0"/>
              <a:t> is a set of “organizational guidelines that dictate certain behavior within the organization”</a:t>
            </a:r>
          </a:p>
          <a:p>
            <a:pPr algn="just"/>
            <a:r>
              <a:rPr lang="en-US" sz="2400" dirty="0"/>
              <a:t>A </a:t>
            </a:r>
            <a:r>
              <a:rPr lang="en-US" sz="2400" b="1" dirty="0"/>
              <a:t>standard</a:t>
            </a:r>
            <a:r>
              <a:rPr lang="en-US" sz="2400" dirty="0"/>
              <a:t> is “a detailed statement of what must be done to comply with policy, sometimes viewed as the rules governing policy compliance”</a:t>
            </a:r>
          </a:p>
          <a:p>
            <a:pPr algn="just"/>
            <a:r>
              <a:rPr lang="en-US" sz="2400" b="1" dirty="0"/>
              <a:t>Guidelines</a:t>
            </a:r>
            <a:r>
              <a:rPr lang="en-US" sz="2400" dirty="0"/>
              <a:t> are “nonmandatory recommendations the employee may use as a reference in complying with a policy”</a:t>
            </a:r>
          </a:p>
          <a:p>
            <a:pPr algn="just"/>
            <a:r>
              <a:rPr lang="en-US" sz="2400" b="1" dirty="0"/>
              <a:t>Procedures</a:t>
            </a:r>
            <a:r>
              <a:rPr lang="en-US" sz="2400" dirty="0"/>
              <a:t> are “step-by-step instructions designed to assist employees in following policies, standards, and guidelines” </a:t>
            </a:r>
          </a:p>
          <a:p>
            <a:pPr algn="just"/>
            <a:r>
              <a:rPr lang="en-US" sz="2400" b="1" dirty="0"/>
              <a:t>Practices</a:t>
            </a:r>
            <a:r>
              <a:rPr lang="en-US" sz="2400" dirty="0"/>
              <a:t> are “examples of actions that illustrate compliance with policies”</a:t>
            </a:r>
          </a:p>
          <a:p>
            <a:pPr algn="just"/>
            <a:r>
              <a:rPr lang="en-US" sz="2400" dirty="0"/>
              <a:t>Policies define </a:t>
            </a:r>
            <a:r>
              <a:rPr lang="en-US" sz="2400" i="1" dirty="0"/>
              <a:t>what</a:t>
            </a:r>
            <a:r>
              <a:rPr lang="en-US" sz="2400" dirty="0"/>
              <a:t> you can do and not do, whereas the other documents focus on the </a:t>
            </a:r>
            <a:r>
              <a:rPr lang="en-US" sz="2400" i="1" dirty="0"/>
              <a:t>how</a:t>
            </a:r>
          </a:p>
        </p:txBody>
      </p:sp>
      <p:sp>
        <p:nvSpPr>
          <p:cNvPr id="9219" name="Rectangle 8"/>
          <p:cNvSpPr>
            <a:spLocks noGrp="1" noChangeArrowheads="1"/>
          </p:cNvSpPr>
          <p:nvPr>
            <p:ph type="title"/>
          </p:nvPr>
        </p:nvSpPr>
        <p:spPr>
          <a:xfrm>
            <a:off x="549275" y="107576"/>
            <a:ext cx="8042276" cy="881980"/>
          </a:xfrm>
        </p:spPr>
        <p:txBody>
          <a:bodyPr/>
          <a:lstStyle/>
          <a:p>
            <a:r>
              <a:rPr lang="en-US" sz="4000" dirty="0"/>
              <a:t>Policy, Standards, and Practices</a:t>
            </a:r>
          </a:p>
        </p:txBody>
      </p:sp>
    </p:spTree>
    <p:extLst>
      <p:ext uri="{BB962C8B-B14F-4D97-AF65-F5344CB8AC3E}">
        <p14:creationId xmlns:p14="http://schemas.microsoft.com/office/powerpoint/2010/main" val="191725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6313" y="0"/>
            <a:ext cx="8807687" cy="5111444"/>
            <a:chOff x="336313" y="0"/>
            <a:chExt cx="8807687" cy="5111444"/>
          </a:xfrm>
        </p:grpSpPr>
        <p:pic>
          <p:nvPicPr>
            <p:cNvPr id="2" name="Picture 1" descr="A pyramid identifies the different components, which are as follows. Policies, sanctioned by management. Standards, details minimum specifications for compliance. Guidelines, recommendations for compliance. Procedures, step-by-step instructions for compliance. A cylinder identifies the following components: Practices, which complies to policies. Industry government, and regulatory exemplars, which comply to standards, and guidelines. Influence organization documents, which comply to procedur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6313" y="0"/>
              <a:ext cx="8807687" cy="5111444"/>
            </a:xfrm>
            <a:prstGeom prst="rect">
              <a:avLst/>
            </a:prstGeom>
          </p:spPr>
        </p:pic>
        <p:sp>
          <p:nvSpPr>
            <p:cNvPr id="3" name="TextBox 2"/>
            <p:cNvSpPr txBox="1"/>
            <p:nvPr/>
          </p:nvSpPr>
          <p:spPr>
            <a:xfrm>
              <a:off x="336313" y="4722312"/>
              <a:ext cx="1442383" cy="3891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447213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 y="368357"/>
            <a:ext cx="8730640" cy="6399943"/>
            <a:chOff x="1" y="368357"/>
            <a:chExt cx="8730640" cy="6399943"/>
          </a:xfrm>
        </p:grpSpPr>
        <p:pic>
          <p:nvPicPr>
            <p:cNvPr id="4" name="Picture 3" descr="The table provides the Components of the E I S P. The table has two columns and 5 rows. The column headings are as follows from left to right: Component and Description. The row headings are as follows. Row 1. Component, Purpose. Description, Answers the question, &quot;What is this policy for?&quot; Provides a framework that helps the reader to understand the intent of the document. Can include text such as the following, which is taken from Washington University in Saint Louis. This document will: Identify the elements of a good security policy; Explain the need for information security; Specify the various categories of information security; Identify the information security responsibilities and roles; Identify appropriate levels of security through standards and guidelines. This document establishes an overarching security policy and direction for our company. Individual departments are expected to establish standards, guidelines, and operating procedures that adhere to and reference this policy while addressing their specific and individual needs. Row 2. Component, Elements. Description, Defines the whole topic of information security within the organization as well as its critical components. For example, the policy may state, &quot;Protecting the confidentiality, integrity, and availability of information while in processing, transmission, and storage, through the use of policy, education and training, and technology” and then identify where and how the elements are used. This section can also lay out security definitions or philosophies to clarify the policy. Row 3. Component, Need. Description, Justifies the need for the organization to have a program for information security. This is done by providing information on the importance of InfoSec in the organization and the obligation, legal and ethical, to protect critical information, whether regarding customers, employees, or markets. Row 4. Component, Roles and responsibilities. Description, Defines the staffing structure designed to support InfoSec within the organization. It will likely describe the placement of the governance elements for InfoSec as well as the categories of individuals with responsibility for Info Sec I T department, management, users and their InfoSec responsibilities, including maintenance of this document. Row 5. Component, References. Description, Lists other standards that influence and are influenced by this policy document, including relevant federal and state laws and other policies."/>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 y="368357"/>
              <a:ext cx="8730640" cy="6399943"/>
            </a:xfrm>
            <a:prstGeom prst="rect">
              <a:avLst/>
            </a:prstGeom>
          </p:spPr>
        </p:pic>
        <p:sp>
          <p:nvSpPr>
            <p:cNvPr id="2" name="TextBox 1"/>
            <p:cNvSpPr txBox="1"/>
            <p:nvPr/>
          </p:nvSpPr>
          <p:spPr>
            <a:xfrm>
              <a:off x="300625" y="385985"/>
              <a:ext cx="107723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57553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5"/>
          <p:cNvSpPr>
            <a:spLocks noGrp="1" noChangeArrowheads="1"/>
          </p:cNvSpPr>
          <p:nvPr>
            <p:ph idx="1"/>
          </p:nvPr>
        </p:nvSpPr>
        <p:spPr>
          <a:xfrm>
            <a:off x="176214" y="751561"/>
            <a:ext cx="4896828" cy="4686617"/>
          </a:xfrm>
        </p:spPr>
        <p:txBody>
          <a:bodyPr>
            <a:normAutofit fontScale="85000" lnSpcReduction="20000"/>
          </a:bodyPr>
          <a:lstStyle/>
          <a:p>
            <a:r>
              <a:rPr lang="en-US" sz="2000" dirty="0"/>
              <a:t>Statement of Purpose </a:t>
            </a:r>
          </a:p>
          <a:p>
            <a:pPr lvl="1"/>
            <a:r>
              <a:rPr lang="en-US" sz="1800" dirty="0"/>
              <a:t>Scope and Applicability</a:t>
            </a:r>
          </a:p>
          <a:p>
            <a:pPr lvl="1"/>
            <a:r>
              <a:rPr lang="en-US" sz="1800" dirty="0"/>
              <a:t>Definition of Technology Addressed</a:t>
            </a:r>
          </a:p>
          <a:p>
            <a:pPr lvl="1"/>
            <a:r>
              <a:rPr lang="en-US" sz="1800" dirty="0"/>
              <a:t>Responsibilities</a:t>
            </a:r>
          </a:p>
          <a:p>
            <a:r>
              <a:rPr lang="en-US" sz="2000" dirty="0"/>
              <a:t>Authorized Access and Usage of Equipment</a:t>
            </a:r>
          </a:p>
          <a:p>
            <a:pPr lvl="1"/>
            <a:r>
              <a:rPr lang="en-US" sz="1800" dirty="0"/>
              <a:t>User Access</a:t>
            </a:r>
          </a:p>
          <a:p>
            <a:pPr lvl="1"/>
            <a:r>
              <a:rPr lang="en-US" sz="1800" dirty="0"/>
              <a:t>Fair and Responsible Use</a:t>
            </a:r>
          </a:p>
          <a:p>
            <a:pPr lvl="1"/>
            <a:r>
              <a:rPr lang="en-US" sz="1800" dirty="0"/>
              <a:t>Protection of Privacy</a:t>
            </a:r>
          </a:p>
          <a:p>
            <a:r>
              <a:rPr lang="en-US" sz="2000" dirty="0"/>
              <a:t>Prohibited Usage of Equipment</a:t>
            </a:r>
          </a:p>
          <a:p>
            <a:pPr lvl="1"/>
            <a:r>
              <a:rPr lang="en-US" sz="1800" dirty="0"/>
              <a:t>Disruptive Use or Misuse</a:t>
            </a:r>
          </a:p>
          <a:p>
            <a:pPr lvl="1"/>
            <a:r>
              <a:rPr lang="en-US" sz="1800" dirty="0"/>
              <a:t>Criminal Use</a:t>
            </a:r>
          </a:p>
          <a:p>
            <a:pPr lvl="1"/>
            <a:r>
              <a:rPr lang="en-US" sz="1800" dirty="0"/>
              <a:t>Offensive or Harassing Materials</a:t>
            </a:r>
          </a:p>
          <a:p>
            <a:pPr lvl="1"/>
            <a:r>
              <a:rPr lang="en-US" sz="1800" dirty="0"/>
              <a:t>Copyrighted, Licensed, or Other Intellectual Property</a:t>
            </a:r>
          </a:p>
          <a:p>
            <a:pPr lvl="1"/>
            <a:r>
              <a:rPr lang="en-US" sz="1800" dirty="0"/>
              <a:t>Other Restrictions</a:t>
            </a:r>
          </a:p>
        </p:txBody>
      </p:sp>
      <p:sp>
        <p:nvSpPr>
          <p:cNvPr id="17411" name="Rectangle 4"/>
          <p:cNvSpPr>
            <a:spLocks noGrp="1" noChangeArrowheads="1"/>
          </p:cNvSpPr>
          <p:nvPr>
            <p:ph type="title"/>
          </p:nvPr>
        </p:nvSpPr>
        <p:spPr>
          <a:xfrm>
            <a:off x="549275" y="107576"/>
            <a:ext cx="8042276" cy="694090"/>
          </a:xfrm>
        </p:spPr>
        <p:txBody>
          <a:bodyPr/>
          <a:lstStyle/>
          <a:p>
            <a:r>
              <a:rPr lang="en-US" dirty="0"/>
              <a:t>Elements of the ISSP</a:t>
            </a:r>
          </a:p>
        </p:txBody>
      </p:sp>
      <p:sp>
        <p:nvSpPr>
          <p:cNvPr id="4" name="Rectangle 3"/>
          <p:cNvSpPr txBox="1">
            <a:spLocks noChangeArrowheads="1"/>
          </p:cNvSpPr>
          <p:nvPr/>
        </p:nvSpPr>
        <p:spPr>
          <a:xfrm>
            <a:off x="4997375" y="826718"/>
            <a:ext cx="4008840" cy="4536305"/>
          </a:xfrm>
          <a:prstGeom prst="rect">
            <a:avLst/>
          </a:prstGeom>
        </p:spPr>
        <p:txBody>
          <a:bodyPr vert="horz" lIns="91440" tIns="45720" rIns="91440" bIns="45720" rtlCol="0">
            <a:normAutofit fontScale="77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2000" dirty="0"/>
              <a:t>Systems Management</a:t>
            </a:r>
          </a:p>
          <a:p>
            <a:pPr lvl="1"/>
            <a:r>
              <a:rPr lang="en-US" sz="1800" dirty="0"/>
              <a:t>Management of Stored Materials</a:t>
            </a:r>
          </a:p>
          <a:p>
            <a:pPr lvl="1"/>
            <a:r>
              <a:rPr lang="en-US" sz="1800" dirty="0"/>
              <a:t>Employer Monitoring</a:t>
            </a:r>
          </a:p>
          <a:p>
            <a:pPr lvl="1"/>
            <a:r>
              <a:rPr lang="en-US" sz="1800" dirty="0"/>
              <a:t>Virus Protection </a:t>
            </a:r>
          </a:p>
          <a:p>
            <a:pPr lvl="1"/>
            <a:r>
              <a:rPr lang="en-US" sz="1800" dirty="0"/>
              <a:t>Physical Security</a:t>
            </a:r>
          </a:p>
          <a:p>
            <a:pPr lvl="1"/>
            <a:r>
              <a:rPr lang="en-US" sz="1800" dirty="0"/>
              <a:t>Encryption</a:t>
            </a:r>
          </a:p>
          <a:p>
            <a:r>
              <a:rPr lang="en-US" sz="2000" dirty="0"/>
              <a:t>Violations of Policy</a:t>
            </a:r>
          </a:p>
          <a:p>
            <a:pPr lvl="1"/>
            <a:r>
              <a:rPr lang="en-US" sz="1800" dirty="0"/>
              <a:t>Procedures for Reporting Violations</a:t>
            </a:r>
          </a:p>
          <a:p>
            <a:pPr lvl="1"/>
            <a:r>
              <a:rPr lang="en-US" sz="1800" dirty="0"/>
              <a:t>Penalties for Violations</a:t>
            </a:r>
          </a:p>
          <a:p>
            <a:r>
              <a:rPr lang="en-US" sz="2000" dirty="0"/>
              <a:t>Policy Review and Modification</a:t>
            </a:r>
          </a:p>
          <a:p>
            <a:pPr lvl="1"/>
            <a:r>
              <a:rPr lang="en-US" sz="1800" dirty="0"/>
              <a:t>Scheduled Review of Policy and Procedures for Modification</a:t>
            </a:r>
          </a:p>
          <a:p>
            <a:r>
              <a:rPr lang="en-US" sz="2000" dirty="0"/>
              <a:t>Limitations of Liability</a:t>
            </a:r>
          </a:p>
          <a:p>
            <a:pPr lvl="1"/>
            <a:r>
              <a:rPr lang="en-US" sz="1800" dirty="0"/>
              <a:t>Statements of Liability or Disclaimers</a:t>
            </a:r>
          </a:p>
        </p:txBody>
      </p:sp>
    </p:spTree>
    <p:extLst>
      <p:ext uri="{BB962C8B-B14F-4D97-AF65-F5344CB8AC3E}">
        <p14:creationId xmlns:p14="http://schemas.microsoft.com/office/powerpoint/2010/main" val="3017046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 y="300109"/>
            <a:ext cx="8705589" cy="6533522"/>
            <a:chOff x="-1" y="300109"/>
            <a:chExt cx="8705589" cy="6533522"/>
          </a:xfrm>
        </p:grpSpPr>
        <p:pic>
          <p:nvPicPr>
            <p:cNvPr id="2" name="Picture 1" descr="A table provides I S S P Document Organization Approaches. The table has 3 columns and 3 rows. The column headings are as follows from left to right: Approach, Advantages, Disadvantages. The row entries are as follows. Row 1. Approach, Individual Policy. Advantages, Clear assignment to a responsible department; Written by those with superior subject matter expertise for technology-specific systems. Disadvantages, typically yields a scattershot result that fails to cover all of the necessary issues; Can suffer from poor policy dissemination, enforcement, and review. Row 2. Approach, Comprehensive policy. Advantages, well controlled by centrally managed procedures assuring complete topic coverage; Often provides better formal procedures than when policies are individually formulated; Usually identifies processes for dissemination, enforcement, and review. Disadvantages, may overgeneralize the issues and skip over vulnerabilities; May be written by those with less complete subject matter expertise. Row 3. Approaches, Modular policy. Advantages, often considered an optimal balance between the individual I S S P and the comprehensive I S S P approaches; Well controlled by centrally managed procedures, assuring complete topic coverage; Clear assignment to a responsible department; Written by those with superior subject matter expertise for technology-specific systems. Disadvantages, may be more expensive than other alternatives; Implementation can be difficult to manage.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 y="300109"/>
              <a:ext cx="8705589" cy="6533522"/>
            </a:xfrm>
            <a:prstGeom prst="rect">
              <a:avLst/>
            </a:prstGeom>
          </p:spPr>
        </p:pic>
        <p:sp>
          <p:nvSpPr>
            <p:cNvPr id="3" name="TextBox 2"/>
            <p:cNvSpPr txBox="1"/>
            <p:nvPr/>
          </p:nvSpPr>
          <p:spPr>
            <a:xfrm>
              <a:off x="250521" y="300109"/>
              <a:ext cx="1152394" cy="42640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12030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457200" y="812309"/>
            <a:ext cx="8415338" cy="4438138"/>
          </a:xfrm>
        </p:spPr>
        <p:txBody>
          <a:bodyPr/>
          <a:lstStyle/>
          <a:p>
            <a:pPr algn="just"/>
            <a:r>
              <a:rPr lang="en-US" dirty="0"/>
              <a:t>System administrators’ directions and actions on implementing managerial policy</a:t>
            </a:r>
          </a:p>
          <a:p>
            <a:pPr algn="just"/>
            <a:r>
              <a:rPr lang="en-US" dirty="0"/>
              <a:t>While the manager is primarily responsible for the creation of the managerial specifications, the sysadmins may be the primary authors or architects of the technical specifications version</a:t>
            </a:r>
          </a:p>
          <a:p>
            <a:pPr algn="just"/>
            <a:r>
              <a:rPr lang="en-US" dirty="0"/>
              <a:t>There are two general methods of implementing such technical controls:</a:t>
            </a:r>
          </a:p>
          <a:p>
            <a:pPr lvl="1" algn="just"/>
            <a:r>
              <a:rPr lang="en-US" dirty="0"/>
              <a:t>Access control lists</a:t>
            </a:r>
          </a:p>
          <a:p>
            <a:pPr lvl="1" algn="just"/>
            <a:r>
              <a:rPr lang="en-US" dirty="0"/>
              <a:t>Configuration rules</a:t>
            </a:r>
          </a:p>
        </p:txBody>
      </p:sp>
      <p:sp>
        <p:nvSpPr>
          <p:cNvPr id="22531" name="Rectangle 4"/>
          <p:cNvSpPr>
            <a:spLocks noGrp="1" noChangeArrowheads="1"/>
          </p:cNvSpPr>
          <p:nvPr>
            <p:ph type="title"/>
          </p:nvPr>
        </p:nvSpPr>
        <p:spPr>
          <a:xfrm>
            <a:off x="549275" y="107576"/>
            <a:ext cx="8231188" cy="694090"/>
          </a:xfrm>
        </p:spPr>
        <p:txBody>
          <a:bodyPr/>
          <a:lstStyle/>
          <a:p>
            <a:r>
              <a:rPr lang="en-US" sz="4000" dirty="0"/>
              <a:t>Technical Specifications SysSPs</a:t>
            </a:r>
          </a:p>
        </p:txBody>
      </p:sp>
    </p:spTree>
    <p:extLst>
      <p:ext uri="{BB962C8B-B14F-4D97-AF65-F5344CB8AC3E}">
        <p14:creationId xmlns:p14="http://schemas.microsoft.com/office/powerpoint/2010/main" val="390673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3"/>
          <p:cNvSpPr>
            <a:spLocks noGrp="1" noChangeArrowheads="1"/>
          </p:cNvSpPr>
          <p:nvPr>
            <p:ph type="body" idx="1"/>
          </p:nvPr>
        </p:nvSpPr>
        <p:spPr>
          <a:xfrm>
            <a:off x="549275" y="746601"/>
            <a:ext cx="8415338" cy="4672208"/>
          </a:xfrm>
        </p:spPr>
        <p:txBody>
          <a:bodyPr>
            <a:normAutofit fontScale="92500" lnSpcReduction="10000"/>
          </a:bodyPr>
          <a:lstStyle/>
          <a:p>
            <a:pPr algn="just"/>
            <a:r>
              <a:rPr lang="en-US" dirty="0"/>
              <a:t>In general ACLs regulate:</a:t>
            </a:r>
          </a:p>
          <a:p>
            <a:pPr lvl="1" algn="just"/>
            <a:r>
              <a:rPr lang="en-US" i="1" dirty="0"/>
              <a:t>Who</a:t>
            </a:r>
            <a:r>
              <a:rPr lang="en-US" dirty="0"/>
              <a:t> can use the system</a:t>
            </a:r>
          </a:p>
          <a:p>
            <a:pPr lvl="1" algn="just"/>
            <a:r>
              <a:rPr lang="en-US" i="1" dirty="0"/>
              <a:t>What</a:t>
            </a:r>
            <a:r>
              <a:rPr lang="en-US" dirty="0"/>
              <a:t> authorized users can access</a:t>
            </a:r>
          </a:p>
          <a:p>
            <a:pPr lvl="1" algn="just"/>
            <a:r>
              <a:rPr lang="en-US" i="1" dirty="0"/>
              <a:t>When</a:t>
            </a:r>
            <a:r>
              <a:rPr lang="en-US" dirty="0"/>
              <a:t> authorized users can access the system</a:t>
            </a:r>
          </a:p>
          <a:p>
            <a:pPr lvl="1" algn="just"/>
            <a:r>
              <a:rPr lang="en-US" i="1" dirty="0"/>
              <a:t>Where</a:t>
            </a:r>
            <a:r>
              <a:rPr lang="en-US" dirty="0"/>
              <a:t> authorized users can access the system from</a:t>
            </a:r>
          </a:p>
          <a:p>
            <a:pPr lvl="1" algn="just"/>
            <a:r>
              <a:rPr lang="en-US" i="1" dirty="0"/>
              <a:t>How</a:t>
            </a:r>
            <a:r>
              <a:rPr lang="en-US" dirty="0"/>
              <a:t> authorized users can access the system</a:t>
            </a:r>
          </a:p>
          <a:p>
            <a:pPr algn="just"/>
            <a:r>
              <a:rPr lang="en-US" dirty="0"/>
              <a:t>Common user privileges (also known as permissions) include:</a:t>
            </a:r>
          </a:p>
          <a:p>
            <a:pPr lvl="1" algn="just"/>
            <a:r>
              <a:rPr lang="en-US" dirty="0"/>
              <a:t>Read</a:t>
            </a:r>
          </a:p>
          <a:p>
            <a:pPr lvl="1" algn="just"/>
            <a:r>
              <a:rPr lang="en-US" dirty="0"/>
              <a:t>Write</a:t>
            </a:r>
          </a:p>
          <a:p>
            <a:pPr lvl="1" algn="just"/>
            <a:r>
              <a:rPr lang="en-US" dirty="0"/>
              <a:t>Execute</a:t>
            </a:r>
          </a:p>
          <a:p>
            <a:pPr lvl="1" algn="just"/>
            <a:r>
              <a:rPr lang="en-US" dirty="0"/>
              <a:t>Delete</a:t>
            </a:r>
          </a:p>
        </p:txBody>
      </p:sp>
      <p:sp>
        <p:nvSpPr>
          <p:cNvPr id="24579" name="Rectangle 2"/>
          <p:cNvSpPr>
            <a:spLocks noGrp="1" noChangeArrowheads="1"/>
          </p:cNvSpPr>
          <p:nvPr>
            <p:ph type="title"/>
          </p:nvPr>
        </p:nvSpPr>
        <p:spPr>
          <a:xfrm>
            <a:off x="549275" y="107576"/>
            <a:ext cx="8042276" cy="756720"/>
          </a:xfrm>
        </p:spPr>
        <p:txBody>
          <a:bodyPr/>
          <a:lstStyle/>
          <a:p>
            <a:r>
              <a:rPr lang="en-US" dirty="0"/>
              <a:t>Access Control Lists</a:t>
            </a:r>
          </a:p>
        </p:txBody>
      </p:sp>
    </p:spTree>
    <p:extLst>
      <p:ext uri="{BB962C8B-B14F-4D97-AF65-F5344CB8AC3E}">
        <p14:creationId xmlns:p14="http://schemas.microsoft.com/office/powerpoint/2010/main" val="3536913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58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580">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580">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458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260" y="93880"/>
            <a:ext cx="8655485" cy="6632597"/>
            <a:chOff x="125260" y="93880"/>
            <a:chExt cx="8655485" cy="6632597"/>
          </a:xfrm>
        </p:grpSpPr>
        <p:pic>
          <p:nvPicPr>
            <p:cNvPr id="2" name="Picture 1" descr="Local security policy window. The tabs, file, action, view, help are on the top left corner of the window. In the left pane, security options folder is selected from the local policies folder of security settings. A horizontal scroll bar is at the bottom of the left pane. In the right pane a list of policies and security settings are shown. A vertical scroll bar is shown on the right side of the pan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5260" y="93880"/>
              <a:ext cx="8655485" cy="6632597"/>
            </a:xfrm>
            <a:prstGeom prst="rect">
              <a:avLst/>
            </a:prstGeom>
          </p:spPr>
        </p:pic>
        <p:sp>
          <p:nvSpPr>
            <p:cNvPr id="3" name="TextBox 2"/>
            <p:cNvSpPr txBox="1"/>
            <p:nvPr/>
          </p:nvSpPr>
          <p:spPr>
            <a:xfrm>
              <a:off x="125260" y="6175332"/>
              <a:ext cx="12024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39916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1455" y="240778"/>
            <a:ext cx="8561506" cy="5165247"/>
            <a:chOff x="391455" y="240778"/>
            <a:chExt cx="8561506" cy="5165247"/>
          </a:xfrm>
        </p:grpSpPr>
        <p:pic>
          <p:nvPicPr>
            <p:cNvPr id="2" name="Picture 1" descr="Polo alto networks window.  The tabs, dashboard, A C C, monitor, policies, objects, network, device are on the top of the window, from which policies tab is selected. The options, commit, config, search are on the right corner of the window. Below this the help button is shown. In the right pane, the list of options are as follows: security, N A T, Q o S, policy based forwarding, decryption, application override, authentication, D o S protection. The security option is selected. Below this, the tag browser window is shown. A search tab is on the top. Below this a table shows the tag and rule columns. The tags column consists of, security E D L, infrastructure, workstation (1), M g t S S H, application, M g t-panorama. A vertical scroll bar is on the right side of the window. Below the table, the options, filter by first tag in rule with a checkbox, rule order, and, alphabetical are shown. Filter by first tag in rule is checked and the rule order option is selected. Object: addresses tab is below the options. In the right pane, a search bar is on the top. Below this, a table shows the source and destination columns. Source column consists of the rule number, rule name, zone, address, and, user. Destination column consists of zone address, application, service, and, action. Rule 13 to 21 are selected. Text reads, Rules 16 and 17 specify any packet involving use of the Bit Torrent application is automatically dropped. Rule 22 ensures any user in the Internal (Trusted) network: L3-Trust is able to access any external Web site. Source: packet from. Destination: packet to. Zone: port of origin or destination of the packet. Address: I P address. User: predefined user groups. Action specifies whether the packet from Source: is allowed or dropped. At the bottom of the window the buttons are: add, delete, clone, override, enable, disable, move, highlight unused rules with a checkbox."/>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91455" y="240778"/>
              <a:ext cx="8561506" cy="5165247"/>
            </a:xfrm>
            <a:prstGeom prst="rect">
              <a:avLst/>
            </a:prstGeom>
          </p:spPr>
        </p:pic>
        <p:sp>
          <p:nvSpPr>
            <p:cNvPr id="3" name="TextBox 2"/>
            <p:cNvSpPr txBox="1"/>
            <p:nvPr/>
          </p:nvSpPr>
          <p:spPr>
            <a:xfrm>
              <a:off x="391455" y="4860099"/>
              <a:ext cx="111166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2646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type="body" idx="1"/>
          </p:nvPr>
        </p:nvSpPr>
        <p:spPr>
          <a:xfrm>
            <a:off x="365125" y="1050303"/>
            <a:ext cx="8415338" cy="4122946"/>
          </a:xfrm>
        </p:spPr>
        <p:txBody>
          <a:bodyPr/>
          <a:lstStyle/>
          <a:p>
            <a:pPr algn="just"/>
            <a:r>
              <a:rPr lang="en-US" dirty="0"/>
              <a:t>Many organizations create a single document combining elements of both management guidance and technical specifications SysSPs</a:t>
            </a:r>
          </a:p>
          <a:p>
            <a:pPr algn="just"/>
            <a:r>
              <a:rPr lang="en-US" dirty="0"/>
              <a:t>While this document can be somewhat confusing to the users of the policies, it is very practical to have the guidance from both perspectives in a single place</a:t>
            </a:r>
          </a:p>
          <a:p>
            <a:pPr algn="just"/>
            <a:r>
              <a:rPr lang="en-US" dirty="0"/>
              <a:t>Such a document should carefully articulate the required actions for each procedure described</a:t>
            </a:r>
          </a:p>
        </p:txBody>
      </p:sp>
      <p:sp>
        <p:nvSpPr>
          <p:cNvPr id="29699" name="Rectangle 4"/>
          <p:cNvSpPr>
            <a:spLocks noGrp="1" noChangeArrowheads="1"/>
          </p:cNvSpPr>
          <p:nvPr>
            <p:ph type="title"/>
          </p:nvPr>
        </p:nvSpPr>
        <p:spPr>
          <a:xfrm>
            <a:off x="549275" y="107576"/>
            <a:ext cx="8042276" cy="806824"/>
          </a:xfrm>
        </p:spPr>
        <p:txBody>
          <a:bodyPr/>
          <a:lstStyle/>
          <a:p>
            <a:r>
              <a:rPr lang="en-US" dirty="0"/>
              <a:t>Combination SysSPs</a:t>
            </a:r>
          </a:p>
        </p:txBody>
      </p:sp>
    </p:spTree>
    <p:extLst>
      <p:ext uri="{BB962C8B-B14F-4D97-AF65-F5344CB8AC3E}">
        <p14:creationId xmlns:p14="http://schemas.microsoft.com/office/powerpoint/2010/main" val="58102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2014837"/>
            <a:ext cx="8056563" cy="1362075"/>
          </a:xfrm>
        </p:spPr>
        <p:txBody>
          <a:bodyPr/>
          <a:lstStyle/>
          <a:p>
            <a:r>
              <a:rPr lang="en-US" sz="4000" dirty="0"/>
              <a:t>Guidelines for Effective Policy Development and Implementation</a:t>
            </a:r>
          </a:p>
        </p:txBody>
      </p:sp>
      <p:sp>
        <p:nvSpPr>
          <p:cNvPr id="7" name="Text Placeholder 6"/>
          <p:cNvSpPr>
            <a:spLocks noGrp="1"/>
          </p:cNvSpPr>
          <p:nvPr>
            <p:ph type="body" idx="1"/>
          </p:nvPr>
        </p:nvSpPr>
        <p:spPr>
          <a:xfrm>
            <a:off x="549275" y="4283901"/>
            <a:ext cx="8056563" cy="952291"/>
          </a:xfrm>
        </p:spPr>
        <p:txBody>
          <a:bodyPr/>
          <a:lstStyle/>
          <a:p>
            <a:r>
              <a:rPr lang="en-US" dirty="0"/>
              <a:t> Information Security Policy</a:t>
            </a:r>
          </a:p>
        </p:txBody>
      </p:sp>
    </p:spTree>
    <p:extLst>
      <p:ext uri="{BB962C8B-B14F-4D97-AF65-F5344CB8AC3E}">
        <p14:creationId xmlns:p14="http://schemas.microsoft.com/office/powerpoint/2010/main" val="156646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5" name="Rectangle 5"/>
          <p:cNvSpPr>
            <a:spLocks noGrp="1" noChangeArrowheads="1"/>
          </p:cNvSpPr>
          <p:nvPr>
            <p:ph type="body" idx="1"/>
          </p:nvPr>
        </p:nvSpPr>
        <p:spPr>
          <a:xfrm>
            <a:off x="364331" y="1413346"/>
            <a:ext cx="8415338" cy="4299639"/>
          </a:xfrm>
        </p:spPr>
        <p:txBody>
          <a:bodyPr/>
          <a:lstStyle/>
          <a:p>
            <a:pPr algn="just"/>
            <a:r>
              <a:rPr lang="en-US" dirty="0"/>
              <a:t>For policies to be effective, and legally defensible, they must be properly:</a:t>
            </a:r>
          </a:p>
          <a:p>
            <a:pPr marL="685800" lvl="1" indent="-457200" algn="just">
              <a:buFont typeface="+mj-lt"/>
              <a:buAutoNum type="arabicPeriod"/>
            </a:pPr>
            <a:r>
              <a:rPr lang="en-US" dirty="0"/>
              <a:t>Developed using industry-accepted practices, and formally approved by management</a:t>
            </a:r>
          </a:p>
          <a:p>
            <a:pPr marL="685800" lvl="1" indent="-457200" algn="just">
              <a:buFont typeface="+mj-lt"/>
              <a:buAutoNum type="arabicPeriod"/>
            </a:pPr>
            <a:r>
              <a:rPr lang="en-US" dirty="0"/>
              <a:t>Distributed using all appropriate methods</a:t>
            </a:r>
          </a:p>
          <a:p>
            <a:pPr marL="685800" lvl="1" indent="-457200" algn="just">
              <a:buFont typeface="+mj-lt"/>
              <a:buAutoNum type="arabicPeriod"/>
            </a:pPr>
            <a:r>
              <a:rPr lang="en-US" dirty="0"/>
              <a:t>Read by all employees</a:t>
            </a:r>
          </a:p>
          <a:p>
            <a:pPr marL="685800" lvl="1" indent="-457200" algn="just">
              <a:buFont typeface="+mj-lt"/>
              <a:buAutoNum type="arabicPeriod"/>
            </a:pPr>
            <a:r>
              <a:rPr lang="en-US" dirty="0"/>
              <a:t>Understood by all employees</a:t>
            </a:r>
          </a:p>
          <a:p>
            <a:pPr marL="685800" lvl="1" indent="-457200" algn="just">
              <a:buFont typeface="+mj-lt"/>
              <a:buAutoNum type="arabicPeriod"/>
            </a:pPr>
            <a:r>
              <a:rPr lang="en-US" dirty="0"/>
              <a:t>Formally agreed to by act or affirmation</a:t>
            </a:r>
          </a:p>
          <a:p>
            <a:pPr marL="685800" lvl="1" indent="-457200" algn="just">
              <a:buFont typeface="+mj-lt"/>
              <a:buAutoNum type="arabicPeriod"/>
            </a:pPr>
            <a:r>
              <a:rPr lang="en-US" dirty="0"/>
              <a:t>Uniformly applied and enforced</a:t>
            </a:r>
          </a:p>
          <a:p>
            <a:pPr algn="just"/>
            <a:endParaRPr lang="en-US" dirty="0"/>
          </a:p>
        </p:txBody>
      </p:sp>
      <p:sp>
        <p:nvSpPr>
          <p:cNvPr id="31747" name="Rectangle 4"/>
          <p:cNvSpPr>
            <a:spLocks noGrp="1" noChangeArrowheads="1"/>
          </p:cNvSpPr>
          <p:nvPr>
            <p:ph type="title"/>
          </p:nvPr>
        </p:nvSpPr>
        <p:spPr>
          <a:xfrm>
            <a:off x="362744" y="72428"/>
            <a:ext cx="8042276" cy="945489"/>
          </a:xfrm>
        </p:spPr>
        <p:txBody>
          <a:bodyPr/>
          <a:lstStyle/>
          <a:p>
            <a:r>
              <a:rPr lang="en-US" sz="4400" dirty="0"/>
              <a:t>Guidelines for Effective Policy</a:t>
            </a:r>
          </a:p>
        </p:txBody>
      </p:sp>
    </p:spTree>
    <p:extLst>
      <p:ext uri="{BB962C8B-B14F-4D97-AF65-F5344CB8AC3E}">
        <p14:creationId xmlns:p14="http://schemas.microsoft.com/office/powerpoint/2010/main" val="129594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263048" y="1374800"/>
            <a:ext cx="8680536" cy="4308727"/>
          </a:xfrm>
        </p:spPr>
        <p:txBody>
          <a:bodyPr>
            <a:normAutofit fontScale="92500"/>
          </a:bodyPr>
          <a:lstStyle/>
          <a:p>
            <a:pPr algn="just"/>
            <a:r>
              <a:rPr lang="en-US" dirty="0"/>
              <a:t>It is often useful to view policy development as a three-part project</a:t>
            </a:r>
          </a:p>
          <a:p>
            <a:pPr marL="685800" lvl="1" indent="-457200" algn="just">
              <a:buFont typeface="+mj-lt"/>
              <a:buAutoNum type="arabicPeriod"/>
            </a:pPr>
            <a:r>
              <a:rPr lang="en-US" dirty="0"/>
              <a:t>The policy is designed and written (or redesigned and rewritten)</a:t>
            </a:r>
          </a:p>
          <a:p>
            <a:pPr marL="685800" lvl="1" indent="-457200" algn="just">
              <a:buFont typeface="+mj-lt"/>
              <a:buAutoNum type="arabicPeriod"/>
            </a:pPr>
            <a:r>
              <a:rPr lang="en-US" dirty="0"/>
              <a:t>A senior manager or executive at the appropriate level and the organization’s legal counsel review and formally approves the document</a:t>
            </a:r>
          </a:p>
          <a:p>
            <a:pPr marL="685800" lvl="1" indent="-457200" algn="just">
              <a:buFont typeface="+mj-lt"/>
              <a:buAutoNum type="arabicPeriod"/>
            </a:pPr>
            <a:r>
              <a:rPr lang="en-US" dirty="0"/>
              <a:t>Management processes are established to perpetuate the policy within the organization</a:t>
            </a:r>
          </a:p>
          <a:p>
            <a:pPr algn="just"/>
            <a:r>
              <a:rPr lang="en-US" dirty="0"/>
              <a:t>The first part is an exercise in project management, while the latter two require adherence to good business practices</a:t>
            </a:r>
          </a:p>
        </p:txBody>
      </p:sp>
      <p:sp>
        <p:nvSpPr>
          <p:cNvPr id="32771" name="Rectangle 4"/>
          <p:cNvSpPr>
            <a:spLocks noGrp="1" noChangeArrowheads="1"/>
          </p:cNvSpPr>
          <p:nvPr>
            <p:ph type="title"/>
          </p:nvPr>
        </p:nvSpPr>
        <p:spPr>
          <a:xfrm>
            <a:off x="549275" y="107576"/>
            <a:ext cx="8042276" cy="1145027"/>
          </a:xfrm>
        </p:spPr>
        <p:txBody>
          <a:bodyPr/>
          <a:lstStyle/>
          <a:p>
            <a:r>
              <a:rPr lang="en-US" sz="4000" dirty="0"/>
              <a:t>Developing Data/Information Security Policy</a:t>
            </a:r>
          </a:p>
        </p:txBody>
      </p:sp>
    </p:spTree>
    <p:extLst>
      <p:ext uri="{BB962C8B-B14F-4D97-AF65-F5344CB8AC3E}">
        <p14:creationId xmlns:p14="http://schemas.microsoft.com/office/powerpoint/2010/main" val="1278395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000199"/>
            <a:ext cx="8781733" cy="4419671"/>
          </a:xfrm>
        </p:spPr>
        <p:txBody>
          <a:bodyPr/>
          <a:lstStyle/>
          <a:p>
            <a:pPr algn="just"/>
            <a:r>
              <a:rPr lang="en-US" dirty="0"/>
              <a:t>Can be accomplished by hard copy distribution and/or electronic distribution</a:t>
            </a:r>
          </a:p>
          <a:p>
            <a:pPr algn="just"/>
            <a:r>
              <a:rPr lang="en-US" dirty="0"/>
              <a:t>Unless the organization can prove that the policy actually reached the end users, it cannot be enforced </a:t>
            </a:r>
          </a:p>
          <a:p>
            <a:pPr algn="just"/>
            <a:r>
              <a:rPr lang="en-US" dirty="0"/>
              <a:t>Distribution of classified policies requires additional levels of controls, in the labeling of the document, in the dissemination of new policy, and in the collection and destruction of older versions to assure the confidentiality of the information contained within the policy documents themselves</a:t>
            </a:r>
          </a:p>
        </p:txBody>
      </p:sp>
      <p:sp>
        <p:nvSpPr>
          <p:cNvPr id="2" name="Title 1"/>
          <p:cNvSpPr>
            <a:spLocks noGrp="1"/>
          </p:cNvSpPr>
          <p:nvPr>
            <p:ph type="title"/>
          </p:nvPr>
        </p:nvSpPr>
        <p:spPr>
          <a:xfrm>
            <a:off x="549275" y="107576"/>
            <a:ext cx="8042276" cy="744194"/>
          </a:xfrm>
        </p:spPr>
        <p:txBody>
          <a:bodyPr/>
          <a:lstStyle/>
          <a:p>
            <a:r>
              <a:rPr lang="en-US" dirty="0"/>
              <a:t>Policy Distribution</a:t>
            </a:r>
          </a:p>
        </p:txBody>
      </p:sp>
    </p:spTree>
    <p:extLst>
      <p:ext uri="{BB962C8B-B14F-4D97-AF65-F5344CB8AC3E}">
        <p14:creationId xmlns:p14="http://schemas.microsoft.com/office/powerpoint/2010/main" val="37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1263246"/>
            <a:ext cx="8729482" cy="4145750"/>
          </a:xfrm>
        </p:spPr>
        <p:txBody>
          <a:bodyPr/>
          <a:lstStyle/>
          <a:p>
            <a:pPr algn="just"/>
            <a:r>
              <a:rPr lang="en-US" dirty="0"/>
              <a:t>Barriers to employees’ reading policies can arise from literacy or language issues</a:t>
            </a:r>
          </a:p>
          <a:p>
            <a:pPr algn="just"/>
            <a:r>
              <a:rPr lang="en-US" dirty="0"/>
              <a:t>Literacy-challenged and visually impaired employees require additional assistance, either through audio or large-type versions of the document</a:t>
            </a:r>
          </a:p>
          <a:p>
            <a:pPr algn="just"/>
            <a:r>
              <a:rPr lang="en-US" dirty="0"/>
              <a:t>Multinational organizations also must deal with the challenges of gauging reading levels and language translations for foreign citizens</a:t>
            </a:r>
          </a:p>
          <a:p>
            <a:pPr algn="just"/>
            <a:endParaRPr lang="en-US" dirty="0"/>
          </a:p>
        </p:txBody>
      </p:sp>
      <p:sp>
        <p:nvSpPr>
          <p:cNvPr id="2" name="Title 1"/>
          <p:cNvSpPr>
            <a:spLocks noGrp="1"/>
          </p:cNvSpPr>
          <p:nvPr>
            <p:ph type="title"/>
          </p:nvPr>
        </p:nvSpPr>
        <p:spPr>
          <a:xfrm>
            <a:off x="549275" y="107576"/>
            <a:ext cx="8042276" cy="781772"/>
          </a:xfrm>
        </p:spPr>
        <p:txBody>
          <a:bodyPr/>
          <a:lstStyle/>
          <a:p>
            <a:r>
              <a:rPr lang="en-US" dirty="0"/>
              <a:t>Policy Reading</a:t>
            </a:r>
          </a:p>
        </p:txBody>
      </p:sp>
    </p:spTree>
    <p:extLst>
      <p:ext uri="{BB962C8B-B14F-4D97-AF65-F5344CB8AC3E}">
        <p14:creationId xmlns:p14="http://schemas.microsoft.com/office/powerpoint/2010/main" val="1387226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295400"/>
            <a:ext cx="8597583" cy="4028162"/>
          </a:xfrm>
        </p:spPr>
        <p:txBody>
          <a:bodyPr>
            <a:normAutofit fontScale="92500" lnSpcReduction="10000"/>
          </a:bodyPr>
          <a:lstStyle/>
          <a:p>
            <a:pPr algn="just"/>
            <a:r>
              <a:rPr lang="en-US" dirty="0"/>
              <a:t>To be certain that employees understand the policy, the document must be written at a reasonable reading level, with minimal technical jargon and management terminology</a:t>
            </a:r>
          </a:p>
          <a:p>
            <a:pPr algn="just"/>
            <a:r>
              <a:rPr lang="en-US" dirty="0"/>
              <a:t>The next step is to use some form of assessment to gauge how well employees understand the policy’s underlying issues</a:t>
            </a:r>
          </a:p>
          <a:p>
            <a:pPr algn="just"/>
            <a:r>
              <a:rPr lang="en-US" dirty="0"/>
              <a:t>Quizzes and other forms of examination can be employed to assess quantitatively which employees understand the policy by earning a minimum score, and which employees require additional training and awareness efforts before the policy can be enforced</a:t>
            </a:r>
          </a:p>
        </p:txBody>
      </p:sp>
      <p:sp>
        <p:nvSpPr>
          <p:cNvPr id="2" name="Title 1"/>
          <p:cNvSpPr>
            <a:spLocks noGrp="1"/>
          </p:cNvSpPr>
          <p:nvPr>
            <p:ph type="title"/>
          </p:nvPr>
        </p:nvSpPr>
        <p:spPr>
          <a:xfrm>
            <a:off x="549275" y="107576"/>
            <a:ext cx="8042276" cy="869454"/>
          </a:xfrm>
        </p:spPr>
        <p:txBody>
          <a:bodyPr/>
          <a:lstStyle/>
          <a:p>
            <a:r>
              <a:rPr lang="en-US" dirty="0"/>
              <a:t>Policy Comprehension</a:t>
            </a:r>
          </a:p>
        </p:txBody>
      </p:sp>
    </p:spTree>
    <p:extLst>
      <p:ext uri="{BB962C8B-B14F-4D97-AF65-F5344CB8AC3E}">
        <p14:creationId xmlns:p14="http://schemas.microsoft.com/office/powerpoint/2010/main" val="12569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1978"/>
            <a:ext cx="8415338" cy="4555093"/>
          </a:xfrm>
        </p:spPr>
        <p:txBody>
          <a:bodyPr/>
          <a:lstStyle/>
          <a:p>
            <a:pPr algn="just"/>
            <a:r>
              <a:rPr lang="en-US" i="1" dirty="0"/>
              <a:t>Policies must be agreed to by act or affirmation</a:t>
            </a:r>
          </a:p>
          <a:p>
            <a:pPr algn="just"/>
            <a:r>
              <a:rPr lang="en-US" i="1" dirty="0"/>
              <a:t>Agreement by act occurs when the employee performs an action, which requires them to acknowledge understanding of the policy, prior to use of a technology or organizational resource (Whitman, 2008)</a:t>
            </a:r>
          </a:p>
          <a:p>
            <a:pPr algn="just"/>
            <a:r>
              <a:rPr lang="en-US" dirty="0"/>
              <a:t>What if an employee refuses explicitly to agree to comply with policy? </a:t>
            </a:r>
          </a:p>
          <a:p>
            <a:pPr algn="just"/>
            <a:r>
              <a:rPr lang="en-US" dirty="0"/>
              <a:t>It seems clear that failure to agree to a policy is tantamount to refusing to work and thus may be grounds for termination</a:t>
            </a:r>
          </a:p>
        </p:txBody>
      </p:sp>
      <p:sp>
        <p:nvSpPr>
          <p:cNvPr id="2" name="Title 1"/>
          <p:cNvSpPr>
            <a:spLocks noGrp="1"/>
          </p:cNvSpPr>
          <p:nvPr>
            <p:ph type="title"/>
          </p:nvPr>
        </p:nvSpPr>
        <p:spPr>
          <a:xfrm>
            <a:off x="549275" y="107576"/>
            <a:ext cx="8042276" cy="844402"/>
          </a:xfrm>
        </p:spPr>
        <p:txBody>
          <a:bodyPr/>
          <a:lstStyle/>
          <a:p>
            <a:r>
              <a:rPr lang="en-US" dirty="0"/>
              <a:t>Policy Compliance</a:t>
            </a:r>
          </a:p>
        </p:txBody>
      </p:sp>
    </p:spTree>
    <p:extLst>
      <p:ext uri="{BB962C8B-B14F-4D97-AF65-F5344CB8AC3E}">
        <p14:creationId xmlns:p14="http://schemas.microsoft.com/office/powerpoint/2010/main" val="10711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257" y="973900"/>
            <a:ext cx="8534400" cy="4343400"/>
          </a:xfrm>
        </p:spPr>
        <p:txBody>
          <a:bodyPr>
            <a:normAutofit lnSpcReduction="10000"/>
          </a:bodyPr>
          <a:lstStyle/>
          <a:p>
            <a:pPr algn="just"/>
            <a:r>
              <a:rPr lang="en-US" dirty="0"/>
              <a:t>The final component of the design and implementation of effective policies is uniform and impartial enforcement</a:t>
            </a:r>
          </a:p>
          <a:p>
            <a:pPr algn="just"/>
            <a:r>
              <a:rPr lang="en-US" dirty="0"/>
              <a:t>As in law enforcement, policy enforcement must be able to withstand external scrutiny</a:t>
            </a:r>
          </a:p>
          <a:p>
            <a:pPr algn="just"/>
            <a:r>
              <a:rPr lang="en-US" dirty="0"/>
              <a:t>If an employee is punished, censured, or dismissed as a result of a refusal to follow policy and is subsequently able to demonstrate that the policies are not uniformly applied or enforced, the organization may find itself facing punitive as well as compensatory damages</a:t>
            </a:r>
          </a:p>
        </p:txBody>
      </p:sp>
      <p:sp>
        <p:nvSpPr>
          <p:cNvPr id="2" name="Title 1"/>
          <p:cNvSpPr>
            <a:spLocks noGrp="1"/>
          </p:cNvSpPr>
          <p:nvPr>
            <p:ph type="title"/>
          </p:nvPr>
        </p:nvSpPr>
        <p:spPr>
          <a:xfrm>
            <a:off x="549275" y="107576"/>
            <a:ext cx="8042276" cy="806824"/>
          </a:xfrm>
        </p:spPr>
        <p:txBody>
          <a:bodyPr/>
          <a:lstStyle/>
          <a:p>
            <a:r>
              <a:rPr lang="en-US" dirty="0"/>
              <a:t>Policy Enforcement</a:t>
            </a:r>
          </a:p>
        </p:txBody>
      </p:sp>
    </p:spTree>
    <p:extLst>
      <p:ext uri="{BB962C8B-B14F-4D97-AF65-F5344CB8AC3E}">
        <p14:creationId xmlns:p14="http://schemas.microsoft.com/office/powerpoint/2010/main" val="405452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8674" y="1600201"/>
            <a:ext cx="8604069" cy="3798517"/>
          </a:xfrm>
        </p:spPr>
        <p:txBody>
          <a:bodyPr>
            <a:normAutofit/>
          </a:bodyPr>
          <a:lstStyle/>
          <a:p>
            <a:pPr algn="just"/>
            <a:r>
              <a:rPr lang="en-US" sz="2800" dirty="0"/>
              <a:t>Like any major project, a policy development or redevelopment project should be well planned, properly funded, and aggressively managed to ensure that it is completed on time and within budget</a:t>
            </a:r>
          </a:p>
          <a:p>
            <a:pPr algn="just"/>
            <a:r>
              <a:rPr lang="en-US" sz="2800" dirty="0"/>
              <a:t>One way to accomplish this goal is to use a systems development life cycle (SDLC)</a:t>
            </a:r>
          </a:p>
        </p:txBody>
      </p:sp>
      <p:sp>
        <p:nvSpPr>
          <p:cNvPr id="2" name="Title 1"/>
          <p:cNvSpPr>
            <a:spLocks noGrp="1"/>
          </p:cNvSpPr>
          <p:nvPr>
            <p:ph type="title"/>
          </p:nvPr>
        </p:nvSpPr>
        <p:spPr>
          <a:xfrm>
            <a:off x="567508" y="197792"/>
            <a:ext cx="8026400" cy="1085071"/>
          </a:xfrm>
        </p:spPr>
        <p:txBody>
          <a:bodyPr/>
          <a:lstStyle/>
          <a:p>
            <a:r>
              <a:rPr lang="en-US" sz="3200" dirty="0"/>
              <a:t>Policy Development and Implementation </a:t>
            </a:r>
            <a:br>
              <a:rPr lang="en-US" sz="3200" dirty="0"/>
            </a:br>
            <a:r>
              <a:rPr lang="en-US" sz="3200" dirty="0"/>
              <a:t>Using the SDLC</a:t>
            </a:r>
          </a:p>
        </p:txBody>
      </p:sp>
    </p:spTree>
    <p:extLst>
      <p:ext uri="{BB962C8B-B14F-4D97-AF65-F5344CB8AC3E}">
        <p14:creationId xmlns:p14="http://schemas.microsoft.com/office/powerpoint/2010/main" val="192261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164921"/>
            <a:ext cx="8415338" cy="4359057"/>
          </a:xfrm>
        </p:spPr>
        <p:txBody>
          <a:bodyPr>
            <a:normAutofit fontScale="92500" lnSpcReduction="10000"/>
          </a:bodyPr>
          <a:lstStyle/>
          <a:p>
            <a:pPr algn="just"/>
            <a:r>
              <a:rPr lang="en-US" dirty="0"/>
              <a:t>The need for effective policy management has led to the emergence of a class of software tools that supports policy development, implementation, and maintenance</a:t>
            </a:r>
          </a:p>
          <a:p>
            <a:pPr algn="just"/>
            <a:r>
              <a:rPr lang="en-US" dirty="0"/>
              <a:t>Once developed, the policies can be approved by management and then published for users to review</a:t>
            </a:r>
          </a:p>
          <a:p>
            <a:pPr algn="just"/>
            <a:r>
              <a:rPr lang="en-US" dirty="0"/>
              <a:t>All material is electronic, meaning there is no need for hard-copy documents, because the site is hosted on the Web and not a company’s intranet</a:t>
            </a:r>
          </a:p>
          <a:p>
            <a:pPr algn="just"/>
            <a:r>
              <a:rPr lang="en-US" dirty="0"/>
              <a:t>In the event of an incident or disaster that disables internal computing infrastructure, critical policies can still be accessed as the organization works to recover</a:t>
            </a:r>
          </a:p>
        </p:txBody>
      </p:sp>
      <p:sp>
        <p:nvSpPr>
          <p:cNvPr id="3" name="Title 2"/>
          <p:cNvSpPr>
            <a:spLocks noGrp="1"/>
          </p:cNvSpPr>
          <p:nvPr>
            <p:ph type="title"/>
          </p:nvPr>
        </p:nvSpPr>
        <p:spPr>
          <a:xfrm>
            <a:off x="549275" y="107576"/>
            <a:ext cx="8042276" cy="1057345"/>
          </a:xfrm>
        </p:spPr>
        <p:txBody>
          <a:bodyPr/>
          <a:lstStyle/>
          <a:p>
            <a:r>
              <a:rPr lang="en-US" sz="3600" dirty="0"/>
              <a:t>Software Support for Policy Administration</a:t>
            </a:r>
          </a:p>
        </p:txBody>
      </p:sp>
    </p:spTree>
    <p:extLst>
      <p:ext uri="{BB962C8B-B14F-4D97-AF65-F5344CB8AC3E}">
        <p14:creationId xmlns:p14="http://schemas.microsoft.com/office/powerpoint/2010/main" val="2463403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801865"/>
            <a:ext cx="8415338" cy="3333806"/>
          </a:xfrm>
        </p:spPr>
        <p:txBody>
          <a:bodyPr>
            <a:normAutofit/>
          </a:bodyPr>
          <a:lstStyle/>
          <a:p>
            <a:pPr algn="just"/>
            <a:r>
              <a:rPr lang="en-US" sz="2800" dirty="0"/>
              <a:t>There are a number of other approaches to developing information security policy</a:t>
            </a:r>
          </a:p>
          <a:p>
            <a:pPr lvl="1" algn="just"/>
            <a:r>
              <a:rPr lang="en-US" sz="2400" i="1" dirty="0"/>
              <a:t>Information Security Policies Made Easy </a:t>
            </a:r>
            <a:r>
              <a:rPr lang="en-US" sz="2400" dirty="0"/>
              <a:t>approach</a:t>
            </a:r>
          </a:p>
          <a:p>
            <a:pPr lvl="1" algn="just"/>
            <a:r>
              <a:rPr lang="en-US" sz="2400" dirty="0"/>
              <a:t>SP 800-18, Rev.1: Guide for Developing Security Plans for Federal Information Systems</a:t>
            </a:r>
          </a:p>
        </p:txBody>
      </p:sp>
      <p:sp>
        <p:nvSpPr>
          <p:cNvPr id="2" name="Title 1"/>
          <p:cNvSpPr>
            <a:spLocks noGrp="1"/>
          </p:cNvSpPr>
          <p:nvPr>
            <p:ph type="title"/>
          </p:nvPr>
        </p:nvSpPr>
        <p:spPr>
          <a:xfrm>
            <a:off x="754063" y="100208"/>
            <a:ext cx="8026400" cy="1240147"/>
          </a:xfrm>
        </p:spPr>
        <p:txBody>
          <a:bodyPr/>
          <a:lstStyle/>
          <a:p>
            <a:r>
              <a:rPr lang="en-US" sz="4000" dirty="0"/>
              <a:t>Other Approaches to InfoSec Policy Development</a:t>
            </a:r>
          </a:p>
        </p:txBody>
      </p:sp>
    </p:spTree>
    <p:extLst>
      <p:ext uri="{BB962C8B-B14F-4D97-AF65-F5344CB8AC3E}">
        <p14:creationId xmlns:p14="http://schemas.microsoft.com/office/powerpoint/2010/main" val="27564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216" y="1600201"/>
            <a:ext cx="8551817" cy="4016828"/>
          </a:xfrm>
        </p:spPr>
        <p:txBody>
          <a:bodyPr/>
          <a:lstStyle/>
          <a:p>
            <a:pPr algn="just"/>
            <a:r>
              <a:rPr lang="en-US" dirty="0"/>
              <a:t>Just as information systems and InfoSec projects must have a champion and a manager, so must policies</a:t>
            </a:r>
          </a:p>
          <a:p>
            <a:pPr algn="just"/>
            <a:r>
              <a:rPr lang="en-US" dirty="0"/>
              <a:t>The policy champion position combined with the manager position is called the policy administrator</a:t>
            </a:r>
          </a:p>
          <a:p>
            <a:pPr algn="just"/>
            <a:r>
              <a:rPr lang="en-US" dirty="0"/>
              <a:t>Typically, this person is a mid-level staff member who is responsible for the creation, revision, distribution, and storage of the policy</a:t>
            </a:r>
          </a:p>
        </p:txBody>
      </p:sp>
      <p:sp>
        <p:nvSpPr>
          <p:cNvPr id="2" name="Title 1"/>
          <p:cNvSpPr>
            <a:spLocks noGrp="1"/>
          </p:cNvSpPr>
          <p:nvPr>
            <p:ph type="title"/>
          </p:nvPr>
        </p:nvSpPr>
        <p:spPr>
          <a:xfrm>
            <a:off x="549275" y="107576"/>
            <a:ext cx="8042276" cy="1133395"/>
          </a:xfrm>
        </p:spPr>
        <p:txBody>
          <a:bodyPr/>
          <a:lstStyle/>
          <a:p>
            <a:r>
              <a:rPr lang="en-US" dirty="0"/>
              <a:t>Policy Administrator</a:t>
            </a:r>
          </a:p>
        </p:txBody>
      </p:sp>
    </p:spTree>
    <p:extLst>
      <p:ext uri="{BB962C8B-B14F-4D97-AF65-F5344CB8AC3E}">
        <p14:creationId xmlns:p14="http://schemas.microsoft.com/office/powerpoint/2010/main" val="59676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383" y="1600201"/>
            <a:ext cx="8304168" cy="4077788"/>
          </a:xfrm>
        </p:spPr>
        <p:txBody>
          <a:bodyPr/>
          <a:lstStyle/>
          <a:p>
            <a:pPr algn="just"/>
            <a:r>
              <a:rPr lang="en-US" dirty="0"/>
              <a:t>In a changing environment, policies can retain their effectiveness only if they are periodically reviewed for currency and accuracy, and modified to keep them updated</a:t>
            </a:r>
          </a:p>
          <a:p>
            <a:pPr algn="just"/>
            <a:r>
              <a:rPr lang="en-US" dirty="0"/>
              <a:t>Any policy document should contain a properly organized schedule of reviews</a:t>
            </a:r>
          </a:p>
          <a:p>
            <a:pPr algn="just"/>
            <a:r>
              <a:rPr lang="en-US" dirty="0"/>
              <a:t>Generally, a policy should be reviewed at least annually</a:t>
            </a:r>
          </a:p>
        </p:txBody>
      </p:sp>
      <p:sp>
        <p:nvSpPr>
          <p:cNvPr id="2" name="Title 1"/>
          <p:cNvSpPr>
            <a:spLocks noGrp="1"/>
          </p:cNvSpPr>
          <p:nvPr>
            <p:ph type="title"/>
          </p:nvPr>
        </p:nvSpPr>
        <p:spPr/>
        <p:txBody>
          <a:bodyPr/>
          <a:lstStyle/>
          <a:p>
            <a:r>
              <a:rPr lang="en-US" dirty="0"/>
              <a:t>Review Schedule</a:t>
            </a:r>
          </a:p>
        </p:txBody>
      </p:sp>
    </p:spTree>
    <p:extLst>
      <p:ext uri="{BB962C8B-B14F-4D97-AF65-F5344CB8AC3E}">
        <p14:creationId xmlns:p14="http://schemas.microsoft.com/office/powerpoint/2010/main" val="250348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2" y="1148711"/>
            <a:ext cx="8638902" cy="4343400"/>
          </a:xfrm>
        </p:spPr>
        <p:txBody>
          <a:bodyPr/>
          <a:lstStyle/>
          <a:p>
            <a:pPr algn="just"/>
            <a:r>
              <a:rPr lang="en-US" dirty="0"/>
              <a:t>To facilitate policy reviews, the policy administrator should implement a mechanism by which individuals can easily make recommendations for revisions to the policies and other related documentation</a:t>
            </a:r>
          </a:p>
          <a:p>
            <a:pPr algn="just"/>
            <a:r>
              <a:rPr lang="en-US" dirty="0"/>
              <a:t>Recommendation methods could include e-mail, office mail, or an anonymous drop box</a:t>
            </a:r>
          </a:p>
          <a:p>
            <a:pPr algn="just"/>
            <a:r>
              <a:rPr lang="en-US" dirty="0"/>
              <a:t>Once the policy has come up for review, all comments should be examined and management-approved changes should be implemented</a:t>
            </a:r>
          </a:p>
        </p:txBody>
      </p:sp>
      <p:sp>
        <p:nvSpPr>
          <p:cNvPr id="2" name="Title 1"/>
          <p:cNvSpPr>
            <a:spLocks noGrp="1"/>
          </p:cNvSpPr>
          <p:nvPr>
            <p:ph type="title"/>
          </p:nvPr>
        </p:nvSpPr>
        <p:spPr>
          <a:xfrm>
            <a:off x="235132" y="71349"/>
            <a:ext cx="8821782" cy="869177"/>
          </a:xfrm>
        </p:spPr>
        <p:txBody>
          <a:bodyPr/>
          <a:lstStyle/>
          <a:p>
            <a:r>
              <a:rPr lang="en-US" sz="4000" dirty="0"/>
              <a:t>Review Procedures and Practices</a:t>
            </a:r>
          </a:p>
        </p:txBody>
      </p:sp>
    </p:spTree>
    <p:extLst>
      <p:ext uri="{BB962C8B-B14F-4D97-AF65-F5344CB8AC3E}">
        <p14:creationId xmlns:p14="http://schemas.microsoft.com/office/powerpoint/2010/main" val="16424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6848" y="751663"/>
            <a:ext cx="8415338" cy="4555093"/>
          </a:xfrm>
        </p:spPr>
        <p:txBody>
          <a:bodyPr>
            <a:normAutofit fontScale="92500"/>
          </a:bodyPr>
          <a:lstStyle/>
          <a:p>
            <a:pPr algn="just"/>
            <a:r>
              <a:rPr lang="en-US" dirty="0"/>
              <a:t>In some organizations, policies are drafted and published without a date, leaving users of the policy unaware of its age or status</a:t>
            </a:r>
          </a:p>
          <a:p>
            <a:pPr algn="just"/>
            <a:r>
              <a:rPr lang="en-US" dirty="0"/>
              <a:t>This practice can create problems, including legal ones, if employees are complying with an out-of-date policy</a:t>
            </a:r>
          </a:p>
          <a:p>
            <a:pPr algn="just"/>
            <a:r>
              <a:rPr lang="en-US" dirty="0"/>
              <a:t>Ideally, the policy document should include its date of origin, along with the dates, if any, of revisions</a:t>
            </a:r>
          </a:p>
          <a:p>
            <a:pPr algn="just"/>
            <a:r>
              <a:rPr lang="en-US" dirty="0"/>
              <a:t>Some policies may need a “sunset clause,” particularly if they govern information use for a short-term association with second-party businesses or agencies</a:t>
            </a:r>
          </a:p>
        </p:txBody>
      </p:sp>
      <p:sp>
        <p:nvSpPr>
          <p:cNvPr id="2" name="Title 1"/>
          <p:cNvSpPr>
            <a:spLocks noGrp="1"/>
          </p:cNvSpPr>
          <p:nvPr>
            <p:ph type="title"/>
          </p:nvPr>
        </p:nvSpPr>
        <p:spPr>
          <a:xfrm>
            <a:off x="549275" y="107576"/>
            <a:ext cx="8042276" cy="616701"/>
          </a:xfrm>
        </p:spPr>
        <p:txBody>
          <a:bodyPr/>
          <a:lstStyle/>
          <a:p>
            <a:r>
              <a:rPr lang="en-US" dirty="0"/>
              <a:t>Policy and Revision Date</a:t>
            </a:r>
          </a:p>
        </p:txBody>
      </p:sp>
    </p:spTree>
    <p:extLst>
      <p:ext uri="{BB962C8B-B14F-4D97-AF65-F5344CB8AC3E}">
        <p14:creationId xmlns:p14="http://schemas.microsoft.com/office/powerpoint/2010/main" val="319135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296091" y="911270"/>
            <a:ext cx="8586652" cy="4343400"/>
          </a:xfrm>
        </p:spPr>
        <p:txBody>
          <a:bodyPr>
            <a:normAutofit lnSpcReduction="10000"/>
          </a:bodyPr>
          <a:lstStyle/>
          <a:p>
            <a:pPr algn="just"/>
            <a:r>
              <a:rPr lang="en-US" dirty="0"/>
              <a:t>As mentioned earlier, while policies can help organizations avoid litigation, their first and foremost function is to inform employees of what is and is not acceptable behavior in the organization</a:t>
            </a:r>
          </a:p>
          <a:p>
            <a:pPr algn="just"/>
            <a:r>
              <a:rPr lang="en-US" dirty="0"/>
              <a:t>Policy development is meant to improve employee productivity and prevent potentially embarrassing situations</a:t>
            </a:r>
          </a:p>
          <a:p>
            <a:pPr algn="just"/>
            <a:r>
              <a:rPr lang="en-US" dirty="0"/>
              <a:t>In reality, most employees inherently want to do what is right. If properly educated on what is acceptable and what is not, they will choose to follow the rules for acceptable behavior</a:t>
            </a:r>
          </a:p>
        </p:txBody>
      </p:sp>
      <p:sp>
        <p:nvSpPr>
          <p:cNvPr id="54275" name="Rectangle 4"/>
          <p:cNvSpPr>
            <a:spLocks noGrp="1" noChangeArrowheads="1"/>
          </p:cNvSpPr>
          <p:nvPr>
            <p:ph type="title"/>
          </p:nvPr>
        </p:nvSpPr>
        <p:spPr>
          <a:xfrm>
            <a:off x="549275" y="107576"/>
            <a:ext cx="8042276" cy="769246"/>
          </a:xfrm>
        </p:spPr>
        <p:txBody>
          <a:bodyPr/>
          <a:lstStyle/>
          <a:p>
            <a:r>
              <a:rPr lang="en-US" dirty="0"/>
              <a:t>A Final Note on Policy</a:t>
            </a:r>
          </a:p>
        </p:txBody>
      </p:sp>
    </p:spTree>
    <p:extLst>
      <p:ext uri="{BB962C8B-B14F-4D97-AF65-F5344CB8AC3E}">
        <p14:creationId xmlns:p14="http://schemas.microsoft.com/office/powerpoint/2010/main" val="163505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6423" y="1277642"/>
            <a:ext cx="8738190" cy="4302716"/>
          </a:xfrm>
        </p:spPr>
        <p:txBody>
          <a:bodyPr/>
          <a:lstStyle/>
          <a:p>
            <a:pPr algn="just"/>
            <a:r>
              <a:rPr lang="en-US" dirty="0"/>
              <a:t>There are three general causes of unethical and illegal behavior, such as an employee failing to follow policy:</a:t>
            </a:r>
          </a:p>
          <a:p>
            <a:pPr lvl="1" algn="just"/>
            <a:r>
              <a:rPr lang="en-US" dirty="0"/>
              <a:t>Ignorance</a:t>
            </a:r>
          </a:p>
          <a:p>
            <a:pPr lvl="1" algn="just"/>
            <a:r>
              <a:rPr lang="en-US" dirty="0"/>
              <a:t>Accident</a:t>
            </a:r>
          </a:p>
          <a:p>
            <a:pPr lvl="1" algn="just"/>
            <a:r>
              <a:rPr lang="en-US" dirty="0"/>
              <a:t>Intent</a:t>
            </a:r>
          </a:p>
          <a:p>
            <a:pPr algn="just"/>
            <a:r>
              <a:rPr lang="en-US" dirty="0"/>
              <a:t>Whatever the cause of illegal, immoral, or unethical behavior, one thing is certain: information security personnel must do everything in their power to deter these acts and to use policy, education and training, and technology to protect information and systems</a:t>
            </a:r>
          </a:p>
        </p:txBody>
      </p:sp>
      <p:sp>
        <p:nvSpPr>
          <p:cNvPr id="3" name="Title 2"/>
          <p:cNvSpPr>
            <a:spLocks noGrp="1"/>
          </p:cNvSpPr>
          <p:nvPr>
            <p:ph type="title"/>
          </p:nvPr>
        </p:nvSpPr>
        <p:spPr>
          <a:xfrm>
            <a:off x="179388" y="91353"/>
            <a:ext cx="8868818" cy="796921"/>
          </a:xfrm>
        </p:spPr>
        <p:txBody>
          <a:bodyPr/>
          <a:lstStyle/>
          <a:p>
            <a:r>
              <a:rPr lang="en-US" sz="4000" dirty="0"/>
              <a:t>A Final Note on Policy (Continued)</a:t>
            </a:r>
          </a:p>
        </p:txBody>
      </p:sp>
    </p:spTree>
    <p:extLst>
      <p:ext uri="{BB962C8B-B14F-4D97-AF65-F5344CB8AC3E}">
        <p14:creationId xmlns:p14="http://schemas.microsoft.com/office/powerpoint/2010/main" val="1607333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1167278"/>
            <a:ext cx="8415338" cy="4709786"/>
          </a:xfrm>
        </p:spPr>
        <p:txBody>
          <a:bodyPr>
            <a:normAutofit lnSpcReduction="10000"/>
          </a:bodyPr>
          <a:lstStyle/>
          <a:p>
            <a:pPr algn="just"/>
            <a:r>
              <a:rPr lang="en-US" dirty="0"/>
              <a:t>Laws, policies, and their associated penalties only provide deterrence if three conditions are present:</a:t>
            </a:r>
          </a:p>
          <a:p>
            <a:pPr lvl="1" algn="just"/>
            <a:r>
              <a:rPr lang="en-US" dirty="0"/>
              <a:t>Fear of penalty</a:t>
            </a:r>
          </a:p>
          <a:p>
            <a:pPr lvl="1" algn="just"/>
            <a:r>
              <a:rPr lang="en-US" dirty="0"/>
              <a:t>Probability of being apprehended</a:t>
            </a:r>
          </a:p>
          <a:p>
            <a:pPr lvl="1" algn="just"/>
            <a:r>
              <a:rPr lang="en-US" dirty="0"/>
              <a:t>Probability of penalty being applied</a:t>
            </a:r>
          </a:p>
          <a:p>
            <a:pPr algn="just"/>
            <a:r>
              <a:rPr lang="en-US" dirty="0"/>
              <a:t>In reality, most employees inherently want to do what is right</a:t>
            </a:r>
          </a:p>
          <a:p>
            <a:pPr algn="just"/>
            <a:r>
              <a:rPr lang="en-US" dirty="0"/>
              <a:t>Knowing what is prohibited, what the penalties are, and how penalties will be enforced is a preventive measure that should free employees to focus on the business at hand</a:t>
            </a:r>
          </a:p>
        </p:txBody>
      </p:sp>
      <p:sp>
        <p:nvSpPr>
          <p:cNvPr id="3" name="Title 2"/>
          <p:cNvSpPr>
            <a:spLocks noGrp="1"/>
          </p:cNvSpPr>
          <p:nvPr>
            <p:ph type="title"/>
          </p:nvPr>
        </p:nvSpPr>
        <p:spPr>
          <a:xfrm>
            <a:off x="179387" y="-35594"/>
            <a:ext cx="8785226" cy="810657"/>
          </a:xfrm>
        </p:spPr>
        <p:txBody>
          <a:bodyPr/>
          <a:lstStyle/>
          <a:p>
            <a:r>
              <a:rPr lang="en-US" sz="4000" dirty="0"/>
              <a:t>A Final Note on Policy (Continued)</a:t>
            </a:r>
          </a:p>
        </p:txBody>
      </p:sp>
    </p:spTree>
    <p:extLst>
      <p:ext uri="{BB962C8B-B14F-4D97-AF65-F5344CB8AC3E}">
        <p14:creationId xmlns:p14="http://schemas.microsoft.com/office/powerpoint/2010/main" val="197471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713" y="601745"/>
            <a:ext cx="8415338" cy="5022914"/>
          </a:xfrm>
        </p:spPr>
        <p:txBody>
          <a:bodyPr>
            <a:normAutofit fontScale="92500" lnSpcReduction="20000"/>
          </a:bodyPr>
          <a:lstStyle/>
          <a:p>
            <a:pPr algn="just"/>
            <a:r>
              <a:rPr lang="en-US" sz="2400" dirty="0"/>
              <a:t>A quality InfoSec program begins and ends with policy</a:t>
            </a:r>
          </a:p>
          <a:p>
            <a:pPr algn="just"/>
            <a:r>
              <a:rPr lang="en-US" sz="2400" dirty="0"/>
              <a:t>Policy drives the performance of personnel in ways that enhance the InfoSec of an organization’s information assets</a:t>
            </a:r>
          </a:p>
          <a:p>
            <a:pPr algn="just"/>
            <a:r>
              <a:rPr lang="en-US" sz="2400" dirty="0"/>
              <a:t>Developing proper guidelines for an InfoSec program is a management problem, not a technical one. The technical aspect of an InfoSec program is merely one part of the entire program and should be dealt with only after management has created relevant policies</a:t>
            </a:r>
          </a:p>
          <a:p>
            <a:pPr algn="just"/>
            <a:r>
              <a:rPr lang="en-US" sz="2400" dirty="0"/>
              <a:t>Although InfoSec policies are the least expensive means of control, they are often the most difficult to implement. Policy controls cost only the time and effort that the management team spends to create, approve, and communicate them, and that employees spend to integrate the policies into their daily activities</a:t>
            </a:r>
          </a:p>
        </p:txBody>
      </p:sp>
      <p:sp>
        <p:nvSpPr>
          <p:cNvPr id="2" name="Title 1"/>
          <p:cNvSpPr>
            <a:spLocks noGrp="1"/>
          </p:cNvSpPr>
          <p:nvPr>
            <p:ph type="title"/>
          </p:nvPr>
        </p:nvSpPr>
        <p:spPr>
          <a:xfrm>
            <a:off x="549275" y="107576"/>
            <a:ext cx="8042276" cy="589541"/>
          </a:xfrm>
        </p:spPr>
        <p:txBody>
          <a:bodyPr/>
          <a:lstStyle/>
          <a:p>
            <a:r>
              <a:rPr lang="en-US" dirty="0"/>
              <a:t>Summary</a:t>
            </a:r>
          </a:p>
        </p:txBody>
      </p:sp>
    </p:spTree>
    <p:extLst>
      <p:ext uri="{BB962C8B-B14F-4D97-AF65-F5344CB8AC3E}">
        <p14:creationId xmlns:p14="http://schemas.microsoft.com/office/powerpoint/2010/main" val="5919635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9483" y="961373"/>
            <a:ext cx="8042276" cy="4343400"/>
          </a:xfrm>
        </p:spPr>
        <p:txBody>
          <a:bodyPr>
            <a:normAutofit fontScale="92500" lnSpcReduction="10000"/>
          </a:bodyPr>
          <a:lstStyle/>
          <a:p>
            <a:pPr algn="just"/>
            <a:r>
              <a:rPr lang="en-US" dirty="0"/>
              <a:t>The InfoSec policy must satisfy several criteria:</a:t>
            </a:r>
          </a:p>
          <a:p>
            <a:pPr lvl="1" algn="just"/>
            <a:r>
              <a:rPr lang="en-US" dirty="0"/>
              <a:t>Policy should never conflict with law</a:t>
            </a:r>
          </a:p>
          <a:p>
            <a:pPr lvl="1" algn="just"/>
            <a:r>
              <a:rPr lang="en-US" dirty="0"/>
              <a:t>Policy must stand up in court, when it is challenged</a:t>
            </a:r>
          </a:p>
          <a:p>
            <a:pPr lvl="1" algn="just"/>
            <a:r>
              <a:rPr lang="en-US" dirty="0"/>
              <a:t>Policy must be properly supported and administered</a:t>
            </a:r>
          </a:p>
          <a:p>
            <a:pPr algn="just"/>
            <a:r>
              <a:rPr lang="en-US" dirty="0"/>
              <a:t>Guidelines for the formulation of InfoSec policy are as follows:</a:t>
            </a:r>
          </a:p>
          <a:p>
            <a:pPr lvl="1" algn="just"/>
            <a:r>
              <a:rPr lang="en-US" dirty="0"/>
              <a:t>Policy generators must recognize that all policies contribute to the success of the organization</a:t>
            </a:r>
          </a:p>
          <a:p>
            <a:pPr lvl="1" algn="just"/>
            <a:r>
              <a:rPr lang="en-US" dirty="0"/>
              <a:t>Management must ensure the adequate sharing of responsibility</a:t>
            </a:r>
          </a:p>
          <a:p>
            <a:pPr lvl="1" algn="just"/>
            <a:r>
              <a:rPr lang="en-US" dirty="0"/>
              <a:t>End users should be involved in the policy development process</a:t>
            </a:r>
          </a:p>
        </p:txBody>
      </p:sp>
      <p:sp>
        <p:nvSpPr>
          <p:cNvPr id="2" name="Title 1"/>
          <p:cNvSpPr>
            <a:spLocks noGrp="1"/>
          </p:cNvSpPr>
          <p:nvPr>
            <p:ph type="title"/>
          </p:nvPr>
        </p:nvSpPr>
        <p:spPr>
          <a:xfrm>
            <a:off x="549275" y="107576"/>
            <a:ext cx="8042276" cy="706616"/>
          </a:xfrm>
        </p:spPr>
        <p:txBody>
          <a:bodyPr/>
          <a:lstStyle/>
          <a:p>
            <a:r>
              <a:rPr lang="en-US" dirty="0"/>
              <a:t>Summary (Continued)</a:t>
            </a:r>
          </a:p>
        </p:txBody>
      </p:sp>
    </p:spTree>
    <p:extLst>
      <p:ext uri="{BB962C8B-B14F-4D97-AF65-F5344CB8AC3E}">
        <p14:creationId xmlns:p14="http://schemas.microsoft.com/office/powerpoint/2010/main" val="26219537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037777"/>
            <a:ext cx="8415338" cy="3465564"/>
          </a:xfrm>
        </p:spPr>
        <p:txBody>
          <a:bodyPr>
            <a:normAutofit fontScale="92500" lnSpcReduction="20000"/>
          </a:bodyPr>
          <a:lstStyle/>
          <a:p>
            <a:pPr algn="just"/>
            <a:r>
              <a:rPr lang="en-US" sz="2400" dirty="0"/>
              <a:t>A policy is a statement of the organization’s position that is intended to influence and determine decisions and actions and that is used to control the actions of people and the development of procedures</a:t>
            </a:r>
          </a:p>
          <a:p>
            <a:pPr algn="just"/>
            <a:r>
              <a:rPr lang="en-US" sz="2400" dirty="0"/>
              <a:t>A policy may be viewed as a set of rules that dictates acceptable and unacceptable behavior within an organization</a:t>
            </a:r>
          </a:p>
          <a:p>
            <a:pPr algn="just"/>
            <a:r>
              <a:rPr lang="en-US" sz="2400" dirty="0"/>
              <a:t>Policies must contain information on what is required and what is prohibited, on the penalties for violating policy, and on the appeals process</a:t>
            </a:r>
          </a:p>
        </p:txBody>
      </p:sp>
      <p:sp>
        <p:nvSpPr>
          <p:cNvPr id="2" name="Title 1"/>
          <p:cNvSpPr>
            <a:spLocks noGrp="1"/>
          </p:cNvSpPr>
          <p:nvPr>
            <p:ph type="title"/>
          </p:nvPr>
        </p:nvSpPr>
        <p:spPr>
          <a:xfrm>
            <a:off x="549275" y="107576"/>
            <a:ext cx="8042276" cy="719142"/>
          </a:xfrm>
        </p:spPr>
        <p:txBody>
          <a:bodyPr/>
          <a:lstStyle/>
          <a:p>
            <a:r>
              <a:rPr lang="en-US" dirty="0"/>
              <a:t>Summary (Continued)</a:t>
            </a:r>
          </a:p>
        </p:txBody>
      </p:sp>
    </p:spTree>
    <p:extLst>
      <p:ext uri="{BB962C8B-B14F-4D97-AF65-F5344CB8AC3E}">
        <p14:creationId xmlns:p14="http://schemas.microsoft.com/office/powerpoint/2010/main" val="19846346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0095"/>
            <a:ext cx="8415338" cy="4262705"/>
          </a:xfrm>
        </p:spPr>
        <p:txBody>
          <a:bodyPr>
            <a:normAutofit fontScale="92500" lnSpcReduction="20000"/>
          </a:bodyPr>
          <a:lstStyle/>
          <a:p>
            <a:pPr algn="just"/>
            <a:r>
              <a:rPr lang="en-US" sz="2400" dirty="0"/>
              <a:t>Management must define three types of InfoSec policies:</a:t>
            </a:r>
          </a:p>
          <a:p>
            <a:pPr lvl="1" algn="just"/>
            <a:r>
              <a:rPr lang="en-US" sz="2000" dirty="0"/>
              <a:t>Enterprise information security program policy, which sets the strategic direction, scope, and tone for all security efforts; the EISP and must be based on and support the organization’s vision and mission statements</a:t>
            </a:r>
          </a:p>
          <a:p>
            <a:pPr lvl="1" algn="just"/>
            <a:r>
              <a:rPr lang="en-US" sz="2000" dirty="0"/>
              <a:t>Issue-specific information security policies, which provide guidance to all members of an organization regarding the use of IT</a:t>
            </a:r>
          </a:p>
          <a:p>
            <a:pPr lvl="1" algn="just"/>
            <a:r>
              <a:rPr lang="en-US" sz="2000" dirty="0"/>
              <a:t>System-specific information security policies, which guide the management and technical specifications of particular technologies and systems</a:t>
            </a:r>
          </a:p>
          <a:p>
            <a:pPr algn="just"/>
            <a:r>
              <a:rPr lang="en-US" sz="2400" dirty="0"/>
              <a:t>For a policy to be effective, it must be properly written, distributed, read, understood, agreed to, and uniformly applied to those for whom it is intended</a:t>
            </a:r>
          </a:p>
          <a:p>
            <a:pPr lvl="1" algn="just"/>
            <a:endParaRPr lang="en-US" sz="2000" dirty="0"/>
          </a:p>
        </p:txBody>
      </p:sp>
      <p:sp>
        <p:nvSpPr>
          <p:cNvPr id="2" name="Title 1"/>
          <p:cNvSpPr>
            <a:spLocks noGrp="1"/>
          </p:cNvSpPr>
          <p:nvPr>
            <p:ph type="title"/>
          </p:nvPr>
        </p:nvSpPr>
        <p:spPr>
          <a:xfrm>
            <a:off x="549275" y="107576"/>
            <a:ext cx="8042276" cy="781772"/>
          </a:xfrm>
        </p:spPr>
        <p:txBody>
          <a:bodyPr/>
          <a:lstStyle/>
          <a:p>
            <a:r>
              <a:rPr lang="en-US" dirty="0"/>
              <a:t>Summary (Continued)</a:t>
            </a:r>
          </a:p>
        </p:txBody>
      </p:sp>
    </p:spTree>
    <p:extLst>
      <p:ext uri="{BB962C8B-B14F-4D97-AF65-F5344CB8AC3E}">
        <p14:creationId xmlns:p14="http://schemas.microsoft.com/office/powerpoint/2010/main" val="12436008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8483</TotalTime>
  <Words>3989</Words>
  <Application>Microsoft Office PowerPoint</Application>
  <PresentationFormat>On-screen Show (4:3)</PresentationFormat>
  <Paragraphs>282</Paragraphs>
  <Slides>40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News Gothic MT</vt:lpstr>
      <vt:lpstr>Roboto</vt:lpstr>
      <vt:lpstr>Times New Roman</vt:lpstr>
      <vt:lpstr>Wingdings 2</vt:lpstr>
      <vt:lpstr>Breeze</vt:lpstr>
      <vt:lpstr>  Information Security Policy  Data Security, Governance &amp; Compliance</vt:lpstr>
      <vt:lpstr> Learning Outcome</vt:lpstr>
      <vt:lpstr>Introduction</vt:lpstr>
      <vt:lpstr>Why Policy?</vt:lpstr>
      <vt:lpstr>PowerPoint Presentation</vt:lpstr>
      <vt:lpstr>PowerPoint Presentation</vt:lpstr>
      <vt:lpstr>Policy, Standards, and Practices</vt:lpstr>
      <vt:lpstr>PowerPoint Presentation</vt:lpstr>
      <vt:lpstr>PowerPoint Presentation</vt:lpstr>
      <vt:lpstr>Elements of the ISSP</vt:lpstr>
      <vt:lpstr>PowerPoint Presentation</vt:lpstr>
      <vt:lpstr>Technical Specifications SysSPs</vt:lpstr>
      <vt:lpstr>Access Control Lists</vt:lpstr>
      <vt:lpstr>PowerPoint Presentation</vt:lpstr>
      <vt:lpstr>PowerPoint Presentation</vt:lpstr>
      <vt:lpstr>Combination SysSPs</vt:lpstr>
      <vt:lpstr>Guidelines for Effective Policy Development and Implementation</vt:lpstr>
      <vt:lpstr>Guidelines for Effective Policy</vt:lpstr>
      <vt:lpstr>Developing Data/Information Security Policy</vt:lpstr>
      <vt:lpstr>Policy Distribution</vt:lpstr>
      <vt:lpstr>Policy Reading</vt:lpstr>
      <vt:lpstr>Policy Comprehension</vt:lpstr>
      <vt:lpstr>Policy Compliance</vt:lpstr>
      <vt:lpstr>Policy Enforcement</vt:lpstr>
      <vt:lpstr>Policy Development and Implementation  Using the SDLC</vt:lpstr>
      <vt:lpstr>Software Support for Policy Administration</vt:lpstr>
      <vt:lpstr>Other Approaches to InfoSec Policy Development</vt:lpstr>
      <vt:lpstr>Policy Administrator</vt:lpstr>
      <vt:lpstr>Review Schedule</vt:lpstr>
      <vt:lpstr>Review Procedures and Practices</vt:lpstr>
      <vt:lpstr>Policy and Revision Date</vt:lpstr>
      <vt:lpstr>A Final Note on Policy</vt:lpstr>
      <vt:lpstr>A Final Note on Policy (Continued)</vt:lpstr>
      <vt:lpstr>A Final Note on Policy (Continued)</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cp:lastModifiedBy>
  <cp:revision>573</cp:revision>
  <dcterms:created xsi:type="dcterms:W3CDTF">2011-10-03T10:20:59Z</dcterms:created>
  <dcterms:modified xsi:type="dcterms:W3CDTF">2024-10-09T14:41:08Z</dcterms:modified>
</cp:coreProperties>
</file>