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2"/>
  </p:notesMasterIdLst>
  <p:sldIdLst>
    <p:sldId id="256" r:id="rId2"/>
    <p:sldId id="257" r:id="rId3"/>
    <p:sldId id="258" r:id="rId4"/>
    <p:sldId id="260" r:id="rId5"/>
    <p:sldId id="259" r:id="rId6"/>
    <p:sldId id="261" r:id="rId7"/>
    <p:sldId id="267" r:id="rId8"/>
    <p:sldId id="272" r:id="rId9"/>
    <p:sldId id="262" r:id="rId10"/>
    <p:sldId id="264" r:id="rId11"/>
  </p:sldIdLst>
  <p:sldSz cx="12192000" cy="6858000"/>
  <p:notesSz cx="6724650" cy="97742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6F9D37-27DD-4832-A6A1-5F256E309893}" v="8" dt="2022-11-30T14:27:02.7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2" autoAdjust="0"/>
    <p:restoredTop sz="68955" autoAdjust="0"/>
  </p:normalViewPr>
  <p:slideViewPr>
    <p:cSldViewPr snapToGrid="0">
      <p:cViewPr>
        <p:scale>
          <a:sx n="64" d="100"/>
          <a:sy n="64" d="100"/>
        </p:scale>
        <p:origin x="786"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Knight" userId="fcc6b1b8-7f69-4c06-9fd3-1a1553b3cd99" providerId="ADAL" clId="{386F9D37-27DD-4832-A6A1-5F256E309893}"/>
    <pc:docChg chg="custSel addSld delSld modSld sldOrd">
      <pc:chgData name="Laura Knight" userId="fcc6b1b8-7f69-4c06-9fd3-1a1553b3cd99" providerId="ADAL" clId="{386F9D37-27DD-4832-A6A1-5F256E309893}" dt="2022-11-30T14:27:02.716" v="18"/>
      <pc:docMkLst>
        <pc:docMk/>
      </pc:docMkLst>
      <pc:sldChg chg="addSp modSp">
        <pc:chgData name="Laura Knight" userId="fcc6b1b8-7f69-4c06-9fd3-1a1553b3cd99" providerId="ADAL" clId="{386F9D37-27DD-4832-A6A1-5F256E309893}" dt="2022-11-30T14:13:11.879" v="0"/>
        <pc:sldMkLst>
          <pc:docMk/>
          <pc:sldMk cId="109857222" sldId="256"/>
        </pc:sldMkLst>
        <pc:picChg chg="add mod">
          <ac:chgData name="Laura Knight" userId="fcc6b1b8-7f69-4c06-9fd3-1a1553b3cd99" providerId="ADAL" clId="{386F9D37-27DD-4832-A6A1-5F256E309893}" dt="2022-11-30T14:13:11.879" v="0"/>
          <ac:picMkLst>
            <pc:docMk/>
            <pc:sldMk cId="109857222" sldId="256"/>
            <ac:picMk id="3" creationId="{F4DC78FF-6A4B-688A-F157-3B41376B3773}"/>
          </ac:picMkLst>
        </pc:picChg>
      </pc:sldChg>
      <pc:sldChg chg="addSp modSp">
        <pc:chgData name="Laura Knight" userId="fcc6b1b8-7f69-4c06-9fd3-1a1553b3cd99" providerId="ADAL" clId="{386F9D37-27DD-4832-A6A1-5F256E309893}" dt="2022-11-30T14:13:11.879" v="0"/>
        <pc:sldMkLst>
          <pc:docMk/>
          <pc:sldMk cId="2398766134" sldId="257"/>
        </pc:sldMkLst>
        <pc:picChg chg="add mod">
          <ac:chgData name="Laura Knight" userId="fcc6b1b8-7f69-4c06-9fd3-1a1553b3cd99" providerId="ADAL" clId="{386F9D37-27DD-4832-A6A1-5F256E309893}" dt="2022-11-30T14:13:11.879" v="0"/>
          <ac:picMkLst>
            <pc:docMk/>
            <pc:sldMk cId="2398766134" sldId="257"/>
            <ac:picMk id="4" creationId="{583D4AC7-481E-5F5D-491F-CA56B4D88E18}"/>
          </ac:picMkLst>
        </pc:picChg>
      </pc:sldChg>
      <pc:sldChg chg="addSp modSp">
        <pc:chgData name="Laura Knight" userId="fcc6b1b8-7f69-4c06-9fd3-1a1553b3cd99" providerId="ADAL" clId="{386F9D37-27DD-4832-A6A1-5F256E309893}" dt="2022-11-30T14:13:11.879" v="0"/>
        <pc:sldMkLst>
          <pc:docMk/>
          <pc:sldMk cId="2571151257" sldId="258"/>
        </pc:sldMkLst>
        <pc:picChg chg="add mod">
          <ac:chgData name="Laura Knight" userId="fcc6b1b8-7f69-4c06-9fd3-1a1553b3cd99" providerId="ADAL" clId="{386F9D37-27DD-4832-A6A1-5F256E309893}" dt="2022-11-30T14:13:11.879" v="0"/>
          <ac:picMkLst>
            <pc:docMk/>
            <pc:sldMk cId="2571151257" sldId="258"/>
            <ac:picMk id="4" creationId="{8A3DB63A-4248-C4F9-3695-098C478D0D9B}"/>
          </ac:picMkLst>
        </pc:picChg>
      </pc:sldChg>
      <pc:sldChg chg="addSp modSp">
        <pc:chgData name="Laura Knight" userId="fcc6b1b8-7f69-4c06-9fd3-1a1553b3cd99" providerId="ADAL" clId="{386F9D37-27DD-4832-A6A1-5F256E309893}" dt="2022-11-30T14:13:11.879" v="0"/>
        <pc:sldMkLst>
          <pc:docMk/>
          <pc:sldMk cId="274091170" sldId="259"/>
        </pc:sldMkLst>
        <pc:picChg chg="add mod">
          <ac:chgData name="Laura Knight" userId="fcc6b1b8-7f69-4c06-9fd3-1a1553b3cd99" providerId="ADAL" clId="{386F9D37-27DD-4832-A6A1-5F256E309893}" dt="2022-11-30T14:13:11.879" v="0"/>
          <ac:picMkLst>
            <pc:docMk/>
            <pc:sldMk cId="274091170" sldId="259"/>
            <ac:picMk id="4" creationId="{6FBACB89-8A22-41CD-0268-4197DC3A665C}"/>
          </ac:picMkLst>
        </pc:picChg>
      </pc:sldChg>
      <pc:sldChg chg="addSp modSp">
        <pc:chgData name="Laura Knight" userId="fcc6b1b8-7f69-4c06-9fd3-1a1553b3cd99" providerId="ADAL" clId="{386F9D37-27DD-4832-A6A1-5F256E309893}" dt="2022-11-30T14:13:11.879" v="0"/>
        <pc:sldMkLst>
          <pc:docMk/>
          <pc:sldMk cId="3599188814" sldId="260"/>
        </pc:sldMkLst>
        <pc:picChg chg="add mod">
          <ac:chgData name="Laura Knight" userId="fcc6b1b8-7f69-4c06-9fd3-1a1553b3cd99" providerId="ADAL" clId="{386F9D37-27DD-4832-A6A1-5F256E309893}" dt="2022-11-30T14:13:11.879" v="0"/>
          <ac:picMkLst>
            <pc:docMk/>
            <pc:sldMk cId="3599188814" sldId="260"/>
            <ac:picMk id="4" creationId="{DE628ED9-1F2E-B76C-D226-076B7A39B228}"/>
          </ac:picMkLst>
        </pc:picChg>
      </pc:sldChg>
      <pc:sldChg chg="addSp delSp modSp modTransition modAnim">
        <pc:chgData name="Laura Knight" userId="fcc6b1b8-7f69-4c06-9fd3-1a1553b3cd99" providerId="ADAL" clId="{386F9D37-27DD-4832-A6A1-5F256E309893}" dt="2022-11-30T14:16:42.098" v="2"/>
        <pc:sldMkLst>
          <pc:docMk/>
          <pc:sldMk cId="979711183" sldId="261"/>
        </pc:sldMkLst>
        <pc:picChg chg="add del mod">
          <ac:chgData name="Laura Knight" userId="fcc6b1b8-7f69-4c06-9fd3-1a1553b3cd99" providerId="ADAL" clId="{386F9D37-27DD-4832-A6A1-5F256E309893}" dt="2022-11-30T14:14:08.489" v="1"/>
          <ac:picMkLst>
            <pc:docMk/>
            <pc:sldMk cId="979711183" sldId="261"/>
            <ac:picMk id="6" creationId="{E2F47E24-0620-B4E2-2B2F-3F6A00132A19}"/>
          </ac:picMkLst>
        </pc:picChg>
        <pc:picChg chg="add mod">
          <ac:chgData name="Laura Knight" userId="fcc6b1b8-7f69-4c06-9fd3-1a1553b3cd99" providerId="ADAL" clId="{386F9D37-27DD-4832-A6A1-5F256E309893}" dt="2022-11-30T14:16:42.098" v="2"/>
          <ac:picMkLst>
            <pc:docMk/>
            <pc:sldMk cId="979711183" sldId="261"/>
            <ac:picMk id="7" creationId="{21BE54C4-E056-6EAE-1F14-C88642145548}"/>
          </ac:picMkLst>
        </pc:picChg>
      </pc:sldChg>
      <pc:sldChg chg="addSp modSp">
        <pc:chgData name="Laura Knight" userId="fcc6b1b8-7f69-4c06-9fd3-1a1553b3cd99" providerId="ADAL" clId="{386F9D37-27DD-4832-A6A1-5F256E309893}" dt="2022-11-30T14:27:02.716" v="18"/>
        <pc:sldMkLst>
          <pc:docMk/>
          <pc:sldMk cId="175652193" sldId="262"/>
        </pc:sldMkLst>
        <pc:picChg chg="add mod">
          <ac:chgData name="Laura Knight" userId="fcc6b1b8-7f69-4c06-9fd3-1a1553b3cd99" providerId="ADAL" clId="{386F9D37-27DD-4832-A6A1-5F256E309893}" dt="2022-11-30T14:27:02.716" v="18"/>
          <ac:picMkLst>
            <pc:docMk/>
            <pc:sldMk cId="175652193" sldId="262"/>
            <ac:picMk id="5" creationId="{B22D9C92-BDA4-900D-C2A1-481CF2F6CFB1}"/>
          </ac:picMkLst>
        </pc:picChg>
      </pc:sldChg>
      <pc:sldChg chg="addSp modSp modTransition">
        <pc:chgData name="Laura Knight" userId="fcc6b1b8-7f69-4c06-9fd3-1a1553b3cd99" providerId="ADAL" clId="{386F9D37-27DD-4832-A6A1-5F256E309893}" dt="2022-11-30T14:24:40.134" v="15"/>
        <pc:sldMkLst>
          <pc:docMk/>
          <pc:sldMk cId="2489619069" sldId="267"/>
        </pc:sldMkLst>
        <pc:picChg chg="add mod">
          <ac:chgData name="Laura Knight" userId="fcc6b1b8-7f69-4c06-9fd3-1a1553b3cd99" providerId="ADAL" clId="{386F9D37-27DD-4832-A6A1-5F256E309893}" dt="2022-11-30T14:24:40.134" v="15"/>
          <ac:picMkLst>
            <pc:docMk/>
            <pc:sldMk cId="2489619069" sldId="267"/>
            <ac:picMk id="4" creationId="{A636D33B-2E7E-9D70-84FD-1482ECC691D3}"/>
          </ac:picMkLst>
        </pc:picChg>
      </pc:sldChg>
      <pc:sldChg chg="del">
        <pc:chgData name="Laura Knight" userId="fcc6b1b8-7f69-4c06-9fd3-1a1553b3cd99" providerId="ADAL" clId="{386F9D37-27DD-4832-A6A1-5F256E309893}" dt="2022-11-30T14:20:03.288" v="13" actId="47"/>
        <pc:sldMkLst>
          <pc:docMk/>
          <pc:sldMk cId="2228794601" sldId="271"/>
        </pc:sldMkLst>
      </pc:sldChg>
      <pc:sldChg chg="addSp delSp modSp add mod ord setBg delDesignElem">
        <pc:chgData name="Laura Knight" userId="fcc6b1b8-7f69-4c06-9fd3-1a1553b3cd99" providerId="ADAL" clId="{386F9D37-27DD-4832-A6A1-5F256E309893}" dt="2022-11-30T14:24:46.914" v="17"/>
        <pc:sldMkLst>
          <pc:docMk/>
          <pc:sldMk cId="937685474" sldId="272"/>
        </pc:sldMkLst>
        <pc:spChg chg="mod">
          <ac:chgData name="Laura Knight" userId="fcc6b1b8-7f69-4c06-9fd3-1a1553b3cd99" providerId="ADAL" clId="{386F9D37-27DD-4832-A6A1-5F256E309893}" dt="2022-11-30T14:19:35.989" v="7" actId="14100"/>
          <ac:spMkLst>
            <pc:docMk/>
            <pc:sldMk cId="937685474" sldId="272"/>
            <ac:spMk id="3" creationId="{00000000-0000-0000-0000-000000000000}"/>
          </ac:spMkLst>
        </pc:spChg>
        <pc:spChg chg="del">
          <ac:chgData name="Laura Knight" userId="fcc6b1b8-7f69-4c06-9fd3-1a1553b3cd99" providerId="ADAL" clId="{386F9D37-27DD-4832-A6A1-5F256E309893}" dt="2022-11-30T14:19:22.197" v="4"/>
          <ac:spMkLst>
            <pc:docMk/>
            <pc:sldMk cId="937685474" sldId="272"/>
            <ac:spMk id="8" creationId="{A65AC7D1-EAA9-48F5-B509-60A7F50BF703}"/>
          </ac:spMkLst>
        </pc:spChg>
        <pc:spChg chg="del">
          <ac:chgData name="Laura Knight" userId="fcc6b1b8-7f69-4c06-9fd3-1a1553b3cd99" providerId="ADAL" clId="{386F9D37-27DD-4832-A6A1-5F256E309893}" dt="2022-11-30T14:19:22.197" v="4"/>
          <ac:spMkLst>
            <pc:docMk/>
            <pc:sldMk cId="937685474" sldId="272"/>
            <ac:spMk id="10" creationId="{D6320AF9-619A-4175-865B-5663E1AEF4C5}"/>
          </ac:spMkLst>
        </pc:spChg>
        <pc:spChg chg="del">
          <ac:chgData name="Laura Knight" userId="fcc6b1b8-7f69-4c06-9fd3-1a1553b3cd99" providerId="ADAL" clId="{386F9D37-27DD-4832-A6A1-5F256E309893}" dt="2022-11-30T14:19:22.197" v="4"/>
          <ac:spMkLst>
            <pc:docMk/>
            <pc:sldMk cId="937685474" sldId="272"/>
            <ac:spMk id="16" creationId="{7E018740-5C2B-4A41-AC1A-7E68D1EC1954}"/>
          </ac:spMkLst>
        </pc:spChg>
        <pc:spChg chg="del">
          <ac:chgData name="Laura Knight" userId="fcc6b1b8-7f69-4c06-9fd3-1a1553b3cd99" providerId="ADAL" clId="{386F9D37-27DD-4832-A6A1-5F256E309893}" dt="2022-11-30T14:19:22.197" v="4"/>
          <ac:spMkLst>
            <pc:docMk/>
            <pc:sldMk cId="937685474" sldId="272"/>
            <ac:spMk id="18" creationId="{166F75A4-C475-4941-8EE2-B80A06A2C1BB}"/>
          </ac:spMkLst>
        </pc:spChg>
        <pc:spChg chg="del">
          <ac:chgData name="Laura Knight" userId="fcc6b1b8-7f69-4c06-9fd3-1a1553b3cd99" providerId="ADAL" clId="{386F9D37-27DD-4832-A6A1-5F256E309893}" dt="2022-11-30T14:19:22.197" v="4"/>
          <ac:spMkLst>
            <pc:docMk/>
            <pc:sldMk cId="937685474" sldId="272"/>
            <ac:spMk id="20" creationId="{A032553A-72E8-4B0D-8405-FF9771C9AF05}"/>
          </ac:spMkLst>
        </pc:spChg>
        <pc:spChg chg="del">
          <ac:chgData name="Laura Knight" userId="fcc6b1b8-7f69-4c06-9fd3-1a1553b3cd99" providerId="ADAL" clId="{386F9D37-27DD-4832-A6A1-5F256E309893}" dt="2022-11-30T14:19:22.197" v="4"/>
          <ac:spMkLst>
            <pc:docMk/>
            <pc:sldMk cId="937685474" sldId="272"/>
            <ac:spMk id="22" creationId="{765800AC-C3B9-498E-87BC-29FAE4C76B21}"/>
          </ac:spMkLst>
        </pc:spChg>
        <pc:spChg chg="del">
          <ac:chgData name="Laura Knight" userId="fcc6b1b8-7f69-4c06-9fd3-1a1553b3cd99" providerId="ADAL" clId="{386F9D37-27DD-4832-A6A1-5F256E309893}" dt="2022-11-30T14:19:22.197" v="4"/>
          <ac:spMkLst>
            <pc:docMk/>
            <pc:sldMk cId="937685474" sldId="272"/>
            <ac:spMk id="24" creationId="{1F9D6ACB-2FF4-49F9-978A-E0D5327FC635}"/>
          </ac:spMkLst>
        </pc:spChg>
        <pc:spChg chg="del">
          <ac:chgData name="Laura Knight" userId="fcc6b1b8-7f69-4c06-9fd3-1a1553b3cd99" providerId="ADAL" clId="{386F9D37-27DD-4832-A6A1-5F256E309893}" dt="2022-11-30T14:19:22.197" v="4"/>
          <ac:spMkLst>
            <pc:docMk/>
            <pc:sldMk cId="937685474" sldId="272"/>
            <ac:spMk id="26" creationId="{142BFA2A-77A0-4F60-A32A-685681C84889}"/>
          </ac:spMkLst>
        </pc:spChg>
        <pc:picChg chg="add mod">
          <ac:chgData name="Laura Knight" userId="fcc6b1b8-7f69-4c06-9fd3-1a1553b3cd99" providerId="ADAL" clId="{386F9D37-27DD-4832-A6A1-5F256E309893}" dt="2022-11-30T14:20:01.127" v="12" actId="1076"/>
          <ac:picMkLst>
            <pc:docMk/>
            <pc:sldMk cId="937685474" sldId="272"/>
            <ac:picMk id="5" creationId="{5ADD6C26-DDC0-7DCF-BA62-7E593DB526B1}"/>
          </ac:picMkLst>
        </pc:picChg>
        <pc:cxnChg chg="del">
          <ac:chgData name="Laura Knight" userId="fcc6b1b8-7f69-4c06-9fd3-1a1553b3cd99" providerId="ADAL" clId="{386F9D37-27DD-4832-A6A1-5F256E309893}" dt="2022-11-30T14:19:22.197" v="4"/>
          <ac:cxnSpMkLst>
            <pc:docMk/>
            <pc:sldMk cId="937685474" sldId="272"/>
            <ac:cxnSpMk id="12" creationId="{063B6EC6-D752-4EE7-908B-F8F19E8C7FEA}"/>
          </ac:cxnSpMkLst>
        </pc:cxnChg>
        <pc:cxnChg chg="del">
          <ac:chgData name="Laura Knight" userId="fcc6b1b8-7f69-4c06-9fd3-1a1553b3cd99" providerId="ADAL" clId="{386F9D37-27DD-4832-A6A1-5F256E309893}" dt="2022-11-30T14:19:22.197" v="4"/>
          <ac:cxnSpMkLst>
            <pc:docMk/>
            <pc:sldMk cId="937685474" sldId="272"/>
            <ac:cxnSpMk id="14" creationId="{EFECD4E8-AD3E-4228-82A2-9461958EA94D}"/>
          </ac:cxnSpMkLst>
        </pc:cxn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14015" cy="49040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09079" y="0"/>
            <a:ext cx="2914015" cy="490409"/>
          </a:xfrm>
          <a:prstGeom prst="rect">
            <a:avLst/>
          </a:prstGeom>
        </p:spPr>
        <p:txBody>
          <a:bodyPr vert="horz" lIns="91440" tIns="45720" rIns="91440" bIns="45720" rtlCol="0"/>
          <a:lstStyle>
            <a:lvl1pPr algn="r">
              <a:defRPr sz="1200"/>
            </a:lvl1pPr>
          </a:lstStyle>
          <a:p>
            <a:fld id="{8C02B8F9-3D3D-4BAB-BC22-6B9AFDBC0ADA}" type="datetimeFigureOut">
              <a:rPr lang="en-GB" smtClean="0"/>
              <a:t>30/11/2022</a:t>
            </a:fld>
            <a:endParaRPr lang="en-GB"/>
          </a:p>
        </p:txBody>
      </p:sp>
      <p:sp>
        <p:nvSpPr>
          <p:cNvPr id="4" name="Slide Image Placeholder 3"/>
          <p:cNvSpPr>
            <a:spLocks noGrp="1" noRot="1" noChangeAspect="1"/>
          </p:cNvSpPr>
          <p:nvPr>
            <p:ph type="sldImg" idx="2"/>
          </p:nvPr>
        </p:nvSpPr>
        <p:spPr>
          <a:xfrm>
            <a:off x="430213" y="1222375"/>
            <a:ext cx="5864225" cy="32988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2465" y="4703852"/>
            <a:ext cx="5379720" cy="3848606"/>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83830"/>
            <a:ext cx="2914015" cy="49040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09079" y="9283830"/>
            <a:ext cx="2914015" cy="490408"/>
          </a:xfrm>
          <a:prstGeom prst="rect">
            <a:avLst/>
          </a:prstGeom>
        </p:spPr>
        <p:txBody>
          <a:bodyPr vert="horz" lIns="91440" tIns="45720" rIns="91440" bIns="45720" rtlCol="0" anchor="b"/>
          <a:lstStyle>
            <a:lvl1pPr algn="r">
              <a:defRPr sz="1200"/>
            </a:lvl1pPr>
          </a:lstStyle>
          <a:p>
            <a:fld id="{A3B4EF3B-7267-40BB-A4A0-5A7AFAA1E841}" type="slidenum">
              <a:rPr lang="en-GB" smtClean="0"/>
              <a:t>‹#›</a:t>
            </a:fld>
            <a:endParaRPr lang="en-GB"/>
          </a:p>
        </p:txBody>
      </p:sp>
    </p:spTree>
    <p:extLst>
      <p:ext uri="{BB962C8B-B14F-4D97-AF65-F5344CB8AC3E}">
        <p14:creationId xmlns:p14="http://schemas.microsoft.com/office/powerpoint/2010/main" val="2615652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B4EF3B-7267-40BB-A4A0-5A7AFAA1E841}" type="slidenum">
              <a:rPr lang="en-GB" smtClean="0"/>
              <a:t>1</a:t>
            </a:fld>
            <a:endParaRPr lang="en-GB"/>
          </a:p>
        </p:txBody>
      </p:sp>
    </p:spTree>
    <p:extLst>
      <p:ext uri="{BB962C8B-B14F-4D97-AF65-F5344CB8AC3E}">
        <p14:creationId xmlns:p14="http://schemas.microsoft.com/office/powerpoint/2010/main" val="32137870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B4EF3B-7267-40BB-A4A0-5A7AFAA1E841}" type="slidenum">
              <a:rPr lang="en-GB" smtClean="0"/>
              <a:t>2</a:t>
            </a:fld>
            <a:endParaRPr lang="en-GB"/>
          </a:p>
        </p:txBody>
      </p:sp>
    </p:spTree>
    <p:extLst>
      <p:ext uri="{BB962C8B-B14F-4D97-AF65-F5344CB8AC3E}">
        <p14:creationId xmlns:p14="http://schemas.microsoft.com/office/powerpoint/2010/main" val="3345322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2"/>
            <a:endParaRPr lang="en-GB" sz="2000" dirty="0"/>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A3B4EF3B-7267-40BB-A4A0-5A7AFAA1E841}" type="slidenum">
              <a:rPr lang="en-GB" smtClean="0"/>
              <a:t>3</a:t>
            </a:fld>
            <a:endParaRPr lang="en-GB"/>
          </a:p>
        </p:txBody>
      </p:sp>
    </p:spTree>
    <p:extLst>
      <p:ext uri="{BB962C8B-B14F-4D97-AF65-F5344CB8AC3E}">
        <p14:creationId xmlns:p14="http://schemas.microsoft.com/office/powerpoint/2010/main" val="1561360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B4EF3B-7267-40BB-A4A0-5A7AFAA1E841}" type="slidenum">
              <a:rPr lang="en-GB" smtClean="0"/>
              <a:t>4</a:t>
            </a:fld>
            <a:endParaRPr lang="en-GB"/>
          </a:p>
        </p:txBody>
      </p:sp>
    </p:spTree>
    <p:extLst>
      <p:ext uri="{BB962C8B-B14F-4D97-AF65-F5344CB8AC3E}">
        <p14:creationId xmlns:p14="http://schemas.microsoft.com/office/powerpoint/2010/main" val="41498791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B4EF3B-7267-40BB-A4A0-5A7AFAA1E841}" type="slidenum">
              <a:rPr lang="en-GB" smtClean="0"/>
              <a:t>5</a:t>
            </a:fld>
            <a:endParaRPr lang="en-GB"/>
          </a:p>
        </p:txBody>
      </p:sp>
    </p:spTree>
    <p:extLst>
      <p:ext uri="{BB962C8B-B14F-4D97-AF65-F5344CB8AC3E}">
        <p14:creationId xmlns:p14="http://schemas.microsoft.com/office/powerpoint/2010/main" val="34034678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B4EF3B-7267-40BB-A4A0-5A7AFAA1E841}" type="slidenum">
              <a:rPr lang="en-GB" smtClean="0"/>
              <a:t>6</a:t>
            </a:fld>
            <a:endParaRPr lang="en-GB"/>
          </a:p>
        </p:txBody>
      </p:sp>
    </p:spTree>
    <p:extLst>
      <p:ext uri="{BB962C8B-B14F-4D97-AF65-F5344CB8AC3E}">
        <p14:creationId xmlns:p14="http://schemas.microsoft.com/office/powerpoint/2010/main" val="33429057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22C4D0A-F94A-4C10-95CC-2DB2EC463302}" type="slidenum">
              <a:rPr lang="en-GB" smtClean="0"/>
              <a:t>7</a:t>
            </a:fld>
            <a:endParaRPr lang="en-GB"/>
          </a:p>
        </p:txBody>
      </p:sp>
    </p:spTree>
    <p:extLst>
      <p:ext uri="{BB962C8B-B14F-4D97-AF65-F5344CB8AC3E}">
        <p14:creationId xmlns:p14="http://schemas.microsoft.com/office/powerpoint/2010/main" val="32045845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22C4D0A-F94A-4C10-95CC-2DB2EC463302}" type="slidenum">
              <a:rPr lang="en-GB" smtClean="0"/>
              <a:t>8</a:t>
            </a:fld>
            <a:endParaRPr lang="en-GB"/>
          </a:p>
        </p:txBody>
      </p:sp>
    </p:spTree>
    <p:extLst>
      <p:ext uri="{BB962C8B-B14F-4D97-AF65-F5344CB8AC3E}">
        <p14:creationId xmlns:p14="http://schemas.microsoft.com/office/powerpoint/2010/main" val="27485097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3B4EF3B-7267-40BB-A4A0-5A7AFAA1E841}" type="slidenum">
              <a:rPr lang="en-GB" smtClean="0"/>
              <a:t>9</a:t>
            </a:fld>
            <a:endParaRPr lang="en-GB"/>
          </a:p>
        </p:txBody>
      </p:sp>
    </p:spTree>
    <p:extLst>
      <p:ext uri="{BB962C8B-B14F-4D97-AF65-F5344CB8AC3E}">
        <p14:creationId xmlns:p14="http://schemas.microsoft.com/office/powerpoint/2010/main" val="16852423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30/11/2022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51943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30/11/2022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6723345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30/11/2022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73412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GB" smtClean="0"/>
              <a:t>30/11/2022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112578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5"/>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2867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GB" smtClean="0"/>
              <a:t>30/11/2022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131904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GB" smtClean="0"/>
              <a:t>30/11/2022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694339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46CE7D5-CF57-46EF-B807-FDD0502418D4}" type="datetimeFigureOut">
              <a:rPr lang="en-GB" smtClean="0"/>
              <a:t>30/11/2022</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179681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846CE7D5-CF57-46EF-B807-FDD0502418D4}" type="datetimeFigureOut">
              <a:rPr lang="en-GB" smtClean="0"/>
              <a:t>30/11/2022</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4078102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30/11/2022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074138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30/11/2022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3330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GB" smtClean="0"/>
              <a:t>30/11/2022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376040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846CE7D5-CF57-46EF-B807-FDD0502418D4}" type="datetimeFigureOut">
              <a:rPr lang="en-GB" smtClean="0"/>
              <a:t>30/11/2022</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330EA680-D336-4FF7-8B7A-9848BB0A1C32}"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316195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2.xml"/><Relationship Id="rId6" Type="http://schemas.openxmlformats.org/officeDocument/2006/relationships/image" Target="../media/image2.png"/><Relationship Id="rId5" Type="http://schemas.openxmlformats.org/officeDocument/2006/relationships/notesSlide" Target="../notesSlides/notesSlide6.xml"/><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png"/><Relationship Id="rId5" Type="http://schemas.openxmlformats.org/officeDocument/2006/relationships/image" Target="../media/image3.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4.png"/><Relationship Id="rId5" Type="http://schemas.openxmlformats.org/officeDocument/2006/relationships/image" Target="../media/image2.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6000"/>
                <a:shade val="99000"/>
                <a:satMod val="140000"/>
              </a:schemeClr>
            </a:gs>
            <a:gs pos="65000">
              <a:schemeClr val="bg1">
                <a:tint val="100000"/>
                <a:shade val="80000"/>
                <a:satMod val="130000"/>
              </a:schemeClr>
            </a:gs>
            <a:gs pos="100000">
              <a:schemeClr val="bg1">
                <a:tint val="100000"/>
                <a:shade val="48000"/>
                <a:satMod val="120000"/>
              </a:schemeClr>
            </a:gs>
          </a:gsLst>
          <a:lin ang="16200000" scaled="0"/>
        </a:gra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5CA6BE6-A31C-DBC4-28A6-1A6EA73F4283}"/>
              </a:ext>
            </a:extLst>
          </p:cNvPr>
          <p:cNvPicPr>
            <a:picLocks noChangeAspect="1"/>
          </p:cNvPicPr>
          <p:nvPr/>
        </p:nvPicPr>
        <p:blipFill rotWithShape="1">
          <a:blip r:embed="rId5">
            <a:alphaModFix amt="35000"/>
          </a:blip>
          <a:srcRect t="19628" b="6602"/>
          <a:stretch/>
        </p:blipFill>
        <p:spPr>
          <a:xfrm>
            <a:off x="20" y="10"/>
            <a:ext cx="12191980" cy="6857990"/>
          </a:xfrm>
          <a:prstGeom prst="rect">
            <a:avLst/>
          </a:prstGeom>
          <a:ln>
            <a:noFill/>
          </a:ln>
          <a:effectLst>
            <a:softEdge rad="112500"/>
          </a:effectLst>
        </p:spPr>
      </p:pic>
      <p:sp>
        <p:nvSpPr>
          <p:cNvPr id="2" name="Title 1"/>
          <p:cNvSpPr>
            <a:spLocks noGrp="1"/>
          </p:cNvSpPr>
          <p:nvPr>
            <p:ph type="ctrTitle"/>
          </p:nvPr>
        </p:nvSpPr>
        <p:spPr>
          <a:xfrm>
            <a:off x="1097280" y="758952"/>
            <a:ext cx="10058400" cy="3566160"/>
          </a:xfrm>
        </p:spPr>
        <p:txBody>
          <a:bodyPr>
            <a:normAutofit/>
          </a:bodyPr>
          <a:lstStyle/>
          <a:p>
            <a:r>
              <a:rPr lang="en-GB">
                <a:solidFill>
                  <a:schemeClr val="tx1"/>
                </a:solidFill>
                <a:cs typeface="Calibri Light"/>
              </a:rPr>
              <a:t>Criminal damage workshop</a:t>
            </a:r>
            <a:endParaRPr lang="en-GB">
              <a:solidFill>
                <a:schemeClr val="tx1"/>
              </a:solidFill>
            </a:endParaRPr>
          </a:p>
        </p:txBody>
      </p:sp>
      <p:cxnSp>
        <p:nvCxnSpPr>
          <p:cNvPr id="9" name="Straight Connector 8">
            <a:extLst>
              <a:ext uri="{FF2B5EF4-FFF2-40B4-BE49-F238E27FC236}">
                <a16:creationId xmlns:a16="http://schemas.microsoft.com/office/drawing/2014/main" id="{F3CC58E3-BDF9-495D-9327-85F68058BE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07658" y="4343400"/>
            <a:ext cx="9875520" cy="0"/>
          </a:xfrm>
          <a:prstGeom prst="line">
            <a:avLst/>
          </a:prstGeom>
          <a:ln w="63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DA0CA737-33FC-47E3-965A-D1C2CAA628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rgbClr val="41CDFE"/>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22189942-24EB-488E-8B69-EB80F7E53E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673527"/>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3" name="Audio 2">
            <a:hlinkClick r:id="" action="ppaction://media"/>
            <a:extLst>
              <a:ext uri="{FF2B5EF4-FFF2-40B4-BE49-F238E27FC236}">
                <a16:creationId xmlns:a16="http://schemas.microsoft.com/office/drawing/2014/main" id="{F4DC78FF-6A4B-688A-F157-3B41376B377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734800" y="6400800"/>
            <a:ext cx="304800" cy="304800"/>
          </a:xfrm>
          <a:prstGeom prst="rect">
            <a:avLst/>
          </a:prstGeom>
        </p:spPr>
      </p:pic>
    </p:spTree>
    <p:extLst>
      <p:ext uri="{BB962C8B-B14F-4D97-AF65-F5344CB8AC3E}">
        <p14:creationId xmlns:p14="http://schemas.microsoft.com/office/powerpoint/2010/main" val="10985722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28334"/>
    </mc:Choice>
    <mc:Fallback>
      <p:transition spd="slow" advTm="2833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par>
                                <p:cTn id="7" presetID="10" presetClass="entr" presetSubtype="0" fill="hold" grpId="0" nodeType="withEffect">
                                  <p:stCondLst>
                                    <p:cond delay="500"/>
                                  </p:stCondLst>
                                  <p:iterate type="lt">
                                    <p:tmPct val="10000"/>
                                  </p:iterate>
                                  <p:childTnLst>
                                    <p:set>
                                      <p:cBhvr>
                                        <p:cTn id="8" dur="1" fill="hold">
                                          <p:stCondLst>
                                            <p:cond delay="0"/>
                                          </p:stCondLst>
                                        </p:cTn>
                                        <p:tgtEl>
                                          <p:spTgt spid="2"/>
                                        </p:tgtEl>
                                        <p:attrNameLst>
                                          <p:attrName>style.visibility</p:attrName>
                                        </p:attrNameLst>
                                      </p:cBhvr>
                                      <p:to>
                                        <p:strVal val="visible"/>
                                      </p:to>
                                    </p:set>
                                    <p:animEffect transition="in" filter="fade">
                                      <p:cBhvr>
                                        <p:cTn id="9"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0" fill="hold" display="0">
                  <p:stCondLst>
                    <p:cond delay="indefinite"/>
                  </p:stCondLst>
                  <p:endCondLst>
                    <p:cond evt="onStopAudio" delay="0">
                      <p:tgtEl>
                        <p:sldTgt/>
                      </p:tgtEl>
                    </p:cond>
                  </p:endCondLst>
                </p:cTn>
                <p:tgtEl>
                  <p:spTgt spid="3"/>
                </p:tgtEl>
              </p:cMediaNode>
            </p:audio>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A9854F-8B49-472C-9753-952F505041F4}"/>
              </a:ext>
            </a:extLst>
          </p:cNvPr>
          <p:cNvSpPr>
            <a:spLocks noGrp="1"/>
          </p:cNvSpPr>
          <p:nvPr>
            <p:ph type="title"/>
          </p:nvPr>
        </p:nvSpPr>
        <p:spPr>
          <a:xfrm>
            <a:off x="1245072" y="1289765"/>
            <a:ext cx="3651101" cy="4270963"/>
          </a:xfrm>
        </p:spPr>
        <p:txBody>
          <a:bodyPr anchor="ctr">
            <a:normAutofit/>
          </a:bodyPr>
          <a:lstStyle/>
          <a:p>
            <a:pPr algn="ctr"/>
            <a:r>
              <a:rPr lang="en-GB" sz="5600" dirty="0">
                <a:solidFill>
                  <a:srgbClr val="0070C0"/>
                </a:solidFill>
                <a:cs typeface="Calibri Light"/>
              </a:rPr>
              <a:t>Recap from lecture</a:t>
            </a:r>
            <a:endParaRPr lang="en-GB" sz="5600" dirty="0">
              <a:solidFill>
                <a:srgbClr val="0070C0"/>
              </a:solidFill>
            </a:endParaRPr>
          </a:p>
        </p:txBody>
      </p:sp>
      <p:sp>
        <p:nvSpPr>
          <p:cNvPr id="3" name="Content Placeholder 2">
            <a:extLst>
              <a:ext uri="{FF2B5EF4-FFF2-40B4-BE49-F238E27FC236}">
                <a16:creationId xmlns:a16="http://schemas.microsoft.com/office/drawing/2014/main" id="{70633825-3149-46D1-A6E2-9E9932B5D7F5}"/>
              </a:ext>
            </a:extLst>
          </p:cNvPr>
          <p:cNvSpPr>
            <a:spLocks noGrp="1"/>
          </p:cNvSpPr>
          <p:nvPr>
            <p:ph idx="1"/>
          </p:nvPr>
        </p:nvSpPr>
        <p:spPr>
          <a:xfrm>
            <a:off x="5508885" y="518400"/>
            <a:ext cx="5559955" cy="5837949"/>
          </a:xfrm>
          <a:solidFill>
            <a:schemeClr val="bg1"/>
          </a:solidFill>
        </p:spPr>
        <p:txBody>
          <a:bodyPr vert="horz" lIns="91440" tIns="45720" rIns="91440" bIns="45720" rtlCol="0" anchor="ctr">
            <a:normAutofit lnSpcReduction="10000"/>
          </a:bodyPr>
          <a:lstStyle/>
          <a:p>
            <a:r>
              <a:rPr lang="en-GB" sz="2400" b="1" u="sng" dirty="0">
                <a:solidFill>
                  <a:schemeClr val="tx1">
                    <a:alpha val="80000"/>
                  </a:schemeClr>
                </a:solidFill>
                <a:cs typeface="Calibri"/>
              </a:rPr>
              <a:t>Basic offence</a:t>
            </a:r>
          </a:p>
          <a:p>
            <a:pPr marL="0" indent="0">
              <a:buNone/>
            </a:pPr>
            <a:r>
              <a:rPr lang="en-GB" sz="2400" b="1" dirty="0">
                <a:solidFill>
                  <a:srgbClr val="0070C0"/>
                </a:solidFill>
                <a:cs typeface="Calibri"/>
              </a:rPr>
              <a:t>S1(1) Criminal Damage Act 1971</a:t>
            </a:r>
          </a:p>
          <a:p>
            <a:pPr marL="0" indent="0">
              <a:buNone/>
            </a:pPr>
            <a:r>
              <a:rPr lang="en-GB" sz="2400" b="1" i="1" dirty="0">
                <a:solidFill>
                  <a:srgbClr val="0070C0"/>
                </a:solidFill>
                <a:cs typeface="Calibri"/>
              </a:rPr>
              <a:t>A person who without lawful excuse destroys or damages any property belonging to another intending to destroy or damage any such property or being reckless as to whether any such property would be destroyed or damaged shall be guilty of an offence.</a:t>
            </a:r>
          </a:p>
          <a:p>
            <a:pPr marL="0" indent="0">
              <a:buNone/>
            </a:pPr>
            <a:endParaRPr lang="en-GB" sz="2400" b="1" i="1" dirty="0">
              <a:solidFill>
                <a:schemeClr val="tx1">
                  <a:alpha val="80000"/>
                </a:schemeClr>
              </a:solidFill>
              <a:cs typeface="Calibri"/>
            </a:endParaRPr>
          </a:p>
          <a:p>
            <a:pPr marL="0" indent="0">
              <a:buNone/>
            </a:pPr>
            <a:r>
              <a:rPr lang="en-GB" sz="2400" b="1" u="sng" dirty="0">
                <a:solidFill>
                  <a:schemeClr val="tx1">
                    <a:alpha val="80000"/>
                  </a:schemeClr>
                </a:solidFill>
                <a:cs typeface="Calibri"/>
              </a:rPr>
              <a:t>Elements of the offence</a:t>
            </a:r>
          </a:p>
          <a:p>
            <a:pPr marL="0" indent="0">
              <a:buNone/>
            </a:pPr>
            <a:r>
              <a:rPr lang="en-GB" sz="2400" b="1" dirty="0">
                <a:solidFill>
                  <a:schemeClr val="tx1">
                    <a:alpha val="80000"/>
                  </a:schemeClr>
                </a:solidFill>
                <a:cs typeface="Calibri"/>
              </a:rPr>
              <a:t>There is property, that belongs to another, D's conduct; destroys or damages that property; D does not have a lawful excuse; D intends or is reckless to destroying or damaging the property</a:t>
            </a:r>
            <a:endParaRPr lang="en-GB" sz="2400" b="1" u="sng" dirty="0">
              <a:solidFill>
                <a:schemeClr val="tx1">
                  <a:alpha val="80000"/>
                </a:schemeClr>
              </a:solidFill>
              <a:cs typeface="Calibri"/>
            </a:endParaRPr>
          </a:p>
          <a:p>
            <a:pPr marL="0" indent="0">
              <a:buNone/>
            </a:pPr>
            <a:endParaRPr lang="en-GB" sz="2000" b="1" dirty="0">
              <a:solidFill>
                <a:schemeClr val="tx1">
                  <a:alpha val="80000"/>
                </a:schemeClr>
              </a:solidFill>
              <a:cs typeface="Calibri"/>
            </a:endParaRPr>
          </a:p>
        </p:txBody>
      </p:sp>
      <p:pic>
        <p:nvPicPr>
          <p:cNvPr id="4" name="Audio 3">
            <a:hlinkClick r:id="" action="ppaction://media"/>
            <a:extLst>
              <a:ext uri="{FF2B5EF4-FFF2-40B4-BE49-F238E27FC236}">
                <a16:creationId xmlns:a16="http://schemas.microsoft.com/office/drawing/2014/main" id="{583D4AC7-481E-5F5D-491F-CA56B4D88E1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734800" y="6400800"/>
            <a:ext cx="304800" cy="304800"/>
          </a:xfrm>
          <a:prstGeom prst="rect">
            <a:avLst/>
          </a:prstGeom>
        </p:spPr>
      </p:pic>
    </p:spTree>
    <p:extLst>
      <p:ext uri="{BB962C8B-B14F-4D97-AF65-F5344CB8AC3E}">
        <p14:creationId xmlns:p14="http://schemas.microsoft.com/office/powerpoint/2010/main" val="2398766134"/>
      </p:ext>
    </p:extLst>
  </p:cSld>
  <p:clrMapOvr>
    <a:masterClrMapping/>
  </p:clrMapOvr>
  <mc:AlternateContent xmlns:mc="http://schemas.openxmlformats.org/markup-compatibility/2006">
    <mc:Choice xmlns:p14="http://schemas.microsoft.com/office/powerpoint/2010/main" Requires="p14">
      <p:transition spd="slow" p14:dur="2000" advTm="89281"/>
    </mc:Choice>
    <mc:Fallback>
      <p:transition spd="slow" advTm="8928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1000DA-34A6-41E9-BCF2-DAED59262869}"/>
              </a:ext>
            </a:extLst>
          </p:cNvPr>
          <p:cNvSpPr>
            <a:spLocks noGrp="1"/>
          </p:cNvSpPr>
          <p:nvPr>
            <p:ph type="title"/>
          </p:nvPr>
        </p:nvSpPr>
        <p:spPr/>
        <p:txBody>
          <a:bodyPr>
            <a:normAutofit fontScale="90000"/>
          </a:bodyPr>
          <a:lstStyle/>
          <a:p>
            <a:r>
              <a:rPr lang="en-GB" dirty="0">
                <a:cs typeface="Calibri Light"/>
              </a:rPr>
              <a:t>Actus reus: </a:t>
            </a:r>
            <a:r>
              <a:rPr lang="en-GB" dirty="0">
                <a:solidFill>
                  <a:schemeClr val="accent1">
                    <a:lumMod val="75000"/>
                  </a:schemeClr>
                </a:solidFill>
                <a:cs typeface="Calibri Light"/>
              </a:rPr>
              <a:t>D, without lawful excuse, destroys or damages property belonging to another</a:t>
            </a:r>
            <a:endParaRPr lang="en-GB" dirty="0">
              <a:solidFill>
                <a:schemeClr val="accent1">
                  <a:lumMod val="75000"/>
                </a:schemeClr>
              </a:solidFill>
            </a:endParaRPr>
          </a:p>
        </p:txBody>
      </p:sp>
      <p:sp>
        <p:nvSpPr>
          <p:cNvPr id="3" name="Content Placeholder 2">
            <a:extLst>
              <a:ext uri="{FF2B5EF4-FFF2-40B4-BE49-F238E27FC236}">
                <a16:creationId xmlns:a16="http://schemas.microsoft.com/office/drawing/2014/main" id="{A4F28AFA-4BAB-4B21-9EB9-2F50F648047B}"/>
              </a:ext>
            </a:extLst>
          </p:cNvPr>
          <p:cNvSpPr>
            <a:spLocks noGrp="1"/>
          </p:cNvSpPr>
          <p:nvPr>
            <p:ph idx="1"/>
          </p:nvPr>
        </p:nvSpPr>
        <p:spPr>
          <a:xfrm>
            <a:off x="839449" y="1737360"/>
            <a:ext cx="9626683" cy="3822937"/>
          </a:xfrm>
        </p:spPr>
        <p:txBody>
          <a:bodyPr vert="horz" lIns="91440" tIns="45720" rIns="91440" bIns="45720" rtlCol="0" anchor="t">
            <a:noAutofit/>
          </a:bodyPr>
          <a:lstStyle/>
          <a:p>
            <a:pPr algn="ctr">
              <a:buFont typeface="Wingdings" panose="05000000000000000000" pitchFamily="2" charset="2"/>
              <a:buChar char="q"/>
            </a:pPr>
            <a:r>
              <a:rPr lang="en-GB" sz="2800" b="1" dirty="0">
                <a:solidFill>
                  <a:schemeClr val="accent1">
                    <a:lumMod val="75000"/>
                  </a:schemeClr>
                </a:solidFill>
                <a:cs typeface="Calibri"/>
              </a:rPr>
              <a:t>Property</a:t>
            </a:r>
            <a:r>
              <a:rPr lang="en-GB" sz="2800" dirty="0">
                <a:cs typeface="Calibri"/>
              </a:rPr>
              <a:t>: </a:t>
            </a:r>
            <a:r>
              <a:rPr lang="en-GB" sz="2800" dirty="0">
                <a:solidFill>
                  <a:srgbClr val="FF0000"/>
                </a:solidFill>
                <a:cs typeface="Calibri"/>
              </a:rPr>
              <a:t>s10(1)</a:t>
            </a:r>
            <a:r>
              <a:rPr lang="en-GB" sz="2800" dirty="0">
                <a:cs typeface="Calibri"/>
              </a:rPr>
              <a:t> CDA property of a tangible nature</a:t>
            </a:r>
          </a:p>
          <a:p>
            <a:pPr algn="ctr">
              <a:buFont typeface="Wingdings" panose="05000000000000000000" pitchFamily="2" charset="2"/>
              <a:buChar char="q"/>
            </a:pPr>
            <a:r>
              <a:rPr lang="en-GB" sz="2800" b="1" dirty="0">
                <a:solidFill>
                  <a:schemeClr val="accent1">
                    <a:lumMod val="75000"/>
                  </a:schemeClr>
                </a:solidFill>
                <a:cs typeface="Calibri"/>
              </a:rPr>
              <a:t>Belonging to another</a:t>
            </a:r>
            <a:r>
              <a:rPr lang="en-GB" sz="2800" dirty="0">
                <a:cs typeface="Calibri"/>
              </a:rPr>
              <a:t>: </a:t>
            </a:r>
            <a:r>
              <a:rPr lang="en-GB" sz="2800" dirty="0">
                <a:solidFill>
                  <a:srgbClr val="FF0000"/>
                </a:solidFill>
                <a:cs typeface="Calibri"/>
              </a:rPr>
              <a:t>s10(2)</a:t>
            </a:r>
            <a:r>
              <a:rPr lang="en-GB" sz="2800" dirty="0">
                <a:cs typeface="Calibri"/>
              </a:rPr>
              <a:t> custody/control, proprietary right or interest, charge on it</a:t>
            </a:r>
          </a:p>
          <a:p>
            <a:pPr algn="ctr">
              <a:buFont typeface="Wingdings" panose="05000000000000000000" pitchFamily="2" charset="2"/>
              <a:buChar char="q"/>
            </a:pPr>
            <a:r>
              <a:rPr lang="en-GB" sz="2800" b="1" dirty="0">
                <a:solidFill>
                  <a:schemeClr val="accent1">
                    <a:lumMod val="75000"/>
                  </a:schemeClr>
                </a:solidFill>
                <a:cs typeface="Calibri"/>
              </a:rPr>
              <a:t>D's conduct</a:t>
            </a:r>
            <a:r>
              <a:rPr lang="en-GB" sz="2800" dirty="0">
                <a:cs typeface="Calibri"/>
              </a:rPr>
              <a:t>: Conduct can be positive act or omission </a:t>
            </a:r>
            <a:r>
              <a:rPr lang="en-GB" sz="2800" i="1" dirty="0">
                <a:solidFill>
                  <a:srgbClr val="FF0000"/>
                </a:solidFill>
                <a:cs typeface="Calibri"/>
              </a:rPr>
              <a:t>Miller [1983]</a:t>
            </a:r>
          </a:p>
          <a:p>
            <a:pPr algn="ctr">
              <a:buFont typeface="Wingdings" panose="05000000000000000000" pitchFamily="2" charset="2"/>
              <a:buChar char="q"/>
            </a:pPr>
            <a:r>
              <a:rPr lang="en-GB" sz="2800" b="1" dirty="0">
                <a:solidFill>
                  <a:schemeClr val="accent1">
                    <a:lumMod val="75000"/>
                  </a:schemeClr>
                </a:solidFill>
                <a:cs typeface="Calibri"/>
              </a:rPr>
              <a:t>Destroys or damages: </a:t>
            </a:r>
          </a:p>
          <a:p>
            <a:pPr algn="ctr">
              <a:buFont typeface="Wingdings" panose="05000000000000000000" pitchFamily="2" charset="2"/>
              <a:buChar char="q"/>
            </a:pPr>
            <a:r>
              <a:rPr lang="en-GB" sz="2800" b="1" dirty="0">
                <a:solidFill>
                  <a:schemeClr val="accent1">
                    <a:lumMod val="75000"/>
                  </a:schemeClr>
                </a:solidFill>
                <a:cs typeface="Calibri"/>
              </a:rPr>
              <a:t>Destroy – </a:t>
            </a:r>
            <a:r>
              <a:rPr lang="en-GB" sz="2800" dirty="0">
                <a:cs typeface="Calibri"/>
              </a:rPr>
              <a:t>complete destruction</a:t>
            </a:r>
          </a:p>
          <a:p>
            <a:pPr algn="ctr">
              <a:buFont typeface="Wingdings" panose="05000000000000000000" pitchFamily="2" charset="2"/>
              <a:buChar char="q"/>
            </a:pPr>
            <a:r>
              <a:rPr lang="en-GB" sz="2800" b="1" dirty="0">
                <a:solidFill>
                  <a:schemeClr val="accent1">
                    <a:lumMod val="75000"/>
                  </a:schemeClr>
                </a:solidFill>
                <a:cs typeface="Calibri"/>
              </a:rPr>
              <a:t>Damage – </a:t>
            </a:r>
            <a:r>
              <a:rPr lang="en-GB" sz="2800" dirty="0">
                <a:cs typeface="Calibri"/>
              </a:rPr>
              <a:t>physical damage, unfit for purpose, value impaired</a:t>
            </a:r>
          </a:p>
          <a:p>
            <a:pPr algn="ctr">
              <a:buFont typeface="Wingdings" panose="05000000000000000000" pitchFamily="2" charset="2"/>
              <a:buChar char="q"/>
            </a:pPr>
            <a:r>
              <a:rPr lang="en-GB" sz="2800" b="1" dirty="0">
                <a:solidFill>
                  <a:schemeClr val="accent1">
                    <a:lumMod val="75000"/>
                  </a:schemeClr>
                </a:solidFill>
                <a:cs typeface="Calibri"/>
              </a:rPr>
              <a:t>Without lawful excuse: see next slide</a:t>
            </a:r>
          </a:p>
        </p:txBody>
      </p:sp>
      <p:pic>
        <p:nvPicPr>
          <p:cNvPr id="4" name="Audio 3">
            <a:hlinkClick r:id="" action="ppaction://media"/>
            <a:extLst>
              <a:ext uri="{FF2B5EF4-FFF2-40B4-BE49-F238E27FC236}">
                <a16:creationId xmlns:a16="http://schemas.microsoft.com/office/drawing/2014/main" id="{8A3DB63A-4248-C4F9-3695-098C478D0D9B}"/>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734800" y="6400800"/>
            <a:ext cx="304800" cy="304800"/>
          </a:xfrm>
          <a:prstGeom prst="rect">
            <a:avLst/>
          </a:prstGeom>
        </p:spPr>
      </p:pic>
    </p:spTree>
    <p:custDataLst>
      <p:tags r:id="rId1"/>
    </p:custDataLst>
    <p:extLst>
      <p:ext uri="{BB962C8B-B14F-4D97-AF65-F5344CB8AC3E}">
        <p14:creationId xmlns:p14="http://schemas.microsoft.com/office/powerpoint/2010/main" val="2571151257"/>
      </p:ext>
    </p:extLst>
  </p:cSld>
  <p:clrMapOvr>
    <a:masterClrMapping/>
  </p:clrMapOvr>
  <mc:AlternateContent xmlns:mc="http://schemas.openxmlformats.org/markup-compatibility/2006">
    <mc:Choice xmlns:p14="http://schemas.microsoft.com/office/powerpoint/2010/main" Requires="p14">
      <p:transition spd="slow" p14:dur="2000" advTm="380251"/>
    </mc:Choice>
    <mc:Fallback>
      <p:transition spd="slow" advTm="3802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1"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1000" fill="hold"/>
                                        <p:tgtEl>
                                          <p:spTgt spid="3"/>
                                        </p:tgtEl>
                                        <p:attrNameLst>
                                          <p:attrName>ppt_w</p:attrName>
                                        </p:attrNameLst>
                                      </p:cBhvr>
                                      <p:tavLst>
                                        <p:tav tm="0">
                                          <p:val>
                                            <p:fltVal val="0"/>
                                          </p:val>
                                        </p:tav>
                                        <p:tav tm="100000">
                                          <p:val>
                                            <p:strVal val="#ppt_w"/>
                                          </p:val>
                                        </p:tav>
                                      </p:tavLst>
                                    </p:anim>
                                    <p:anim calcmode="lin" valueType="num">
                                      <p:cBhvr>
                                        <p:cTn id="18" dur="1000" fill="hold"/>
                                        <p:tgtEl>
                                          <p:spTgt spid="3"/>
                                        </p:tgtEl>
                                        <p:attrNameLst>
                                          <p:attrName>ppt_h</p:attrName>
                                        </p:attrNameLst>
                                      </p:cBhvr>
                                      <p:tavLst>
                                        <p:tav tm="0">
                                          <p:val>
                                            <p:fltVal val="0"/>
                                          </p:val>
                                        </p:tav>
                                        <p:tav tm="100000">
                                          <p:val>
                                            <p:strVal val="#ppt_h"/>
                                          </p:val>
                                        </p:tav>
                                      </p:tavLst>
                                    </p:anim>
                                    <p:anim calcmode="lin" valueType="num">
                                      <p:cBhvr>
                                        <p:cTn id="19" dur="1000" fill="hold"/>
                                        <p:tgtEl>
                                          <p:spTgt spid="3"/>
                                        </p:tgtEl>
                                        <p:attrNameLst>
                                          <p:attrName>style.rotation</p:attrName>
                                        </p:attrNameLst>
                                      </p:cBhvr>
                                      <p:tavLst>
                                        <p:tav tm="0">
                                          <p:val>
                                            <p:fltVal val="90"/>
                                          </p:val>
                                        </p:tav>
                                        <p:tav tm="100000">
                                          <p:val>
                                            <p:fltVal val="0"/>
                                          </p:val>
                                        </p:tav>
                                      </p:tavLst>
                                    </p:anim>
                                    <p:animEffect transition="in" filter="fade">
                                      <p:cBhvr>
                                        <p:cTn id="2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1" fill="hold" display="0">
                  <p:stCondLst>
                    <p:cond delay="indefinite"/>
                  </p:stCondLst>
                  <p:endCondLst>
                    <p:cond evt="onStopAudio" delay="0">
                      <p:tgtEl>
                        <p:sldTgt/>
                      </p:tgtEl>
                    </p:cond>
                  </p:endCondLst>
                </p:cTn>
                <p:tgtEl>
                  <p:spTgt spid="4"/>
                </p:tgtEl>
              </p:cMediaNode>
            </p:audio>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F43FE9D-1835-4482-8CC4-7A65C51BFC9B}"/>
              </a:ext>
            </a:extLst>
          </p:cNvPr>
          <p:cNvSpPr>
            <a:spLocks noGrp="1"/>
          </p:cNvSpPr>
          <p:nvPr>
            <p:ph type="title"/>
          </p:nvPr>
        </p:nvSpPr>
        <p:spPr>
          <a:xfrm>
            <a:off x="492370" y="605896"/>
            <a:ext cx="3084844" cy="5646208"/>
          </a:xfrm>
        </p:spPr>
        <p:txBody>
          <a:bodyPr anchor="ctr">
            <a:normAutofit/>
          </a:bodyPr>
          <a:lstStyle/>
          <a:p>
            <a:r>
              <a:rPr lang="en-GB" sz="3600">
                <a:solidFill>
                  <a:srgbClr val="FFFFFF"/>
                </a:solidFill>
                <a:cs typeface="Calibri Light"/>
              </a:rPr>
              <a:t>Without lawful excuse: s5(2)</a:t>
            </a:r>
            <a:endParaRPr lang="en-GB" sz="3600">
              <a:solidFill>
                <a:srgbClr val="FFFFFF"/>
              </a:solidFill>
            </a:endParaRPr>
          </a:p>
        </p:txBody>
      </p:sp>
      <p:sp>
        <p:nvSpPr>
          <p:cNvPr id="12" name="Rectangle 11">
            <a:extLst>
              <a:ext uri="{FF2B5EF4-FFF2-40B4-BE49-F238E27FC236}">
                <a16:creationId xmlns:a16="http://schemas.microsoft.com/office/drawing/2014/main" id="{054B3F04-9EAC-45C0-B3CE-0387EEA10A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FBB5C1A5-453A-4829-A5F2-2BDEF3BE020C}"/>
              </a:ext>
            </a:extLst>
          </p:cNvPr>
          <p:cNvSpPr>
            <a:spLocks noGrp="1"/>
          </p:cNvSpPr>
          <p:nvPr>
            <p:ph idx="1"/>
          </p:nvPr>
        </p:nvSpPr>
        <p:spPr>
          <a:xfrm>
            <a:off x="4742016" y="605896"/>
            <a:ext cx="6413663" cy="5646208"/>
          </a:xfrm>
        </p:spPr>
        <p:txBody>
          <a:bodyPr vert="horz" lIns="91440" tIns="45720" rIns="91440" bIns="45720" rtlCol="0" anchor="ctr">
            <a:normAutofit lnSpcReduction="10000"/>
          </a:bodyPr>
          <a:lstStyle/>
          <a:p>
            <a:r>
              <a:rPr lang="en-GB" sz="2400" b="1" dirty="0">
                <a:cs typeface="Calibri"/>
              </a:rPr>
              <a:t>S5(2)(a) CDA 1971</a:t>
            </a:r>
            <a:r>
              <a:rPr lang="en-GB" sz="2400" dirty="0">
                <a:cs typeface="Calibri"/>
              </a:rPr>
              <a:t> – </a:t>
            </a:r>
            <a:r>
              <a:rPr lang="en-GB" sz="2400" b="1" dirty="0">
                <a:cs typeface="Calibri"/>
              </a:rPr>
              <a:t>D believed that the person entitled to consent to the damage or destruction either had consented, or would have consented</a:t>
            </a:r>
          </a:p>
          <a:p>
            <a:endParaRPr lang="en-GB" sz="2400" dirty="0">
              <a:cs typeface="Calibri"/>
            </a:endParaRPr>
          </a:p>
          <a:p>
            <a:r>
              <a:rPr lang="en-GB" sz="2400" dirty="0">
                <a:cs typeface="Calibri"/>
              </a:rPr>
              <a:t>S5(3): D must have HONESTLY believed that a certain person(s) could have consented and must have HONESTLY believed that they had or would have consented.</a:t>
            </a:r>
          </a:p>
          <a:p>
            <a:endParaRPr lang="en-GB" sz="2400" dirty="0">
              <a:cs typeface="Calibri"/>
            </a:endParaRPr>
          </a:p>
          <a:p>
            <a:r>
              <a:rPr lang="en-GB" sz="2400" b="1" dirty="0">
                <a:cs typeface="Calibri"/>
              </a:rPr>
              <a:t>S5(2)(b) CDA 1971</a:t>
            </a:r>
            <a:r>
              <a:rPr lang="en-GB" sz="2400" dirty="0">
                <a:cs typeface="Calibri"/>
              </a:rPr>
              <a:t> –</a:t>
            </a:r>
            <a:r>
              <a:rPr lang="en-GB" sz="2400" b="1" dirty="0">
                <a:cs typeface="Calibri"/>
              </a:rPr>
              <a:t> D believed that the property belonging to themself or another was in immediate need of protection, so damaged or destroyed (other) property in order to protect it, where D believed that the means of protection used were reasonable.</a:t>
            </a:r>
          </a:p>
        </p:txBody>
      </p:sp>
      <p:pic>
        <p:nvPicPr>
          <p:cNvPr id="4" name="Audio 3">
            <a:hlinkClick r:id="" action="ppaction://media"/>
            <a:extLst>
              <a:ext uri="{FF2B5EF4-FFF2-40B4-BE49-F238E27FC236}">
                <a16:creationId xmlns:a16="http://schemas.microsoft.com/office/drawing/2014/main" id="{DE628ED9-1F2E-B76C-D226-076B7A39B22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734800" y="6400800"/>
            <a:ext cx="304800" cy="304800"/>
          </a:xfrm>
          <a:prstGeom prst="rect">
            <a:avLst/>
          </a:prstGeom>
        </p:spPr>
      </p:pic>
    </p:spTree>
    <p:extLst>
      <p:ext uri="{BB962C8B-B14F-4D97-AF65-F5344CB8AC3E}">
        <p14:creationId xmlns:p14="http://schemas.microsoft.com/office/powerpoint/2010/main" val="3599188814"/>
      </p:ext>
    </p:extLst>
  </p:cSld>
  <p:clrMapOvr>
    <a:masterClrMapping/>
  </p:clrMapOvr>
  <mc:AlternateContent xmlns:mc="http://schemas.openxmlformats.org/markup-compatibility/2006">
    <mc:Choice xmlns:p14="http://schemas.microsoft.com/office/powerpoint/2010/main" Requires="p14">
      <p:transition spd="slow" p14:dur="2000" advTm="410368"/>
    </mc:Choice>
    <mc:Fallback>
      <p:transition spd="slow" advTm="4103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70BD9D-C658-4D47-8C19-A5543D09767F}"/>
              </a:ext>
            </a:extLst>
          </p:cNvPr>
          <p:cNvSpPr>
            <a:spLocks noGrp="1"/>
          </p:cNvSpPr>
          <p:nvPr>
            <p:ph type="title"/>
          </p:nvPr>
        </p:nvSpPr>
        <p:spPr/>
        <p:txBody>
          <a:bodyPr/>
          <a:lstStyle/>
          <a:p>
            <a:r>
              <a:rPr lang="en-GB" dirty="0">
                <a:cs typeface="Calibri Light"/>
              </a:rPr>
              <a:t>Mens Rea - D must:</a:t>
            </a:r>
            <a:endParaRPr lang="en-GB" dirty="0"/>
          </a:p>
        </p:txBody>
      </p:sp>
      <p:sp>
        <p:nvSpPr>
          <p:cNvPr id="3" name="Content Placeholder 2">
            <a:extLst>
              <a:ext uri="{FF2B5EF4-FFF2-40B4-BE49-F238E27FC236}">
                <a16:creationId xmlns:a16="http://schemas.microsoft.com/office/drawing/2014/main" id="{1CBD81AE-85FA-4B67-B409-1196EA8B74AF}"/>
              </a:ext>
            </a:extLst>
          </p:cNvPr>
          <p:cNvSpPr>
            <a:spLocks noGrp="1"/>
          </p:cNvSpPr>
          <p:nvPr>
            <p:ph idx="1"/>
          </p:nvPr>
        </p:nvSpPr>
        <p:spPr/>
        <p:txBody>
          <a:bodyPr vert="horz" lIns="91440" tIns="45720" rIns="91440" bIns="45720" rtlCol="0" anchor="t">
            <a:normAutofit/>
          </a:bodyPr>
          <a:lstStyle/>
          <a:p>
            <a:r>
              <a:rPr lang="en-GB" sz="2800" b="1" u="sng" dirty="0">
                <a:cs typeface="Calibri"/>
              </a:rPr>
              <a:t>Intend to destroy or damage property, or be reckless to this;</a:t>
            </a:r>
            <a:r>
              <a:rPr lang="en-GB" sz="2800" dirty="0">
                <a:cs typeface="Calibri"/>
              </a:rPr>
              <a:t> </a:t>
            </a:r>
          </a:p>
          <a:p>
            <a:pPr marL="0" indent="0">
              <a:buNone/>
            </a:pPr>
            <a:r>
              <a:rPr lang="en-GB" dirty="0">
                <a:cs typeface="Calibri"/>
              </a:rPr>
              <a:t>- </a:t>
            </a:r>
            <a:r>
              <a:rPr lang="en-GB" b="1" dirty="0">
                <a:cs typeface="Calibri"/>
              </a:rPr>
              <a:t>Intention can be direct or oblique</a:t>
            </a:r>
          </a:p>
          <a:p>
            <a:pPr marL="0" indent="0">
              <a:buNone/>
            </a:pPr>
            <a:r>
              <a:rPr lang="en-GB" b="1" dirty="0">
                <a:cs typeface="Calibri"/>
              </a:rPr>
              <a:t>- Cunningham recklessness: Did D realise their actions would destroy/damage the property but nevertheless went on to unreasonably take that risk</a:t>
            </a:r>
          </a:p>
          <a:p>
            <a:pPr marL="0" indent="0">
              <a:buNone/>
            </a:pPr>
            <a:endParaRPr lang="en-GB" dirty="0">
              <a:cs typeface="Calibri"/>
            </a:endParaRPr>
          </a:p>
          <a:p>
            <a:r>
              <a:rPr lang="en-GB" sz="2800" b="1" u="sng" dirty="0">
                <a:cs typeface="Calibri"/>
              </a:rPr>
              <a:t>Know or be reckless to the fact that the damage or destruction is property belonging to another.</a:t>
            </a:r>
          </a:p>
          <a:p>
            <a:pPr marL="0" indent="0">
              <a:buNone/>
            </a:pPr>
            <a:r>
              <a:rPr lang="en-GB" b="1" dirty="0">
                <a:cs typeface="Calibri"/>
              </a:rPr>
              <a:t>- D is not guilty if they destroy or damage property of another under the mistaken belief that it is their own (</a:t>
            </a:r>
            <a:r>
              <a:rPr lang="en-GB" b="1" i="1" dirty="0">
                <a:solidFill>
                  <a:schemeClr val="tx1"/>
                </a:solidFill>
                <a:cs typeface="Calibri"/>
              </a:rPr>
              <a:t>Smith , [1974]</a:t>
            </a:r>
            <a:r>
              <a:rPr lang="en-GB" b="1" dirty="0">
                <a:solidFill>
                  <a:schemeClr val="tx1"/>
                </a:solidFill>
                <a:cs typeface="Calibri"/>
              </a:rPr>
              <a:t>).</a:t>
            </a:r>
          </a:p>
        </p:txBody>
      </p:sp>
      <p:pic>
        <p:nvPicPr>
          <p:cNvPr id="4" name="Audio 3">
            <a:hlinkClick r:id="" action="ppaction://media"/>
            <a:extLst>
              <a:ext uri="{FF2B5EF4-FFF2-40B4-BE49-F238E27FC236}">
                <a16:creationId xmlns:a16="http://schemas.microsoft.com/office/drawing/2014/main" id="{6FBACB89-8A22-41CD-0268-4197DC3A665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734800" y="6400800"/>
            <a:ext cx="304800" cy="304800"/>
          </a:xfrm>
          <a:prstGeom prst="rect">
            <a:avLst/>
          </a:prstGeom>
        </p:spPr>
      </p:pic>
    </p:spTree>
    <p:extLst>
      <p:ext uri="{BB962C8B-B14F-4D97-AF65-F5344CB8AC3E}">
        <p14:creationId xmlns:p14="http://schemas.microsoft.com/office/powerpoint/2010/main" val="274091170"/>
      </p:ext>
    </p:extLst>
  </p:cSld>
  <p:clrMapOvr>
    <a:masterClrMapping/>
  </p:clrMapOvr>
  <mc:AlternateContent xmlns:mc="http://schemas.openxmlformats.org/markup-compatibility/2006">
    <mc:Choice xmlns:p14="http://schemas.microsoft.com/office/powerpoint/2010/main" Requires="p14">
      <p:transition spd="slow" p14:dur="2000" advTm="242324"/>
    </mc:Choice>
    <mc:Fallback>
      <p:transition spd="slow" advTm="2423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C7133B3-486C-6EC7-4BB9-66AF54306B17}"/>
              </a:ext>
            </a:extLst>
          </p:cNvPr>
          <p:cNvSpPr/>
          <p:nvPr/>
        </p:nvSpPr>
        <p:spPr>
          <a:xfrm>
            <a:off x="838200" y="1881266"/>
            <a:ext cx="10429906" cy="234037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BB22DA10-E1A2-47FF-906F-F395BB0F7FD5}"/>
              </a:ext>
            </a:extLst>
          </p:cNvPr>
          <p:cNvSpPr>
            <a:spLocks noGrp="1"/>
          </p:cNvSpPr>
          <p:nvPr>
            <p:ph type="title"/>
          </p:nvPr>
        </p:nvSpPr>
        <p:spPr/>
        <p:txBody>
          <a:bodyPr/>
          <a:lstStyle/>
          <a:p>
            <a:r>
              <a:rPr lang="en-GB">
                <a:cs typeface="Calibri Light"/>
              </a:rPr>
              <a:t>The aggravated offence: s1(2) CDA 1971</a:t>
            </a:r>
            <a:endParaRPr lang="en-GB"/>
          </a:p>
        </p:txBody>
      </p:sp>
      <p:sp>
        <p:nvSpPr>
          <p:cNvPr id="3" name="Content Placeholder 2">
            <a:extLst>
              <a:ext uri="{FF2B5EF4-FFF2-40B4-BE49-F238E27FC236}">
                <a16:creationId xmlns:a16="http://schemas.microsoft.com/office/drawing/2014/main" id="{C0C331E0-3598-41FE-BFDE-9A21B2D1F7DE}"/>
              </a:ext>
            </a:extLst>
          </p:cNvPr>
          <p:cNvSpPr>
            <a:spLocks noGrp="1"/>
          </p:cNvSpPr>
          <p:nvPr>
            <p:ph idx="1"/>
          </p:nvPr>
        </p:nvSpPr>
        <p:spPr>
          <a:xfrm>
            <a:off x="838200" y="1825625"/>
            <a:ext cx="10616241" cy="2396017"/>
          </a:xfrm>
          <a:solidFill>
            <a:schemeClr val="accent1">
              <a:lumMod val="20000"/>
              <a:lumOff val="80000"/>
            </a:schemeClr>
          </a:solidFill>
        </p:spPr>
        <p:txBody>
          <a:bodyPr vert="horz" lIns="91440" tIns="45720" rIns="91440" bIns="45720" rtlCol="0" anchor="t">
            <a:normAutofit/>
          </a:bodyPr>
          <a:lstStyle/>
          <a:p>
            <a:r>
              <a:rPr lang="en-GB" sz="2800" dirty="0">
                <a:cs typeface="Calibri"/>
              </a:rPr>
              <a:t>Elements of the offence:</a:t>
            </a:r>
          </a:p>
          <a:p>
            <a:pPr marL="0" indent="0">
              <a:buNone/>
            </a:pPr>
            <a:r>
              <a:rPr lang="en-GB" sz="2800" dirty="0">
                <a:solidFill>
                  <a:srgbClr val="7030A0"/>
                </a:solidFill>
                <a:cs typeface="Calibri"/>
              </a:rPr>
              <a:t>Without lawful excuse;</a:t>
            </a:r>
            <a:r>
              <a:rPr lang="en-GB" sz="2800" dirty="0">
                <a:cs typeface="Calibri"/>
              </a:rPr>
              <a:t> D destroys or damages; property; </a:t>
            </a:r>
            <a:r>
              <a:rPr lang="en-GB" sz="2800" dirty="0">
                <a:solidFill>
                  <a:schemeClr val="accent5"/>
                </a:solidFill>
                <a:cs typeface="Calibri"/>
              </a:rPr>
              <a:t>belong to themself or another</a:t>
            </a:r>
            <a:r>
              <a:rPr lang="en-GB" sz="2800" dirty="0">
                <a:cs typeface="Calibri"/>
              </a:rPr>
              <a:t>; where D intends or is reckless to destroying or damaging the property; and where D intends by the destruction or damage to </a:t>
            </a:r>
            <a:r>
              <a:rPr lang="en-GB" sz="2800" dirty="0">
                <a:solidFill>
                  <a:srgbClr val="FF0000"/>
                </a:solidFill>
                <a:cs typeface="Calibri"/>
              </a:rPr>
              <a:t>endanger the life of another</a:t>
            </a:r>
            <a:r>
              <a:rPr lang="en-GB" sz="2800" dirty="0">
                <a:cs typeface="Calibri"/>
              </a:rPr>
              <a:t> or is reckless to this.</a:t>
            </a:r>
          </a:p>
          <a:p>
            <a:pPr marL="0" indent="0">
              <a:buNone/>
            </a:pPr>
            <a:endParaRPr lang="en-GB" dirty="0">
              <a:cs typeface="Calibri"/>
            </a:endParaRPr>
          </a:p>
          <a:p>
            <a:pPr marL="0" indent="0">
              <a:buNone/>
            </a:pPr>
            <a:endParaRPr lang="en-GB" dirty="0">
              <a:solidFill>
                <a:srgbClr val="000000"/>
              </a:solidFill>
              <a:cs typeface="Calibri"/>
            </a:endParaRPr>
          </a:p>
          <a:p>
            <a:pPr marL="0" indent="0">
              <a:buNone/>
            </a:pPr>
            <a:endParaRPr lang="en-GB" dirty="0">
              <a:solidFill>
                <a:schemeClr val="accent5"/>
              </a:solidFill>
              <a:cs typeface="Calibri"/>
            </a:endParaRPr>
          </a:p>
        </p:txBody>
      </p:sp>
      <p:sp>
        <p:nvSpPr>
          <p:cNvPr id="4" name="TextBox 3">
            <a:extLst>
              <a:ext uri="{FF2B5EF4-FFF2-40B4-BE49-F238E27FC236}">
                <a16:creationId xmlns:a16="http://schemas.microsoft.com/office/drawing/2014/main" id="{9E69CD7E-0770-4BC4-B0AC-06188FD20A40}"/>
              </a:ext>
            </a:extLst>
          </p:cNvPr>
          <p:cNvSpPr txBox="1"/>
          <p:nvPr/>
        </p:nvSpPr>
        <p:spPr>
          <a:xfrm>
            <a:off x="254833" y="4221641"/>
            <a:ext cx="10900847" cy="20282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90000"/>
              </a:lnSpc>
              <a:spcBef>
                <a:spcPts val="1000"/>
              </a:spcBef>
            </a:pPr>
            <a:r>
              <a:rPr lang="en-GB" sz="2800" dirty="0">
                <a:ea typeface="+mn-lt"/>
                <a:cs typeface="+mn-lt"/>
              </a:rPr>
              <a:t>Differences between basic and aggravated offences:</a:t>
            </a:r>
          </a:p>
          <a:p>
            <a:pPr>
              <a:lnSpc>
                <a:spcPct val="90000"/>
              </a:lnSpc>
              <a:spcBef>
                <a:spcPts val="1000"/>
              </a:spcBef>
            </a:pPr>
            <a:r>
              <a:rPr lang="en-GB" sz="2800" dirty="0">
                <a:ea typeface="+mn-lt"/>
                <a:cs typeface="+mn-lt"/>
              </a:rPr>
              <a:t>- </a:t>
            </a:r>
            <a:r>
              <a:rPr lang="en-GB" sz="2800" dirty="0">
                <a:solidFill>
                  <a:srgbClr val="7030A0"/>
                </a:solidFill>
                <a:ea typeface="+mn-lt"/>
                <a:cs typeface="+mn-lt"/>
              </a:rPr>
              <a:t>defences under s.5 only apply to the basic offence</a:t>
            </a:r>
            <a:endParaRPr lang="en-US" sz="2800" dirty="0">
              <a:ea typeface="+mn-lt"/>
              <a:cs typeface="+mn-lt"/>
            </a:endParaRPr>
          </a:p>
          <a:p>
            <a:pPr>
              <a:lnSpc>
                <a:spcPct val="90000"/>
              </a:lnSpc>
              <a:spcBef>
                <a:spcPts val="1000"/>
              </a:spcBef>
            </a:pPr>
            <a:r>
              <a:rPr lang="en-GB" sz="2800" dirty="0">
                <a:ea typeface="+mn-lt"/>
                <a:cs typeface="+mn-lt"/>
              </a:rPr>
              <a:t>- </a:t>
            </a:r>
            <a:r>
              <a:rPr lang="en-GB" sz="2800" dirty="0">
                <a:solidFill>
                  <a:schemeClr val="accent5"/>
                </a:solidFill>
                <a:ea typeface="+mn-lt"/>
                <a:cs typeface="+mn-lt"/>
              </a:rPr>
              <a:t>D can be guilty of damage or destruction to their own property</a:t>
            </a:r>
            <a:endParaRPr lang="en-US" sz="2800" dirty="0">
              <a:solidFill>
                <a:schemeClr val="accent5"/>
              </a:solidFill>
              <a:ea typeface="+mn-lt"/>
              <a:cs typeface="+mn-lt"/>
            </a:endParaRPr>
          </a:p>
          <a:p>
            <a:pPr>
              <a:lnSpc>
                <a:spcPct val="90000"/>
              </a:lnSpc>
              <a:spcBef>
                <a:spcPts val="1000"/>
              </a:spcBef>
            </a:pPr>
            <a:r>
              <a:rPr lang="en-GB" sz="2800" dirty="0">
                <a:solidFill>
                  <a:schemeClr val="accent5"/>
                </a:solidFill>
                <a:ea typeface="+mn-lt"/>
                <a:cs typeface="+mn-lt"/>
              </a:rPr>
              <a:t>- </a:t>
            </a:r>
            <a:r>
              <a:rPr lang="en-GB" sz="2800" dirty="0">
                <a:solidFill>
                  <a:srgbClr val="FF0000"/>
                </a:solidFill>
                <a:ea typeface="+mn-lt"/>
                <a:cs typeface="+mn-lt"/>
              </a:rPr>
              <a:t>D must intend the damage they cause to endanger the life of another</a:t>
            </a:r>
            <a:endParaRPr lang="en-GB" sz="2800" dirty="0">
              <a:solidFill>
                <a:srgbClr val="FF0000"/>
              </a:solidFill>
            </a:endParaRPr>
          </a:p>
        </p:txBody>
      </p:sp>
      <p:pic>
        <p:nvPicPr>
          <p:cNvPr id="7" name="Audio 6">
            <a:hlinkClick r:id="" action="ppaction://media"/>
            <a:extLst>
              <a:ext uri="{FF2B5EF4-FFF2-40B4-BE49-F238E27FC236}">
                <a16:creationId xmlns:a16="http://schemas.microsoft.com/office/drawing/2014/main" id="{21BE54C4-E056-6EAE-1F14-C88642145548}"/>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734800" y="6400800"/>
            <a:ext cx="304800" cy="304800"/>
          </a:xfrm>
          <a:prstGeom prst="rect">
            <a:avLst/>
          </a:prstGeom>
        </p:spPr>
      </p:pic>
    </p:spTree>
    <p:custDataLst>
      <p:tags r:id="rId1"/>
    </p:custDataLst>
    <p:extLst>
      <p:ext uri="{BB962C8B-B14F-4D97-AF65-F5344CB8AC3E}">
        <p14:creationId xmlns:p14="http://schemas.microsoft.com/office/powerpoint/2010/main" val="979711183"/>
      </p:ext>
    </p:extLst>
  </p:cSld>
  <p:clrMapOvr>
    <a:masterClrMapping/>
  </p:clrMapOvr>
  <mc:AlternateContent xmlns:mc="http://schemas.openxmlformats.org/markup-compatibility/2006">
    <mc:Choice xmlns:p14="http://schemas.microsoft.com/office/powerpoint/2010/main" Requires="p14">
      <p:transition spd="slow" p14:dur="2000" advTm="140260"/>
    </mc:Choice>
    <mc:Fallback>
      <p:transition spd="slow" advTm="1402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1" fill="hold" display="0">
                  <p:stCondLst>
                    <p:cond delay="indefinite"/>
                  </p:stCondLst>
                  <p:endCondLst>
                    <p:cond evt="onStopAudio" delay="0">
                      <p:tgtEl>
                        <p:sldTgt/>
                      </p:tgtEl>
                    </p:cond>
                  </p:endCondLst>
                </p:cTn>
                <p:tgtEl>
                  <p:spTgt spid="7"/>
                </p:tgtEl>
              </p:cMediaNode>
            </p:audio>
          </p:childTnLst>
        </p:cTn>
      </p:par>
    </p:tnLst>
    <p:bldLst>
      <p:bldP spid="2" grpId="0"/>
      <p:bldP spid="3" grpId="0" animBg="1"/>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D40791F6-715D-481A-9C4A-3645AECFD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3343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974771" y="634946"/>
            <a:ext cx="6574972" cy="1450757"/>
          </a:xfrm>
        </p:spPr>
        <p:txBody>
          <a:bodyPr>
            <a:normAutofit/>
          </a:bodyPr>
          <a:lstStyle/>
          <a:p>
            <a:r>
              <a:rPr lang="en-GB" sz="3400"/>
              <a:t>Criminal Damage</a:t>
            </a:r>
            <a:br>
              <a:rPr lang="en-GB" sz="3400"/>
            </a:br>
            <a:br>
              <a:rPr lang="en-GB" sz="3400"/>
            </a:br>
            <a:r>
              <a:rPr lang="en-GB" sz="3400"/>
              <a:t>Arson s1(3)</a:t>
            </a:r>
          </a:p>
        </p:txBody>
      </p:sp>
      <p:pic>
        <p:nvPicPr>
          <p:cNvPr id="5" name="Picture 4">
            <a:extLst>
              <a:ext uri="{FF2B5EF4-FFF2-40B4-BE49-F238E27FC236}">
                <a16:creationId xmlns:a16="http://schemas.microsoft.com/office/drawing/2014/main" id="{AEDCDC51-F68D-D2D7-A44C-22AA07A4397A}"/>
              </a:ext>
            </a:extLst>
          </p:cNvPr>
          <p:cNvPicPr>
            <a:picLocks noChangeAspect="1"/>
          </p:cNvPicPr>
          <p:nvPr/>
        </p:nvPicPr>
        <p:blipFill rotWithShape="1">
          <a:blip r:embed="rId5"/>
          <a:srcRect l="17335" r="37489" b="-2"/>
          <a:stretch/>
        </p:blipFill>
        <p:spPr>
          <a:xfrm>
            <a:off x="633999" y="640081"/>
            <a:ext cx="4001315" cy="5314406"/>
          </a:xfrm>
          <a:prstGeom prst="rect">
            <a:avLst/>
          </a:prstGeom>
        </p:spPr>
      </p:pic>
      <p:cxnSp>
        <p:nvCxnSpPr>
          <p:cNvPr id="9" name="Straight Connector 11">
            <a:extLst>
              <a:ext uri="{FF2B5EF4-FFF2-40B4-BE49-F238E27FC236}">
                <a16:creationId xmlns:a16="http://schemas.microsoft.com/office/drawing/2014/main" id="{740F83A4-FAC4-4867-95A5-BBFD280C7BF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974770" y="2086188"/>
            <a:ext cx="6089768" cy="0"/>
          </a:xfrm>
          <a:prstGeom prst="line">
            <a:avLst/>
          </a:prstGeom>
          <a:ln w="6350">
            <a:solidFill>
              <a:schemeClr val="tx1">
                <a:lumMod val="50000"/>
                <a:lumOff val="50000"/>
                <a:alpha val="9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974769" y="2198913"/>
            <a:ext cx="6695074" cy="3864605"/>
          </a:xfrm>
        </p:spPr>
        <p:txBody>
          <a:bodyPr vert="horz" lIns="91440" tIns="45720" rIns="91440" bIns="45720" rtlCol="0">
            <a:normAutofit fontScale="77500" lnSpcReduction="20000"/>
          </a:bodyPr>
          <a:lstStyle/>
          <a:p>
            <a:pPr marL="0" indent="0">
              <a:buNone/>
            </a:pPr>
            <a:endParaRPr lang="en-GB" sz="1100" dirty="0"/>
          </a:p>
          <a:p>
            <a:r>
              <a:rPr lang="en-GB" sz="1800" dirty="0"/>
              <a:t>An offence committed under this section by destroying or damaging property by fire shall be charged as arson</a:t>
            </a:r>
          </a:p>
          <a:p>
            <a:r>
              <a:rPr lang="en-GB" sz="1800" b="1" dirty="0"/>
              <a:t>NB Arson is not a separate offence but refers to where D commits an offence under s1(1) or s1(2) by means of fire</a:t>
            </a:r>
          </a:p>
          <a:p>
            <a:endParaRPr lang="en-GB" sz="1800" b="1" dirty="0"/>
          </a:p>
          <a:p>
            <a:pPr marL="0" indent="0">
              <a:buNone/>
            </a:pPr>
            <a:r>
              <a:rPr lang="en-GB" sz="1800" b="1" u="sng" dirty="0"/>
              <a:t>ACTUS REUS</a:t>
            </a:r>
          </a:p>
          <a:p>
            <a:r>
              <a:rPr lang="en-GB" sz="1800" dirty="0"/>
              <a:t>Depends whether D charged with basic or aggravated offence.  Additional requirement of damage/destroy by fire</a:t>
            </a:r>
          </a:p>
          <a:p>
            <a:pPr marL="0" indent="0">
              <a:buNone/>
            </a:pPr>
            <a:endParaRPr lang="en-GB" sz="1800" dirty="0"/>
          </a:p>
          <a:p>
            <a:pPr marL="0" indent="0">
              <a:buNone/>
            </a:pPr>
            <a:r>
              <a:rPr lang="en-GB" sz="1800" b="1" u="sng" dirty="0"/>
              <a:t>MENS REA</a:t>
            </a:r>
          </a:p>
          <a:p>
            <a:r>
              <a:rPr lang="en-GB" sz="1800" dirty="0"/>
              <a:t>Must be shown that D intended to, or was reckless as to damage/destroy </a:t>
            </a:r>
            <a:r>
              <a:rPr lang="en-GB" sz="1800" b="1" u="sng" dirty="0"/>
              <a:t>by fire</a:t>
            </a:r>
            <a:r>
              <a:rPr lang="en-GB" sz="1800" dirty="0"/>
              <a:t> (simple offence)</a:t>
            </a:r>
          </a:p>
          <a:p>
            <a:r>
              <a:rPr lang="en-GB" sz="1800" dirty="0"/>
              <a:t>Must be shown D intended to, or was reckless as to endangering life </a:t>
            </a:r>
            <a:r>
              <a:rPr lang="en-GB" sz="1800" b="1" u="sng" dirty="0"/>
              <a:t>by fire</a:t>
            </a:r>
            <a:endParaRPr lang="en-GB" sz="1800" dirty="0"/>
          </a:p>
          <a:p>
            <a:endParaRPr lang="en-GB" sz="1100" u="sng" dirty="0"/>
          </a:p>
        </p:txBody>
      </p:sp>
      <p:sp>
        <p:nvSpPr>
          <p:cNvPr id="11" name="Rectangle 13">
            <a:extLst>
              <a:ext uri="{FF2B5EF4-FFF2-40B4-BE49-F238E27FC236}">
                <a16:creationId xmlns:a16="http://schemas.microsoft.com/office/drawing/2014/main" id="{CADA4CA0-9A57-4FBE-A9E5-24DFC23C3F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5">
            <a:extLst>
              <a:ext uri="{FF2B5EF4-FFF2-40B4-BE49-F238E27FC236}">
                <a16:creationId xmlns:a16="http://schemas.microsoft.com/office/drawing/2014/main" id="{811CBAFA-D7E0-40A7-BB94-2C05304B40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4" name="Audio 3">
            <a:hlinkClick r:id="" action="ppaction://media"/>
            <a:extLst>
              <a:ext uri="{FF2B5EF4-FFF2-40B4-BE49-F238E27FC236}">
                <a16:creationId xmlns:a16="http://schemas.microsoft.com/office/drawing/2014/main" id="{A636D33B-2E7E-9D70-84FD-1482ECC691D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734800" y="6400800"/>
            <a:ext cx="304800" cy="304800"/>
          </a:xfrm>
          <a:prstGeom prst="rect">
            <a:avLst/>
          </a:prstGeom>
        </p:spPr>
      </p:pic>
    </p:spTree>
    <p:extLst>
      <p:ext uri="{BB962C8B-B14F-4D97-AF65-F5344CB8AC3E}">
        <p14:creationId xmlns:p14="http://schemas.microsoft.com/office/powerpoint/2010/main" val="2489619069"/>
      </p:ext>
    </p:extLst>
  </p:cSld>
  <p:clrMapOvr>
    <a:masterClrMapping/>
  </p:clrMapOvr>
  <mc:AlternateContent xmlns:mc="http://schemas.openxmlformats.org/markup-compatibility/2006">
    <mc:Choice xmlns:p14="http://schemas.microsoft.com/office/powerpoint/2010/main" Requires="p14">
      <p:transition spd="slow" p14:dur="2000" advTm="141118"/>
    </mc:Choice>
    <mc:Fallback>
      <p:transition spd="slow" advTm="1411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599"/>
            <a:ext cx="3843375" cy="5545667"/>
          </a:xfrm>
        </p:spPr>
        <p:txBody>
          <a:bodyPr anchor="ctr">
            <a:normAutofit/>
          </a:bodyPr>
          <a:lstStyle/>
          <a:p>
            <a:r>
              <a:rPr lang="en-GB">
                <a:solidFill>
                  <a:schemeClr val="tx1">
                    <a:lumMod val="85000"/>
                    <a:lumOff val="15000"/>
                  </a:schemeClr>
                </a:solidFill>
              </a:rPr>
              <a:t>Criminal Damage</a:t>
            </a:r>
          </a:p>
        </p:txBody>
      </p:sp>
      <p:sp>
        <p:nvSpPr>
          <p:cNvPr id="3" name="Content Placeholder 2"/>
          <p:cNvSpPr>
            <a:spLocks noGrp="1"/>
          </p:cNvSpPr>
          <p:nvPr>
            <p:ph idx="1"/>
          </p:nvPr>
        </p:nvSpPr>
        <p:spPr>
          <a:xfrm>
            <a:off x="3814997" y="1971207"/>
            <a:ext cx="7812383" cy="4184060"/>
          </a:xfrm>
        </p:spPr>
        <p:txBody>
          <a:bodyPr anchor="ctr">
            <a:normAutofit lnSpcReduction="10000"/>
          </a:bodyPr>
          <a:lstStyle/>
          <a:p>
            <a:pPr marL="0" indent="0">
              <a:buNone/>
            </a:pPr>
            <a:endParaRPr lang="en-GB" sz="2400" dirty="0">
              <a:solidFill>
                <a:schemeClr val="tx1"/>
              </a:solidFill>
            </a:endParaRPr>
          </a:p>
          <a:p>
            <a:r>
              <a:rPr lang="en-GB" sz="2400" dirty="0">
                <a:solidFill>
                  <a:schemeClr val="tx1"/>
                </a:solidFill>
              </a:rPr>
              <a:t>Kerry hated Rachel and decided to endanger her life by putting a harmful chemical in her glass of wine.  Kerry was aware that the chemical might break the glass and endanger Rachel’s life but believed that this would take at least half an hour to happen.  The chemical reacted to the alcohol immediately and just as Rachel was about to take a sip the glass exploded.  Shards of glass hit Rachel in the face and she had to be rushed to hospital in order to stop the profuse bleeding.  </a:t>
            </a:r>
          </a:p>
          <a:p>
            <a:r>
              <a:rPr lang="en-GB" sz="2400" dirty="0">
                <a:solidFill>
                  <a:schemeClr val="tx1"/>
                </a:solidFill>
              </a:rPr>
              <a:t>Discuss whether Kerry committed any offences under CDA 1971.  Do not discuss any other offences.</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pic>
        <p:nvPicPr>
          <p:cNvPr id="5" name="Picture 4">
            <a:extLst>
              <a:ext uri="{FF2B5EF4-FFF2-40B4-BE49-F238E27FC236}">
                <a16:creationId xmlns:a16="http://schemas.microsoft.com/office/drawing/2014/main" id="{5ADD6C26-DDC0-7DCF-BA62-7E593DB526B1}"/>
              </a:ext>
            </a:extLst>
          </p:cNvPr>
          <p:cNvPicPr>
            <a:picLocks noChangeAspect="1"/>
          </p:cNvPicPr>
          <p:nvPr/>
        </p:nvPicPr>
        <p:blipFill rotWithShape="1">
          <a:blip r:embed="rId6"/>
          <a:srcRect r="-1" b="11344"/>
          <a:stretch/>
        </p:blipFill>
        <p:spPr>
          <a:xfrm>
            <a:off x="1094282" y="4080877"/>
            <a:ext cx="1371173" cy="1821144"/>
          </a:xfrm>
          <a:prstGeom prst="rect">
            <a:avLst/>
          </a:prstGeom>
        </p:spPr>
      </p:pic>
    </p:spTree>
    <p:extLst>
      <p:ext uri="{BB962C8B-B14F-4D97-AF65-F5344CB8AC3E}">
        <p14:creationId xmlns:p14="http://schemas.microsoft.com/office/powerpoint/2010/main" val="937685474"/>
      </p:ext>
    </p:extLst>
  </p:cSld>
  <p:clrMapOvr>
    <a:masterClrMapping/>
  </p:clrMapOvr>
  <mc:AlternateContent xmlns:mc="http://schemas.openxmlformats.org/markup-compatibility/2006" xmlns:p14="http://schemas.microsoft.com/office/powerpoint/2010/main">
    <mc:Choice Requires="p14">
      <p:transition spd="slow" p14:dur="2000" advTm="220055"/>
    </mc:Choice>
    <mc:Fallback xmlns="">
      <p:transition spd="slow" advTm="22005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0D286-440A-47A6-BA80-2A2E6A4D26B0}"/>
              </a:ext>
            </a:extLst>
          </p:cNvPr>
          <p:cNvSpPr>
            <a:spLocks noGrp="1"/>
          </p:cNvSpPr>
          <p:nvPr>
            <p:ph type="title"/>
          </p:nvPr>
        </p:nvSpPr>
        <p:spPr>
          <a:xfrm>
            <a:off x="1097280" y="286603"/>
            <a:ext cx="10058400" cy="1450757"/>
          </a:xfrm>
        </p:spPr>
        <p:txBody>
          <a:bodyPr>
            <a:normAutofit/>
          </a:bodyPr>
          <a:lstStyle/>
          <a:p>
            <a:r>
              <a:rPr lang="en-GB" dirty="0">
                <a:cs typeface="Calibri Light"/>
              </a:rPr>
              <a:t>Using the following structure, please answer </a:t>
            </a:r>
            <a:r>
              <a:rPr lang="en-GB">
                <a:cs typeface="Calibri Light"/>
              </a:rPr>
              <a:t>the problem question</a:t>
            </a:r>
            <a:endParaRPr lang="en-GB"/>
          </a:p>
        </p:txBody>
      </p:sp>
      <p:pic>
        <p:nvPicPr>
          <p:cNvPr id="4" name="Picture 3" descr="Icon, whiteboard&#10;&#10;Description automatically generated">
            <a:extLst>
              <a:ext uri="{FF2B5EF4-FFF2-40B4-BE49-F238E27FC236}">
                <a16:creationId xmlns:a16="http://schemas.microsoft.com/office/drawing/2014/main" id="{6FC85B09-72CE-4F34-B353-76762D4546BF}"/>
              </a:ext>
            </a:extLst>
          </p:cNvPr>
          <p:cNvPicPr>
            <a:picLocks noChangeAspect="1"/>
          </p:cNvPicPr>
          <p:nvPr/>
        </p:nvPicPr>
        <p:blipFill rotWithShape="1">
          <a:blip r:embed="rId5"/>
          <a:srcRect t="3552" r="-1" b="-1"/>
          <a:stretch/>
        </p:blipFill>
        <p:spPr>
          <a:xfrm>
            <a:off x="1076432" y="1916318"/>
            <a:ext cx="3094997" cy="3471012"/>
          </a:xfrm>
          <a:prstGeom prst="rect">
            <a:avLst/>
          </a:prstGeom>
        </p:spPr>
      </p:pic>
      <p:sp>
        <p:nvSpPr>
          <p:cNvPr id="3" name="Content Placeholder 2">
            <a:extLst>
              <a:ext uri="{FF2B5EF4-FFF2-40B4-BE49-F238E27FC236}">
                <a16:creationId xmlns:a16="http://schemas.microsoft.com/office/drawing/2014/main" id="{3BD6661C-1813-4A21-9E24-3762A63C78BD}"/>
              </a:ext>
            </a:extLst>
          </p:cNvPr>
          <p:cNvSpPr>
            <a:spLocks noGrp="1"/>
          </p:cNvSpPr>
          <p:nvPr>
            <p:ph idx="1"/>
          </p:nvPr>
        </p:nvSpPr>
        <p:spPr>
          <a:xfrm>
            <a:off x="4639733" y="1845734"/>
            <a:ext cx="6515947" cy="4023360"/>
          </a:xfrm>
        </p:spPr>
        <p:txBody>
          <a:bodyPr vert="horz" lIns="91440" tIns="45720" rIns="91440" bIns="45720" rtlCol="0">
            <a:normAutofit/>
          </a:bodyPr>
          <a:lstStyle/>
          <a:p>
            <a:pPr marL="0" indent="0">
              <a:buNone/>
            </a:pPr>
            <a:r>
              <a:rPr lang="en-GB" dirty="0">
                <a:cs typeface="Calibri"/>
              </a:rPr>
              <a:t>1. Introduce the question and how you are going to answer it (V by V, D by D, chronologically).</a:t>
            </a:r>
            <a:endParaRPr lang="en-US" dirty="0"/>
          </a:p>
          <a:p>
            <a:pPr marL="0" indent="0">
              <a:buNone/>
            </a:pPr>
            <a:r>
              <a:rPr lang="en-GB" dirty="0">
                <a:cs typeface="Calibri"/>
              </a:rPr>
              <a:t>2. Identify the potential criminal offence in the facts</a:t>
            </a:r>
          </a:p>
          <a:p>
            <a:pPr marL="0" indent="0">
              <a:buNone/>
            </a:pPr>
            <a:r>
              <a:rPr lang="en-GB" dirty="0">
                <a:cs typeface="Calibri"/>
              </a:rPr>
              <a:t>3. Apply the law:</a:t>
            </a:r>
          </a:p>
          <a:p>
            <a:pPr marL="0" indent="0">
              <a:buNone/>
            </a:pPr>
            <a:r>
              <a:rPr lang="en-GB" dirty="0">
                <a:cs typeface="Calibri"/>
              </a:rPr>
              <a:t>Actus reus: What is it? Did the D do it?</a:t>
            </a:r>
          </a:p>
          <a:p>
            <a:pPr marL="0" indent="0">
              <a:buNone/>
            </a:pPr>
            <a:r>
              <a:rPr lang="en-GB" dirty="0" err="1">
                <a:cs typeface="Calibri"/>
              </a:rPr>
              <a:t>Mens</a:t>
            </a:r>
            <a:r>
              <a:rPr lang="en-GB" dirty="0">
                <a:cs typeface="Calibri"/>
              </a:rPr>
              <a:t> Rea: What is it? Did the D do it?</a:t>
            </a:r>
          </a:p>
          <a:p>
            <a:pPr marL="0" indent="0">
              <a:buNone/>
            </a:pPr>
            <a:r>
              <a:rPr lang="en-GB" dirty="0">
                <a:cs typeface="Calibri"/>
              </a:rPr>
              <a:t>4. Are there any defences available?</a:t>
            </a:r>
          </a:p>
          <a:p>
            <a:pPr marL="0" indent="0">
              <a:buNone/>
            </a:pPr>
            <a:r>
              <a:rPr lang="en-GB" dirty="0">
                <a:cs typeface="Calibri"/>
              </a:rPr>
              <a:t>5. Conclude liability</a:t>
            </a:r>
          </a:p>
          <a:p>
            <a:pPr marL="0" indent="0">
              <a:buNone/>
            </a:pPr>
            <a:r>
              <a:rPr lang="en-GB" dirty="0">
                <a:cs typeface="Calibri"/>
              </a:rPr>
              <a:t>6. Consider any other offences</a:t>
            </a:r>
          </a:p>
        </p:txBody>
      </p:sp>
      <p:pic>
        <p:nvPicPr>
          <p:cNvPr id="5" name="Audio 4">
            <a:hlinkClick r:id="" action="ppaction://media"/>
            <a:extLst>
              <a:ext uri="{FF2B5EF4-FFF2-40B4-BE49-F238E27FC236}">
                <a16:creationId xmlns:a16="http://schemas.microsoft.com/office/drawing/2014/main" id="{B22D9C92-BDA4-900D-C2A1-481CF2F6CFB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734800" y="6400800"/>
            <a:ext cx="304800" cy="304800"/>
          </a:xfrm>
          <a:prstGeom prst="rect">
            <a:avLst/>
          </a:prstGeom>
        </p:spPr>
      </p:pic>
    </p:spTree>
    <p:extLst>
      <p:ext uri="{BB962C8B-B14F-4D97-AF65-F5344CB8AC3E}">
        <p14:creationId xmlns:p14="http://schemas.microsoft.com/office/powerpoint/2010/main" val="175652193"/>
      </p:ext>
    </p:extLst>
  </p:cSld>
  <p:clrMapOvr>
    <a:masterClrMapping/>
  </p:clrMapOvr>
  <mc:AlternateContent xmlns:mc="http://schemas.openxmlformats.org/markup-compatibility/2006">
    <mc:Choice xmlns:p14="http://schemas.microsoft.com/office/powerpoint/2010/main" Requires="p14">
      <p:transition spd="slow" p14:dur="2000" advTm="103740"/>
    </mc:Choice>
    <mc:Fallback>
      <p:transition spd="slow" advTm="10374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B18C7A4-79AB-42D2-A34E-D2FFD26BF725}"/>
              </a:ext>
            </a:extLst>
          </p:cNvPr>
          <p:cNvSpPr>
            <a:spLocks noGrp="1"/>
          </p:cNvSpPr>
          <p:nvPr>
            <p:ph idx="1"/>
          </p:nvPr>
        </p:nvSpPr>
        <p:spPr>
          <a:xfrm>
            <a:off x="362465" y="387178"/>
            <a:ext cx="10991335" cy="5789785"/>
          </a:xfrm>
        </p:spPr>
        <p:txBody>
          <a:bodyPr>
            <a:normAutofit/>
          </a:bodyPr>
          <a:lstStyle/>
          <a:p>
            <a:pPr>
              <a:lnSpc>
                <a:spcPct val="107000"/>
              </a:lnSpc>
              <a:spcAft>
                <a:spcPts val="800"/>
              </a:spcAft>
            </a:pPr>
            <a:r>
              <a:rPr lang="en-GB" sz="1800" dirty="0">
                <a:effectLst/>
                <a:latin typeface="Calibri" panose="020F0502020204030204" pitchFamily="34" charset="0"/>
                <a:ea typeface="DengXian" panose="02010600030101010101" pitchFamily="2" charset="-122"/>
                <a:cs typeface="Arial" panose="020B0604020202020204" pitchFamily="34" charset="0"/>
              </a:rPr>
              <a:t>Andrew and Bethany met through a dating agency and had been chatting online for a couple of weeks. They agreed to meet one evening in a pub in town. When Andrew arrived at the pub, he was annoyed to find that Bethany was already there and was flirting with the barman, Chris. Bethany explained to Andrew that Chris was her ex-boyfriend, but they still got on well. During the evening, Andrew drank several pints of beer and Bethany drank several vodkas. Andrew was jealous of Chris, and when he went to the bar to order more drinks, an argument started between him and Chris about Bethany. It caused such a disturbance that both Andrew and Bethany were asked to leave the pub. Andrew was so annoyed that Chris had spoilt his evening with Bethany that he picked up a large stone from the ground, which he threw at the window of the shop next door to the pub, causing the window to smash. Bethany recognised Chris’s motorbike, which was parked in the pub car park. She picked up a broken bottle and cut the brake cable. A few days later, Chris saw Andrew in town. Chris strode towards Andrew, as he wanted to speak to him about Bethany. Andrew thought Chris might believe he was responsible for cutting the brake cable and was frightened that Chris was going to assault him. Andrew punched Chris, who fell to the ground. Andrew then repeatedly banged Chris’s head against the pavement. Chris was taken to hospital with a gaping head wound, which required stitches, and a fractured skull. Andrew had no visible injuries. </a:t>
            </a:r>
          </a:p>
          <a:p>
            <a:pPr>
              <a:lnSpc>
                <a:spcPct val="107000"/>
              </a:lnSpc>
              <a:spcAft>
                <a:spcPts val="800"/>
              </a:spcAft>
            </a:pPr>
            <a:r>
              <a:rPr lang="en-GB" sz="1800" b="1" dirty="0">
                <a:effectLst/>
                <a:latin typeface="Calibri" panose="020F0502020204030204" pitchFamily="34" charset="0"/>
                <a:ea typeface="DengXian" panose="02010600030101010101" pitchFamily="2" charset="-122"/>
                <a:cs typeface="Arial" panose="020B0604020202020204" pitchFamily="34" charset="0"/>
              </a:rPr>
              <a:t>Advise Andrew and Bethany of their potential criminal liability. You do not need to consider any defences that may be available to them.</a:t>
            </a: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21220297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5|13.7"/>
</p:tagLst>
</file>

<file path=ppt/tags/tag2.xml><?xml version="1.0" encoding="utf-8"?>
<p:tagLst xmlns:a="http://schemas.openxmlformats.org/drawingml/2006/main" xmlns:r="http://schemas.openxmlformats.org/officeDocument/2006/relationships" xmlns:p="http://schemas.openxmlformats.org/presentationml/2006/main">
  <p:tag name="TIMING" val="|14.9|2.5|0.9"/>
</p:tagLst>
</file>

<file path=ppt/theme/theme1.xml><?xml version="1.0" encoding="utf-8"?>
<a:theme xmlns:a="http://schemas.openxmlformats.org/drawingml/2006/main" name="Retrospect">
  <a:themeElements>
    <a:clrScheme name="Retrospect">
      <a:dk1>
        <a:sysClr val="windowText" lastClr="000000"/>
      </a:dk1>
      <a:lt1>
        <a:sysClr val="window" lastClr="FFFFFF"/>
      </a:lt1>
      <a:dk2>
        <a:srgbClr val="344068"/>
      </a:dk2>
      <a:lt2>
        <a:srgbClr val="D9E0E6"/>
      </a:lt2>
      <a:accent1>
        <a:srgbClr val="1CADE4"/>
      </a:accent1>
      <a:accent2>
        <a:srgbClr val="2683C6"/>
      </a:accent2>
      <a:accent3>
        <a:srgbClr val="28C4CC"/>
      </a:accent3>
      <a:accent4>
        <a:srgbClr val="42BA97"/>
      </a:accent4>
      <a:accent5>
        <a:srgbClr val="3E8853"/>
      </a:accent5>
      <a:accent6>
        <a:srgbClr val="62A39F"/>
      </a:accent6>
      <a:hlink>
        <a:srgbClr val="6EAC1C"/>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0</TotalTime>
  <Words>1153</Words>
  <Application>Microsoft Office PowerPoint</Application>
  <PresentationFormat>Widescreen</PresentationFormat>
  <Paragraphs>74</Paragraphs>
  <Slides>10</Slides>
  <Notes>9</Notes>
  <HiddenSlides>0</HiddenSlides>
  <MMClips>9</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Calibri</vt:lpstr>
      <vt:lpstr>Calibri Light</vt:lpstr>
      <vt:lpstr>Wingdings</vt:lpstr>
      <vt:lpstr>Retrospect</vt:lpstr>
      <vt:lpstr>Criminal damage workshop</vt:lpstr>
      <vt:lpstr>Recap from lecture</vt:lpstr>
      <vt:lpstr>Actus reus: D, without lawful excuse, destroys or damages property belonging to another</vt:lpstr>
      <vt:lpstr>Without lawful excuse: s5(2)</vt:lpstr>
      <vt:lpstr>Mens Rea - D must:</vt:lpstr>
      <vt:lpstr>The aggravated offence: s1(2) CDA 1971</vt:lpstr>
      <vt:lpstr>Criminal Damage  Arson s1(3)</vt:lpstr>
      <vt:lpstr>Criminal Damage</vt:lpstr>
      <vt:lpstr>Using the following structure, please answer the problem question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Crimi</dc:title>
  <dc:creator>Laura Knight</dc:creator>
  <cp:lastModifiedBy>Laura Knight</cp:lastModifiedBy>
  <cp:revision>248</cp:revision>
  <cp:lastPrinted>2021-11-18T13:43:29Z</cp:lastPrinted>
  <dcterms:created xsi:type="dcterms:W3CDTF">2021-03-22T09:17:06Z</dcterms:created>
  <dcterms:modified xsi:type="dcterms:W3CDTF">2022-11-30T14:27:06Z</dcterms:modified>
</cp:coreProperties>
</file>