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1C1030-5387-CA8B-73AC-E4D10A162FE4}" v="370" dt="2026-07-13T01:19:51.632"/>
    <p1510:client id="{82193C59-D3A5-468D-1C5D-49CFE52D7205}" v="3" dt="2026-07-13T06:37:07.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dgm:txFillClrLst>
    <dgm:txEffectClrLst/>
  </dgm:styleLbl>
</dgm:colorsDef>
</file>

<file path=ppt/diagrams/data1.xml><?xml version="1.0" encoding="utf-8"?>
<dgm:dataModel xmlns:dgm="http://schemas.openxmlformats.org/drawingml/2006/diagram" xmlns:a="http://schemas.openxmlformats.org/drawingml/2006/main">
  <dgm:ptLst>
    <dgm:pt modelId="{610517A9-F4A7-4E39-A534-A829D7441D0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BF865D-9D0A-4AA1-A8F1-C8383B3319D5}">
      <dgm:prSet/>
      <dgm:spPr/>
      <dgm:t>
        <a:bodyPr/>
        <a:lstStyle/>
        <a:p>
          <a:r>
            <a:rPr lang="en-US"/>
            <a:t>Themed room set-ups for celebrations </a:t>
          </a:r>
        </a:p>
      </dgm:t>
    </dgm:pt>
    <dgm:pt modelId="{6A18083C-BB1E-4C75-8D05-6802B45BDE0F}" type="parTrans" cxnId="{9052C888-D2E6-4B63-ADDB-089D960BFD6C}">
      <dgm:prSet/>
      <dgm:spPr/>
      <dgm:t>
        <a:bodyPr/>
        <a:lstStyle/>
        <a:p>
          <a:endParaRPr lang="en-US"/>
        </a:p>
      </dgm:t>
    </dgm:pt>
    <dgm:pt modelId="{FC9E8691-D0C0-45C7-B2B3-6519C22E2FCF}" type="sibTrans" cxnId="{9052C888-D2E6-4B63-ADDB-089D960BFD6C}">
      <dgm:prSet/>
      <dgm:spPr/>
      <dgm:t>
        <a:bodyPr/>
        <a:lstStyle/>
        <a:p>
          <a:endParaRPr lang="en-US"/>
        </a:p>
      </dgm:t>
    </dgm:pt>
    <dgm:pt modelId="{8F0A8888-687F-4322-985C-6D7A159BAD4B}">
      <dgm:prSet/>
      <dgm:spPr/>
      <dgm:t>
        <a:bodyPr/>
        <a:lstStyle/>
        <a:p>
          <a:r>
            <a:rPr lang="en-US"/>
            <a:t>Flexible, attentive customer service</a:t>
          </a:r>
        </a:p>
      </dgm:t>
    </dgm:pt>
    <dgm:pt modelId="{0B4FF135-02EF-4F30-B961-EBC6663EA018}" type="parTrans" cxnId="{02A0C410-F063-476A-B419-3BAEED84A7EC}">
      <dgm:prSet/>
      <dgm:spPr/>
      <dgm:t>
        <a:bodyPr/>
        <a:lstStyle/>
        <a:p>
          <a:endParaRPr lang="en-US"/>
        </a:p>
      </dgm:t>
    </dgm:pt>
    <dgm:pt modelId="{BF1E797F-3D8D-40D3-96A5-BB33B2F10350}" type="sibTrans" cxnId="{02A0C410-F063-476A-B419-3BAEED84A7EC}">
      <dgm:prSet/>
      <dgm:spPr/>
      <dgm:t>
        <a:bodyPr/>
        <a:lstStyle/>
        <a:p>
          <a:endParaRPr lang="en-US"/>
        </a:p>
      </dgm:t>
    </dgm:pt>
    <dgm:pt modelId="{C62C187B-4292-4810-9603-EEE873EA48EF}">
      <dgm:prSet/>
      <dgm:spPr/>
      <dgm:t>
        <a:bodyPr/>
        <a:lstStyle/>
        <a:p>
          <a:r>
            <a:rPr lang="en-US"/>
            <a:t>Affordable — yet high quality</a:t>
          </a:r>
        </a:p>
      </dgm:t>
    </dgm:pt>
    <dgm:pt modelId="{07AB45A2-58C1-4CB6-9C71-F7D8FEEB70FF}" type="parTrans" cxnId="{DA89A14E-3304-439C-8D67-391A45E56162}">
      <dgm:prSet/>
      <dgm:spPr/>
      <dgm:t>
        <a:bodyPr/>
        <a:lstStyle/>
        <a:p>
          <a:endParaRPr lang="en-US"/>
        </a:p>
      </dgm:t>
    </dgm:pt>
    <dgm:pt modelId="{F8659A83-E1B4-4E66-9DF5-4587FE503F7D}" type="sibTrans" cxnId="{DA89A14E-3304-439C-8D67-391A45E56162}">
      <dgm:prSet/>
      <dgm:spPr/>
      <dgm:t>
        <a:bodyPr/>
        <a:lstStyle/>
        <a:p>
          <a:endParaRPr lang="en-US"/>
        </a:p>
      </dgm:t>
    </dgm:pt>
    <dgm:pt modelId="{F7C623F4-4BA6-40BF-AC0B-204532831742}">
      <dgm:prSet/>
      <dgm:spPr/>
      <dgm:t>
        <a:bodyPr/>
        <a:lstStyle/>
        <a:p>
          <a:r>
            <a:rPr lang="en-US"/>
            <a:t>Encourages customers to come back and leave good reviews.</a:t>
          </a:r>
          <a:br>
            <a:rPr lang="en-US" dirty="0"/>
          </a:br>
          <a:br>
            <a:rPr lang="en-US" dirty="0"/>
          </a:br>
          <a:r>
            <a:rPr lang="en-US"/>
            <a:t>Environmentally friendly and supports the local community.</a:t>
          </a:r>
          <a:br>
            <a:rPr lang="en-US" dirty="0"/>
          </a:br>
          <a:br>
            <a:rPr lang="en-US" dirty="0"/>
          </a:br>
          <a:endParaRPr lang="en-US" dirty="0"/>
        </a:p>
      </dgm:t>
    </dgm:pt>
    <dgm:pt modelId="{C3FF3B41-1CB1-4C21-86B1-FC8F5C66FC53}" type="parTrans" cxnId="{B183EF1A-4F18-4A55-9F14-20B30AE1FF61}">
      <dgm:prSet/>
      <dgm:spPr/>
      <dgm:t>
        <a:bodyPr/>
        <a:lstStyle/>
        <a:p>
          <a:endParaRPr lang="en-US"/>
        </a:p>
      </dgm:t>
    </dgm:pt>
    <dgm:pt modelId="{AEB52D4B-3F99-443B-894D-D29D62F9D3FA}" type="sibTrans" cxnId="{B183EF1A-4F18-4A55-9F14-20B30AE1FF61}">
      <dgm:prSet/>
      <dgm:spPr/>
      <dgm:t>
        <a:bodyPr/>
        <a:lstStyle/>
        <a:p>
          <a:endParaRPr lang="en-US"/>
        </a:p>
      </dgm:t>
    </dgm:pt>
    <dgm:pt modelId="{C4B0872A-C501-41E9-B468-4F2EA6219678}">
      <dgm:prSet phldrT="[Text]" phldr="0"/>
      <dgm:spPr/>
      <dgm:t>
        <a:bodyPr/>
        <a:lstStyle/>
        <a:p>
          <a:pPr rtl="0"/>
          <a:r>
            <a:rPr lang="en-US" dirty="0">
              <a:latin typeface="Neue Haas Grotesk Text Pro"/>
            </a:rPr>
            <a:t>Free breakfast with fresh local food</a:t>
          </a:r>
        </a:p>
      </dgm:t>
    </dgm:pt>
    <dgm:pt modelId="{C8E127C4-7AC1-45CE-8D09-C32D48759C21}" type="parTrans" cxnId="{4723B6AC-82A6-4868-86A3-566B05087790}">
      <dgm:prSet/>
      <dgm:spPr/>
    </dgm:pt>
    <dgm:pt modelId="{4163D7B7-D52D-4B73-B49A-A58DC5725EB0}" type="sibTrans" cxnId="{4723B6AC-82A6-4868-86A3-566B05087790}">
      <dgm:prSet/>
      <dgm:spPr/>
    </dgm:pt>
    <dgm:pt modelId="{CB236958-12E7-4CBF-B794-297F2717B353}" type="pres">
      <dgm:prSet presAssocID="{610517A9-F4A7-4E39-A534-A829D7441D0F}" presName="linear" presStyleCnt="0">
        <dgm:presLayoutVars>
          <dgm:animLvl val="lvl"/>
          <dgm:resizeHandles val="exact"/>
        </dgm:presLayoutVars>
      </dgm:prSet>
      <dgm:spPr/>
    </dgm:pt>
    <dgm:pt modelId="{E07D5818-3D91-463B-8916-396122EA8FC1}" type="pres">
      <dgm:prSet presAssocID="{43BF865D-9D0A-4AA1-A8F1-C8383B3319D5}" presName="parentText" presStyleLbl="node1" presStyleIdx="0" presStyleCnt="5">
        <dgm:presLayoutVars>
          <dgm:chMax val="0"/>
          <dgm:bulletEnabled val="1"/>
        </dgm:presLayoutVars>
      </dgm:prSet>
      <dgm:spPr/>
    </dgm:pt>
    <dgm:pt modelId="{EA4DAA84-88D1-4B53-B055-D379FB3E6379}" type="pres">
      <dgm:prSet presAssocID="{FC9E8691-D0C0-45C7-B2B3-6519C22E2FCF}" presName="spacer" presStyleCnt="0"/>
      <dgm:spPr/>
    </dgm:pt>
    <dgm:pt modelId="{67B0684F-9C5E-41D7-A4ED-B2B7BF0729F5}" type="pres">
      <dgm:prSet presAssocID="{C4B0872A-C501-41E9-B468-4F2EA6219678}" presName="parentText" presStyleLbl="node1" presStyleIdx="1" presStyleCnt="5">
        <dgm:presLayoutVars>
          <dgm:chMax val="0"/>
          <dgm:bulletEnabled val="1"/>
        </dgm:presLayoutVars>
      </dgm:prSet>
      <dgm:spPr/>
    </dgm:pt>
    <dgm:pt modelId="{51ACCA78-EE5D-45E5-9F33-0FCE392AD79C}" type="pres">
      <dgm:prSet presAssocID="{4163D7B7-D52D-4B73-B49A-A58DC5725EB0}" presName="spacer" presStyleCnt="0"/>
      <dgm:spPr/>
    </dgm:pt>
    <dgm:pt modelId="{49D6113D-7411-4B8B-B323-DA2A8F3DDC5C}" type="pres">
      <dgm:prSet presAssocID="{8F0A8888-687F-4322-985C-6D7A159BAD4B}" presName="parentText" presStyleLbl="node1" presStyleIdx="2" presStyleCnt="5">
        <dgm:presLayoutVars>
          <dgm:chMax val="0"/>
          <dgm:bulletEnabled val="1"/>
        </dgm:presLayoutVars>
      </dgm:prSet>
      <dgm:spPr/>
    </dgm:pt>
    <dgm:pt modelId="{60ABC783-8E60-45BD-9B45-FDBE6711D37F}" type="pres">
      <dgm:prSet presAssocID="{BF1E797F-3D8D-40D3-96A5-BB33B2F10350}" presName="spacer" presStyleCnt="0"/>
      <dgm:spPr/>
    </dgm:pt>
    <dgm:pt modelId="{75CE3098-A981-4408-92BE-A5269370372E}" type="pres">
      <dgm:prSet presAssocID="{C62C187B-4292-4810-9603-EEE873EA48EF}" presName="parentText" presStyleLbl="node1" presStyleIdx="3" presStyleCnt="5">
        <dgm:presLayoutVars>
          <dgm:chMax val="0"/>
          <dgm:bulletEnabled val="1"/>
        </dgm:presLayoutVars>
      </dgm:prSet>
      <dgm:spPr/>
    </dgm:pt>
    <dgm:pt modelId="{9483E2EF-3204-4293-9EF9-0504737A970B}" type="pres">
      <dgm:prSet presAssocID="{F8659A83-E1B4-4E66-9DF5-4587FE503F7D}" presName="spacer" presStyleCnt="0"/>
      <dgm:spPr/>
    </dgm:pt>
    <dgm:pt modelId="{20939479-3C55-4747-A23C-7B04E774BABB}" type="pres">
      <dgm:prSet presAssocID="{F7C623F4-4BA6-40BF-AC0B-204532831742}" presName="parentText" presStyleLbl="node1" presStyleIdx="4" presStyleCnt="5">
        <dgm:presLayoutVars>
          <dgm:chMax val="0"/>
          <dgm:bulletEnabled val="1"/>
        </dgm:presLayoutVars>
      </dgm:prSet>
      <dgm:spPr/>
    </dgm:pt>
  </dgm:ptLst>
  <dgm:cxnLst>
    <dgm:cxn modelId="{8C6A3F01-6735-4AAD-8640-5AEDCE618431}" type="presOf" srcId="{610517A9-F4A7-4E39-A534-A829D7441D0F}" destId="{CB236958-12E7-4CBF-B794-297F2717B353}" srcOrd="0" destOrd="0" presId="urn:microsoft.com/office/officeart/2005/8/layout/vList2"/>
    <dgm:cxn modelId="{6A05E00E-2DB3-4186-AE4E-2BCF4A31AF82}" type="presOf" srcId="{C62C187B-4292-4810-9603-EEE873EA48EF}" destId="{75CE3098-A981-4408-92BE-A5269370372E}" srcOrd="0" destOrd="0" presId="urn:microsoft.com/office/officeart/2005/8/layout/vList2"/>
    <dgm:cxn modelId="{02A0C410-F063-476A-B419-3BAEED84A7EC}" srcId="{610517A9-F4A7-4E39-A534-A829D7441D0F}" destId="{8F0A8888-687F-4322-985C-6D7A159BAD4B}" srcOrd="2" destOrd="0" parTransId="{0B4FF135-02EF-4F30-B961-EBC6663EA018}" sibTransId="{BF1E797F-3D8D-40D3-96A5-BB33B2F10350}"/>
    <dgm:cxn modelId="{78D7DF17-1E66-4BFE-8A6F-0E6573F5F621}" type="presOf" srcId="{F7C623F4-4BA6-40BF-AC0B-204532831742}" destId="{20939479-3C55-4747-A23C-7B04E774BABB}" srcOrd="0" destOrd="0" presId="urn:microsoft.com/office/officeart/2005/8/layout/vList2"/>
    <dgm:cxn modelId="{B183EF1A-4F18-4A55-9F14-20B30AE1FF61}" srcId="{610517A9-F4A7-4E39-A534-A829D7441D0F}" destId="{F7C623F4-4BA6-40BF-AC0B-204532831742}" srcOrd="4" destOrd="0" parTransId="{C3FF3B41-1CB1-4C21-86B1-FC8F5C66FC53}" sibTransId="{AEB52D4B-3F99-443B-894D-D29D62F9D3FA}"/>
    <dgm:cxn modelId="{DC802525-DBA3-4B36-B06F-C5BE85FCB41A}" type="presOf" srcId="{8F0A8888-687F-4322-985C-6D7A159BAD4B}" destId="{49D6113D-7411-4B8B-B323-DA2A8F3DDC5C}" srcOrd="0" destOrd="0" presId="urn:microsoft.com/office/officeart/2005/8/layout/vList2"/>
    <dgm:cxn modelId="{ECBCA24B-5E4B-47CA-B42E-0D2CA5694FED}" type="presOf" srcId="{C4B0872A-C501-41E9-B468-4F2EA6219678}" destId="{67B0684F-9C5E-41D7-A4ED-B2B7BF0729F5}" srcOrd="0" destOrd="0" presId="urn:microsoft.com/office/officeart/2005/8/layout/vList2"/>
    <dgm:cxn modelId="{DA89A14E-3304-439C-8D67-391A45E56162}" srcId="{610517A9-F4A7-4E39-A534-A829D7441D0F}" destId="{C62C187B-4292-4810-9603-EEE873EA48EF}" srcOrd="3" destOrd="0" parTransId="{07AB45A2-58C1-4CB6-9C71-F7D8FEEB70FF}" sibTransId="{F8659A83-E1B4-4E66-9DF5-4587FE503F7D}"/>
    <dgm:cxn modelId="{9052C888-D2E6-4B63-ADDB-089D960BFD6C}" srcId="{610517A9-F4A7-4E39-A534-A829D7441D0F}" destId="{43BF865D-9D0A-4AA1-A8F1-C8383B3319D5}" srcOrd="0" destOrd="0" parTransId="{6A18083C-BB1E-4C75-8D05-6802B45BDE0F}" sibTransId="{FC9E8691-D0C0-45C7-B2B3-6519C22E2FCF}"/>
    <dgm:cxn modelId="{4723B6AC-82A6-4868-86A3-566B05087790}" srcId="{610517A9-F4A7-4E39-A534-A829D7441D0F}" destId="{C4B0872A-C501-41E9-B468-4F2EA6219678}" srcOrd="1" destOrd="0" parTransId="{C8E127C4-7AC1-45CE-8D09-C32D48759C21}" sibTransId="{4163D7B7-D52D-4B73-B49A-A58DC5725EB0}"/>
    <dgm:cxn modelId="{4EA503D1-21FA-4839-AA2C-71CB99C8CEB8}" type="presOf" srcId="{43BF865D-9D0A-4AA1-A8F1-C8383B3319D5}" destId="{E07D5818-3D91-463B-8916-396122EA8FC1}" srcOrd="0" destOrd="0" presId="urn:microsoft.com/office/officeart/2005/8/layout/vList2"/>
    <dgm:cxn modelId="{069115E1-3B8B-46DE-9669-0CA1AC67C6A0}" type="presParOf" srcId="{CB236958-12E7-4CBF-B794-297F2717B353}" destId="{E07D5818-3D91-463B-8916-396122EA8FC1}" srcOrd="0" destOrd="0" presId="urn:microsoft.com/office/officeart/2005/8/layout/vList2"/>
    <dgm:cxn modelId="{A8E6CF67-B943-49AC-87C4-B0586BB26C66}" type="presParOf" srcId="{CB236958-12E7-4CBF-B794-297F2717B353}" destId="{EA4DAA84-88D1-4B53-B055-D379FB3E6379}" srcOrd="1" destOrd="0" presId="urn:microsoft.com/office/officeart/2005/8/layout/vList2"/>
    <dgm:cxn modelId="{585C4286-29B1-4D7E-961B-27E4FF975D74}" type="presParOf" srcId="{CB236958-12E7-4CBF-B794-297F2717B353}" destId="{67B0684F-9C5E-41D7-A4ED-B2B7BF0729F5}" srcOrd="2" destOrd="0" presId="urn:microsoft.com/office/officeart/2005/8/layout/vList2"/>
    <dgm:cxn modelId="{953C5FF1-0673-42CE-900E-E64D55720AEA}" type="presParOf" srcId="{CB236958-12E7-4CBF-B794-297F2717B353}" destId="{51ACCA78-EE5D-45E5-9F33-0FCE392AD79C}" srcOrd="3" destOrd="0" presId="urn:microsoft.com/office/officeart/2005/8/layout/vList2"/>
    <dgm:cxn modelId="{9CEB8940-3C73-4395-BDCC-BC9D00FBF428}" type="presParOf" srcId="{CB236958-12E7-4CBF-B794-297F2717B353}" destId="{49D6113D-7411-4B8B-B323-DA2A8F3DDC5C}" srcOrd="4" destOrd="0" presId="urn:microsoft.com/office/officeart/2005/8/layout/vList2"/>
    <dgm:cxn modelId="{7CBC47E4-9B52-4723-9924-1733E93FEFA2}" type="presParOf" srcId="{CB236958-12E7-4CBF-B794-297F2717B353}" destId="{60ABC783-8E60-45BD-9B45-FDBE6711D37F}" srcOrd="5" destOrd="0" presId="urn:microsoft.com/office/officeart/2005/8/layout/vList2"/>
    <dgm:cxn modelId="{808ACEAC-C699-4975-ADFF-F362EFAA36F0}" type="presParOf" srcId="{CB236958-12E7-4CBF-B794-297F2717B353}" destId="{75CE3098-A981-4408-92BE-A5269370372E}" srcOrd="6" destOrd="0" presId="urn:microsoft.com/office/officeart/2005/8/layout/vList2"/>
    <dgm:cxn modelId="{4B6FADCD-26A8-439C-AFBB-62FBC6C97D1F}" type="presParOf" srcId="{CB236958-12E7-4CBF-B794-297F2717B353}" destId="{9483E2EF-3204-4293-9EF9-0504737A970B}" srcOrd="7" destOrd="0" presId="urn:microsoft.com/office/officeart/2005/8/layout/vList2"/>
    <dgm:cxn modelId="{19455DB0-B369-4F50-8887-92EABB044851}" type="presParOf" srcId="{CB236958-12E7-4CBF-B794-297F2717B353}" destId="{20939479-3C55-4747-A23C-7B04E774BAB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959880-3AA3-479C-9EB8-5655005F30D2}"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BEAC52D6-3210-43F7-B0A9-9BD384A83171}">
      <dgm:prSet/>
      <dgm:spPr/>
      <dgm:t>
        <a:bodyPr/>
        <a:lstStyle/>
        <a:p>
          <a:pPr>
            <a:lnSpc>
              <a:spcPct val="100000"/>
            </a:lnSpc>
          </a:pPr>
          <a:r>
            <a:rPr lang="en-US"/>
            <a:t>Economic</a:t>
          </a:r>
        </a:p>
      </dgm:t>
    </dgm:pt>
    <dgm:pt modelId="{01011785-8ED0-4C1E-86B9-415FA2BD4C45}" type="parTrans" cxnId="{98746BAA-AC81-42D3-A3F1-E9AE658E7EC2}">
      <dgm:prSet/>
      <dgm:spPr/>
      <dgm:t>
        <a:bodyPr/>
        <a:lstStyle/>
        <a:p>
          <a:endParaRPr lang="en-US"/>
        </a:p>
      </dgm:t>
    </dgm:pt>
    <dgm:pt modelId="{66DB1DB7-B1C7-4E43-8888-45926739ED7A}" type="sibTrans" cxnId="{98746BAA-AC81-42D3-A3F1-E9AE658E7EC2}">
      <dgm:prSet/>
      <dgm:spPr/>
      <dgm:t>
        <a:bodyPr/>
        <a:lstStyle/>
        <a:p>
          <a:endParaRPr lang="en-US"/>
        </a:p>
      </dgm:t>
    </dgm:pt>
    <dgm:pt modelId="{5DEFAF03-B487-4EC8-A64B-DAA1807DB571}">
      <dgm:prSet/>
      <dgm:spPr/>
      <dgm:t>
        <a:bodyPr/>
        <a:lstStyle/>
        <a:p>
          <a:pPr>
            <a:lnSpc>
              <a:spcPct val="100000"/>
            </a:lnSpc>
          </a:pPr>
          <a:r>
            <a:rPr lang="en-US" dirty="0"/>
            <a:t>Many </a:t>
          </a:r>
          <a:r>
            <a:rPr lang="en-US" dirty="0" err="1"/>
            <a:t>travellers</a:t>
          </a:r>
          <a:r>
            <a:rPr lang="en-US" dirty="0"/>
            <a:t> choose affordable places to stay instead of hotels to save money. Even so, people in the UK continue to spend money on travel and tourism.</a:t>
          </a:r>
        </a:p>
      </dgm:t>
    </dgm:pt>
    <dgm:pt modelId="{8A3D95A2-424F-491C-BB28-ABFCC0EF4956}" type="parTrans" cxnId="{1F5E365E-7803-4B38-BF5A-E6C8E12C7D2C}">
      <dgm:prSet/>
      <dgm:spPr/>
      <dgm:t>
        <a:bodyPr/>
        <a:lstStyle/>
        <a:p>
          <a:endParaRPr lang="en-US"/>
        </a:p>
      </dgm:t>
    </dgm:pt>
    <dgm:pt modelId="{829F6307-F0E6-4B86-BA74-814F808E72C8}" type="sibTrans" cxnId="{1F5E365E-7803-4B38-BF5A-E6C8E12C7D2C}">
      <dgm:prSet/>
      <dgm:spPr/>
      <dgm:t>
        <a:bodyPr/>
        <a:lstStyle/>
        <a:p>
          <a:endParaRPr lang="en-US"/>
        </a:p>
      </dgm:t>
    </dgm:pt>
    <dgm:pt modelId="{B72C04D0-360B-40FA-A839-FBDA95744080}">
      <dgm:prSet/>
      <dgm:spPr/>
      <dgm:t>
        <a:bodyPr/>
        <a:lstStyle/>
        <a:p>
          <a:pPr>
            <a:lnSpc>
              <a:spcPct val="100000"/>
            </a:lnSpc>
          </a:pPr>
          <a:r>
            <a:rPr lang="en-US"/>
            <a:t>Social</a:t>
          </a:r>
        </a:p>
      </dgm:t>
    </dgm:pt>
    <dgm:pt modelId="{E9781F07-5DD8-4AB0-AB65-44D259499A08}" type="parTrans" cxnId="{F662AED5-6C11-49AD-B2A2-940BA92E1A73}">
      <dgm:prSet/>
      <dgm:spPr/>
      <dgm:t>
        <a:bodyPr/>
        <a:lstStyle/>
        <a:p>
          <a:endParaRPr lang="en-US"/>
        </a:p>
      </dgm:t>
    </dgm:pt>
    <dgm:pt modelId="{092D29C7-052E-48F7-9722-77B760600CB2}" type="sibTrans" cxnId="{F662AED5-6C11-49AD-B2A2-940BA92E1A73}">
      <dgm:prSet/>
      <dgm:spPr/>
      <dgm:t>
        <a:bodyPr/>
        <a:lstStyle/>
        <a:p>
          <a:endParaRPr lang="en-US"/>
        </a:p>
      </dgm:t>
    </dgm:pt>
    <dgm:pt modelId="{8624B40B-4066-4EF8-9E01-7C8BE74648CB}">
      <dgm:prSet/>
      <dgm:spPr/>
      <dgm:t>
        <a:bodyPr/>
        <a:lstStyle/>
        <a:p>
          <a:pPr>
            <a:lnSpc>
              <a:spcPct val="100000"/>
            </a:lnSpc>
          </a:pPr>
          <a:r>
            <a:rPr lang="en-US" dirty="0"/>
            <a:t>Guests like clean accommodation and </a:t>
          </a:r>
          <a:r>
            <a:rPr lang="en-US" dirty="0" err="1"/>
            <a:t>personalised</a:t>
          </a:r>
          <a:r>
            <a:rPr lang="en-US" dirty="0"/>
            <a:t> service. Good online reviews help attract more bookings.</a:t>
          </a:r>
        </a:p>
      </dgm:t>
    </dgm:pt>
    <dgm:pt modelId="{89332625-161D-44EA-B314-84E13F0E2D15}" type="parTrans" cxnId="{6C23CDBB-7B0A-4F03-92D5-449A96F7100D}">
      <dgm:prSet/>
      <dgm:spPr/>
      <dgm:t>
        <a:bodyPr/>
        <a:lstStyle/>
        <a:p>
          <a:endParaRPr lang="en-US"/>
        </a:p>
      </dgm:t>
    </dgm:pt>
    <dgm:pt modelId="{300AD902-CC9A-41B6-806E-FAF2ED2A8C0B}" type="sibTrans" cxnId="{6C23CDBB-7B0A-4F03-92D5-449A96F7100D}">
      <dgm:prSet/>
      <dgm:spPr/>
      <dgm:t>
        <a:bodyPr/>
        <a:lstStyle/>
        <a:p>
          <a:endParaRPr lang="en-US"/>
        </a:p>
      </dgm:t>
    </dgm:pt>
    <dgm:pt modelId="{247B7CC4-E6CA-4E9A-9147-24A605FB14EC}">
      <dgm:prSet/>
      <dgm:spPr/>
      <dgm:t>
        <a:bodyPr/>
        <a:lstStyle/>
        <a:p>
          <a:pPr>
            <a:lnSpc>
              <a:spcPct val="100000"/>
            </a:lnSpc>
          </a:pPr>
          <a:r>
            <a:rPr lang="en-US"/>
            <a:t>Technology </a:t>
          </a:r>
        </a:p>
      </dgm:t>
    </dgm:pt>
    <dgm:pt modelId="{95E02AAC-29DC-4A78-A153-9D4F4ADA20CE}" type="parTrans" cxnId="{D34F435D-9252-4D6B-9081-9FCF755FCD68}">
      <dgm:prSet/>
      <dgm:spPr/>
      <dgm:t>
        <a:bodyPr/>
        <a:lstStyle/>
        <a:p>
          <a:endParaRPr lang="en-US"/>
        </a:p>
      </dgm:t>
    </dgm:pt>
    <dgm:pt modelId="{C4819F1F-FD7D-4FBB-A10C-640B7099748E}" type="sibTrans" cxnId="{D34F435D-9252-4D6B-9081-9FCF755FCD68}">
      <dgm:prSet/>
      <dgm:spPr/>
      <dgm:t>
        <a:bodyPr/>
        <a:lstStyle/>
        <a:p>
          <a:endParaRPr lang="en-US"/>
        </a:p>
      </dgm:t>
    </dgm:pt>
    <dgm:pt modelId="{E26181BC-EBDC-45E1-AE16-1160BE5952F8}">
      <dgm:prSet/>
      <dgm:spPr/>
      <dgm:t>
        <a:bodyPr/>
        <a:lstStyle/>
        <a:p>
          <a:pPr>
            <a:lnSpc>
              <a:spcPct val="100000"/>
            </a:lnSpc>
          </a:pPr>
          <a:r>
            <a:rPr lang="en-US"/>
            <a:t>Online booking websites, smart locks, and social media help businesses reach more customers and reduce running costs.</a:t>
          </a:r>
        </a:p>
      </dgm:t>
    </dgm:pt>
    <dgm:pt modelId="{D7412F33-5BAB-4103-A278-5E2080E05399}" type="parTrans" cxnId="{B3462424-69E1-4635-82AD-F316E8738175}">
      <dgm:prSet/>
      <dgm:spPr/>
      <dgm:t>
        <a:bodyPr/>
        <a:lstStyle/>
        <a:p>
          <a:endParaRPr lang="en-US"/>
        </a:p>
      </dgm:t>
    </dgm:pt>
    <dgm:pt modelId="{7B01CDD7-FEDC-4CB4-BDB7-826521882AB8}" type="sibTrans" cxnId="{B3462424-69E1-4635-82AD-F316E8738175}">
      <dgm:prSet/>
      <dgm:spPr/>
      <dgm:t>
        <a:bodyPr/>
        <a:lstStyle/>
        <a:p>
          <a:endParaRPr lang="en-US"/>
        </a:p>
      </dgm:t>
    </dgm:pt>
    <dgm:pt modelId="{9430DD28-8E99-4D5B-AE22-229F72F839AE}" type="pres">
      <dgm:prSet presAssocID="{C9959880-3AA3-479C-9EB8-5655005F30D2}" presName="root" presStyleCnt="0">
        <dgm:presLayoutVars>
          <dgm:dir/>
          <dgm:resizeHandles val="exact"/>
        </dgm:presLayoutVars>
      </dgm:prSet>
      <dgm:spPr/>
    </dgm:pt>
    <dgm:pt modelId="{4EECF877-AA66-4E54-97B1-EF70CFCB98F9}" type="pres">
      <dgm:prSet presAssocID="{BEAC52D6-3210-43F7-B0A9-9BD384A83171}" presName="compNode" presStyleCnt="0"/>
      <dgm:spPr/>
    </dgm:pt>
    <dgm:pt modelId="{29F1A6C1-C1CB-451A-BAF7-D75879DA796D}" type="pres">
      <dgm:prSet presAssocID="{BEAC52D6-3210-43F7-B0A9-9BD384A83171}" presName="bgRect" presStyleLbl="bgShp" presStyleIdx="0" presStyleCnt="6"/>
      <dgm:spPr/>
    </dgm:pt>
    <dgm:pt modelId="{788825E3-5812-4F31-9F91-D3267B4124D2}" type="pres">
      <dgm:prSet presAssocID="{BEAC52D6-3210-43F7-B0A9-9BD384A83171}"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ins"/>
        </a:ext>
      </dgm:extLst>
    </dgm:pt>
    <dgm:pt modelId="{C81DE1F1-01B2-410B-B83B-337F433F45F7}" type="pres">
      <dgm:prSet presAssocID="{BEAC52D6-3210-43F7-B0A9-9BD384A83171}" presName="spaceRect" presStyleCnt="0"/>
      <dgm:spPr/>
    </dgm:pt>
    <dgm:pt modelId="{8CE8A93F-A3A1-48DF-A97D-69A58D2778C4}" type="pres">
      <dgm:prSet presAssocID="{BEAC52D6-3210-43F7-B0A9-9BD384A83171}" presName="parTx" presStyleLbl="revTx" presStyleIdx="0" presStyleCnt="6">
        <dgm:presLayoutVars>
          <dgm:chMax val="0"/>
          <dgm:chPref val="0"/>
        </dgm:presLayoutVars>
      </dgm:prSet>
      <dgm:spPr/>
    </dgm:pt>
    <dgm:pt modelId="{DB36DB43-2970-4580-AFF0-D9117436DAFB}" type="pres">
      <dgm:prSet presAssocID="{66DB1DB7-B1C7-4E43-8888-45926739ED7A}" presName="sibTrans" presStyleCnt="0"/>
      <dgm:spPr/>
    </dgm:pt>
    <dgm:pt modelId="{00D8F9D5-17C8-4E55-809D-7DF9398A4E9B}" type="pres">
      <dgm:prSet presAssocID="{5DEFAF03-B487-4EC8-A64B-DAA1807DB571}" presName="compNode" presStyleCnt="0"/>
      <dgm:spPr/>
    </dgm:pt>
    <dgm:pt modelId="{24A5A49B-AAF9-4B1A-8F12-D8F91F42074A}" type="pres">
      <dgm:prSet presAssocID="{5DEFAF03-B487-4EC8-A64B-DAA1807DB571}" presName="bgRect" presStyleLbl="bgShp" presStyleIdx="1" presStyleCnt="6"/>
      <dgm:spPr/>
    </dgm:pt>
    <dgm:pt modelId="{11849100-038D-4B14-B143-C96B7EBA01F7}" type="pres">
      <dgm:prSet presAssocID="{5DEFAF03-B487-4EC8-A64B-DAA1807DB57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F33F8C27-F803-4878-9DDE-EE8988AF7292}" type="pres">
      <dgm:prSet presAssocID="{5DEFAF03-B487-4EC8-A64B-DAA1807DB571}" presName="spaceRect" presStyleCnt="0"/>
      <dgm:spPr/>
    </dgm:pt>
    <dgm:pt modelId="{F130F883-CCF8-4A66-97FA-167899BCA8AB}" type="pres">
      <dgm:prSet presAssocID="{5DEFAF03-B487-4EC8-A64B-DAA1807DB571}" presName="parTx" presStyleLbl="revTx" presStyleIdx="1" presStyleCnt="6">
        <dgm:presLayoutVars>
          <dgm:chMax val="0"/>
          <dgm:chPref val="0"/>
        </dgm:presLayoutVars>
      </dgm:prSet>
      <dgm:spPr/>
    </dgm:pt>
    <dgm:pt modelId="{DC1CAAA9-9D09-4AEA-A82C-46615D082F8B}" type="pres">
      <dgm:prSet presAssocID="{829F6307-F0E6-4B86-BA74-814F808E72C8}" presName="sibTrans" presStyleCnt="0"/>
      <dgm:spPr/>
    </dgm:pt>
    <dgm:pt modelId="{9BC6EF0E-C572-4DD9-B544-4A1A0A489226}" type="pres">
      <dgm:prSet presAssocID="{B72C04D0-360B-40FA-A839-FBDA95744080}" presName="compNode" presStyleCnt="0"/>
      <dgm:spPr/>
    </dgm:pt>
    <dgm:pt modelId="{440FFD81-F2F8-446A-ADBC-C04667CDCBE4}" type="pres">
      <dgm:prSet presAssocID="{B72C04D0-360B-40FA-A839-FBDA95744080}" presName="bgRect" presStyleLbl="bgShp" presStyleIdx="2" presStyleCnt="6"/>
      <dgm:spPr/>
    </dgm:pt>
    <dgm:pt modelId="{EDE57D90-17E3-4110-A4B5-0CFAA0AE5840}" type="pres">
      <dgm:prSet presAssocID="{B72C04D0-360B-40FA-A839-FBDA9574408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ACD82141-22C3-4B0E-87CF-B3316B817B02}" type="pres">
      <dgm:prSet presAssocID="{B72C04D0-360B-40FA-A839-FBDA95744080}" presName="spaceRect" presStyleCnt="0"/>
      <dgm:spPr/>
    </dgm:pt>
    <dgm:pt modelId="{E03030B8-069C-43A0-BC6E-A66AFC1661A2}" type="pres">
      <dgm:prSet presAssocID="{B72C04D0-360B-40FA-A839-FBDA95744080}" presName="parTx" presStyleLbl="revTx" presStyleIdx="2" presStyleCnt="6">
        <dgm:presLayoutVars>
          <dgm:chMax val="0"/>
          <dgm:chPref val="0"/>
        </dgm:presLayoutVars>
      </dgm:prSet>
      <dgm:spPr/>
    </dgm:pt>
    <dgm:pt modelId="{CBB6D4FC-D8AD-4003-BC25-90B02A9E4FB2}" type="pres">
      <dgm:prSet presAssocID="{092D29C7-052E-48F7-9722-77B760600CB2}" presName="sibTrans" presStyleCnt="0"/>
      <dgm:spPr/>
    </dgm:pt>
    <dgm:pt modelId="{58DB175A-8F30-47CA-B076-B5730E0C930E}" type="pres">
      <dgm:prSet presAssocID="{8624B40B-4066-4EF8-9E01-7C8BE74648CB}" presName="compNode" presStyleCnt="0"/>
      <dgm:spPr/>
    </dgm:pt>
    <dgm:pt modelId="{E3FA407C-CDCB-48EE-8102-1337A7C2EF4F}" type="pres">
      <dgm:prSet presAssocID="{8624B40B-4066-4EF8-9E01-7C8BE74648CB}" presName="bgRect" presStyleLbl="bgShp" presStyleIdx="3" presStyleCnt="6"/>
      <dgm:spPr/>
    </dgm:pt>
    <dgm:pt modelId="{F0148F74-EFD1-4906-ADF6-AB37600D7070}" type="pres">
      <dgm:prSet presAssocID="{8624B40B-4066-4EF8-9E01-7C8BE74648C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C8602E87-44B4-432B-930B-EFFDEA0E7472}" type="pres">
      <dgm:prSet presAssocID="{8624B40B-4066-4EF8-9E01-7C8BE74648CB}" presName="spaceRect" presStyleCnt="0"/>
      <dgm:spPr/>
    </dgm:pt>
    <dgm:pt modelId="{19E49F0F-F0A1-42EF-9CB2-F62B7F063814}" type="pres">
      <dgm:prSet presAssocID="{8624B40B-4066-4EF8-9E01-7C8BE74648CB}" presName="parTx" presStyleLbl="revTx" presStyleIdx="3" presStyleCnt="6">
        <dgm:presLayoutVars>
          <dgm:chMax val="0"/>
          <dgm:chPref val="0"/>
        </dgm:presLayoutVars>
      </dgm:prSet>
      <dgm:spPr/>
    </dgm:pt>
    <dgm:pt modelId="{A3D96A6C-5799-4487-95AD-E21D1F58209A}" type="pres">
      <dgm:prSet presAssocID="{300AD902-CC9A-41B6-806E-FAF2ED2A8C0B}" presName="sibTrans" presStyleCnt="0"/>
      <dgm:spPr/>
    </dgm:pt>
    <dgm:pt modelId="{FD89726F-DEDF-4A46-8755-01F72CEF7E61}" type="pres">
      <dgm:prSet presAssocID="{247B7CC4-E6CA-4E9A-9147-24A605FB14EC}" presName="compNode" presStyleCnt="0"/>
      <dgm:spPr/>
    </dgm:pt>
    <dgm:pt modelId="{061B7B8E-784E-49BD-8AC4-408535EE239E}" type="pres">
      <dgm:prSet presAssocID="{247B7CC4-E6CA-4E9A-9147-24A605FB14EC}" presName="bgRect" presStyleLbl="bgShp" presStyleIdx="4" presStyleCnt="6"/>
      <dgm:spPr/>
    </dgm:pt>
    <dgm:pt modelId="{C52A8139-2177-45B3-9F3A-EB727607A2FE}" type="pres">
      <dgm:prSet presAssocID="{247B7CC4-E6CA-4E9A-9147-24A605FB14E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oud Computing"/>
        </a:ext>
      </dgm:extLst>
    </dgm:pt>
    <dgm:pt modelId="{70C58436-D822-41CF-B445-329BA7AA0011}" type="pres">
      <dgm:prSet presAssocID="{247B7CC4-E6CA-4E9A-9147-24A605FB14EC}" presName="spaceRect" presStyleCnt="0"/>
      <dgm:spPr/>
    </dgm:pt>
    <dgm:pt modelId="{A3E6B4EC-FA20-4C17-8AD2-F33C72C29B77}" type="pres">
      <dgm:prSet presAssocID="{247B7CC4-E6CA-4E9A-9147-24A605FB14EC}" presName="parTx" presStyleLbl="revTx" presStyleIdx="4" presStyleCnt="6">
        <dgm:presLayoutVars>
          <dgm:chMax val="0"/>
          <dgm:chPref val="0"/>
        </dgm:presLayoutVars>
      </dgm:prSet>
      <dgm:spPr/>
    </dgm:pt>
    <dgm:pt modelId="{68C43E5C-BDFE-4614-8C79-90154EDE1CEC}" type="pres">
      <dgm:prSet presAssocID="{C4819F1F-FD7D-4FBB-A10C-640B7099748E}" presName="sibTrans" presStyleCnt="0"/>
      <dgm:spPr/>
    </dgm:pt>
    <dgm:pt modelId="{A2573E75-4CD3-4413-A761-93FE58FF960D}" type="pres">
      <dgm:prSet presAssocID="{E26181BC-EBDC-45E1-AE16-1160BE5952F8}" presName="compNode" presStyleCnt="0"/>
      <dgm:spPr/>
    </dgm:pt>
    <dgm:pt modelId="{7392E00C-F58A-4CA7-9061-4AC83617F787}" type="pres">
      <dgm:prSet presAssocID="{E26181BC-EBDC-45E1-AE16-1160BE5952F8}" presName="bgRect" presStyleLbl="bgShp" presStyleIdx="5" presStyleCnt="6"/>
      <dgm:spPr/>
    </dgm:pt>
    <dgm:pt modelId="{5EC4D075-4135-4350-AF62-D9523B0D54B4}" type="pres">
      <dgm:prSet presAssocID="{E26181BC-EBDC-45E1-AE16-1160BE5952F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B7472870-9656-4914-AD90-1669FB4197C0}" type="pres">
      <dgm:prSet presAssocID="{E26181BC-EBDC-45E1-AE16-1160BE5952F8}" presName="spaceRect" presStyleCnt="0"/>
      <dgm:spPr/>
    </dgm:pt>
    <dgm:pt modelId="{41298E73-B577-46B8-A727-9102BD5FD660}" type="pres">
      <dgm:prSet presAssocID="{E26181BC-EBDC-45E1-AE16-1160BE5952F8}" presName="parTx" presStyleLbl="revTx" presStyleIdx="5" presStyleCnt="6">
        <dgm:presLayoutVars>
          <dgm:chMax val="0"/>
          <dgm:chPref val="0"/>
        </dgm:presLayoutVars>
      </dgm:prSet>
      <dgm:spPr/>
    </dgm:pt>
  </dgm:ptLst>
  <dgm:cxnLst>
    <dgm:cxn modelId="{D11CCA21-7211-46CD-8014-1974BB8AADA6}" type="presOf" srcId="{5DEFAF03-B487-4EC8-A64B-DAA1807DB571}" destId="{F130F883-CCF8-4A66-97FA-167899BCA8AB}" srcOrd="0" destOrd="0" presId="urn:microsoft.com/office/officeart/2018/2/layout/IconVerticalSolidList"/>
    <dgm:cxn modelId="{B3462424-69E1-4635-82AD-F316E8738175}" srcId="{C9959880-3AA3-479C-9EB8-5655005F30D2}" destId="{E26181BC-EBDC-45E1-AE16-1160BE5952F8}" srcOrd="5" destOrd="0" parTransId="{D7412F33-5BAB-4103-A278-5E2080E05399}" sibTransId="{7B01CDD7-FEDC-4CB4-BDB7-826521882AB8}"/>
    <dgm:cxn modelId="{6815E236-00CA-4147-A1FB-E46B27211EC0}" type="presOf" srcId="{247B7CC4-E6CA-4E9A-9147-24A605FB14EC}" destId="{A3E6B4EC-FA20-4C17-8AD2-F33C72C29B77}" srcOrd="0" destOrd="0" presId="urn:microsoft.com/office/officeart/2018/2/layout/IconVerticalSolidList"/>
    <dgm:cxn modelId="{D34F435D-9252-4D6B-9081-9FCF755FCD68}" srcId="{C9959880-3AA3-479C-9EB8-5655005F30D2}" destId="{247B7CC4-E6CA-4E9A-9147-24A605FB14EC}" srcOrd="4" destOrd="0" parTransId="{95E02AAC-29DC-4A78-A153-9D4F4ADA20CE}" sibTransId="{C4819F1F-FD7D-4FBB-A10C-640B7099748E}"/>
    <dgm:cxn modelId="{1F5E365E-7803-4B38-BF5A-E6C8E12C7D2C}" srcId="{C9959880-3AA3-479C-9EB8-5655005F30D2}" destId="{5DEFAF03-B487-4EC8-A64B-DAA1807DB571}" srcOrd="1" destOrd="0" parTransId="{8A3D95A2-424F-491C-BB28-ABFCC0EF4956}" sibTransId="{829F6307-F0E6-4B86-BA74-814F808E72C8}"/>
    <dgm:cxn modelId="{AC177447-6B33-48A0-95ED-4E2B81F8771B}" type="presOf" srcId="{E26181BC-EBDC-45E1-AE16-1160BE5952F8}" destId="{41298E73-B577-46B8-A727-9102BD5FD660}" srcOrd="0" destOrd="0" presId="urn:microsoft.com/office/officeart/2018/2/layout/IconVerticalSolidList"/>
    <dgm:cxn modelId="{FE451568-4E29-4F1A-9EE5-71DF1E1B3797}" type="presOf" srcId="{8624B40B-4066-4EF8-9E01-7C8BE74648CB}" destId="{19E49F0F-F0A1-42EF-9CB2-F62B7F063814}" srcOrd="0" destOrd="0" presId="urn:microsoft.com/office/officeart/2018/2/layout/IconVerticalSolidList"/>
    <dgm:cxn modelId="{01047057-E14C-4CA9-A382-296DBD659851}" type="presOf" srcId="{B72C04D0-360B-40FA-A839-FBDA95744080}" destId="{E03030B8-069C-43A0-BC6E-A66AFC1661A2}" srcOrd="0" destOrd="0" presId="urn:microsoft.com/office/officeart/2018/2/layout/IconVerticalSolidList"/>
    <dgm:cxn modelId="{E50E3C84-2E78-46B4-80D9-A0DCBBA69A5B}" type="presOf" srcId="{BEAC52D6-3210-43F7-B0A9-9BD384A83171}" destId="{8CE8A93F-A3A1-48DF-A97D-69A58D2778C4}" srcOrd="0" destOrd="0" presId="urn:microsoft.com/office/officeart/2018/2/layout/IconVerticalSolidList"/>
    <dgm:cxn modelId="{1B067C97-18AA-4317-8986-1FD9D6A81132}" type="presOf" srcId="{C9959880-3AA3-479C-9EB8-5655005F30D2}" destId="{9430DD28-8E99-4D5B-AE22-229F72F839AE}" srcOrd="0" destOrd="0" presId="urn:microsoft.com/office/officeart/2018/2/layout/IconVerticalSolidList"/>
    <dgm:cxn modelId="{98746BAA-AC81-42D3-A3F1-E9AE658E7EC2}" srcId="{C9959880-3AA3-479C-9EB8-5655005F30D2}" destId="{BEAC52D6-3210-43F7-B0A9-9BD384A83171}" srcOrd="0" destOrd="0" parTransId="{01011785-8ED0-4C1E-86B9-415FA2BD4C45}" sibTransId="{66DB1DB7-B1C7-4E43-8888-45926739ED7A}"/>
    <dgm:cxn modelId="{6C23CDBB-7B0A-4F03-92D5-449A96F7100D}" srcId="{C9959880-3AA3-479C-9EB8-5655005F30D2}" destId="{8624B40B-4066-4EF8-9E01-7C8BE74648CB}" srcOrd="3" destOrd="0" parTransId="{89332625-161D-44EA-B314-84E13F0E2D15}" sibTransId="{300AD902-CC9A-41B6-806E-FAF2ED2A8C0B}"/>
    <dgm:cxn modelId="{F662AED5-6C11-49AD-B2A2-940BA92E1A73}" srcId="{C9959880-3AA3-479C-9EB8-5655005F30D2}" destId="{B72C04D0-360B-40FA-A839-FBDA95744080}" srcOrd="2" destOrd="0" parTransId="{E9781F07-5DD8-4AB0-AB65-44D259499A08}" sibTransId="{092D29C7-052E-48F7-9722-77B760600CB2}"/>
    <dgm:cxn modelId="{FEB164EF-D811-4592-A31F-E58D246F295D}" type="presParOf" srcId="{9430DD28-8E99-4D5B-AE22-229F72F839AE}" destId="{4EECF877-AA66-4E54-97B1-EF70CFCB98F9}" srcOrd="0" destOrd="0" presId="urn:microsoft.com/office/officeart/2018/2/layout/IconVerticalSolidList"/>
    <dgm:cxn modelId="{DF6B15E2-1C24-49F5-AE21-73EF6CCE905C}" type="presParOf" srcId="{4EECF877-AA66-4E54-97B1-EF70CFCB98F9}" destId="{29F1A6C1-C1CB-451A-BAF7-D75879DA796D}" srcOrd="0" destOrd="0" presId="urn:microsoft.com/office/officeart/2018/2/layout/IconVerticalSolidList"/>
    <dgm:cxn modelId="{F035B216-14F0-461B-BE3B-36F0CDE789C3}" type="presParOf" srcId="{4EECF877-AA66-4E54-97B1-EF70CFCB98F9}" destId="{788825E3-5812-4F31-9F91-D3267B4124D2}" srcOrd="1" destOrd="0" presId="urn:microsoft.com/office/officeart/2018/2/layout/IconVerticalSolidList"/>
    <dgm:cxn modelId="{718B7C45-85D4-4737-A318-BD9BC17CC52E}" type="presParOf" srcId="{4EECF877-AA66-4E54-97B1-EF70CFCB98F9}" destId="{C81DE1F1-01B2-410B-B83B-337F433F45F7}" srcOrd="2" destOrd="0" presId="urn:microsoft.com/office/officeart/2018/2/layout/IconVerticalSolidList"/>
    <dgm:cxn modelId="{BF44373C-AF49-431F-BA73-B397E6CB0507}" type="presParOf" srcId="{4EECF877-AA66-4E54-97B1-EF70CFCB98F9}" destId="{8CE8A93F-A3A1-48DF-A97D-69A58D2778C4}" srcOrd="3" destOrd="0" presId="urn:microsoft.com/office/officeart/2018/2/layout/IconVerticalSolidList"/>
    <dgm:cxn modelId="{28F7DE11-8645-432B-87E0-2B79EF826F94}" type="presParOf" srcId="{9430DD28-8E99-4D5B-AE22-229F72F839AE}" destId="{DB36DB43-2970-4580-AFF0-D9117436DAFB}" srcOrd="1" destOrd="0" presId="urn:microsoft.com/office/officeart/2018/2/layout/IconVerticalSolidList"/>
    <dgm:cxn modelId="{E98A7127-79E5-41D5-B527-52CC8954BE6F}" type="presParOf" srcId="{9430DD28-8E99-4D5B-AE22-229F72F839AE}" destId="{00D8F9D5-17C8-4E55-809D-7DF9398A4E9B}" srcOrd="2" destOrd="0" presId="urn:microsoft.com/office/officeart/2018/2/layout/IconVerticalSolidList"/>
    <dgm:cxn modelId="{42F80818-CBCD-4D16-B9FA-E4678C52E416}" type="presParOf" srcId="{00D8F9D5-17C8-4E55-809D-7DF9398A4E9B}" destId="{24A5A49B-AAF9-4B1A-8F12-D8F91F42074A}" srcOrd="0" destOrd="0" presId="urn:microsoft.com/office/officeart/2018/2/layout/IconVerticalSolidList"/>
    <dgm:cxn modelId="{A62A8D03-7D57-404A-810E-4C3006A1C65D}" type="presParOf" srcId="{00D8F9D5-17C8-4E55-809D-7DF9398A4E9B}" destId="{11849100-038D-4B14-B143-C96B7EBA01F7}" srcOrd="1" destOrd="0" presId="urn:microsoft.com/office/officeart/2018/2/layout/IconVerticalSolidList"/>
    <dgm:cxn modelId="{083CFDBA-0889-473F-B9F9-E854FC630BFB}" type="presParOf" srcId="{00D8F9D5-17C8-4E55-809D-7DF9398A4E9B}" destId="{F33F8C27-F803-4878-9DDE-EE8988AF7292}" srcOrd="2" destOrd="0" presId="urn:microsoft.com/office/officeart/2018/2/layout/IconVerticalSolidList"/>
    <dgm:cxn modelId="{1B0DE14A-0B20-40E4-9442-ABAC503CF31E}" type="presParOf" srcId="{00D8F9D5-17C8-4E55-809D-7DF9398A4E9B}" destId="{F130F883-CCF8-4A66-97FA-167899BCA8AB}" srcOrd="3" destOrd="0" presId="urn:microsoft.com/office/officeart/2018/2/layout/IconVerticalSolidList"/>
    <dgm:cxn modelId="{04239715-DCE2-41EF-B876-99FFE1794F0F}" type="presParOf" srcId="{9430DD28-8E99-4D5B-AE22-229F72F839AE}" destId="{DC1CAAA9-9D09-4AEA-A82C-46615D082F8B}" srcOrd="3" destOrd="0" presId="urn:microsoft.com/office/officeart/2018/2/layout/IconVerticalSolidList"/>
    <dgm:cxn modelId="{2158CF5F-8622-4CCB-A9B9-FE07A4FD7E6F}" type="presParOf" srcId="{9430DD28-8E99-4D5B-AE22-229F72F839AE}" destId="{9BC6EF0E-C572-4DD9-B544-4A1A0A489226}" srcOrd="4" destOrd="0" presId="urn:microsoft.com/office/officeart/2018/2/layout/IconVerticalSolidList"/>
    <dgm:cxn modelId="{12FC08FE-3C71-4EB7-8B31-B46C09F5325D}" type="presParOf" srcId="{9BC6EF0E-C572-4DD9-B544-4A1A0A489226}" destId="{440FFD81-F2F8-446A-ADBC-C04667CDCBE4}" srcOrd="0" destOrd="0" presId="urn:microsoft.com/office/officeart/2018/2/layout/IconVerticalSolidList"/>
    <dgm:cxn modelId="{C21B3719-EEF9-4347-8802-2CFE77FE02EB}" type="presParOf" srcId="{9BC6EF0E-C572-4DD9-B544-4A1A0A489226}" destId="{EDE57D90-17E3-4110-A4B5-0CFAA0AE5840}" srcOrd="1" destOrd="0" presId="urn:microsoft.com/office/officeart/2018/2/layout/IconVerticalSolidList"/>
    <dgm:cxn modelId="{0A811CE8-A6EC-49CD-A591-CAE7F15F9236}" type="presParOf" srcId="{9BC6EF0E-C572-4DD9-B544-4A1A0A489226}" destId="{ACD82141-22C3-4B0E-87CF-B3316B817B02}" srcOrd="2" destOrd="0" presId="urn:microsoft.com/office/officeart/2018/2/layout/IconVerticalSolidList"/>
    <dgm:cxn modelId="{06BD50B7-E930-4787-8655-CC2575F8BB25}" type="presParOf" srcId="{9BC6EF0E-C572-4DD9-B544-4A1A0A489226}" destId="{E03030B8-069C-43A0-BC6E-A66AFC1661A2}" srcOrd="3" destOrd="0" presId="urn:microsoft.com/office/officeart/2018/2/layout/IconVerticalSolidList"/>
    <dgm:cxn modelId="{CB947E73-42E5-43BE-8FF2-A807447956B1}" type="presParOf" srcId="{9430DD28-8E99-4D5B-AE22-229F72F839AE}" destId="{CBB6D4FC-D8AD-4003-BC25-90B02A9E4FB2}" srcOrd="5" destOrd="0" presId="urn:microsoft.com/office/officeart/2018/2/layout/IconVerticalSolidList"/>
    <dgm:cxn modelId="{368E081A-911C-47D5-BCE6-AC72E97CC59B}" type="presParOf" srcId="{9430DD28-8E99-4D5B-AE22-229F72F839AE}" destId="{58DB175A-8F30-47CA-B076-B5730E0C930E}" srcOrd="6" destOrd="0" presId="urn:microsoft.com/office/officeart/2018/2/layout/IconVerticalSolidList"/>
    <dgm:cxn modelId="{1AA0917D-1ABC-4397-B405-52FBE16E1C19}" type="presParOf" srcId="{58DB175A-8F30-47CA-B076-B5730E0C930E}" destId="{E3FA407C-CDCB-48EE-8102-1337A7C2EF4F}" srcOrd="0" destOrd="0" presId="urn:microsoft.com/office/officeart/2018/2/layout/IconVerticalSolidList"/>
    <dgm:cxn modelId="{093EBBF5-A4E7-4615-AB52-07E3B3A123F0}" type="presParOf" srcId="{58DB175A-8F30-47CA-B076-B5730E0C930E}" destId="{F0148F74-EFD1-4906-ADF6-AB37600D7070}" srcOrd="1" destOrd="0" presId="urn:microsoft.com/office/officeart/2018/2/layout/IconVerticalSolidList"/>
    <dgm:cxn modelId="{7DA0F278-6F6C-4C5A-988B-783F7F4EE2F9}" type="presParOf" srcId="{58DB175A-8F30-47CA-B076-B5730E0C930E}" destId="{C8602E87-44B4-432B-930B-EFFDEA0E7472}" srcOrd="2" destOrd="0" presId="urn:microsoft.com/office/officeart/2018/2/layout/IconVerticalSolidList"/>
    <dgm:cxn modelId="{19B87D2C-CA40-4F11-935B-CB22E253B524}" type="presParOf" srcId="{58DB175A-8F30-47CA-B076-B5730E0C930E}" destId="{19E49F0F-F0A1-42EF-9CB2-F62B7F063814}" srcOrd="3" destOrd="0" presId="urn:microsoft.com/office/officeart/2018/2/layout/IconVerticalSolidList"/>
    <dgm:cxn modelId="{F5670CCB-1B5A-49E1-AC17-6ED674A93E25}" type="presParOf" srcId="{9430DD28-8E99-4D5B-AE22-229F72F839AE}" destId="{A3D96A6C-5799-4487-95AD-E21D1F58209A}" srcOrd="7" destOrd="0" presId="urn:microsoft.com/office/officeart/2018/2/layout/IconVerticalSolidList"/>
    <dgm:cxn modelId="{2D05F7A6-63B2-4012-9D3A-1CEB8DCB0A9C}" type="presParOf" srcId="{9430DD28-8E99-4D5B-AE22-229F72F839AE}" destId="{FD89726F-DEDF-4A46-8755-01F72CEF7E61}" srcOrd="8" destOrd="0" presId="urn:microsoft.com/office/officeart/2018/2/layout/IconVerticalSolidList"/>
    <dgm:cxn modelId="{82531F4B-26FD-4A4E-A1E1-0ED28F49689A}" type="presParOf" srcId="{FD89726F-DEDF-4A46-8755-01F72CEF7E61}" destId="{061B7B8E-784E-49BD-8AC4-408535EE239E}" srcOrd="0" destOrd="0" presId="urn:microsoft.com/office/officeart/2018/2/layout/IconVerticalSolidList"/>
    <dgm:cxn modelId="{7C0CCE6A-BF73-4292-A511-D9D6116E86F7}" type="presParOf" srcId="{FD89726F-DEDF-4A46-8755-01F72CEF7E61}" destId="{C52A8139-2177-45B3-9F3A-EB727607A2FE}" srcOrd="1" destOrd="0" presId="urn:microsoft.com/office/officeart/2018/2/layout/IconVerticalSolidList"/>
    <dgm:cxn modelId="{73E946D8-F716-4EBB-82EB-BF85AD76A56F}" type="presParOf" srcId="{FD89726F-DEDF-4A46-8755-01F72CEF7E61}" destId="{70C58436-D822-41CF-B445-329BA7AA0011}" srcOrd="2" destOrd="0" presId="urn:microsoft.com/office/officeart/2018/2/layout/IconVerticalSolidList"/>
    <dgm:cxn modelId="{BE47B8DB-E837-4978-BB68-0A635ED98A10}" type="presParOf" srcId="{FD89726F-DEDF-4A46-8755-01F72CEF7E61}" destId="{A3E6B4EC-FA20-4C17-8AD2-F33C72C29B77}" srcOrd="3" destOrd="0" presId="urn:microsoft.com/office/officeart/2018/2/layout/IconVerticalSolidList"/>
    <dgm:cxn modelId="{5840A85E-D8D9-4380-AF65-5E971EBF4629}" type="presParOf" srcId="{9430DD28-8E99-4D5B-AE22-229F72F839AE}" destId="{68C43E5C-BDFE-4614-8C79-90154EDE1CEC}" srcOrd="9" destOrd="0" presId="urn:microsoft.com/office/officeart/2018/2/layout/IconVerticalSolidList"/>
    <dgm:cxn modelId="{A538CF99-2410-4E51-B5A4-0AD423624002}" type="presParOf" srcId="{9430DD28-8E99-4D5B-AE22-229F72F839AE}" destId="{A2573E75-4CD3-4413-A761-93FE58FF960D}" srcOrd="10" destOrd="0" presId="urn:microsoft.com/office/officeart/2018/2/layout/IconVerticalSolidList"/>
    <dgm:cxn modelId="{1714AF64-E7C0-4CBE-85BD-7B400CD6B82C}" type="presParOf" srcId="{A2573E75-4CD3-4413-A761-93FE58FF960D}" destId="{7392E00C-F58A-4CA7-9061-4AC83617F787}" srcOrd="0" destOrd="0" presId="urn:microsoft.com/office/officeart/2018/2/layout/IconVerticalSolidList"/>
    <dgm:cxn modelId="{4C44BF42-CAC8-447E-811F-EAE0BD6AD397}" type="presParOf" srcId="{A2573E75-4CD3-4413-A761-93FE58FF960D}" destId="{5EC4D075-4135-4350-AF62-D9523B0D54B4}" srcOrd="1" destOrd="0" presId="urn:microsoft.com/office/officeart/2018/2/layout/IconVerticalSolidList"/>
    <dgm:cxn modelId="{C9A8EC09-67AF-45D5-B4C9-E5867CEB5A16}" type="presParOf" srcId="{A2573E75-4CD3-4413-A761-93FE58FF960D}" destId="{B7472870-9656-4914-AD90-1669FB4197C0}" srcOrd="2" destOrd="0" presId="urn:microsoft.com/office/officeart/2018/2/layout/IconVerticalSolidList"/>
    <dgm:cxn modelId="{47756DE9-4175-4F0A-ADE7-7B2852DA2959}" type="presParOf" srcId="{A2573E75-4CD3-4413-A761-93FE58FF960D}" destId="{41298E73-B577-46B8-A727-9102BD5FD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1F93D1-7AA1-4BA6-B20D-D09A12EEDD95}" type="doc">
      <dgm:prSet loTypeId="urn:microsoft.com/office/officeart/2018/2/layout/IconCircleList" loCatId="icon" qsTypeId="urn:microsoft.com/office/officeart/2005/8/quickstyle/simple1" qsCatId="simple" csTypeId="urn:microsoft.com/office/officeart/2018/5/colors/Iconchunking_coloredtext_accent2_2" csCatId="accent2" phldr="1"/>
      <dgm:spPr/>
      <dgm:t>
        <a:bodyPr/>
        <a:lstStyle/>
        <a:p>
          <a:endParaRPr lang="en-US"/>
        </a:p>
      </dgm:t>
    </dgm:pt>
    <dgm:pt modelId="{12ABD678-F8B8-4851-8C95-42AA919A8757}">
      <dgm:prSet/>
      <dgm:spPr/>
      <dgm:t>
        <a:bodyPr/>
        <a:lstStyle/>
        <a:p>
          <a:r>
            <a:rPr lang="en-US"/>
            <a:t>Use professional photos and clear, honest prices to attract customers.</a:t>
          </a:r>
        </a:p>
      </dgm:t>
    </dgm:pt>
    <dgm:pt modelId="{51D21A95-3D91-46F7-AD63-9F149AD3DDA3}" type="parTrans" cxnId="{901BF67D-9ED7-4E47-AAE0-FD3C1D3DDC33}">
      <dgm:prSet/>
      <dgm:spPr/>
      <dgm:t>
        <a:bodyPr/>
        <a:lstStyle/>
        <a:p>
          <a:endParaRPr lang="en-US"/>
        </a:p>
      </dgm:t>
    </dgm:pt>
    <dgm:pt modelId="{422FFF75-E308-4726-A37F-E77529444E41}" type="sibTrans" cxnId="{901BF67D-9ED7-4E47-AAE0-FD3C1D3DDC33}">
      <dgm:prSet/>
      <dgm:spPr/>
      <dgm:t>
        <a:bodyPr/>
        <a:lstStyle/>
        <a:p>
          <a:endParaRPr lang="en-US"/>
        </a:p>
      </dgm:t>
    </dgm:pt>
    <dgm:pt modelId="{7314DC7F-3060-4596-8DF6-A161E01E06DC}">
      <dgm:prSet/>
      <dgm:spPr/>
      <dgm:t>
        <a:bodyPr/>
        <a:lstStyle/>
        <a:p>
          <a:r>
            <a:rPr lang="en-US"/>
            <a:t>Replying to customers quickly helps improve your search ranking.</a:t>
          </a:r>
        </a:p>
      </dgm:t>
    </dgm:pt>
    <dgm:pt modelId="{3F467342-64D0-4FFC-9DC1-E2D64A3E00B8}" type="parTrans" cxnId="{3CE7B662-35E2-43DE-8B5C-ABD9A5E5796D}">
      <dgm:prSet/>
      <dgm:spPr/>
      <dgm:t>
        <a:bodyPr/>
        <a:lstStyle/>
        <a:p>
          <a:endParaRPr lang="en-US"/>
        </a:p>
      </dgm:t>
    </dgm:pt>
    <dgm:pt modelId="{C71ED793-1B7E-4247-AF39-16B36E27CE9B}" type="sibTrans" cxnId="{3CE7B662-35E2-43DE-8B5C-ABD9A5E5796D}">
      <dgm:prSet/>
      <dgm:spPr/>
      <dgm:t>
        <a:bodyPr/>
        <a:lstStyle/>
        <a:p>
          <a:endParaRPr lang="en-US"/>
        </a:p>
      </dgm:t>
    </dgm:pt>
    <dgm:pt modelId="{B8CD5B74-AFD6-434E-AB0C-47D38EF7EF4E}">
      <dgm:prSet/>
      <dgm:spPr/>
      <dgm:t>
        <a:bodyPr/>
        <a:lstStyle/>
        <a:p>
          <a:r>
            <a:rPr lang="en-US"/>
            <a:t>People can easily find and compare your business online.</a:t>
          </a:r>
        </a:p>
      </dgm:t>
    </dgm:pt>
    <dgm:pt modelId="{E6FDFD38-72E6-4BB9-9C50-B8F2A5542DE1}" type="parTrans" cxnId="{6D139429-CE5D-4556-848A-257C7784480A}">
      <dgm:prSet/>
      <dgm:spPr/>
      <dgm:t>
        <a:bodyPr/>
        <a:lstStyle/>
        <a:p>
          <a:endParaRPr lang="en-US"/>
        </a:p>
      </dgm:t>
    </dgm:pt>
    <dgm:pt modelId="{127A1908-582A-465C-A73C-1878B709E8CA}" type="sibTrans" cxnId="{6D139429-CE5D-4556-848A-257C7784480A}">
      <dgm:prSet/>
      <dgm:spPr/>
      <dgm:t>
        <a:bodyPr/>
        <a:lstStyle/>
        <a:p>
          <a:endParaRPr lang="en-US"/>
        </a:p>
      </dgm:t>
    </dgm:pt>
    <dgm:pt modelId="{987A654D-BF39-4F47-B393-60E12537A13B}">
      <dgm:prSet/>
      <dgm:spPr/>
      <dgm:t>
        <a:bodyPr/>
        <a:lstStyle/>
        <a:p>
          <a:r>
            <a:rPr lang="en-US"/>
            <a:t>Good reviews help attract more bookings over time. </a:t>
          </a:r>
        </a:p>
      </dgm:t>
    </dgm:pt>
    <dgm:pt modelId="{CF964AE6-C4AB-4CFD-9151-A1FA84DEF493}" type="parTrans" cxnId="{1EAAC2D9-4559-446C-A80B-44151D9ADF40}">
      <dgm:prSet/>
      <dgm:spPr/>
      <dgm:t>
        <a:bodyPr/>
        <a:lstStyle/>
        <a:p>
          <a:endParaRPr lang="en-US"/>
        </a:p>
      </dgm:t>
    </dgm:pt>
    <dgm:pt modelId="{D16D2F07-87A5-46EB-BF0E-692BCDBB1AC1}" type="sibTrans" cxnId="{1EAAC2D9-4559-446C-A80B-44151D9ADF40}">
      <dgm:prSet/>
      <dgm:spPr/>
      <dgm:t>
        <a:bodyPr/>
        <a:lstStyle/>
        <a:p>
          <a:endParaRPr lang="en-US"/>
        </a:p>
      </dgm:t>
    </dgm:pt>
    <dgm:pt modelId="{47C4E96D-A4FE-445C-BF31-198DF687EBC6}">
      <dgm:prSet/>
      <dgm:spPr/>
      <dgm:t>
        <a:bodyPr/>
        <a:lstStyle/>
        <a:p>
          <a:r>
            <a:rPr lang="en-US"/>
            <a:t>Use high-quality photos, clear prices, and reply to customers quickly. This helps improve your online ranking and receive good reviews, making it easier for people to find your business. The goal is to achieve about 75% occupancy.</a:t>
          </a:r>
          <a:br>
            <a:rPr lang="en-US"/>
          </a:br>
          <a:endParaRPr lang="en-US"/>
        </a:p>
      </dgm:t>
    </dgm:pt>
    <dgm:pt modelId="{07C29AAF-8782-45E5-BE2E-07035BC58415}" type="parTrans" cxnId="{DCA83D81-C725-4FE8-8658-72D1F0EFFA23}">
      <dgm:prSet/>
      <dgm:spPr/>
      <dgm:t>
        <a:bodyPr/>
        <a:lstStyle/>
        <a:p>
          <a:endParaRPr lang="en-US"/>
        </a:p>
      </dgm:t>
    </dgm:pt>
    <dgm:pt modelId="{F10CA2D5-5983-4BE3-A170-17299F246F26}" type="sibTrans" cxnId="{DCA83D81-C725-4FE8-8658-72D1F0EFFA23}">
      <dgm:prSet/>
      <dgm:spPr/>
      <dgm:t>
        <a:bodyPr/>
        <a:lstStyle/>
        <a:p>
          <a:endParaRPr lang="en-US"/>
        </a:p>
      </dgm:t>
    </dgm:pt>
    <dgm:pt modelId="{8E1D0BCD-7682-49A2-903F-3BCB59E99460}" type="pres">
      <dgm:prSet presAssocID="{221F93D1-7AA1-4BA6-B20D-D09A12EEDD95}" presName="root" presStyleCnt="0">
        <dgm:presLayoutVars>
          <dgm:dir/>
          <dgm:resizeHandles val="exact"/>
        </dgm:presLayoutVars>
      </dgm:prSet>
      <dgm:spPr/>
    </dgm:pt>
    <dgm:pt modelId="{8CA4CF09-ABBB-41F5-BA03-1BD005CF2D08}" type="pres">
      <dgm:prSet presAssocID="{221F93D1-7AA1-4BA6-B20D-D09A12EEDD95}" presName="container" presStyleCnt="0">
        <dgm:presLayoutVars>
          <dgm:dir/>
          <dgm:resizeHandles val="exact"/>
        </dgm:presLayoutVars>
      </dgm:prSet>
      <dgm:spPr/>
    </dgm:pt>
    <dgm:pt modelId="{4150BB4D-90B2-4D39-85F7-128B3116EA3E}" type="pres">
      <dgm:prSet presAssocID="{12ABD678-F8B8-4851-8C95-42AA919A8757}" presName="compNode" presStyleCnt="0"/>
      <dgm:spPr/>
    </dgm:pt>
    <dgm:pt modelId="{C30C3C74-9CED-40CB-BB5A-5F6D1704BEB7}" type="pres">
      <dgm:prSet presAssocID="{12ABD678-F8B8-4851-8C95-42AA919A8757}" presName="iconBgRect" presStyleLbl="bgShp" presStyleIdx="0" presStyleCnt="5"/>
      <dgm:spPr/>
    </dgm:pt>
    <dgm:pt modelId="{BF27CE69-9387-47BE-8330-B53C955BF79D}" type="pres">
      <dgm:prSet presAssocID="{12ABD678-F8B8-4851-8C95-42AA919A875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mage"/>
        </a:ext>
      </dgm:extLst>
    </dgm:pt>
    <dgm:pt modelId="{FB59CD39-CEFF-489C-BDCA-A966341CB824}" type="pres">
      <dgm:prSet presAssocID="{12ABD678-F8B8-4851-8C95-42AA919A8757}" presName="spaceRect" presStyleCnt="0"/>
      <dgm:spPr/>
    </dgm:pt>
    <dgm:pt modelId="{AD090537-CA33-4D4B-BD93-F3D12F220A69}" type="pres">
      <dgm:prSet presAssocID="{12ABD678-F8B8-4851-8C95-42AA919A8757}" presName="textRect" presStyleLbl="revTx" presStyleIdx="0" presStyleCnt="5">
        <dgm:presLayoutVars>
          <dgm:chMax val="1"/>
          <dgm:chPref val="1"/>
        </dgm:presLayoutVars>
      </dgm:prSet>
      <dgm:spPr/>
    </dgm:pt>
    <dgm:pt modelId="{6E9601E9-D3C0-468C-B701-520D0135D943}" type="pres">
      <dgm:prSet presAssocID="{422FFF75-E308-4726-A37F-E77529444E41}" presName="sibTrans" presStyleLbl="sibTrans2D1" presStyleIdx="0" presStyleCnt="0"/>
      <dgm:spPr/>
    </dgm:pt>
    <dgm:pt modelId="{B4E880B7-CB69-46C7-943E-1BEED3CFD850}" type="pres">
      <dgm:prSet presAssocID="{7314DC7F-3060-4596-8DF6-A161E01E06DC}" presName="compNode" presStyleCnt="0"/>
      <dgm:spPr/>
    </dgm:pt>
    <dgm:pt modelId="{7C13B6E8-2649-4C47-8DE2-60E3D604CD10}" type="pres">
      <dgm:prSet presAssocID="{7314DC7F-3060-4596-8DF6-A161E01E06DC}" presName="iconBgRect" presStyleLbl="bgShp" presStyleIdx="1" presStyleCnt="5"/>
      <dgm:spPr/>
    </dgm:pt>
    <dgm:pt modelId="{41EB0FC3-3FFD-4889-AF7A-7845720BD18D}" type="pres">
      <dgm:prSet presAssocID="{7314DC7F-3060-4596-8DF6-A161E01E06D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F55A767F-CADB-48B3-985A-A2EDE48B5C36}" type="pres">
      <dgm:prSet presAssocID="{7314DC7F-3060-4596-8DF6-A161E01E06DC}" presName="spaceRect" presStyleCnt="0"/>
      <dgm:spPr/>
    </dgm:pt>
    <dgm:pt modelId="{44703167-2BCA-444B-AC52-5C196A9A4B38}" type="pres">
      <dgm:prSet presAssocID="{7314DC7F-3060-4596-8DF6-A161E01E06DC}" presName="textRect" presStyleLbl="revTx" presStyleIdx="1" presStyleCnt="5">
        <dgm:presLayoutVars>
          <dgm:chMax val="1"/>
          <dgm:chPref val="1"/>
        </dgm:presLayoutVars>
      </dgm:prSet>
      <dgm:spPr/>
    </dgm:pt>
    <dgm:pt modelId="{7836DC78-DBF0-439B-ADAE-D137C98EFB59}" type="pres">
      <dgm:prSet presAssocID="{C71ED793-1B7E-4247-AF39-16B36E27CE9B}" presName="sibTrans" presStyleLbl="sibTrans2D1" presStyleIdx="0" presStyleCnt="0"/>
      <dgm:spPr/>
    </dgm:pt>
    <dgm:pt modelId="{7AE959D8-31BA-432C-8897-200195286FFB}" type="pres">
      <dgm:prSet presAssocID="{B8CD5B74-AFD6-434E-AB0C-47D38EF7EF4E}" presName="compNode" presStyleCnt="0"/>
      <dgm:spPr/>
    </dgm:pt>
    <dgm:pt modelId="{BC87A561-9D71-48DB-AEF9-6D4649FE37A2}" type="pres">
      <dgm:prSet presAssocID="{B8CD5B74-AFD6-434E-AB0C-47D38EF7EF4E}" presName="iconBgRect" presStyleLbl="bgShp" presStyleIdx="2" presStyleCnt="5"/>
      <dgm:spPr/>
    </dgm:pt>
    <dgm:pt modelId="{345D959D-9988-4404-B9C6-5B0B75713239}" type="pres">
      <dgm:prSet presAssocID="{B8CD5B74-AFD6-434E-AB0C-47D38EF7EF4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arget Audience"/>
        </a:ext>
      </dgm:extLst>
    </dgm:pt>
    <dgm:pt modelId="{D03F9D74-0F8A-4D40-B7A8-14EC5671B503}" type="pres">
      <dgm:prSet presAssocID="{B8CD5B74-AFD6-434E-AB0C-47D38EF7EF4E}" presName="spaceRect" presStyleCnt="0"/>
      <dgm:spPr/>
    </dgm:pt>
    <dgm:pt modelId="{FE121126-E860-4152-9391-C14790FA41E6}" type="pres">
      <dgm:prSet presAssocID="{B8CD5B74-AFD6-434E-AB0C-47D38EF7EF4E}" presName="textRect" presStyleLbl="revTx" presStyleIdx="2" presStyleCnt="5">
        <dgm:presLayoutVars>
          <dgm:chMax val="1"/>
          <dgm:chPref val="1"/>
        </dgm:presLayoutVars>
      </dgm:prSet>
      <dgm:spPr/>
    </dgm:pt>
    <dgm:pt modelId="{BE5AC818-1044-45A9-A100-BF2899A0D100}" type="pres">
      <dgm:prSet presAssocID="{127A1908-582A-465C-A73C-1878B709E8CA}" presName="sibTrans" presStyleLbl="sibTrans2D1" presStyleIdx="0" presStyleCnt="0"/>
      <dgm:spPr/>
    </dgm:pt>
    <dgm:pt modelId="{20EABB0D-1143-400D-974A-40DF1F7ED2D4}" type="pres">
      <dgm:prSet presAssocID="{987A654D-BF39-4F47-B393-60E12537A13B}" presName="compNode" presStyleCnt="0"/>
      <dgm:spPr/>
    </dgm:pt>
    <dgm:pt modelId="{0868F8B8-77AB-4E19-88CA-31AD859D54FD}" type="pres">
      <dgm:prSet presAssocID="{987A654D-BF39-4F47-B393-60E12537A13B}" presName="iconBgRect" presStyleLbl="bgShp" presStyleIdx="3" presStyleCnt="5"/>
      <dgm:spPr/>
    </dgm:pt>
    <dgm:pt modelId="{D44DC047-743F-4796-97BA-48600AEBFACA}" type="pres">
      <dgm:prSet presAssocID="{987A654D-BF39-4F47-B393-60E12537A13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d"/>
        </a:ext>
      </dgm:extLst>
    </dgm:pt>
    <dgm:pt modelId="{6487ACFE-EB75-42E1-9709-B2076E8FE41F}" type="pres">
      <dgm:prSet presAssocID="{987A654D-BF39-4F47-B393-60E12537A13B}" presName="spaceRect" presStyleCnt="0"/>
      <dgm:spPr/>
    </dgm:pt>
    <dgm:pt modelId="{0E6DEE5F-6D86-4542-A93F-A24A622068C2}" type="pres">
      <dgm:prSet presAssocID="{987A654D-BF39-4F47-B393-60E12537A13B}" presName="textRect" presStyleLbl="revTx" presStyleIdx="3" presStyleCnt="5">
        <dgm:presLayoutVars>
          <dgm:chMax val="1"/>
          <dgm:chPref val="1"/>
        </dgm:presLayoutVars>
      </dgm:prSet>
      <dgm:spPr/>
    </dgm:pt>
    <dgm:pt modelId="{7FD63105-0BA9-422C-9E61-559E81B87797}" type="pres">
      <dgm:prSet presAssocID="{D16D2F07-87A5-46EB-BF0E-692BCDBB1AC1}" presName="sibTrans" presStyleLbl="sibTrans2D1" presStyleIdx="0" presStyleCnt="0"/>
      <dgm:spPr/>
    </dgm:pt>
    <dgm:pt modelId="{4BD6490A-41FA-4B67-9247-AA3DC23EB5B5}" type="pres">
      <dgm:prSet presAssocID="{47C4E96D-A4FE-445C-BF31-198DF687EBC6}" presName="compNode" presStyleCnt="0"/>
      <dgm:spPr/>
    </dgm:pt>
    <dgm:pt modelId="{3399ED2B-8B69-4A3D-81F5-003E986F30B5}" type="pres">
      <dgm:prSet presAssocID="{47C4E96D-A4FE-445C-BF31-198DF687EBC6}" presName="iconBgRect" presStyleLbl="bgShp" presStyleIdx="4" presStyleCnt="5"/>
      <dgm:spPr/>
    </dgm:pt>
    <dgm:pt modelId="{6CD26391-1697-4FB1-8007-8A8F44A86F31}" type="pres">
      <dgm:prSet presAssocID="{47C4E96D-A4FE-445C-BF31-198DF687EBC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Images"/>
        </a:ext>
      </dgm:extLst>
    </dgm:pt>
    <dgm:pt modelId="{BCCD7E24-941C-47AA-90C9-7A99DE608BB2}" type="pres">
      <dgm:prSet presAssocID="{47C4E96D-A4FE-445C-BF31-198DF687EBC6}" presName="spaceRect" presStyleCnt="0"/>
      <dgm:spPr/>
    </dgm:pt>
    <dgm:pt modelId="{7906C0C5-E3A1-4AA6-A165-EB9115A73571}" type="pres">
      <dgm:prSet presAssocID="{47C4E96D-A4FE-445C-BF31-198DF687EBC6}" presName="textRect" presStyleLbl="revTx" presStyleIdx="4" presStyleCnt="5">
        <dgm:presLayoutVars>
          <dgm:chMax val="1"/>
          <dgm:chPref val="1"/>
        </dgm:presLayoutVars>
      </dgm:prSet>
      <dgm:spPr/>
    </dgm:pt>
  </dgm:ptLst>
  <dgm:cxnLst>
    <dgm:cxn modelId="{AA5EFF15-CDDA-47C9-AEB4-A2BD26FEB4E7}" type="presOf" srcId="{422FFF75-E308-4726-A37F-E77529444E41}" destId="{6E9601E9-D3C0-468C-B701-520D0135D943}" srcOrd="0" destOrd="0" presId="urn:microsoft.com/office/officeart/2018/2/layout/IconCircleList"/>
    <dgm:cxn modelId="{6D139429-CE5D-4556-848A-257C7784480A}" srcId="{221F93D1-7AA1-4BA6-B20D-D09A12EEDD95}" destId="{B8CD5B74-AFD6-434E-AB0C-47D38EF7EF4E}" srcOrd="2" destOrd="0" parTransId="{E6FDFD38-72E6-4BB9-9C50-B8F2A5542DE1}" sibTransId="{127A1908-582A-465C-A73C-1878B709E8CA}"/>
    <dgm:cxn modelId="{B1F8BD38-1D81-4381-9828-1BD0A056B987}" type="presOf" srcId="{D16D2F07-87A5-46EB-BF0E-692BCDBB1AC1}" destId="{7FD63105-0BA9-422C-9E61-559E81B87797}" srcOrd="0" destOrd="0" presId="urn:microsoft.com/office/officeart/2018/2/layout/IconCircleList"/>
    <dgm:cxn modelId="{C0B7623B-639B-4A4F-8A1F-27EE8F37C9B0}" type="presOf" srcId="{221F93D1-7AA1-4BA6-B20D-D09A12EEDD95}" destId="{8E1D0BCD-7682-49A2-903F-3BCB59E99460}" srcOrd="0" destOrd="0" presId="urn:microsoft.com/office/officeart/2018/2/layout/IconCircleList"/>
    <dgm:cxn modelId="{E4B6143E-7850-45A4-8794-97A336337492}" type="presOf" srcId="{987A654D-BF39-4F47-B393-60E12537A13B}" destId="{0E6DEE5F-6D86-4542-A93F-A24A622068C2}" srcOrd="0" destOrd="0" presId="urn:microsoft.com/office/officeart/2018/2/layout/IconCircleList"/>
    <dgm:cxn modelId="{3CE7B662-35E2-43DE-8B5C-ABD9A5E5796D}" srcId="{221F93D1-7AA1-4BA6-B20D-D09A12EEDD95}" destId="{7314DC7F-3060-4596-8DF6-A161E01E06DC}" srcOrd="1" destOrd="0" parTransId="{3F467342-64D0-4FFC-9DC1-E2D64A3E00B8}" sibTransId="{C71ED793-1B7E-4247-AF39-16B36E27CE9B}"/>
    <dgm:cxn modelId="{8CD1CB66-CC38-4216-97D9-918B90FA4F0B}" type="presOf" srcId="{47C4E96D-A4FE-445C-BF31-198DF687EBC6}" destId="{7906C0C5-E3A1-4AA6-A165-EB9115A73571}" srcOrd="0" destOrd="0" presId="urn:microsoft.com/office/officeart/2018/2/layout/IconCircleList"/>
    <dgm:cxn modelId="{901BF67D-9ED7-4E47-AAE0-FD3C1D3DDC33}" srcId="{221F93D1-7AA1-4BA6-B20D-D09A12EEDD95}" destId="{12ABD678-F8B8-4851-8C95-42AA919A8757}" srcOrd="0" destOrd="0" parTransId="{51D21A95-3D91-46F7-AD63-9F149AD3DDA3}" sibTransId="{422FFF75-E308-4726-A37F-E77529444E41}"/>
    <dgm:cxn modelId="{DCA83D81-C725-4FE8-8658-72D1F0EFFA23}" srcId="{221F93D1-7AA1-4BA6-B20D-D09A12EEDD95}" destId="{47C4E96D-A4FE-445C-BF31-198DF687EBC6}" srcOrd="4" destOrd="0" parTransId="{07C29AAF-8782-45E5-BE2E-07035BC58415}" sibTransId="{F10CA2D5-5983-4BE3-A170-17299F246F26}"/>
    <dgm:cxn modelId="{46027094-C0D9-4801-B88E-5867B2A97CB9}" type="presOf" srcId="{B8CD5B74-AFD6-434E-AB0C-47D38EF7EF4E}" destId="{FE121126-E860-4152-9391-C14790FA41E6}" srcOrd="0" destOrd="0" presId="urn:microsoft.com/office/officeart/2018/2/layout/IconCircleList"/>
    <dgm:cxn modelId="{C9AC84AA-E8ED-4A18-B3EB-294717EC4F20}" type="presOf" srcId="{C71ED793-1B7E-4247-AF39-16B36E27CE9B}" destId="{7836DC78-DBF0-439B-ADAE-D137C98EFB59}" srcOrd="0" destOrd="0" presId="urn:microsoft.com/office/officeart/2018/2/layout/IconCircleList"/>
    <dgm:cxn modelId="{C26956C5-2E03-47D4-84D6-58CC8477166C}" type="presOf" srcId="{12ABD678-F8B8-4851-8C95-42AA919A8757}" destId="{AD090537-CA33-4D4B-BD93-F3D12F220A69}" srcOrd="0" destOrd="0" presId="urn:microsoft.com/office/officeart/2018/2/layout/IconCircleList"/>
    <dgm:cxn modelId="{1EAAC2D9-4559-446C-A80B-44151D9ADF40}" srcId="{221F93D1-7AA1-4BA6-B20D-D09A12EEDD95}" destId="{987A654D-BF39-4F47-B393-60E12537A13B}" srcOrd="3" destOrd="0" parTransId="{CF964AE6-C4AB-4CFD-9151-A1FA84DEF493}" sibTransId="{D16D2F07-87A5-46EB-BF0E-692BCDBB1AC1}"/>
    <dgm:cxn modelId="{DB1DF6EB-90DD-4255-9C50-AC49A9EA42E1}" type="presOf" srcId="{127A1908-582A-465C-A73C-1878B709E8CA}" destId="{BE5AC818-1044-45A9-A100-BF2899A0D100}" srcOrd="0" destOrd="0" presId="urn:microsoft.com/office/officeart/2018/2/layout/IconCircleList"/>
    <dgm:cxn modelId="{7580ADF8-D49C-4226-8D88-C8DEAECEB120}" type="presOf" srcId="{7314DC7F-3060-4596-8DF6-A161E01E06DC}" destId="{44703167-2BCA-444B-AC52-5C196A9A4B38}" srcOrd="0" destOrd="0" presId="urn:microsoft.com/office/officeart/2018/2/layout/IconCircleList"/>
    <dgm:cxn modelId="{1536A6C8-86BE-4AB0-9005-1987D36B1815}" type="presParOf" srcId="{8E1D0BCD-7682-49A2-903F-3BCB59E99460}" destId="{8CA4CF09-ABBB-41F5-BA03-1BD005CF2D08}" srcOrd="0" destOrd="0" presId="urn:microsoft.com/office/officeart/2018/2/layout/IconCircleList"/>
    <dgm:cxn modelId="{F97B4C82-B48A-4AFA-A237-F7ECE08672C5}" type="presParOf" srcId="{8CA4CF09-ABBB-41F5-BA03-1BD005CF2D08}" destId="{4150BB4D-90B2-4D39-85F7-128B3116EA3E}" srcOrd="0" destOrd="0" presId="urn:microsoft.com/office/officeart/2018/2/layout/IconCircleList"/>
    <dgm:cxn modelId="{57E8CFD0-8AFF-4CFB-8B20-E48D5F447135}" type="presParOf" srcId="{4150BB4D-90B2-4D39-85F7-128B3116EA3E}" destId="{C30C3C74-9CED-40CB-BB5A-5F6D1704BEB7}" srcOrd="0" destOrd="0" presId="urn:microsoft.com/office/officeart/2018/2/layout/IconCircleList"/>
    <dgm:cxn modelId="{CE015E4A-EFCB-48F0-8B27-C7A91BB247E1}" type="presParOf" srcId="{4150BB4D-90B2-4D39-85F7-128B3116EA3E}" destId="{BF27CE69-9387-47BE-8330-B53C955BF79D}" srcOrd="1" destOrd="0" presId="urn:microsoft.com/office/officeart/2018/2/layout/IconCircleList"/>
    <dgm:cxn modelId="{344E9170-4511-4751-939E-3E312121E4BF}" type="presParOf" srcId="{4150BB4D-90B2-4D39-85F7-128B3116EA3E}" destId="{FB59CD39-CEFF-489C-BDCA-A966341CB824}" srcOrd="2" destOrd="0" presId="urn:microsoft.com/office/officeart/2018/2/layout/IconCircleList"/>
    <dgm:cxn modelId="{B1AC0B76-0EA3-4FFE-9F99-E0C2162657D4}" type="presParOf" srcId="{4150BB4D-90B2-4D39-85F7-128B3116EA3E}" destId="{AD090537-CA33-4D4B-BD93-F3D12F220A69}" srcOrd="3" destOrd="0" presId="urn:microsoft.com/office/officeart/2018/2/layout/IconCircleList"/>
    <dgm:cxn modelId="{03815745-47FC-4381-BE42-56529A03D268}" type="presParOf" srcId="{8CA4CF09-ABBB-41F5-BA03-1BD005CF2D08}" destId="{6E9601E9-D3C0-468C-B701-520D0135D943}" srcOrd="1" destOrd="0" presId="urn:microsoft.com/office/officeart/2018/2/layout/IconCircleList"/>
    <dgm:cxn modelId="{2906C723-1E2C-4897-B469-4EFB915AD9A9}" type="presParOf" srcId="{8CA4CF09-ABBB-41F5-BA03-1BD005CF2D08}" destId="{B4E880B7-CB69-46C7-943E-1BEED3CFD850}" srcOrd="2" destOrd="0" presId="urn:microsoft.com/office/officeart/2018/2/layout/IconCircleList"/>
    <dgm:cxn modelId="{7884A6FD-717B-4E12-9B02-A1B3BC30DAFD}" type="presParOf" srcId="{B4E880B7-CB69-46C7-943E-1BEED3CFD850}" destId="{7C13B6E8-2649-4C47-8DE2-60E3D604CD10}" srcOrd="0" destOrd="0" presId="urn:microsoft.com/office/officeart/2018/2/layout/IconCircleList"/>
    <dgm:cxn modelId="{3472E41A-7838-476A-9130-97B6527CA1CE}" type="presParOf" srcId="{B4E880B7-CB69-46C7-943E-1BEED3CFD850}" destId="{41EB0FC3-3FFD-4889-AF7A-7845720BD18D}" srcOrd="1" destOrd="0" presId="urn:microsoft.com/office/officeart/2018/2/layout/IconCircleList"/>
    <dgm:cxn modelId="{69F43638-3912-4E10-9664-3261E4B5A864}" type="presParOf" srcId="{B4E880B7-CB69-46C7-943E-1BEED3CFD850}" destId="{F55A767F-CADB-48B3-985A-A2EDE48B5C36}" srcOrd="2" destOrd="0" presId="urn:microsoft.com/office/officeart/2018/2/layout/IconCircleList"/>
    <dgm:cxn modelId="{0C40A217-0227-4D50-9580-7DD4B4F6F24F}" type="presParOf" srcId="{B4E880B7-CB69-46C7-943E-1BEED3CFD850}" destId="{44703167-2BCA-444B-AC52-5C196A9A4B38}" srcOrd="3" destOrd="0" presId="urn:microsoft.com/office/officeart/2018/2/layout/IconCircleList"/>
    <dgm:cxn modelId="{41AFC031-09FC-4A1B-A7F6-9F1E6C5D1CCA}" type="presParOf" srcId="{8CA4CF09-ABBB-41F5-BA03-1BD005CF2D08}" destId="{7836DC78-DBF0-439B-ADAE-D137C98EFB59}" srcOrd="3" destOrd="0" presId="urn:microsoft.com/office/officeart/2018/2/layout/IconCircleList"/>
    <dgm:cxn modelId="{4614F2A0-6516-4937-90EF-813994BEA643}" type="presParOf" srcId="{8CA4CF09-ABBB-41F5-BA03-1BD005CF2D08}" destId="{7AE959D8-31BA-432C-8897-200195286FFB}" srcOrd="4" destOrd="0" presId="urn:microsoft.com/office/officeart/2018/2/layout/IconCircleList"/>
    <dgm:cxn modelId="{632DE381-5A9D-4018-9882-FFBCC468A853}" type="presParOf" srcId="{7AE959D8-31BA-432C-8897-200195286FFB}" destId="{BC87A561-9D71-48DB-AEF9-6D4649FE37A2}" srcOrd="0" destOrd="0" presId="urn:microsoft.com/office/officeart/2018/2/layout/IconCircleList"/>
    <dgm:cxn modelId="{1768C79E-131D-47CC-AEB8-72C50B260B7B}" type="presParOf" srcId="{7AE959D8-31BA-432C-8897-200195286FFB}" destId="{345D959D-9988-4404-B9C6-5B0B75713239}" srcOrd="1" destOrd="0" presId="urn:microsoft.com/office/officeart/2018/2/layout/IconCircleList"/>
    <dgm:cxn modelId="{B326D886-57E5-4FD3-A59D-DEC388435DF1}" type="presParOf" srcId="{7AE959D8-31BA-432C-8897-200195286FFB}" destId="{D03F9D74-0F8A-4D40-B7A8-14EC5671B503}" srcOrd="2" destOrd="0" presId="urn:microsoft.com/office/officeart/2018/2/layout/IconCircleList"/>
    <dgm:cxn modelId="{87D330D0-5CFA-44C5-A52E-6414CA521DFF}" type="presParOf" srcId="{7AE959D8-31BA-432C-8897-200195286FFB}" destId="{FE121126-E860-4152-9391-C14790FA41E6}" srcOrd="3" destOrd="0" presId="urn:microsoft.com/office/officeart/2018/2/layout/IconCircleList"/>
    <dgm:cxn modelId="{153E8717-C15A-4895-A7EE-2DEC2A856912}" type="presParOf" srcId="{8CA4CF09-ABBB-41F5-BA03-1BD005CF2D08}" destId="{BE5AC818-1044-45A9-A100-BF2899A0D100}" srcOrd="5" destOrd="0" presId="urn:microsoft.com/office/officeart/2018/2/layout/IconCircleList"/>
    <dgm:cxn modelId="{88D2A495-F2AF-4D03-9A5A-0F82D369987A}" type="presParOf" srcId="{8CA4CF09-ABBB-41F5-BA03-1BD005CF2D08}" destId="{20EABB0D-1143-400D-974A-40DF1F7ED2D4}" srcOrd="6" destOrd="0" presId="urn:microsoft.com/office/officeart/2018/2/layout/IconCircleList"/>
    <dgm:cxn modelId="{B257DF91-A8A4-4270-9386-759276B7456A}" type="presParOf" srcId="{20EABB0D-1143-400D-974A-40DF1F7ED2D4}" destId="{0868F8B8-77AB-4E19-88CA-31AD859D54FD}" srcOrd="0" destOrd="0" presId="urn:microsoft.com/office/officeart/2018/2/layout/IconCircleList"/>
    <dgm:cxn modelId="{71262805-34CF-4F5C-B08C-BEFB3A65A03B}" type="presParOf" srcId="{20EABB0D-1143-400D-974A-40DF1F7ED2D4}" destId="{D44DC047-743F-4796-97BA-48600AEBFACA}" srcOrd="1" destOrd="0" presId="urn:microsoft.com/office/officeart/2018/2/layout/IconCircleList"/>
    <dgm:cxn modelId="{11ABFB02-DABF-4386-9111-5093C6E76143}" type="presParOf" srcId="{20EABB0D-1143-400D-974A-40DF1F7ED2D4}" destId="{6487ACFE-EB75-42E1-9709-B2076E8FE41F}" srcOrd="2" destOrd="0" presId="urn:microsoft.com/office/officeart/2018/2/layout/IconCircleList"/>
    <dgm:cxn modelId="{3AE417A7-3E2D-4D4F-85C7-419B3C5D5A5E}" type="presParOf" srcId="{20EABB0D-1143-400D-974A-40DF1F7ED2D4}" destId="{0E6DEE5F-6D86-4542-A93F-A24A622068C2}" srcOrd="3" destOrd="0" presId="urn:microsoft.com/office/officeart/2018/2/layout/IconCircleList"/>
    <dgm:cxn modelId="{262B888C-6664-48F8-BE59-C3CCD98286DE}" type="presParOf" srcId="{8CA4CF09-ABBB-41F5-BA03-1BD005CF2D08}" destId="{7FD63105-0BA9-422C-9E61-559E81B87797}" srcOrd="7" destOrd="0" presId="urn:microsoft.com/office/officeart/2018/2/layout/IconCircleList"/>
    <dgm:cxn modelId="{498404A6-D7D3-45D7-B959-A0E498E71022}" type="presParOf" srcId="{8CA4CF09-ABBB-41F5-BA03-1BD005CF2D08}" destId="{4BD6490A-41FA-4B67-9247-AA3DC23EB5B5}" srcOrd="8" destOrd="0" presId="urn:microsoft.com/office/officeart/2018/2/layout/IconCircleList"/>
    <dgm:cxn modelId="{3B244AC6-B319-4E52-BB81-C4BA2FB6C0CF}" type="presParOf" srcId="{4BD6490A-41FA-4B67-9247-AA3DC23EB5B5}" destId="{3399ED2B-8B69-4A3D-81F5-003E986F30B5}" srcOrd="0" destOrd="0" presId="urn:microsoft.com/office/officeart/2018/2/layout/IconCircleList"/>
    <dgm:cxn modelId="{9B318FE4-A18C-482A-BC7F-28FC83BC7422}" type="presParOf" srcId="{4BD6490A-41FA-4B67-9247-AA3DC23EB5B5}" destId="{6CD26391-1697-4FB1-8007-8A8F44A86F31}" srcOrd="1" destOrd="0" presId="urn:microsoft.com/office/officeart/2018/2/layout/IconCircleList"/>
    <dgm:cxn modelId="{6456CC77-B3C2-4A55-A4E3-7E7F930ED0A5}" type="presParOf" srcId="{4BD6490A-41FA-4B67-9247-AA3DC23EB5B5}" destId="{BCCD7E24-941C-47AA-90C9-7A99DE608BB2}" srcOrd="2" destOrd="0" presId="urn:microsoft.com/office/officeart/2018/2/layout/IconCircleList"/>
    <dgm:cxn modelId="{33F48234-52E3-44E0-8CE1-DD0661EED7ED}" type="presParOf" srcId="{4BD6490A-41FA-4B67-9247-AA3DC23EB5B5}" destId="{7906C0C5-E3A1-4AA6-A165-EB9115A7357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D5818-3D91-463B-8916-396122EA8FC1}">
      <dsp:nvSpPr>
        <dsp:cNvPr id="0" name=""/>
        <dsp:cNvSpPr/>
      </dsp:nvSpPr>
      <dsp:spPr>
        <a:xfrm>
          <a:off x="0" y="215829"/>
          <a:ext cx="6949440" cy="10433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Themed room set-ups for celebrations </a:t>
          </a:r>
        </a:p>
      </dsp:txBody>
      <dsp:txXfrm>
        <a:off x="50932" y="266761"/>
        <a:ext cx="6847576" cy="941483"/>
      </dsp:txXfrm>
    </dsp:sp>
    <dsp:sp modelId="{67B0684F-9C5E-41D7-A4ED-B2B7BF0729F5}">
      <dsp:nvSpPr>
        <dsp:cNvPr id="0" name=""/>
        <dsp:cNvSpPr/>
      </dsp:nvSpPr>
      <dsp:spPr>
        <a:xfrm>
          <a:off x="0" y="1293737"/>
          <a:ext cx="6949440" cy="1043347"/>
        </a:xfrm>
        <a:prstGeom prst="roundRect">
          <a:avLst/>
        </a:prstGeom>
        <a:solidFill>
          <a:schemeClr val="accent2">
            <a:hueOff val="-260332"/>
            <a:satOff val="-5408"/>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latin typeface="Neue Haas Grotesk Text Pro"/>
            </a:rPr>
            <a:t>Free breakfast with fresh local food</a:t>
          </a:r>
        </a:p>
      </dsp:txBody>
      <dsp:txXfrm>
        <a:off x="50932" y="1344669"/>
        <a:ext cx="6847576" cy="941483"/>
      </dsp:txXfrm>
    </dsp:sp>
    <dsp:sp modelId="{49D6113D-7411-4B8B-B323-DA2A8F3DDC5C}">
      <dsp:nvSpPr>
        <dsp:cNvPr id="0" name=""/>
        <dsp:cNvSpPr/>
      </dsp:nvSpPr>
      <dsp:spPr>
        <a:xfrm>
          <a:off x="0" y="2371644"/>
          <a:ext cx="6949440" cy="1043347"/>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Flexible, attentive customer service</a:t>
          </a:r>
        </a:p>
      </dsp:txBody>
      <dsp:txXfrm>
        <a:off x="50932" y="2422576"/>
        <a:ext cx="6847576" cy="941483"/>
      </dsp:txXfrm>
    </dsp:sp>
    <dsp:sp modelId="{75CE3098-A981-4408-92BE-A5269370372E}">
      <dsp:nvSpPr>
        <dsp:cNvPr id="0" name=""/>
        <dsp:cNvSpPr/>
      </dsp:nvSpPr>
      <dsp:spPr>
        <a:xfrm>
          <a:off x="0" y="3449552"/>
          <a:ext cx="6949440" cy="1043347"/>
        </a:xfrm>
        <a:prstGeom prst="roundRect">
          <a:avLst/>
        </a:prstGeom>
        <a:solidFill>
          <a:schemeClr val="accent2">
            <a:hueOff val="-780997"/>
            <a:satOff val="-16223"/>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Affordable — yet high quality</a:t>
          </a:r>
        </a:p>
      </dsp:txBody>
      <dsp:txXfrm>
        <a:off x="50932" y="3500484"/>
        <a:ext cx="6847576" cy="941483"/>
      </dsp:txXfrm>
    </dsp:sp>
    <dsp:sp modelId="{20939479-3C55-4747-A23C-7B04E774BABB}">
      <dsp:nvSpPr>
        <dsp:cNvPr id="0" name=""/>
        <dsp:cNvSpPr/>
      </dsp:nvSpPr>
      <dsp:spPr>
        <a:xfrm>
          <a:off x="0" y="4527459"/>
          <a:ext cx="6949440" cy="1043347"/>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Encourages customers to come back and leave good reviews.</a:t>
          </a:r>
          <a:br>
            <a:rPr lang="en-US" sz="1200" kern="1200" dirty="0"/>
          </a:br>
          <a:br>
            <a:rPr lang="en-US" sz="1200" kern="1200" dirty="0"/>
          </a:br>
          <a:r>
            <a:rPr lang="en-US" sz="1200" kern="1200"/>
            <a:t>Environmentally friendly and supports the local community.</a:t>
          </a:r>
          <a:br>
            <a:rPr lang="en-US" sz="1200" kern="1200" dirty="0"/>
          </a:br>
          <a:br>
            <a:rPr lang="en-US" sz="1200" kern="1200" dirty="0"/>
          </a:br>
          <a:endParaRPr lang="en-US" sz="1200" kern="1200" dirty="0"/>
        </a:p>
      </dsp:txBody>
      <dsp:txXfrm>
        <a:off x="50932" y="4578391"/>
        <a:ext cx="6847576" cy="9414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1A6C1-C1CB-451A-BAF7-D75879DA796D}">
      <dsp:nvSpPr>
        <dsp:cNvPr id="0" name=""/>
        <dsp:cNvSpPr/>
      </dsp:nvSpPr>
      <dsp:spPr>
        <a:xfrm>
          <a:off x="0" y="1542"/>
          <a:ext cx="7536203" cy="513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825E3-5812-4F31-9F91-D3267B4124D2}">
      <dsp:nvSpPr>
        <dsp:cNvPr id="0" name=""/>
        <dsp:cNvSpPr/>
      </dsp:nvSpPr>
      <dsp:spPr>
        <a:xfrm>
          <a:off x="155196" y="116978"/>
          <a:ext cx="282176" cy="282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8A93F-A3A1-48DF-A97D-69A58D2778C4}">
      <dsp:nvSpPr>
        <dsp:cNvPr id="0" name=""/>
        <dsp:cNvSpPr/>
      </dsp:nvSpPr>
      <dsp:spPr>
        <a:xfrm>
          <a:off x="592569" y="1542"/>
          <a:ext cx="6864271" cy="6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9" tIns="69569" rIns="69569" bIns="69569" numCol="1" spcCol="1270" anchor="ctr" anchorCtr="0">
          <a:noAutofit/>
        </a:bodyPr>
        <a:lstStyle/>
        <a:p>
          <a:pPr marL="0" lvl="0" indent="0" algn="l" defTabSz="622300">
            <a:lnSpc>
              <a:spcPct val="100000"/>
            </a:lnSpc>
            <a:spcBef>
              <a:spcPct val="0"/>
            </a:spcBef>
            <a:spcAft>
              <a:spcPct val="35000"/>
            </a:spcAft>
            <a:buNone/>
          </a:pPr>
          <a:r>
            <a:rPr lang="en-US" sz="1400" kern="1200"/>
            <a:t>Economic</a:t>
          </a:r>
        </a:p>
      </dsp:txBody>
      <dsp:txXfrm>
        <a:off x="592569" y="1542"/>
        <a:ext cx="6864271" cy="657341"/>
      </dsp:txXfrm>
    </dsp:sp>
    <dsp:sp modelId="{24A5A49B-AAF9-4B1A-8F12-D8F91F42074A}">
      <dsp:nvSpPr>
        <dsp:cNvPr id="0" name=""/>
        <dsp:cNvSpPr/>
      </dsp:nvSpPr>
      <dsp:spPr>
        <a:xfrm>
          <a:off x="0" y="823220"/>
          <a:ext cx="7536203" cy="513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849100-038D-4B14-B143-C96B7EBA01F7}">
      <dsp:nvSpPr>
        <dsp:cNvPr id="0" name=""/>
        <dsp:cNvSpPr/>
      </dsp:nvSpPr>
      <dsp:spPr>
        <a:xfrm>
          <a:off x="155196" y="938655"/>
          <a:ext cx="282176" cy="282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0F883-CCF8-4A66-97FA-167899BCA8AB}">
      <dsp:nvSpPr>
        <dsp:cNvPr id="0" name=""/>
        <dsp:cNvSpPr/>
      </dsp:nvSpPr>
      <dsp:spPr>
        <a:xfrm>
          <a:off x="592569" y="823220"/>
          <a:ext cx="6864271" cy="6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9" tIns="69569" rIns="69569" bIns="69569" numCol="1" spcCol="1270" anchor="ctr" anchorCtr="0">
          <a:noAutofit/>
        </a:bodyPr>
        <a:lstStyle/>
        <a:p>
          <a:pPr marL="0" lvl="0" indent="0" algn="l" defTabSz="622300">
            <a:lnSpc>
              <a:spcPct val="100000"/>
            </a:lnSpc>
            <a:spcBef>
              <a:spcPct val="0"/>
            </a:spcBef>
            <a:spcAft>
              <a:spcPct val="35000"/>
            </a:spcAft>
            <a:buNone/>
          </a:pPr>
          <a:r>
            <a:rPr lang="en-US" sz="1400" kern="1200" dirty="0"/>
            <a:t>Many </a:t>
          </a:r>
          <a:r>
            <a:rPr lang="en-US" sz="1400" kern="1200" dirty="0" err="1"/>
            <a:t>travellers</a:t>
          </a:r>
          <a:r>
            <a:rPr lang="en-US" sz="1400" kern="1200" dirty="0"/>
            <a:t> choose affordable places to stay instead of hotels to save money. Even so, people in the UK continue to spend money on travel and tourism.</a:t>
          </a:r>
        </a:p>
      </dsp:txBody>
      <dsp:txXfrm>
        <a:off x="592569" y="823220"/>
        <a:ext cx="6864271" cy="657341"/>
      </dsp:txXfrm>
    </dsp:sp>
    <dsp:sp modelId="{440FFD81-F2F8-446A-ADBC-C04667CDCBE4}">
      <dsp:nvSpPr>
        <dsp:cNvPr id="0" name=""/>
        <dsp:cNvSpPr/>
      </dsp:nvSpPr>
      <dsp:spPr>
        <a:xfrm>
          <a:off x="0" y="1644897"/>
          <a:ext cx="7536203" cy="513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57D90-17E3-4110-A4B5-0CFAA0AE5840}">
      <dsp:nvSpPr>
        <dsp:cNvPr id="0" name=""/>
        <dsp:cNvSpPr/>
      </dsp:nvSpPr>
      <dsp:spPr>
        <a:xfrm>
          <a:off x="155196" y="1760333"/>
          <a:ext cx="282176" cy="282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030B8-069C-43A0-BC6E-A66AFC1661A2}">
      <dsp:nvSpPr>
        <dsp:cNvPr id="0" name=""/>
        <dsp:cNvSpPr/>
      </dsp:nvSpPr>
      <dsp:spPr>
        <a:xfrm>
          <a:off x="592569" y="1644897"/>
          <a:ext cx="6864271" cy="6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9" tIns="69569" rIns="69569" bIns="69569" numCol="1" spcCol="1270" anchor="ctr" anchorCtr="0">
          <a:noAutofit/>
        </a:bodyPr>
        <a:lstStyle/>
        <a:p>
          <a:pPr marL="0" lvl="0" indent="0" algn="l" defTabSz="622300">
            <a:lnSpc>
              <a:spcPct val="100000"/>
            </a:lnSpc>
            <a:spcBef>
              <a:spcPct val="0"/>
            </a:spcBef>
            <a:spcAft>
              <a:spcPct val="35000"/>
            </a:spcAft>
            <a:buNone/>
          </a:pPr>
          <a:r>
            <a:rPr lang="en-US" sz="1400" kern="1200"/>
            <a:t>Social</a:t>
          </a:r>
        </a:p>
      </dsp:txBody>
      <dsp:txXfrm>
        <a:off x="592569" y="1644897"/>
        <a:ext cx="6864271" cy="657341"/>
      </dsp:txXfrm>
    </dsp:sp>
    <dsp:sp modelId="{E3FA407C-CDCB-48EE-8102-1337A7C2EF4F}">
      <dsp:nvSpPr>
        <dsp:cNvPr id="0" name=""/>
        <dsp:cNvSpPr/>
      </dsp:nvSpPr>
      <dsp:spPr>
        <a:xfrm>
          <a:off x="0" y="2466574"/>
          <a:ext cx="7536203" cy="513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48F74-EFD1-4906-ADF6-AB37600D7070}">
      <dsp:nvSpPr>
        <dsp:cNvPr id="0" name=""/>
        <dsp:cNvSpPr/>
      </dsp:nvSpPr>
      <dsp:spPr>
        <a:xfrm>
          <a:off x="155196" y="2582010"/>
          <a:ext cx="282176" cy="282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49F0F-F0A1-42EF-9CB2-F62B7F063814}">
      <dsp:nvSpPr>
        <dsp:cNvPr id="0" name=""/>
        <dsp:cNvSpPr/>
      </dsp:nvSpPr>
      <dsp:spPr>
        <a:xfrm>
          <a:off x="592569" y="2466574"/>
          <a:ext cx="6864271" cy="6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9" tIns="69569" rIns="69569" bIns="69569" numCol="1" spcCol="1270" anchor="ctr" anchorCtr="0">
          <a:noAutofit/>
        </a:bodyPr>
        <a:lstStyle/>
        <a:p>
          <a:pPr marL="0" lvl="0" indent="0" algn="l" defTabSz="622300">
            <a:lnSpc>
              <a:spcPct val="100000"/>
            </a:lnSpc>
            <a:spcBef>
              <a:spcPct val="0"/>
            </a:spcBef>
            <a:spcAft>
              <a:spcPct val="35000"/>
            </a:spcAft>
            <a:buNone/>
          </a:pPr>
          <a:r>
            <a:rPr lang="en-US" sz="1400" kern="1200" dirty="0"/>
            <a:t>Guests like clean accommodation and </a:t>
          </a:r>
          <a:r>
            <a:rPr lang="en-US" sz="1400" kern="1200" dirty="0" err="1"/>
            <a:t>personalised</a:t>
          </a:r>
          <a:r>
            <a:rPr lang="en-US" sz="1400" kern="1200" dirty="0"/>
            <a:t> service. Good online reviews help attract more bookings.</a:t>
          </a:r>
        </a:p>
      </dsp:txBody>
      <dsp:txXfrm>
        <a:off x="592569" y="2466574"/>
        <a:ext cx="6864271" cy="657341"/>
      </dsp:txXfrm>
    </dsp:sp>
    <dsp:sp modelId="{061B7B8E-784E-49BD-8AC4-408535EE239E}">
      <dsp:nvSpPr>
        <dsp:cNvPr id="0" name=""/>
        <dsp:cNvSpPr/>
      </dsp:nvSpPr>
      <dsp:spPr>
        <a:xfrm>
          <a:off x="0" y="3288252"/>
          <a:ext cx="7536203" cy="513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A8139-2177-45B3-9F3A-EB727607A2FE}">
      <dsp:nvSpPr>
        <dsp:cNvPr id="0" name=""/>
        <dsp:cNvSpPr/>
      </dsp:nvSpPr>
      <dsp:spPr>
        <a:xfrm>
          <a:off x="155196" y="3403687"/>
          <a:ext cx="282176" cy="282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E6B4EC-FA20-4C17-8AD2-F33C72C29B77}">
      <dsp:nvSpPr>
        <dsp:cNvPr id="0" name=""/>
        <dsp:cNvSpPr/>
      </dsp:nvSpPr>
      <dsp:spPr>
        <a:xfrm>
          <a:off x="592569" y="3288252"/>
          <a:ext cx="6864271" cy="6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9" tIns="69569" rIns="69569" bIns="69569" numCol="1" spcCol="1270" anchor="ctr" anchorCtr="0">
          <a:noAutofit/>
        </a:bodyPr>
        <a:lstStyle/>
        <a:p>
          <a:pPr marL="0" lvl="0" indent="0" algn="l" defTabSz="622300">
            <a:lnSpc>
              <a:spcPct val="100000"/>
            </a:lnSpc>
            <a:spcBef>
              <a:spcPct val="0"/>
            </a:spcBef>
            <a:spcAft>
              <a:spcPct val="35000"/>
            </a:spcAft>
            <a:buNone/>
          </a:pPr>
          <a:r>
            <a:rPr lang="en-US" sz="1400" kern="1200"/>
            <a:t>Technology </a:t>
          </a:r>
        </a:p>
      </dsp:txBody>
      <dsp:txXfrm>
        <a:off x="592569" y="3288252"/>
        <a:ext cx="6864271" cy="657341"/>
      </dsp:txXfrm>
    </dsp:sp>
    <dsp:sp modelId="{7392E00C-F58A-4CA7-9061-4AC83617F787}">
      <dsp:nvSpPr>
        <dsp:cNvPr id="0" name=""/>
        <dsp:cNvSpPr/>
      </dsp:nvSpPr>
      <dsp:spPr>
        <a:xfrm>
          <a:off x="0" y="4109929"/>
          <a:ext cx="7536203" cy="513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4D075-4135-4350-AF62-D9523B0D54B4}">
      <dsp:nvSpPr>
        <dsp:cNvPr id="0" name=""/>
        <dsp:cNvSpPr/>
      </dsp:nvSpPr>
      <dsp:spPr>
        <a:xfrm>
          <a:off x="155196" y="4225365"/>
          <a:ext cx="282176" cy="282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298E73-B577-46B8-A727-9102BD5FD660}">
      <dsp:nvSpPr>
        <dsp:cNvPr id="0" name=""/>
        <dsp:cNvSpPr/>
      </dsp:nvSpPr>
      <dsp:spPr>
        <a:xfrm>
          <a:off x="592569" y="4109929"/>
          <a:ext cx="6864271" cy="6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9" tIns="69569" rIns="69569" bIns="69569" numCol="1" spcCol="1270" anchor="ctr" anchorCtr="0">
          <a:noAutofit/>
        </a:bodyPr>
        <a:lstStyle/>
        <a:p>
          <a:pPr marL="0" lvl="0" indent="0" algn="l" defTabSz="622300">
            <a:lnSpc>
              <a:spcPct val="100000"/>
            </a:lnSpc>
            <a:spcBef>
              <a:spcPct val="0"/>
            </a:spcBef>
            <a:spcAft>
              <a:spcPct val="35000"/>
            </a:spcAft>
            <a:buNone/>
          </a:pPr>
          <a:r>
            <a:rPr lang="en-US" sz="1400" kern="1200"/>
            <a:t>Online booking websites, smart locks, and social media help businesses reach more customers and reduce running costs.</a:t>
          </a:r>
        </a:p>
      </dsp:txBody>
      <dsp:txXfrm>
        <a:off x="592569" y="4109929"/>
        <a:ext cx="6864271" cy="6573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C3C74-9CED-40CB-BB5A-5F6D1704BEB7}">
      <dsp:nvSpPr>
        <dsp:cNvPr id="0" name=""/>
        <dsp:cNvSpPr/>
      </dsp:nvSpPr>
      <dsp:spPr>
        <a:xfrm>
          <a:off x="62567" y="102007"/>
          <a:ext cx="981134" cy="9811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7CE69-9387-47BE-8330-B53C955BF79D}">
      <dsp:nvSpPr>
        <dsp:cNvPr id="0" name=""/>
        <dsp:cNvSpPr/>
      </dsp:nvSpPr>
      <dsp:spPr>
        <a:xfrm>
          <a:off x="268606" y="308045"/>
          <a:ext cx="569057" cy="569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90537-CA33-4D4B-BD93-F3D12F220A69}">
      <dsp:nvSpPr>
        <dsp:cNvPr id="0" name=""/>
        <dsp:cNvSpPr/>
      </dsp:nvSpPr>
      <dsp:spPr>
        <a:xfrm>
          <a:off x="1253945" y="102007"/>
          <a:ext cx="2312673" cy="981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Use professional photos and clear, honest prices to attract customers.</a:t>
          </a:r>
        </a:p>
      </dsp:txBody>
      <dsp:txXfrm>
        <a:off x="1253945" y="102007"/>
        <a:ext cx="2312673" cy="981134"/>
      </dsp:txXfrm>
    </dsp:sp>
    <dsp:sp modelId="{7C13B6E8-2649-4C47-8DE2-60E3D604CD10}">
      <dsp:nvSpPr>
        <dsp:cNvPr id="0" name=""/>
        <dsp:cNvSpPr/>
      </dsp:nvSpPr>
      <dsp:spPr>
        <a:xfrm>
          <a:off x="3969584" y="102007"/>
          <a:ext cx="981134" cy="9811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B0FC3-3FFD-4889-AF7A-7845720BD18D}">
      <dsp:nvSpPr>
        <dsp:cNvPr id="0" name=""/>
        <dsp:cNvSpPr/>
      </dsp:nvSpPr>
      <dsp:spPr>
        <a:xfrm>
          <a:off x="4175622" y="308045"/>
          <a:ext cx="569057" cy="569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03167-2BCA-444B-AC52-5C196A9A4B38}">
      <dsp:nvSpPr>
        <dsp:cNvPr id="0" name=""/>
        <dsp:cNvSpPr/>
      </dsp:nvSpPr>
      <dsp:spPr>
        <a:xfrm>
          <a:off x="5160961" y="102007"/>
          <a:ext cx="2312673" cy="981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Replying to customers quickly helps improve your search ranking.</a:t>
          </a:r>
        </a:p>
      </dsp:txBody>
      <dsp:txXfrm>
        <a:off x="5160961" y="102007"/>
        <a:ext cx="2312673" cy="981134"/>
      </dsp:txXfrm>
    </dsp:sp>
    <dsp:sp modelId="{BC87A561-9D71-48DB-AEF9-6D4649FE37A2}">
      <dsp:nvSpPr>
        <dsp:cNvPr id="0" name=""/>
        <dsp:cNvSpPr/>
      </dsp:nvSpPr>
      <dsp:spPr>
        <a:xfrm>
          <a:off x="62567" y="1893839"/>
          <a:ext cx="981134" cy="9811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D959D-9988-4404-B9C6-5B0B75713239}">
      <dsp:nvSpPr>
        <dsp:cNvPr id="0" name=""/>
        <dsp:cNvSpPr/>
      </dsp:nvSpPr>
      <dsp:spPr>
        <a:xfrm>
          <a:off x="268606" y="2099878"/>
          <a:ext cx="569057" cy="569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121126-E860-4152-9391-C14790FA41E6}">
      <dsp:nvSpPr>
        <dsp:cNvPr id="0" name=""/>
        <dsp:cNvSpPr/>
      </dsp:nvSpPr>
      <dsp:spPr>
        <a:xfrm>
          <a:off x="1253945" y="1893839"/>
          <a:ext cx="2312673" cy="981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People can easily find and compare your business online.</a:t>
          </a:r>
        </a:p>
      </dsp:txBody>
      <dsp:txXfrm>
        <a:off x="1253945" y="1893839"/>
        <a:ext cx="2312673" cy="981134"/>
      </dsp:txXfrm>
    </dsp:sp>
    <dsp:sp modelId="{0868F8B8-77AB-4E19-88CA-31AD859D54FD}">
      <dsp:nvSpPr>
        <dsp:cNvPr id="0" name=""/>
        <dsp:cNvSpPr/>
      </dsp:nvSpPr>
      <dsp:spPr>
        <a:xfrm>
          <a:off x="3969584" y="1893839"/>
          <a:ext cx="981134" cy="9811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4DC047-743F-4796-97BA-48600AEBFACA}">
      <dsp:nvSpPr>
        <dsp:cNvPr id="0" name=""/>
        <dsp:cNvSpPr/>
      </dsp:nvSpPr>
      <dsp:spPr>
        <a:xfrm>
          <a:off x="4175622" y="2099878"/>
          <a:ext cx="569057" cy="569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6DEE5F-6D86-4542-A93F-A24A622068C2}">
      <dsp:nvSpPr>
        <dsp:cNvPr id="0" name=""/>
        <dsp:cNvSpPr/>
      </dsp:nvSpPr>
      <dsp:spPr>
        <a:xfrm>
          <a:off x="5160961" y="1893839"/>
          <a:ext cx="2312673" cy="981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Good reviews help attract more bookings over time. </a:t>
          </a:r>
        </a:p>
      </dsp:txBody>
      <dsp:txXfrm>
        <a:off x="5160961" y="1893839"/>
        <a:ext cx="2312673" cy="981134"/>
      </dsp:txXfrm>
    </dsp:sp>
    <dsp:sp modelId="{3399ED2B-8B69-4A3D-81F5-003E986F30B5}">
      <dsp:nvSpPr>
        <dsp:cNvPr id="0" name=""/>
        <dsp:cNvSpPr/>
      </dsp:nvSpPr>
      <dsp:spPr>
        <a:xfrm>
          <a:off x="62567" y="3685672"/>
          <a:ext cx="981134" cy="9811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26391-1697-4FB1-8007-8A8F44A86F31}">
      <dsp:nvSpPr>
        <dsp:cNvPr id="0" name=""/>
        <dsp:cNvSpPr/>
      </dsp:nvSpPr>
      <dsp:spPr>
        <a:xfrm>
          <a:off x="268606" y="3891710"/>
          <a:ext cx="569057" cy="569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6C0C5-E3A1-4AA6-A165-EB9115A73571}">
      <dsp:nvSpPr>
        <dsp:cNvPr id="0" name=""/>
        <dsp:cNvSpPr/>
      </dsp:nvSpPr>
      <dsp:spPr>
        <a:xfrm>
          <a:off x="1253945" y="3685672"/>
          <a:ext cx="2312673" cy="981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Use high-quality photos, clear prices, and reply to customers quickly. This helps improve your online ranking and receive good reviews, making it easier for people to find your business. The goal is to achieve about 75% occupancy.</a:t>
          </a:r>
          <a:br>
            <a:rPr lang="en-US" sz="1100" kern="1200"/>
          </a:br>
          <a:endParaRPr lang="en-US" sz="1100" kern="1200"/>
        </a:p>
      </dsp:txBody>
      <dsp:txXfrm>
        <a:off x="1253945" y="3685672"/>
        <a:ext cx="2312673" cy="9811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1517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470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7/12/2026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202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85554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3716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3645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2691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669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7/12/2026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8094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7/12/2026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875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7/12/2026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6176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8326199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irbnb.com/resources/hosting-homes" TargetMode="External"/><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hyperlink" Target="https://www.visitbritain.org/research-insights" TargetMode="External"/><Relationship Id="rId4" Type="http://schemas.openxmlformats.org/officeDocument/2006/relationships/hyperlink" Target="https://www.statista.com/topics/37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B61FEBE-B024-E867-ADF8-B65D117A2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2648" y="603504"/>
            <a:ext cx="5953569" cy="1527048"/>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Mina House</a:t>
            </a:r>
          </a:p>
        </p:txBody>
      </p:sp>
      <p:sp>
        <p:nvSpPr>
          <p:cNvPr id="3" name="Subtitle 2"/>
          <p:cNvSpPr>
            <a:spLocks noGrp="1"/>
          </p:cNvSpPr>
          <p:nvPr>
            <p:ph type="subTitle" idx="1"/>
          </p:nvPr>
        </p:nvSpPr>
        <p:spPr>
          <a:xfrm>
            <a:off x="612647" y="2212848"/>
            <a:ext cx="6035041" cy="4096512"/>
          </a:xfrm>
        </p:spPr>
        <p:txBody>
          <a:bodyPr vert="horz" lIns="91440" tIns="45720" rIns="91440" bIns="45720" rtlCol="0">
            <a:normAutofit/>
          </a:bodyPr>
          <a:lstStyle/>
          <a:p>
            <a:pPr indent="-228600" algn="l">
              <a:buFont typeface="Arial" panose="020B0604020202020204" pitchFamily="34" charset="0"/>
              <a:buChar char="•"/>
            </a:pPr>
            <a:r>
              <a:rPr lang="en-US"/>
              <a:t>BUSINESS PLAN · Presentation</a:t>
            </a:r>
          </a:p>
          <a:p>
            <a:pPr indent="-228600" algn="l">
              <a:buFont typeface="Arial" panose="020B0604020202020204" pitchFamily="34" charset="0"/>
              <a:buChar char="•"/>
            </a:pPr>
            <a:r>
              <a:rPr lang="en-US"/>
              <a:t>LCLM4006 - Enterprise Entrepreneurship</a:t>
            </a:r>
          </a:p>
          <a:p>
            <a:pPr indent="-228600" algn="l">
              <a:buFont typeface="Arial" panose="020B0604020202020204" pitchFamily="34" charset="0"/>
              <a:buChar char="•"/>
            </a:pPr>
            <a:r>
              <a:rPr lang="en-US"/>
              <a:t>Hamdi Dahir 2504541</a:t>
            </a:r>
          </a:p>
          <a:p>
            <a:pPr indent="-228600" algn="l">
              <a:buFont typeface="Arial" panose="020B0604020202020204" pitchFamily="34" charset="0"/>
              <a:buChar char="•"/>
            </a:pPr>
            <a:r>
              <a:rPr lang="en-US"/>
              <a:t>Mucahit Ozden</a:t>
            </a:r>
          </a:p>
        </p:txBody>
      </p:sp>
      <p:pic>
        <p:nvPicPr>
          <p:cNvPr id="14" name="Picture 13" descr="Paper house in yellow paint wall">
            <a:extLst>
              <a:ext uri="{FF2B5EF4-FFF2-40B4-BE49-F238E27FC236}">
                <a16:creationId xmlns:a16="http://schemas.microsoft.com/office/drawing/2014/main" id="{64D4BBAD-EE93-B352-64C1-DA208A761C0A}"/>
              </a:ext>
            </a:extLst>
          </p:cNvPr>
          <p:cNvPicPr>
            <a:picLocks noChangeAspect="1"/>
          </p:cNvPicPr>
          <p:nvPr/>
        </p:nvPicPr>
        <p:blipFill>
          <a:blip r:embed="rId2"/>
          <a:srcRect r="6762" b="3"/>
          <a:stretch>
            <a:fillRect/>
          </a:stretch>
        </p:blipFill>
        <p:spPr>
          <a:xfrm>
            <a:off x="7435018" y="10"/>
            <a:ext cx="4756982" cy="3405485"/>
          </a:xfrm>
          <a:prstGeom prst="rect">
            <a:avLst/>
          </a:prstGeom>
        </p:spPr>
      </p:pic>
      <p:pic>
        <p:nvPicPr>
          <p:cNvPr id="4" name="Picture 3">
            <a:extLst>
              <a:ext uri="{FF2B5EF4-FFF2-40B4-BE49-F238E27FC236}">
                <a16:creationId xmlns:a16="http://schemas.microsoft.com/office/drawing/2014/main" id="{3206D715-D62C-E3E2-7372-85CDCD58015F}"/>
              </a:ext>
            </a:extLst>
          </p:cNvPr>
          <p:cNvPicPr>
            <a:picLocks noChangeAspect="1"/>
          </p:cNvPicPr>
          <p:nvPr/>
        </p:nvPicPr>
        <p:blipFill>
          <a:blip r:embed="rId3"/>
          <a:srcRect l="6715" r="-3" b="-3"/>
          <a:stretch>
            <a:fillRect/>
          </a:stretch>
        </p:blipFill>
        <p:spPr>
          <a:xfrm>
            <a:off x="7435018" y="3454171"/>
            <a:ext cx="4756982" cy="34038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FBB52-C423-F39F-B802-126D861975D0}"/>
              </a:ext>
            </a:extLst>
          </p:cNvPr>
          <p:cNvSpPr>
            <a:spLocks noGrp="1"/>
          </p:cNvSpPr>
          <p:nvPr>
            <p:ph type="title"/>
          </p:nvPr>
        </p:nvSpPr>
        <p:spPr/>
        <p:txBody>
          <a:bodyPr>
            <a:normAutofit fontScale="90000"/>
          </a:bodyPr>
          <a:lstStyle/>
          <a:p>
            <a:r>
              <a:rPr lang="en-US" sz="3200">
                <a:solidFill>
                  <a:srgbClr val="5E2839"/>
                </a:solidFill>
                <a:latin typeface="Georgia"/>
              </a:rPr>
              <a:t>What is Mina House?</a:t>
            </a:r>
            <a:endParaRPr lang="en-US"/>
          </a:p>
          <a:p>
            <a:br>
              <a:rPr lang="en-US" dirty="0"/>
            </a:br>
            <a:endParaRPr lang="en-US" dirty="0"/>
          </a:p>
        </p:txBody>
      </p:sp>
      <p:graphicFrame>
        <p:nvGraphicFramePr>
          <p:cNvPr id="4" name="Content Placeholder 3">
            <a:extLst>
              <a:ext uri="{FF2B5EF4-FFF2-40B4-BE49-F238E27FC236}">
                <a16:creationId xmlns:a16="http://schemas.microsoft.com/office/drawing/2014/main" id="{F4E39C85-EEF7-4F02-B680-8A2AF32DAA2C}"/>
              </a:ext>
            </a:extLst>
          </p:cNvPr>
          <p:cNvGraphicFramePr>
            <a:graphicFrameLocks noGrp="1"/>
          </p:cNvGraphicFramePr>
          <p:nvPr>
            <p:ph idx="1"/>
            <p:extLst>
              <p:ext uri="{D42A27DB-BD31-4B8C-83A1-F6EECF244321}">
                <p14:modId xmlns:p14="http://schemas.microsoft.com/office/powerpoint/2010/main" val="2292090965"/>
              </p:ext>
            </p:extLst>
          </p:nvPr>
        </p:nvGraphicFramePr>
        <p:xfrm>
          <a:off x="-174171" y="21771"/>
          <a:ext cx="12339231" cy="6795795"/>
        </p:xfrm>
        <a:graphic>
          <a:graphicData uri="http://schemas.openxmlformats.org/drawingml/2006/table">
            <a:tbl>
              <a:tblPr firstRow="1" bandRow="1">
                <a:tableStyleId>{5C22544A-7EE6-4342-B048-85BDC9FD1C3A}</a:tableStyleId>
              </a:tblPr>
              <a:tblGrid>
                <a:gridCol w="3747795">
                  <a:extLst>
                    <a:ext uri="{9D8B030D-6E8A-4147-A177-3AD203B41FA5}">
                      <a16:colId xmlns:a16="http://schemas.microsoft.com/office/drawing/2014/main" val="567391177"/>
                    </a:ext>
                  </a:extLst>
                </a:gridCol>
                <a:gridCol w="2863812">
                  <a:extLst>
                    <a:ext uri="{9D8B030D-6E8A-4147-A177-3AD203B41FA5}">
                      <a16:colId xmlns:a16="http://schemas.microsoft.com/office/drawing/2014/main" val="3657577707"/>
                    </a:ext>
                  </a:extLst>
                </a:gridCol>
                <a:gridCol w="2863812">
                  <a:extLst>
                    <a:ext uri="{9D8B030D-6E8A-4147-A177-3AD203B41FA5}">
                      <a16:colId xmlns:a16="http://schemas.microsoft.com/office/drawing/2014/main" val="911964073"/>
                    </a:ext>
                  </a:extLst>
                </a:gridCol>
                <a:gridCol w="2863812">
                  <a:extLst>
                    <a:ext uri="{9D8B030D-6E8A-4147-A177-3AD203B41FA5}">
                      <a16:colId xmlns:a16="http://schemas.microsoft.com/office/drawing/2014/main" val="1551282769"/>
                    </a:ext>
                  </a:extLst>
                </a:gridCol>
              </a:tblGrid>
              <a:tr h="4446441">
                <a:tc>
                  <a:txBody>
                    <a:bodyPr/>
                    <a:lstStyle/>
                    <a:p>
                      <a:pPr lvl="0">
                        <a:buNone/>
                      </a:pPr>
                      <a:r>
                        <a:rPr lang="en-US" sz="1800" b="1" i="0" u="none" strike="noStrike" baseline="0" noProof="0">
                          <a:solidFill>
                            <a:srgbClr val="FFFFFF"/>
                          </a:solidFill>
                          <a:latin typeface="Neue Haas Grotesk Text Pro"/>
                        </a:rPr>
                        <a:t>Boutique Airbnb</a:t>
                      </a:r>
                    </a:p>
                    <a:p>
                      <a:pPr lvl="0">
                        <a:buNone/>
                      </a:pPr>
                      <a:endParaRPr lang="en-US" sz="1800" b="1" i="0" u="none" strike="noStrike" baseline="0" noProof="0" dirty="0">
                        <a:solidFill>
                          <a:srgbClr val="FFFFFF"/>
                        </a:solidFill>
                        <a:latin typeface="Neue Haas Grotesk Text Pro"/>
                      </a:endParaRPr>
                    </a:p>
                  </a:txBody>
                  <a:tcPr/>
                </a:tc>
                <a:tc>
                  <a:txBody>
                    <a:bodyPr/>
                    <a:lstStyle/>
                    <a:p>
                      <a:pPr marL="0" lvl="0" indent="0" algn="l">
                        <a:lnSpc>
                          <a:spcPct val="100000"/>
                        </a:lnSpc>
                        <a:buNone/>
                      </a:pPr>
                      <a:r>
                        <a:rPr lang="en-US" sz="1900" b="1" i="0" u="none" strike="noStrike" baseline="0" noProof="0">
                          <a:solidFill>
                            <a:srgbClr val="5E2839"/>
                          </a:solidFill>
                          <a:latin typeface="Georgia"/>
                        </a:rPr>
                        <a:t>Themed stays</a:t>
                      </a:r>
                      <a:endParaRPr lang="en-US"/>
                    </a:p>
                    <a:p>
                      <a:pPr marL="0" lvl="0" indent="0" algn="l">
                        <a:lnSpc>
                          <a:spcPct val="100000"/>
                        </a:lnSpc>
                        <a:buNone/>
                      </a:pPr>
                      <a:br>
                        <a:rPr lang="en-US" dirty="0"/>
                      </a:br>
                      <a:br>
                        <a:rPr lang="en-US" dirty="0"/>
                      </a:br>
                      <a:endParaRPr lang="en-US" dirty="0"/>
                    </a:p>
                    <a:p>
                      <a:pPr lvl="0">
                        <a:buNone/>
                      </a:pPr>
                      <a:br>
                        <a:rPr lang="en-US" dirty="0"/>
                      </a:br>
                      <a:endParaRPr lang="en-US" dirty="0"/>
                    </a:p>
                  </a:txBody>
                  <a:tcPr/>
                </a:tc>
                <a:tc>
                  <a:txBody>
                    <a:bodyPr/>
                    <a:lstStyle/>
                    <a:p>
                      <a:pPr marL="0" lvl="0" indent="0" algn="l">
                        <a:lnSpc>
                          <a:spcPct val="100000"/>
                        </a:lnSpc>
                        <a:buNone/>
                      </a:pPr>
                      <a:r>
                        <a:rPr lang="en-US" sz="1800" b="1" i="0" u="none" strike="noStrike" baseline="0" noProof="0">
                          <a:solidFill>
                            <a:srgbClr val="FFFFFF"/>
                          </a:solidFill>
                          <a:latin typeface="Neue Haas Grotesk Text Pro"/>
                        </a:rPr>
                        <a:t>Comfortable stay</a:t>
                      </a:r>
                      <a:endParaRPr lang="en-US"/>
                    </a:p>
                    <a:p>
                      <a:pPr lvl="0">
                        <a:buNone/>
                      </a:pPr>
                      <a:br>
                        <a:rPr lang="en-US" dirty="0"/>
                      </a:br>
                      <a:endParaRPr lang="en-US" dirty="0"/>
                    </a:p>
                  </a:txBody>
                  <a:tcPr/>
                </a:tc>
                <a:tc>
                  <a:txBody>
                    <a:bodyPr/>
                    <a:lstStyle/>
                    <a:p>
                      <a:pPr lvl="0">
                        <a:buNone/>
                      </a:pPr>
                      <a:r>
                        <a:rPr lang="en-US" sz="1800" b="1" i="0" u="none" strike="noStrike" baseline="0" noProof="0">
                          <a:solidFill>
                            <a:srgbClr val="FFFFFF"/>
                          </a:solidFill>
                          <a:latin typeface="Neue Haas Grotesk Text Pro"/>
                        </a:rPr>
                        <a:t>Personal touch</a:t>
                      </a:r>
                    </a:p>
                    <a:p>
                      <a:pPr lvl="0">
                        <a:buNone/>
                      </a:pPr>
                      <a:endParaRPr lang="en-US" sz="1800" b="1" i="0" u="none" strike="noStrike" baseline="0" noProof="0" dirty="0">
                        <a:solidFill>
                          <a:srgbClr val="FFFFFF"/>
                        </a:solidFill>
                        <a:latin typeface="Neue Haas Grotesk Text Pro"/>
                      </a:endParaRPr>
                    </a:p>
                  </a:txBody>
                  <a:tcPr/>
                </a:tc>
                <a:extLst>
                  <a:ext uri="{0D108BD9-81ED-4DB2-BD59-A6C34878D82A}">
                    <a16:rowId xmlns:a16="http://schemas.microsoft.com/office/drawing/2014/main" val="1944964232"/>
                  </a:ext>
                </a:extLst>
              </a:tr>
              <a:tr h="2349354">
                <a:tc>
                  <a:txBody>
                    <a:bodyPr/>
                    <a:lstStyle/>
                    <a:p>
                      <a:pPr marL="0" lvl="0" indent="0" algn="l">
                        <a:lnSpc>
                          <a:spcPct val="100000"/>
                        </a:lnSpc>
                        <a:buNone/>
                      </a:pPr>
                      <a:r>
                        <a:rPr lang="en-US" sz="1800" b="0" i="0" u="none" strike="noStrike" baseline="0" noProof="0">
                          <a:solidFill>
                            <a:srgbClr val="000000"/>
                          </a:solidFill>
                          <a:latin typeface="Neue Haas Grotesk Text Pro"/>
                        </a:rPr>
                        <a:t>Private guest rooms in central Birmingham</a:t>
                      </a:r>
                      <a:endParaRPr lang="en-US"/>
                    </a:p>
                    <a:p>
                      <a:pPr lvl="0">
                        <a:buNone/>
                      </a:pPr>
                      <a:br>
                        <a:rPr lang="en-US" dirty="0"/>
                      </a:br>
                      <a:endParaRPr lang="en-US" dirty="0"/>
                    </a:p>
                  </a:txBody>
                  <a:tcPr/>
                </a:tc>
                <a:tc>
                  <a:txBody>
                    <a:bodyPr/>
                    <a:lstStyle/>
                    <a:p>
                      <a:pPr lvl="0">
                        <a:buNone/>
                      </a:pPr>
                      <a:br>
                        <a:rPr lang="en-US" dirty="0"/>
                      </a:br>
                      <a:r>
                        <a:rPr lang="en-US"/>
                        <a:t>Special decorations for birthdays, anniversaries, and Valentine's Day.</a:t>
                      </a:r>
                      <a:endParaRPr lang="en-US" dirty="0"/>
                    </a:p>
                  </a:txBody>
                  <a:tcPr/>
                </a:tc>
                <a:tc>
                  <a:txBody>
                    <a:bodyPr/>
                    <a:lstStyle/>
                    <a:p>
                      <a:pPr marL="0" lvl="0" indent="0" algn="l">
                        <a:lnSpc>
                          <a:spcPct val="100000"/>
                        </a:lnSpc>
                        <a:buNone/>
                      </a:pPr>
                      <a:r>
                        <a:rPr lang="en-US" sz="1800" b="0" i="0" u="none" strike="noStrike" baseline="0" noProof="0">
                          <a:solidFill>
                            <a:srgbClr val="000000"/>
                          </a:solidFill>
                          <a:latin typeface="Neue Haas Grotesk Text Pro"/>
                        </a:rPr>
                        <a:t>Breakfast, free Wi-Fi and private bathroom</a:t>
                      </a:r>
                      <a:endParaRPr lang="en-US"/>
                    </a:p>
                    <a:p>
                      <a:pPr lvl="0">
                        <a:buNone/>
                      </a:pPr>
                      <a:br>
                        <a:rPr lang="en-US" dirty="0"/>
                      </a:br>
                      <a:endParaRPr lang="en-US" dirty="0"/>
                    </a:p>
                  </a:txBody>
                  <a:tcPr/>
                </a:tc>
                <a:tc>
                  <a:txBody>
                    <a:bodyPr/>
                    <a:lstStyle/>
                    <a:p>
                      <a:pPr lvl="0">
                        <a:buNone/>
                      </a:pPr>
                      <a:br>
                        <a:rPr lang="en-US" dirty="0"/>
                      </a:br>
                      <a:r>
                        <a:rPr lang="en-US"/>
                        <a:t>Comfortable stays, memorable experiences, and excellent customer service.</a:t>
                      </a:r>
                      <a:endParaRPr lang="en-US" dirty="0"/>
                    </a:p>
                  </a:txBody>
                  <a:tcPr/>
                </a:tc>
                <a:extLst>
                  <a:ext uri="{0D108BD9-81ED-4DB2-BD59-A6C34878D82A}">
                    <a16:rowId xmlns:a16="http://schemas.microsoft.com/office/drawing/2014/main" val="266823616"/>
                  </a:ext>
                </a:extLst>
              </a:tr>
            </a:tbl>
          </a:graphicData>
        </a:graphic>
      </p:graphicFrame>
      <p:pic>
        <p:nvPicPr>
          <p:cNvPr id="5" name="Picture 4" descr="preencoded.png">
            <a:extLst>
              <a:ext uri="{FF2B5EF4-FFF2-40B4-BE49-F238E27FC236}">
                <a16:creationId xmlns:a16="http://schemas.microsoft.com/office/drawing/2014/main" id="{1DE505CE-BE75-C78E-F240-65B7F18675FF}"/>
              </a:ext>
            </a:extLst>
          </p:cNvPr>
          <p:cNvPicPr>
            <a:picLocks noChangeAspect="1"/>
          </p:cNvPicPr>
          <p:nvPr/>
        </p:nvPicPr>
        <p:blipFill>
          <a:blip r:embed="rId2"/>
          <a:stretch>
            <a:fillRect/>
          </a:stretch>
        </p:blipFill>
        <p:spPr>
          <a:xfrm>
            <a:off x="717096" y="2106839"/>
            <a:ext cx="438150" cy="438150"/>
          </a:xfrm>
          <a:prstGeom prst="rect">
            <a:avLst/>
          </a:prstGeom>
        </p:spPr>
      </p:pic>
      <p:pic>
        <p:nvPicPr>
          <p:cNvPr id="6" name="Picture 5" descr="preencoded.png">
            <a:extLst>
              <a:ext uri="{FF2B5EF4-FFF2-40B4-BE49-F238E27FC236}">
                <a16:creationId xmlns:a16="http://schemas.microsoft.com/office/drawing/2014/main" id="{928E2AB7-42BA-BFBC-5A2F-AFAE5693A9DE}"/>
              </a:ext>
            </a:extLst>
          </p:cNvPr>
          <p:cNvPicPr>
            <a:picLocks noChangeAspect="1"/>
          </p:cNvPicPr>
          <p:nvPr/>
        </p:nvPicPr>
        <p:blipFill>
          <a:blip r:embed="rId3"/>
          <a:stretch>
            <a:fillRect/>
          </a:stretch>
        </p:blipFill>
        <p:spPr>
          <a:xfrm>
            <a:off x="3975553" y="2106839"/>
            <a:ext cx="438150" cy="438150"/>
          </a:xfrm>
          <a:prstGeom prst="rect">
            <a:avLst/>
          </a:prstGeom>
        </p:spPr>
      </p:pic>
      <p:pic>
        <p:nvPicPr>
          <p:cNvPr id="7" name="Picture 6" descr="preencoded.png">
            <a:extLst>
              <a:ext uri="{FF2B5EF4-FFF2-40B4-BE49-F238E27FC236}">
                <a16:creationId xmlns:a16="http://schemas.microsoft.com/office/drawing/2014/main" id="{4F6E84C2-1F6C-E9A4-C54D-03F352C47507}"/>
              </a:ext>
            </a:extLst>
          </p:cNvPr>
          <p:cNvPicPr>
            <a:picLocks noChangeAspect="1"/>
          </p:cNvPicPr>
          <p:nvPr/>
        </p:nvPicPr>
        <p:blipFill>
          <a:blip r:embed="rId4"/>
          <a:stretch>
            <a:fillRect/>
          </a:stretch>
        </p:blipFill>
        <p:spPr>
          <a:xfrm>
            <a:off x="7117896" y="2106840"/>
            <a:ext cx="438150" cy="438150"/>
          </a:xfrm>
          <a:prstGeom prst="rect">
            <a:avLst/>
          </a:prstGeom>
        </p:spPr>
      </p:pic>
      <p:pic>
        <p:nvPicPr>
          <p:cNvPr id="8" name="Picture 7" descr="preencoded.png">
            <a:extLst>
              <a:ext uri="{FF2B5EF4-FFF2-40B4-BE49-F238E27FC236}">
                <a16:creationId xmlns:a16="http://schemas.microsoft.com/office/drawing/2014/main" id="{8CA308E9-BAD6-0BD1-F836-493A9351C9D0}"/>
              </a:ext>
            </a:extLst>
          </p:cNvPr>
          <p:cNvPicPr>
            <a:picLocks noChangeAspect="1"/>
          </p:cNvPicPr>
          <p:nvPr/>
        </p:nvPicPr>
        <p:blipFill>
          <a:blip r:embed="rId5"/>
          <a:stretch>
            <a:fillRect/>
          </a:stretch>
        </p:blipFill>
        <p:spPr>
          <a:xfrm>
            <a:off x="10586810" y="2106840"/>
            <a:ext cx="438150" cy="438150"/>
          </a:xfrm>
          <a:prstGeom prst="rect">
            <a:avLst/>
          </a:prstGeom>
        </p:spPr>
      </p:pic>
    </p:spTree>
    <p:extLst>
      <p:ext uri="{BB962C8B-B14F-4D97-AF65-F5344CB8AC3E}">
        <p14:creationId xmlns:p14="http://schemas.microsoft.com/office/powerpoint/2010/main" val="1581116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9BFA3-C948-9BA0-E977-EFD19AD0C4E0}"/>
              </a:ext>
            </a:extLst>
          </p:cNvPr>
          <p:cNvSpPr>
            <a:spLocks noGrp="1"/>
          </p:cNvSpPr>
          <p:nvPr>
            <p:ph type="title"/>
          </p:nvPr>
        </p:nvSpPr>
        <p:spPr>
          <a:xfrm>
            <a:off x="612649" y="548639"/>
            <a:ext cx="3494314" cy="5786638"/>
          </a:xfrm>
        </p:spPr>
        <p:txBody>
          <a:bodyPr anchor="t">
            <a:normAutofit/>
          </a:bodyPr>
          <a:lstStyle/>
          <a:p>
            <a:r>
              <a:rPr lang="en-US"/>
              <a:t>What makes us different </a:t>
            </a:r>
          </a:p>
        </p:txBody>
      </p:sp>
      <p:graphicFrame>
        <p:nvGraphicFramePr>
          <p:cNvPr id="30" name="Content Placeholder 2">
            <a:extLst>
              <a:ext uri="{FF2B5EF4-FFF2-40B4-BE49-F238E27FC236}">
                <a16:creationId xmlns:a16="http://schemas.microsoft.com/office/drawing/2014/main" id="{1360C902-3245-3948-5292-07EF666FEA79}"/>
              </a:ext>
            </a:extLst>
          </p:cNvPr>
          <p:cNvGraphicFramePr>
            <a:graphicFrameLocks noGrp="1"/>
          </p:cNvGraphicFramePr>
          <p:nvPr>
            <p:ph idx="1"/>
            <p:extLst>
              <p:ext uri="{D42A27DB-BD31-4B8C-83A1-F6EECF244321}">
                <p14:modId xmlns:p14="http://schemas.microsoft.com/office/powerpoint/2010/main" val="288898641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4" name="Graphic 33" descr="Bed with solid fill">
            <a:extLst>
              <a:ext uri="{FF2B5EF4-FFF2-40B4-BE49-F238E27FC236}">
                <a16:creationId xmlns:a16="http://schemas.microsoft.com/office/drawing/2014/main" id="{A55B0E9D-4569-8C9A-B2CB-9D1C1D75CC6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61143" y="1505858"/>
            <a:ext cx="2111828" cy="4913084"/>
          </a:xfrm>
          <a:prstGeom prst="rect">
            <a:avLst/>
          </a:prstGeom>
        </p:spPr>
      </p:pic>
    </p:spTree>
    <p:extLst>
      <p:ext uri="{BB962C8B-B14F-4D97-AF65-F5344CB8AC3E}">
        <p14:creationId xmlns:p14="http://schemas.microsoft.com/office/powerpoint/2010/main" val="771894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44A68-17A2-A156-52FC-FE2C212EE40B}"/>
              </a:ext>
            </a:extLst>
          </p:cNvPr>
          <p:cNvSpPr>
            <a:spLocks noGrp="1"/>
          </p:cNvSpPr>
          <p:nvPr>
            <p:ph type="title"/>
          </p:nvPr>
        </p:nvSpPr>
        <p:spPr>
          <a:xfrm>
            <a:off x="614679" y="548640"/>
            <a:ext cx="4779572" cy="2067705"/>
          </a:xfrm>
        </p:spPr>
        <p:txBody>
          <a:bodyPr anchor="t">
            <a:normAutofit/>
          </a:bodyPr>
          <a:lstStyle/>
          <a:p>
            <a:pPr marL="228600" indent="-228600">
              <a:spcBef>
                <a:spcPts val="1000"/>
              </a:spcBef>
            </a:pPr>
            <a:r>
              <a:rPr lang="en-US" sz="2500"/>
              <a:t>Structure &amp; legal format sole trader </a:t>
            </a:r>
          </a:p>
          <a:p>
            <a:pPr marL="228600" indent="-228600">
              <a:spcBef>
                <a:spcPts val="1000"/>
              </a:spcBef>
            </a:pPr>
            <a:endParaRPr lang="en-US" sz="2500"/>
          </a:p>
          <a:p>
            <a:br>
              <a:rPr lang="en-US" sz="2500"/>
            </a:br>
            <a:endParaRPr lang="en-US" sz="2500"/>
          </a:p>
        </p:txBody>
      </p:sp>
      <p:pic>
        <p:nvPicPr>
          <p:cNvPr id="7" name="Graphic 6" descr="Briefcase">
            <a:extLst>
              <a:ext uri="{FF2B5EF4-FFF2-40B4-BE49-F238E27FC236}">
                <a16:creationId xmlns:a16="http://schemas.microsoft.com/office/drawing/2014/main" id="{81224853-4721-B280-D935-27ECC3BC02A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016C4702-1FF9-7F1B-4303-0A8F3E9706AE}"/>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buNone/>
            </a:pPr>
            <a:r>
              <a:rPr lang="en-US" sz="1800">
                <a:latin typeface="Arial"/>
                <a:cs typeface="Arial"/>
              </a:rPr>
              <a:t>Owned and managed by one person.</a:t>
            </a:r>
            <a:endParaRPr lang="en-US"/>
          </a:p>
          <a:p>
            <a:pPr marL="0" indent="0">
              <a:lnSpc>
                <a:spcPct val="110000"/>
              </a:lnSpc>
              <a:buNone/>
            </a:pPr>
            <a:r>
              <a:rPr lang="en-US" sz="1800">
                <a:latin typeface="Arial"/>
                <a:cs typeface="Arial"/>
              </a:rPr>
              <a:t>Bookings, marketing, purchasing &amp; daily running</a:t>
            </a:r>
            <a:endParaRPr lang="en-US"/>
          </a:p>
          <a:p>
            <a:pPr marL="0" indent="0">
              <a:lnSpc>
                <a:spcPct val="110000"/>
              </a:lnSpc>
              <a:buNone/>
            </a:pPr>
            <a:endParaRPr lang="en-US" sz="1800" dirty="0">
              <a:latin typeface="Arial"/>
              <a:cs typeface="Arial"/>
            </a:endParaRPr>
          </a:p>
          <a:p>
            <a:pPr marL="0" indent="0">
              <a:lnSpc>
                <a:spcPct val="110000"/>
              </a:lnSpc>
              <a:buNone/>
            </a:pPr>
            <a:br>
              <a:rPr lang="en-US" sz="1800" dirty="0">
                <a:latin typeface="Arial"/>
                <a:cs typeface="Arial"/>
              </a:rPr>
            </a:br>
            <a:r>
              <a:rPr lang="en-US" sz="1800">
                <a:latin typeface="Arial"/>
                <a:ea typeface="+mn-lt"/>
                <a:cs typeface="Arial"/>
              </a:rPr>
              <a:t>The business will employ part-time cleaners to keep the workplace clean and tidy.</a:t>
            </a:r>
            <a:endParaRPr lang="en-US"/>
          </a:p>
          <a:p>
            <a:pPr marL="0" indent="0">
              <a:lnSpc>
                <a:spcPct val="110000"/>
              </a:lnSpc>
              <a:buNone/>
            </a:pPr>
            <a:r>
              <a:rPr lang="en-US" sz="1800">
                <a:latin typeface="Arial"/>
                <a:cs typeface="Arial"/>
              </a:rPr>
              <a:t>Local staff keep cleanliness standards high</a:t>
            </a:r>
          </a:p>
          <a:p>
            <a:pPr marL="0" indent="0">
              <a:lnSpc>
                <a:spcPct val="110000"/>
              </a:lnSpc>
              <a:buNone/>
            </a:pPr>
            <a:br>
              <a:rPr lang="en-US" sz="1800" dirty="0">
                <a:latin typeface="Arial"/>
                <a:cs typeface="Arial"/>
              </a:rPr>
            </a:br>
            <a:r>
              <a:rPr lang="en-US" sz="1800">
                <a:latin typeface="Arial"/>
                <a:ea typeface="+mn-lt"/>
                <a:cs typeface="Arial"/>
              </a:rPr>
              <a:t>Can grow as demand increases.</a:t>
            </a:r>
          </a:p>
          <a:p>
            <a:pPr marL="0" indent="0">
              <a:lnSpc>
                <a:spcPct val="110000"/>
              </a:lnSpc>
              <a:buNone/>
            </a:pPr>
            <a:r>
              <a:rPr lang="en-US" sz="1800">
                <a:latin typeface="Arial"/>
                <a:cs typeface="Arial"/>
              </a:rPr>
              <a:t>Extra housekeeping &amp; guest staff added later</a:t>
            </a:r>
          </a:p>
          <a:p>
            <a:pPr marL="0" indent="0">
              <a:lnSpc>
                <a:spcPct val="110000"/>
              </a:lnSpc>
              <a:buNone/>
            </a:pPr>
            <a:br>
              <a:rPr lang="en-US" sz="1800" dirty="0"/>
            </a:br>
            <a:br>
              <a:rPr lang="en-US" sz="1800" dirty="0"/>
            </a:br>
            <a:endParaRPr lang="en-US" sz="1800">
              <a:latin typeface="Arial"/>
              <a:cs typeface="Arial"/>
            </a:endParaRPr>
          </a:p>
          <a:p>
            <a:pPr>
              <a:lnSpc>
                <a:spcPct val="110000"/>
              </a:lnSpc>
            </a:pPr>
            <a:br>
              <a:rPr lang="en-US" sz="1800" dirty="0"/>
            </a:br>
            <a:endParaRPr lang="en-US" sz="1800">
              <a:latin typeface="Arial"/>
              <a:cs typeface="Arial"/>
            </a:endParaRPr>
          </a:p>
        </p:txBody>
      </p:sp>
    </p:spTree>
    <p:extLst>
      <p:ext uri="{BB962C8B-B14F-4D97-AF65-F5344CB8AC3E}">
        <p14:creationId xmlns:p14="http://schemas.microsoft.com/office/powerpoint/2010/main" val="2518579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73DDB-9AD7-D42B-C26B-57FBF6FBD133}"/>
              </a:ext>
            </a:extLst>
          </p:cNvPr>
          <p:cNvSpPr>
            <a:spLocks noGrp="1"/>
          </p:cNvSpPr>
          <p:nvPr>
            <p:ph type="title"/>
          </p:nvPr>
        </p:nvSpPr>
        <p:spPr>
          <a:xfrm>
            <a:off x="612650" y="1252728"/>
            <a:ext cx="2905613" cy="4768815"/>
          </a:xfrm>
        </p:spPr>
        <p:txBody>
          <a:bodyPr>
            <a:normAutofit/>
          </a:bodyPr>
          <a:lstStyle/>
          <a:p>
            <a:r>
              <a:rPr lang="en-US" sz="3200">
                <a:latin typeface="Georgia"/>
              </a:rPr>
              <a:t> </a:t>
            </a:r>
            <a:r>
              <a:rPr lang="en-US" sz="3200" b="0">
                <a:ea typeface="+mj-lt"/>
                <a:cs typeface="+mj-lt"/>
              </a:rPr>
              <a:t>Key  Factors </a:t>
            </a:r>
            <a:br>
              <a:rPr lang="en-US" sz="3200"/>
            </a:br>
            <a:endParaRPr lang="en-US" sz="3200"/>
          </a:p>
        </p:txBody>
      </p:sp>
      <p:graphicFrame>
        <p:nvGraphicFramePr>
          <p:cNvPr id="24" name="Content Placeholder 2">
            <a:extLst>
              <a:ext uri="{FF2B5EF4-FFF2-40B4-BE49-F238E27FC236}">
                <a16:creationId xmlns:a16="http://schemas.microsoft.com/office/drawing/2014/main" id="{7A82B334-5F1C-7AF6-390B-46EDA8366739}"/>
              </a:ext>
            </a:extLst>
          </p:cNvPr>
          <p:cNvGraphicFramePr>
            <a:graphicFrameLocks noGrp="1"/>
          </p:cNvGraphicFramePr>
          <p:nvPr>
            <p:ph idx="1"/>
            <p:extLst>
              <p:ext uri="{D42A27DB-BD31-4B8C-83A1-F6EECF244321}">
                <p14:modId xmlns:p14="http://schemas.microsoft.com/office/powerpoint/2010/main" val="4055132963"/>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0932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D6774-DCF2-ACED-708F-EE621B6AC46C}"/>
              </a:ext>
            </a:extLst>
          </p:cNvPr>
          <p:cNvSpPr>
            <a:spLocks noGrp="1"/>
          </p:cNvSpPr>
          <p:nvPr>
            <p:ph type="title"/>
          </p:nvPr>
        </p:nvSpPr>
        <p:spPr>
          <a:xfrm>
            <a:off x="612650" y="1252728"/>
            <a:ext cx="2905613" cy="4768815"/>
          </a:xfrm>
        </p:spPr>
        <p:txBody>
          <a:bodyPr>
            <a:normAutofit/>
          </a:bodyPr>
          <a:lstStyle/>
          <a:p>
            <a:r>
              <a:rPr lang="en-US" sz="3200"/>
              <a:t>Online booking platforms</a:t>
            </a:r>
            <a:br>
              <a:rPr lang="en-US" sz="3200"/>
            </a:br>
            <a:r>
              <a:rPr lang="en-US" sz="3200"/>
              <a:t>Airbnb &amp; Booking.com</a:t>
            </a:r>
          </a:p>
        </p:txBody>
      </p:sp>
      <p:graphicFrame>
        <p:nvGraphicFramePr>
          <p:cNvPr id="24" name="Content Placeholder 2">
            <a:extLst>
              <a:ext uri="{FF2B5EF4-FFF2-40B4-BE49-F238E27FC236}">
                <a16:creationId xmlns:a16="http://schemas.microsoft.com/office/drawing/2014/main" id="{9FFB0E9B-B3E7-3845-FF60-35548794EAD4}"/>
              </a:ext>
            </a:extLst>
          </p:cNvPr>
          <p:cNvGraphicFramePr>
            <a:graphicFrameLocks noGrp="1"/>
          </p:cNvGraphicFramePr>
          <p:nvPr>
            <p:ph idx="1"/>
            <p:extLst>
              <p:ext uri="{D42A27DB-BD31-4B8C-83A1-F6EECF244321}">
                <p14:modId xmlns:p14="http://schemas.microsoft.com/office/powerpoint/2010/main" val="3989025368"/>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2063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399D3-EC7C-CE9E-5F93-841D78B885DD}"/>
              </a:ext>
            </a:extLst>
          </p:cNvPr>
          <p:cNvSpPr>
            <a:spLocks noGrp="1"/>
          </p:cNvSpPr>
          <p:nvPr>
            <p:ph type="title"/>
          </p:nvPr>
        </p:nvSpPr>
        <p:spPr>
          <a:xfrm>
            <a:off x="341680" y="5358268"/>
            <a:ext cx="7204271" cy="1094733"/>
          </a:xfrm>
        </p:spPr>
        <p:txBody>
          <a:bodyPr>
            <a:normAutofit/>
          </a:bodyPr>
          <a:lstStyle/>
          <a:p>
            <a:r>
              <a:rPr lang="en-US"/>
              <a:t>funding  start-up costs.</a:t>
            </a:r>
          </a:p>
        </p:txBody>
      </p:sp>
      <p:pic>
        <p:nvPicPr>
          <p:cNvPr id="6" name="Picture 5">
            <a:extLst>
              <a:ext uri="{FF2B5EF4-FFF2-40B4-BE49-F238E27FC236}">
                <a16:creationId xmlns:a16="http://schemas.microsoft.com/office/drawing/2014/main" id="{D22E1E95-509D-F5F8-A3D0-4A7009F94B3C}"/>
              </a:ext>
            </a:extLst>
          </p:cNvPr>
          <p:cNvPicPr>
            <a:picLocks noChangeAspect="1"/>
          </p:cNvPicPr>
          <p:nvPr/>
        </p:nvPicPr>
        <p:blipFill>
          <a:blip r:embed="rId2"/>
          <a:srcRect t="23353" r="1" b="24638"/>
          <a:stretch>
            <a:fillRect/>
          </a:stretch>
        </p:blipFill>
        <p:spPr>
          <a:xfrm>
            <a:off x="419099" y="419102"/>
            <a:ext cx="7129183" cy="4663886"/>
          </a:xfrm>
          <a:prstGeom prst="rect">
            <a:avLst/>
          </a:prstGeom>
        </p:spPr>
      </p:pic>
      <p:sp>
        <p:nvSpPr>
          <p:cNvPr id="3" name="Content Placeholder 2">
            <a:extLst>
              <a:ext uri="{FF2B5EF4-FFF2-40B4-BE49-F238E27FC236}">
                <a16:creationId xmlns:a16="http://schemas.microsoft.com/office/drawing/2014/main" id="{3131BF3D-711D-F75E-C11A-12850616E628}"/>
              </a:ext>
            </a:extLst>
          </p:cNvPr>
          <p:cNvSpPr>
            <a:spLocks noGrp="1"/>
          </p:cNvSpPr>
          <p:nvPr>
            <p:ph idx="1"/>
          </p:nvPr>
        </p:nvSpPr>
        <p:spPr>
          <a:xfrm>
            <a:off x="8047975" y="418916"/>
            <a:ext cx="3434399" cy="6033900"/>
          </a:xfrm>
        </p:spPr>
        <p:txBody>
          <a:bodyPr vert="horz" lIns="91440" tIns="45720" rIns="91440" bIns="45720" rtlCol="0">
            <a:normAutofit/>
          </a:bodyPr>
          <a:lstStyle/>
          <a:p>
            <a:pPr>
              <a:lnSpc>
                <a:spcPct val="110000"/>
              </a:lnSpc>
            </a:pPr>
            <a:r>
              <a:rPr lang="en-US" sz="1700"/>
              <a:t>£15,000  start-up costs.</a:t>
            </a:r>
          </a:p>
          <a:p>
            <a:pPr>
              <a:lnSpc>
                <a:spcPct val="110000"/>
              </a:lnSpc>
            </a:pPr>
            <a:endParaRPr lang="en-US" sz="1700"/>
          </a:p>
          <a:p>
            <a:pPr>
              <a:lnSpc>
                <a:spcPct val="110000"/>
              </a:lnSpc>
            </a:pPr>
            <a:r>
              <a:rPr lang="en-US" sz="1700"/>
              <a:t>Owner savings  £5,000 (33%)</a:t>
            </a:r>
          </a:p>
          <a:p>
            <a:pPr>
              <a:lnSpc>
                <a:spcPct val="110000"/>
              </a:lnSpc>
            </a:pPr>
            <a:r>
              <a:rPr lang="en-US" sz="1700"/>
              <a:t>Private investor  £10,000 (67%) </a:t>
            </a:r>
          </a:p>
          <a:p>
            <a:pPr>
              <a:lnSpc>
                <a:spcPct val="110000"/>
              </a:lnSpc>
            </a:pPr>
            <a:r>
              <a:rPr lang="en-US" sz="1700"/>
              <a:t>Why choose an investor instead of a bank loan?</a:t>
            </a:r>
          </a:p>
          <a:p>
            <a:pPr>
              <a:lnSpc>
                <a:spcPct val="110000"/>
              </a:lnSpc>
            </a:pPr>
            <a:r>
              <a:rPr lang="en-US" sz="1700"/>
              <a:t>The business is new and has no trading history. </a:t>
            </a:r>
          </a:p>
          <a:p>
            <a:pPr>
              <a:lnSpc>
                <a:spcPct val="110000"/>
              </a:lnSpc>
            </a:pPr>
            <a:r>
              <a:rPr lang="en-US" sz="1700"/>
              <a:t>It helps protect cash flow in the early stages. </a:t>
            </a:r>
          </a:p>
          <a:p>
            <a:pPr>
              <a:lnSpc>
                <a:spcPct val="110000"/>
              </a:lnSpc>
            </a:pPr>
            <a:r>
              <a:rPr lang="en-US" sz="1700"/>
              <a:t>An investor can provide advice, support, and useful business contacts. </a:t>
            </a:r>
          </a:p>
          <a:p>
            <a:pPr>
              <a:lnSpc>
                <a:spcPct val="110000"/>
              </a:lnSpc>
            </a:pPr>
            <a:br>
              <a:rPr lang="en-US" sz="1700"/>
            </a:br>
            <a:br>
              <a:rPr lang="en-US" sz="1700"/>
            </a:br>
            <a:endParaRPr lang="en-US" sz="1700"/>
          </a:p>
        </p:txBody>
      </p:sp>
    </p:spTree>
    <p:extLst>
      <p:ext uri="{BB962C8B-B14F-4D97-AF65-F5344CB8AC3E}">
        <p14:creationId xmlns:p14="http://schemas.microsoft.com/office/powerpoint/2010/main" val="3441031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67A9A-3339-F8E6-CD25-1670F4B86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AA7A5-0EA5-EFCE-8479-58EE087ED017}"/>
              </a:ext>
            </a:extLst>
          </p:cNvPr>
          <p:cNvSpPr>
            <a:spLocks noGrp="1"/>
          </p:cNvSpPr>
          <p:nvPr>
            <p:ph type="title"/>
          </p:nvPr>
        </p:nvSpPr>
        <p:spPr>
          <a:xfrm>
            <a:off x="6642854" y="1067039"/>
            <a:ext cx="4495995" cy="1350226"/>
          </a:xfrm>
        </p:spPr>
        <p:txBody>
          <a:bodyPr anchor="b">
            <a:normAutofit/>
          </a:bodyPr>
          <a:lstStyle/>
          <a:p>
            <a:r>
              <a:rPr lang="en-US" sz="2800"/>
              <a:t>THANK YOU</a:t>
            </a:r>
          </a:p>
          <a:p>
            <a:br>
              <a:rPr lang="en-US" sz="2800"/>
            </a:br>
            <a:endParaRPr lang="en-US" sz="2800"/>
          </a:p>
        </p:txBody>
      </p:sp>
      <p:pic>
        <p:nvPicPr>
          <p:cNvPr id="4" name="Picture 3" descr="preencoded.png">
            <a:extLst>
              <a:ext uri="{FF2B5EF4-FFF2-40B4-BE49-F238E27FC236}">
                <a16:creationId xmlns:a16="http://schemas.microsoft.com/office/drawing/2014/main" id="{6E7F1036-D709-7885-DF9B-981DD4823CC2}"/>
              </a:ext>
            </a:extLst>
          </p:cNvPr>
          <p:cNvPicPr>
            <a:picLocks noChangeAspect="1"/>
          </p:cNvPicPr>
          <p:nvPr/>
        </p:nvPicPr>
        <p:blipFill>
          <a:blip r:embed="rId2"/>
          <a:srcRect l="644" r="-1" b="-1"/>
          <a:stretch>
            <a:fillRect/>
          </a:stretch>
        </p:blipFill>
        <p:spPr>
          <a:xfrm>
            <a:off x="1172675" y="1067039"/>
            <a:ext cx="4618525" cy="4648478"/>
          </a:xfrm>
          <a:prstGeom prst="rect">
            <a:avLst/>
          </a:prstGeom>
        </p:spPr>
      </p:pic>
      <p:sp>
        <p:nvSpPr>
          <p:cNvPr id="3" name="Content Placeholder 2">
            <a:extLst>
              <a:ext uri="{FF2B5EF4-FFF2-40B4-BE49-F238E27FC236}">
                <a16:creationId xmlns:a16="http://schemas.microsoft.com/office/drawing/2014/main" id="{D879BDF2-0D4E-DA3C-BF82-83DCC2D1A9B3}"/>
              </a:ext>
            </a:extLst>
          </p:cNvPr>
          <p:cNvSpPr>
            <a:spLocks noGrp="1"/>
          </p:cNvSpPr>
          <p:nvPr>
            <p:ph idx="1"/>
          </p:nvPr>
        </p:nvSpPr>
        <p:spPr>
          <a:xfrm>
            <a:off x="6642854" y="2501146"/>
            <a:ext cx="4495996" cy="3214371"/>
          </a:xfrm>
        </p:spPr>
        <p:txBody>
          <a:bodyPr vert="horz" lIns="91440" tIns="45720" rIns="91440" bIns="45720" rtlCol="0">
            <a:normAutofit/>
          </a:bodyPr>
          <a:lstStyle/>
          <a:p>
            <a:r>
              <a:rPr lang="en-US" sz="1800"/>
              <a:t>Affordable stays with unforgettable experiences</a:t>
            </a:r>
          </a:p>
          <a:p>
            <a:r>
              <a:rPr lang="en-US" sz="1800"/>
              <a:t>Mina House  Airbnb, Birmingham</a:t>
            </a:r>
          </a:p>
          <a:p>
            <a:r>
              <a:rPr lang="en-US" sz="1800"/>
              <a:t>Thank you for listening. I am happy to answer your questions.</a:t>
            </a:r>
            <a:br>
              <a:rPr lang="en-US" sz="1800"/>
            </a:br>
            <a:endParaRPr lang="en-US" sz="1800"/>
          </a:p>
        </p:txBody>
      </p:sp>
    </p:spTree>
    <p:extLst>
      <p:ext uri="{BB962C8B-B14F-4D97-AF65-F5344CB8AC3E}">
        <p14:creationId xmlns:p14="http://schemas.microsoft.com/office/powerpoint/2010/main" val="1889727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15E9C-A1A2-6ECA-A38B-73BDA4E0A6DF}"/>
              </a:ext>
            </a:extLst>
          </p:cNvPr>
          <p:cNvSpPr>
            <a:spLocks noGrp="1"/>
          </p:cNvSpPr>
          <p:nvPr>
            <p:ph type="title"/>
          </p:nvPr>
        </p:nvSpPr>
        <p:spPr>
          <a:xfrm>
            <a:off x="614677" y="603504"/>
            <a:ext cx="10872216" cy="1527048"/>
          </a:xfrm>
        </p:spPr>
        <p:txBody>
          <a:bodyPr anchor="b">
            <a:normAutofit/>
          </a:bodyPr>
          <a:lstStyle/>
          <a:p>
            <a:endParaRPr lang="en-US" sz="2000">
              <a:latin typeface="Georgia"/>
            </a:endParaRPr>
          </a:p>
          <a:p>
            <a:r>
              <a:rPr lang="en-US" sz="2000"/>
              <a:t>References </a:t>
            </a:r>
          </a:p>
          <a:p>
            <a:br>
              <a:rPr lang="en-US" sz="2000"/>
            </a:br>
            <a:br>
              <a:rPr lang="en-US" sz="2000"/>
            </a:br>
            <a:endParaRPr lang="en-US" sz="2000"/>
          </a:p>
        </p:txBody>
      </p:sp>
      <p:pic>
        <p:nvPicPr>
          <p:cNvPr id="4" name="Picture 3" descr="preencoded.png">
            <a:extLst>
              <a:ext uri="{FF2B5EF4-FFF2-40B4-BE49-F238E27FC236}">
                <a16:creationId xmlns:a16="http://schemas.microsoft.com/office/drawing/2014/main" id="{2DBA3728-13DE-F8ED-B006-6DF530865A55}"/>
              </a:ext>
            </a:extLst>
          </p:cNvPr>
          <p:cNvPicPr>
            <a:picLocks noChangeAspect="1"/>
          </p:cNvPicPr>
          <p:nvPr/>
        </p:nvPicPr>
        <p:blipFill>
          <a:blip r:embed="rId2"/>
          <a:stretch>
            <a:fillRect/>
          </a:stretch>
        </p:blipFill>
        <p:spPr>
          <a:xfrm>
            <a:off x="614678" y="2441274"/>
            <a:ext cx="3817941" cy="3817941"/>
          </a:xfrm>
          <a:prstGeom prst="rect">
            <a:avLst/>
          </a:prstGeom>
        </p:spPr>
      </p:pic>
      <p:sp>
        <p:nvSpPr>
          <p:cNvPr id="3" name="Content Placeholder 2">
            <a:extLst>
              <a:ext uri="{FF2B5EF4-FFF2-40B4-BE49-F238E27FC236}">
                <a16:creationId xmlns:a16="http://schemas.microsoft.com/office/drawing/2014/main" id="{A62EC564-FB03-F26B-9736-3A32FFD00140}"/>
              </a:ext>
            </a:extLst>
          </p:cNvPr>
          <p:cNvSpPr>
            <a:spLocks noGrp="1"/>
          </p:cNvSpPr>
          <p:nvPr>
            <p:ph idx="1"/>
          </p:nvPr>
        </p:nvSpPr>
        <p:spPr>
          <a:xfrm>
            <a:off x="6096000" y="2441273"/>
            <a:ext cx="5385816" cy="3817942"/>
          </a:xfrm>
        </p:spPr>
        <p:txBody>
          <a:bodyPr vert="horz" lIns="91440" tIns="45720" rIns="91440" bIns="45720" rtlCol="0" anchor="t">
            <a:normAutofit/>
          </a:bodyPr>
          <a:lstStyle/>
          <a:p>
            <a:pPr>
              <a:lnSpc>
                <a:spcPct val="110000"/>
              </a:lnSpc>
            </a:pPr>
            <a:r>
              <a:rPr lang="en-US" sz="1100">
                <a:latin typeface="Arial"/>
                <a:cs typeface="Arial"/>
              </a:rPr>
              <a:t>Airbnb. (2025). </a:t>
            </a:r>
            <a:r>
              <a:rPr lang="en-US" sz="1100" i="1">
                <a:latin typeface="Arial"/>
                <a:cs typeface="Arial"/>
              </a:rPr>
              <a:t>Resource center: Hosting</a:t>
            </a:r>
            <a:r>
              <a:rPr lang="en-US" sz="1100">
                <a:latin typeface="Arial"/>
                <a:cs typeface="Arial"/>
              </a:rPr>
              <a:t>. </a:t>
            </a:r>
            <a:r>
              <a:rPr lang="en-US" sz="1100">
                <a:latin typeface="Arial"/>
                <a:cs typeface="Arial"/>
                <a:hlinkClick r:id="rId3"/>
              </a:rPr>
              <a:t>https://www.airbnb.com/resources/hosting-homes</a:t>
            </a:r>
            <a:endParaRPr lang="en-US" sz="1100"/>
          </a:p>
          <a:p>
            <a:pPr>
              <a:lnSpc>
                <a:spcPct val="110000"/>
              </a:lnSpc>
            </a:pPr>
            <a:r>
              <a:rPr lang="en-US" sz="1100">
                <a:latin typeface="Arial"/>
                <a:cs typeface="Arial"/>
              </a:rPr>
              <a:t>Burns, P. (2022). </a:t>
            </a:r>
            <a:r>
              <a:rPr lang="en-US" sz="1100" i="1">
                <a:latin typeface="Arial"/>
                <a:cs typeface="Arial"/>
              </a:rPr>
              <a:t>Entrepreneurship and small business</a:t>
            </a:r>
            <a:r>
              <a:rPr lang="en-US" sz="1100">
                <a:latin typeface="Arial"/>
                <a:cs typeface="Arial"/>
              </a:rPr>
              <a:t> (5th ed.). Red Globe Press.</a:t>
            </a:r>
            <a:endParaRPr lang="en-US" sz="1100"/>
          </a:p>
          <a:p>
            <a:pPr>
              <a:lnSpc>
                <a:spcPct val="110000"/>
              </a:lnSpc>
            </a:pPr>
            <a:r>
              <a:rPr lang="en-US" sz="1100">
                <a:latin typeface="Arial"/>
                <a:cs typeface="Arial"/>
              </a:rPr>
              <a:t>Kotler, P., Keller, K. L., &amp; Chernev, A. (2022). </a:t>
            </a:r>
            <a:r>
              <a:rPr lang="en-US" sz="1100" i="1">
                <a:latin typeface="Arial"/>
                <a:cs typeface="Arial"/>
              </a:rPr>
              <a:t>Marketing management</a:t>
            </a:r>
            <a:r>
              <a:rPr lang="en-US" sz="1100">
                <a:latin typeface="Arial"/>
                <a:cs typeface="Arial"/>
              </a:rPr>
              <a:t> (16th ed., Global ed.). Pearson Education.</a:t>
            </a:r>
            <a:endParaRPr lang="en-US" sz="1100"/>
          </a:p>
          <a:p>
            <a:pPr>
              <a:lnSpc>
                <a:spcPct val="110000"/>
              </a:lnSpc>
            </a:pPr>
            <a:r>
              <a:rPr lang="en-US" sz="1100">
                <a:latin typeface="Arial"/>
                <a:cs typeface="Arial"/>
              </a:rPr>
              <a:t>Porter, M. E. (2008). The five competitive forces that shape strategy. </a:t>
            </a:r>
            <a:r>
              <a:rPr lang="en-US" sz="1100" i="1">
                <a:latin typeface="Arial"/>
                <a:cs typeface="Arial"/>
              </a:rPr>
              <a:t>Harvard Business Review, 86</a:t>
            </a:r>
            <a:r>
              <a:rPr lang="en-US" sz="1100">
                <a:latin typeface="Arial"/>
                <a:cs typeface="Arial"/>
              </a:rPr>
              <a:t>(1), 78–93.</a:t>
            </a:r>
            <a:endParaRPr lang="en-US" sz="1100"/>
          </a:p>
          <a:p>
            <a:pPr>
              <a:lnSpc>
                <a:spcPct val="110000"/>
              </a:lnSpc>
            </a:pPr>
            <a:r>
              <a:rPr lang="en-US" sz="1100">
                <a:latin typeface="Arial"/>
                <a:cs typeface="Arial"/>
              </a:rPr>
              <a:t>Statista. (2025). </a:t>
            </a:r>
            <a:r>
              <a:rPr lang="en-US" sz="1100" i="1">
                <a:latin typeface="Arial"/>
                <a:cs typeface="Arial"/>
              </a:rPr>
              <a:t>Serviced accommodation in the United Kingdom (UK)</a:t>
            </a:r>
            <a:r>
              <a:rPr lang="en-US" sz="1100">
                <a:latin typeface="Arial"/>
                <a:cs typeface="Arial"/>
              </a:rPr>
              <a:t>. </a:t>
            </a:r>
            <a:r>
              <a:rPr lang="en-US" sz="1100">
                <a:latin typeface="Arial"/>
                <a:cs typeface="Arial"/>
                <a:hlinkClick r:id="rId4"/>
              </a:rPr>
              <a:t>https://www.statista.com/topics/3714/</a:t>
            </a:r>
            <a:endParaRPr lang="en-US" sz="1100"/>
          </a:p>
          <a:p>
            <a:pPr>
              <a:lnSpc>
                <a:spcPct val="110000"/>
              </a:lnSpc>
            </a:pPr>
            <a:r>
              <a:rPr lang="en-US" sz="1100">
                <a:latin typeface="Arial"/>
                <a:cs typeface="Arial"/>
              </a:rPr>
              <a:t>VisitBritain. (2025). </a:t>
            </a:r>
            <a:r>
              <a:rPr lang="en-US" sz="1100" i="1">
                <a:latin typeface="Arial"/>
                <a:cs typeface="Arial"/>
              </a:rPr>
              <a:t>Inbound tourism statistics</a:t>
            </a:r>
            <a:r>
              <a:rPr lang="en-US" sz="1100">
                <a:latin typeface="Arial"/>
                <a:cs typeface="Arial"/>
              </a:rPr>
              <a:t>. </a:t>
            </a:r>
            <a:r>
              <a:rPr lang="en-US" sz="1100">
                <a:latin typeface="Arial"/>
                <a:cs typeface="Arial"/>
                <a:hlinkClick r:id="rId5"/>
              </a:rPr>
              <a:t>https://www.visitbritain.org/research-insights</a:t>
            </a:r>
            <a:endParaRPr lang="en-US" sz="1100"/>
          </a:p>
          <a:p>
            <a:pPr marL="0" indent="0">
              <a:lnSpc>
                <a:spcPct val="110000"/>
              </a:lnSpc>
              <a:buNone/>
            </a:pPr>
            <a:br>
              <a:rPr lang="en-US" sz="1100"/>
            </a:br>
            <a:endParaRPr lang="en-US" sz="1100"/>
          </a:p>
        </p:txBody>
      </p:sp>
    </p:spTree>
    <p:extLst>
      <p:ext uri="{BB962C8B-B14F-4D97-AF65-F5344CB8AC3E}">
        <p14:creationId xmlns:p14="http://schemas.microsoft.com/office/powerpoint/2010/main" val="141338069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Mina House</vt:lpstr>
      <vt:lpstr>What is Mina House?  </vt:lpstr>
      <vt:lpstr>What makes us different </vt:lpstr>
      <vt:lpstr>Structure &amp; legal format sole trader    </vt:lpstr>
      <vt:lpstr> Key  Factors  </vt:lpstr>
      <vt:lpstr>Online booking platforms Airbnb &amp; Booking.com</vt:lpstr>
      <vt:lpstr>funding  start-up costs.</vt:lpstr>
      <vt:lpstr>THANK YOU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353</cp:revision>
  <dcterms:created xsi:type="dcterms:W3CDTF">2026-07-12T21:58:29Z</dcterms:created>
  <dcterms:modified xsi:type="dcterms:W3CDTF">2026-07-13T06:37:48Z</dcterms:modified>
</cp:coreProperties>
</file>