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25"/>
  </p:notesMasterIdLst>
  <p:sldIdLst>
    <p:sldId id="719" r:id="rId7"/>
    <p:sldId id="301" r:id="rId8"/>
    <p:sldId id="605" r:id="rId9"/>
    <p:sldId id="606" r:id="rId10"/>
    <p:sldId id="608" r:id="rId11"/>
    <p:sldId id="609" r:id="rId12"/>
    <p:sldId id="673" r:id="rId13"/>
    <p:sldId id="610" r:id="rId14"/>
    <p:sldId id="611" r:id="rId15"/>
    <p:sldId id="612" r:id="rId16"/>
    <p:sldId id="613" r:id="rId17"/>
    <p:sldId id="614" r:id="rId18"/>
    <p:sldId id="615" r:id="rId19"/>
    <p:sldId id="617" r:id="rId20"/>
    <p:sldId id="616" r:id="rId21"/>
    <p:sldId id="670" r:id="rId22"/>
    <p:sldId id="734" r:id="rId23"/>
    <p:sldId id="72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7BE99F-53DB-4F79-9587-B0BA43D9F639}" v="11" dt="2026-04-27T12:28:47.0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82"/>
    <p:restoredTop sz="77253"/>
  </p:normalViewPr>
  <p:slideViewPr>
    <p:cSldViewPr snapToGrid="0">
      <p:cViewPr varScale="1">
        <p:scale>
          <a:sx n="75" d="100"/>
          <a:sy n="75" d="100"/>
        </p:scale>
        <p:origin x="1037" y="2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F4A75-51DA-4C8F-BC7F-C3A26662AFA2}" type="datetime1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14/ Electrical and Electronic Principles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Electrical </a:t>
            </a:r>
          </a:p>
          <a:p>
            <a:r>
              <a:rPr lang="en-GB" sz="4800" dirty="0"/>
              <a:t>and Electronic Principles</a:t>
            </a:r>
          </a:p>
          <a:p>
            <a:r>
              <a:rPr lang="en-GB" sz="4800" dirty="0"/>
              <a:t>(ACDA4006)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- 14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147" y="-90487"/>
            <a:ext cx="5143548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379" y="1545701"/>
            <a:ext cx="10821227" cy="4016374"/>
          </a:xfrm>
        </p:spPr>
        <p:txBody>
          <a:bodyPr>
            <a:normAutofit/>
          </a:bodyPr>
          <a:lstStyle/>
          <a:p>
            <a:pPr marL="536575" indent="-536575" algn="just"/>
            <a:r>
              <a:rPr lang="en-IN" sz="4300" b="1" dirty="0"/>
              <a:t>Transistor</a:t>
            </a:r>
          </a:p>
          <a:p>
            <a:pPr marL="536575" indent="-536575" algn="just"/>
            <a:endParaRPr lang="en-IN" sz="4300" b="1" dirty="0"/>
          </a:p>
          <a:p>
            <a:pPr marL="0" indent="0" algn="just">
              <a:buNone/>
            </a:pPr>
            <a:endParaRPr lang="en-IN" sz="2683" dirty="0"/>
          </a:p>
          <a:p>
            <a:pPr marL="354629" lvl="1" indent="-354629" algn="just">
              <a:buFont typeface="Arial"/>
              <a:buChar char="•"/>
            </a:pPr>
            <a:endParaRPr lang="en-IN" sz="3083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6103542" cy="365125"/>
          </a:xfrm>
        </p:spPr>
        <p:txBody>
          <a:bodyPr/>
          <a:lstStyle/>
          <a:p>
            <a:r>
              <a:rPr lang="en-GB"/>
              <a:t>Lecture – 14/ Electrical and Electronic Principles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162" y="106829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-Introduction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564596" y="1600201"/>
            <a:ext cx="11139723" cy="4525963"/>
          </a:xfrm>
        </p:spPr>
        <p:txBody>
          <a:bodyPr>
            <a:normAutofit/>
          </a:bodyPr>
          <a:lstStyle/>
          <a:p>
            <a:r>
              <a:rPr lang="en-IN" dirty="0"/>
              <a:t>The transistor was invented by </a:t>
            </a:r>
            <a:r>
              <a:rPr lang="en-IN" b="1" dirty="0"/>
              <a:t>three scientists  </a:t>
            </a:r>
            <a:r>
              <a:rPr lang="en-IN" dirty="0"/>
              <a:t>(John Bardeen, Walter Brattain and William Shockley) </a:t>
            </a:r>
            <a:r>
              <a:rPr lang="en-IN" b="1" dirty="0"/>
              <a:t>at the Bell Laboratories in 1947</a:t>
            </a:r>
            <a:r>
              <a:rPr lang="en-IN" dirty="0"/>
              <a:t>.</a:t>
            </a:r>
          </a:p>
          <a:p>
            <a:r>
              <a:rPr lang="en-IN" dirty="0"/>
              <a:t>It rapidly replaced the </a:t>
            </a:r>
            <a:r>
              <a:rPr lang="en-IN" b="1" dirty="0"/>
              <a:t>vacuum tube</a:t>
            </a:r>
            <a:r>
              <a:rPr lang="en-IN" dirty="0"/>
              <a:t> as an electronic signal regulator. </a:t>
            </a:r>
          </a:p>
          <a:p>
            <a:r>
              <a:rPr lang="en-IN" dirty="0"/>
              <a:t>A transistor regulates </a:t>
            </a:r>
            <a:r>
              <a:rPr lang="en-IN" b="1" dirty="0"/>
              <a:t>current </a:t>
            </a:r>
            <a:r>
              <a:rPr lang="en-IN" b="1" i="1" dirty="0"/>
              <a:t>or</a:t>
            </a:r>
            <a:r>
              <a:rPr lang="en-IN" b="1" dirty="0"/>
              <a:t> voltage flow </a:t>
            </a:r>
            <a:r>
              <a:rPr lang="en-IN" dirty="0"/>
              <a:t>and acts as a </a:t>
            </a:r>
            <a:r>
              <a:rPr lang="en-IN" b="1" dirty="0"/>
              <a:t>switch or gate </a:t>
            </a:r>
            <a:r>
              <a:rPr lang="en-IN" dirty="0"/>
              <a:t>for electronic signals.</a:t>
            </a: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765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573" y="31094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-Introduction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387573" y="1600201"/>
            <a:ext cx="11540267" cy="4525963"/>
          </a:xfrm>
        </p:spPr>
        <p:txBody>
          <a:bodyPr>
            <a:normAutofit/>
          </a:bodyPr>
          <a:lstStyle/>
          <a:p>
            <a:r>
              <a:rPr lang="en-IN" dirty="0"/>
              <a:t>A </a:t>
            </a:r>
            <a:r>
              <a:rPr lang="en-IN" b="1" dirty="0"/>
              <a:t>transistor</a:t>
            </a:r>
            <a:r>
              <a:rPr lang="en-IN" dirty="0"/>
              <a:t> is a semiconductor device used to</a:t>
            </a:r>
            <a:r>
              <a:rPr lang="en-IN" b="1" dirty="0"/>
              <a:t> amplify or switch electronic signals and electrical power</a:t>
            </a:r>
            <a:r>
              <a:rPr lang="en-IN" dirty="0"/>
              <a:t>. </a:t>
            </a:r>
          </a:p>
          <a:p>
            <a:r>
              <a:rPr lang="en-IN" dirty="0"/>
              <a:t>It is composed of semiconductor material usually with at least </a:t>
            </a:r>
            <a:r>
              <a:rPr lang="en-IN" b="1" dirty="0"/>
              <a:t>three terminals for connection to an external circuit</a:t>
            </a:r>
            <a:r>
              <a:rPr lang="en-IN" dirty="0"/>
              <a:t>. </a:t>
            </a:r>
          </a:p>
          <a:p>
            <a:r>
              <a:rPr lang="en-IN" dirty="0"/>
              <a:t>A voltage or current applied to </a:t>
            </a:r>
            <a:r>
              <a:rPr lang="en-IN" b="1" dirty="0"/>
              <a:t>one pair </a:t>
            </a:r>
            <a:r>
              <a:rPr lang="en-IN" dirty="0"/>
              <a:t>of the transistor's terminals </a:t>
            </a:r>
            <a:r>
              <a:rPr lang="en-IN" b="1" dirty="0"/>
              <a:t>controls</a:t>
            </a:r>
            <a:r>
              <a:rPr lang="en-IN" dirty="0"/>
              <a:t> the </a:t>
            </a:r>
            <a:r>
              <a:rPr lang="en-IN" b="1" dirty="0"/>
              <a:t>current through another pair of terminals.</a:t>
            </a:r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5262785" cy="365125"/>
          </a:xfrm>
        </p:spPr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906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610" y="193544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-Types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1397321" y="1600201"/>
            <a:ext cx="9397359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3074" name="Picture 2" descr="Image result for classification of transisto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695" y="1579953"/>
            <a:ext cx="7140144" cy="454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472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031" y="0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-Types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1397321" y="1600201"/>
            <a:ext cx="9397359" cy="4525963"/>
          </a:xfrm>
        </p:spPr>
        <p:txBody>
          <a:bodyPr>
            <a:normAutofit fontScale="92500" lnSpcReduction="20000"/>
          </a:bodyPr>
          <a:lstStyle/>
          <a:p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Transistor </a:t>
            </a:r>
          </a:p>
          <a:p>
            <a:pPr lvl="1"/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BJT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(Bipolar Junction Transistor)</a:t>
            </a:r>
          </a:p>
          <a:p>
            <a:pPr lvl="2"/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NPN</a:t>
            </a:r>
          </a:p>
          <a:p>
            <a:pPr lvl="2"/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PNP</a:t>
            </a:r>
          </a:p>
          <a:p>
            <a:pPr lvl="1"/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FET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(Field Effect Transistor)</a:t>
            </a:r>
          </a:p>
          <a:p>
            <a:pPr lvl="2"/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JFET (Junction Field Effect Transistor)</a:t>
            </a:r>
          </a:p>
          <a:p>
            <a:pPr lvl="3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Depletion</a:t>
            </a:r>
          </a:p>
          <a:p>
            <a:pPr lvl="4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N-Channel JFET</a:t>
            </a:r>
          </a:p>
          <a:p>
            <a:pPr lvl="4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P-Channel JFET</a:t>
            </a:r>
          </a:p>
          <a:p>
            <a:pPr lvl="2"/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MOSFET (Metal Oxide Semiconductor Field Effect Transistor)</a:t>
            </a:r>
          </a:p>
          <a:p>
            <a:pPr lvl="3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Depletion (Channel exist</a:t>
            </a:r>
          </a:p>
          <a:p>
            <a:pPr lvl="4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N-Channel MOSFET</a:t>
            </a:r>
          </a:p>
          <a:p>
            <a:pPr lvl="4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P-Channel MOSFET</a:t>
            </a:r>
          </a:p>
          <a:p>
            <a:pPr lvl="3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Enhancement</a:t>
            </a:r>
          </a:p>
          <a:p>
            <a:pPr lvl="4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N-Channel MOSFET</a:t>
            </a:r>
          </a:p>
          <a:p>
            <a:pPr lvl="4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P-Channel MOSFET</a:t>
            </a:r>
          </a:p>
          <a:p>
            <a:pPr lvl="4"/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1"/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37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702" y="106829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-Types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644377" y="1600201"/>
            <a:ext cx="10150304" cy="4525963"/>
          </a:xfrm>
        </p:spPr>
        <p:txBody>
          <a:bodyPr>
            <a:normAutofit/>
          </a:bodyPr>
          <a:lstStyle/>
          <a:p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Bipolar junction transistor (BJT)</a:t>
            </a:r>
          </a:p>
          <a:p>
            <a:pPr lvl="1"/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Current conduction is due to both type of charge carriers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(minority and majority carriers)</a:t>
            </a:r>
          </a:p>
          <a:p>
            <a:pPr lvl="1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Output current is controlled by input current. So it is called as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Current controlled device.</a:t>
            </a:r>
          </a:p>
          <a:p>
            <a:pPr lvl="1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057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627" y="224228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-Types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576870" y="1600201"/>
            <a:ext cx="10960525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Types of BJT</a:t>
            </a:r>
          </a:p>
          <a:p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N-P-N type</a:t>
            </a:r>
          </a:p>
          <a:p>
            <a:pPr lvl="1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When a transistor is formed by sandwiching a single P-region between two N- region  in called as NPN transistor.</a:t>
            </a:r>
          </a:p>
          <a:p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P-N-P type</a:t>
            </a:r>
          </a:p>
          <a:p>
            <a:pPr lvl="1"/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When a transistor is formed by sandwiching a single N-region between two P- region  in called as PNP transistor.</a:t>
            </a:r>
          </a:p>
          <a:p>
            <a:pPr lvl="1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1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194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630" y="274638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-Structure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1547436" y="1600201"/>
            <a:ext cx="9397359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1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857" y="1600201"/>
            <a:ext cx="6218841" cy="4658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183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009" y="106829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-Structure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1018728" y="1600201"/>
            <a:ext cx="9926067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Base</a:t>
            </a:r>
          </a:p>
          <a:p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middle region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of the transistor is called the base of the transistor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This region is very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thin and lightly doped.</a:t>
            </a:r>
          </a:p>
          <a:p>
            <a:pPr marL="0" indent="0">
              <a:buNone/>
            </a:pP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Emitter</a:t>
            </a:r>
          </a:p>
          <a:p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This region is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heavily doped.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But the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doping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 level in emitter is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slightly greater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than that of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collector. The size of the region is slightly less than collector.</a:t>
            </a:r>
          </a:p>
          <a:p>
            <a:pPr marL="0" indent="0">
              <a:buNone/>
            </a:pP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Collector</a:t>
            </a:r>
          </a:p>
          <a:p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This region is 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slightly more than that of emitter.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doping level is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slightly lesser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than that of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emitter</a:t>
            </a:r>
          </a:p>
          <a:p>
            <a:pPr marL="0" indent="0">
              <a:buNone/>
            </a:pPr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1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928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031" y="274638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-symbol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1547436" y="1600201"/>
            <a:ext cx="9397359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1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874" y="1839741"/>
            <a:ext cx="6110769" cy="3961205"/>
          </a:xfrm>
          <a:prstGeom prst="rect">
            <a:avLst/>
          </a:prstGeom>
        </p:spPr>
      </p:pic>
      <p:pic>
        <p:nvPicPr>
          <p:cNvPr id="8196" name="Picture 4" descr="Image result for BJT transistor 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8071" y="1311792"/>
            <a:ext cx="2763929" cy="2072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Image result for BJT transistor imag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022" y="3972560"/>
            <a:ext cx="2905978" cy="290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806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574" y="218092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-Junction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ontent Placeholder 23"/>
              <p:cNvSpPr>
                <a:spLocks noGrp="1"/>
              </p:cNvSpPr>
              <p:nvPr>
                <p:ph idx="1"/>
              </p:nvPr>
            </p:nvSpPr>
            <p:spPr>
              <a:xfrm>
                <a:off x="724156" y="1600201"/>
                <a:ext cx="10220639" cy="452596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IN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The transistor has two PN junction.</a:t>
                </a:r>
              </a:p>
              <a:p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One junction is </a:t>
                </a:r>
                <a:r>
                  <a:rPr lang="en-IN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between emitter and the base </a:t>
                </a:r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and is called the </a:t>
                </a:r>
                <a:r>
                  <a:rPr lang="en-IN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emitter base junction </a:t>
                </a:r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or simply </a:t>
                </a:r>
                <a:r>
                  <a:rPr lang="en-IN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Emitter junction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b="1" i="1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𝑱</m:t>
                        </m:r>
                      </m:e>
                      <m:sub>
                        <m:r>
                          <a:rPr lang="en-IN" b="1" i="1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𝑬</m:t>
                        </m:r>
                      </m:sub>
                    </m:sSub>
                  </m:oMath>
                </a14:m>
                <a:r>
                  <a:rPr lang="en-IN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)</a:t>
                </a:r>
              </a:p>
              <a:p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One junction is </a:t>
                </a:r>
                <a:r>
                  <a:rPr lang="en-IN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between Collector and the base </a:t>
                </a:r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and is called the </a:t>
                </a:r>
                <a:r>
                  <a:rPr lang="en-IN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Collector base junction </a:t>
                </a:r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or simply </a:t>
                </a:r>
                <a:r>
                  <a:rPr lang="en-IN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collector junction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b="1" i="1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𝑱</m:t>
                        </m:r>
                      </m:e>
                      <m:sub>
                        <m:r>
                          <a:rPr lang="en-IN" b="1" i="1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r>
                  <a:rPr lang="en-IN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)</a:t>
                </a:r>
              </a:p>
              <a:p>
                <a:endParaRPr lang="en-IN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endParaRPr lang="en-IN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pPr lvl="1"/>
                <a:endParaRPr lang="en-IN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endParaRPr lang="en-IN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pPr marL="0" indent="0">
                  <a:buNone/>
                </a:pPr>
                <a:endParaRPr lang="en-IN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4" name="Content Placeholder 2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24156" y="1600201"/>
                <a:ext cx="10220639" cy="4525963"/>
              </a:xfrm>
              <a:blipFill>
                <a:blip r:embed="rId2"/>
                <a:stretch>
                  <a:fillRect l="-1253" t="-22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5338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031" y="65763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sz="3200" dirty="0">
                <a:solidFill>
                  <a:schemeClr val="bg1"/>
                </a:solidFill>
              </a:rPr>
              <a:t>Transistors operation – Unbiased transistor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1547436" y="1600201"/>
            <a:ext cx="9397359" cy="4757490"/>
          </a:xfrm>
        </p:spPr>
        <p:txBody>
          <a:bodyPr>
            <a:normAutofit/>
          </a:bodyPr>
          <a:lstStyle/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1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799" y="2044550"/>
            <a:ext cx="9467146" cy="299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0473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967" y="371514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operation – Unbiased transistor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574040" y="1600201"/>
            <a:ext cx="10370755" cy="4757490"/>
          </a:xfrm>
        </p:spPr>
        <p:txBody>
          <a:bodyPr>
            <a:normAutofit/>
          </a:bodyPr>
          <a:lstStyle/>
          <a:p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Unbiased transistor means a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transistor with no external voltage, applied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So, No current will be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flowing from any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 of the transistor terminals.</a:t>
            </a:r>
          </a:p>
          <a:p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During diffusion process,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depletion region penetrates more deeply into the lightly doped side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Depletion region at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emitter junction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penetrates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less in the heavily doped emitter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and extends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more in the base region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Depletion region at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collector junction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penetrates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less in the heavily doped collector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and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extends more in the base region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1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3943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598" y="334692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Transistors operation – Unbiased transistor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790516" y="1493521"/>
            <a:ext cx="11091604" cy="4757490"/>
          </a:xfrm>
        </p:spPr>
        <p:txBody>
          <a:bodyPr>
            <a:normAutofit/>
          </a:bodyPr>
          <a:lstStyle/>
          <a:p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As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collector is slightly less doped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than the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emitter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the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depletion layer width at the collector junction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is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slightly more than the depletion layer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width at the emitter junction.</a:t>
            </a:r>
          </a:p>
          <a:p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Like diode, a </a:t>
            </a: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barrier voltage exists within the transistor.</a:t>
            </a: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1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n-IN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3276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702" y="274638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Transistor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564596" y="1600201"/>
            <a:ext cx="10985074" cy="4757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Application:</a:t>
            </a:r>
          </a:p>
          <a:p>
            <a:r>
              <a:rPr lang="en-IN" b="1" dirty="0"/>
              <a:t>A transistor as an amplifier </a:t>
            </a:r>
            <a:r>
              <a:rPr lang="en-IN" dirty="0"/>
              <a:t>can be used to amplify current. (This is because a small change in base current causes a large change in collector current. Example is a microphone.)</a:t>
            </a:r>
          </a:p>
          <a:p>
            <a:r>
              <a:rPr lang="en-IN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Transistor as switch 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en-IN" dirty="0"/>
              <a:t>In a transistor, no current can flow in the collector circuit unless a current flows in the base circuit. This property allows a transistor to be used as switch.</a:t>
            </a:r>
            <a:r>
              <a:rPr lang="en-IN" dirty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3131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C137F5-B696-6736-878A-F40D49B66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9FBB2-2488-FB6D-DAFD-8EF5C8A4B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439" y="0"/>
            <a:ext cx="11594969" cy="1325563"/>
          </a:xfrm>
        </p:spPr>
        <p:txBody>
          <a:bodyPr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Reference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FD909D-B099-5F61-DCC0-699A7C33D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Lecture – 14/ Electrical and Electronic Principles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E31A53-A7EF-439C-0C09-A9DA195E9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EC8DE-BF33-50F3-1338-8AD8C4E40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784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[1] P. Horowitz and W. Hill, </a:t>
            </a:r>
            <a:r>
              <a:rPr lang="en-US" i="1" dirty="0"/>
              <a:t>The Art of Electronics</a:t>
            </a:r>
            <a:r>
              <a:rPr lang="en-US" dirty="0"/>
              <a:t>, 3rd ed. Cambridge, U.K.: Cambridge University Press, 2015.</a:t>
            </a:r>
          </a:p>
          <a:p>
            <a:pPr marL="0" indent="0">
              <a:buNone/>
            </a:pPr>
            <a:r>
              <a:rPr lang="en-US" dirty="0"/>
              <a:t>[2] C. Simpson, </a:t>
            </a:r>
            <a:r>
              <a:rPr lang="en-US" i="1" dirty="0"/>
              <a:t>Principles of Electronics</a:t>
            </a:r>
            <a:r>
              <a:rPr lang="en-US" dirty="0"/>
              <a:t>, 4th ed. London, U.K.: Routledge, 1999.</a:t>
            </a:r>
          </a:p>
          <a:p>
            <a:pPr marL="0" indent="0">
              <a:buNone/>
            </a:pPr>
            <a:r>
              <a:rPr lang="en-US" dirty="0"/>
              <a:t>[3] K. F. Brennan, </a:t>
            </a:r>
            <a:r>
              <a:rPr lang="en-US" i="1" dirty="0"/>
              <a:t>Understanding Modern Transistors and Diodes</a:t>
            </a:r>
            <a:r>
              <a:rPr lang="en-US" dirty="0"/>
              <a:t>. Cambridge, U.K.: Cambridge University Press, 2002.</a:t>
            </a:r>
          </a:p>
          <a:p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1474294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7" name="Graphic 26" descr="Smiling Face with No Fill">
            <a:extLst>
              <a:ext uri="{FF2B5EF4-FFF2-40B4-BE49-F238E27FC236}">
                <a16:creationId xmlns:a16="http://schemas.microsoft.com/office/drawing/2014/main" id="{3384C516-C4F0-0622-6119-DE19AF0FA9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83296" y="643466"/>
            <a:ext cx="5568739" cy="5568739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51967-A607-1C5C-E865-FAA75F0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62103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GB" sz="1200" kern="1200">
                <a:solidFill>
                  <a:schemeClr val="tx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Lecture – 14/ Electrical and Electronic Principles</a:t>
            </a:r>
            <a:endParaRPr lang="en-US" sz="1200" kern="1200" dirty="0">
              <a:solidFill>
                <a:schemeClr val="tx1">
                  <a:alpha val="8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F19F10-3701-F54D-6D52-66C3EE8A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 smtClean="0"/>
              <a:pPr>
                <a:spcAft>
                  <a:spcPts val="600"/>
                </a:spcAft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873</Words>
  <Application>Microsoft Office PowerPoint</Application>
  <PresentationFormat>Widescreen</PresentationFormat>
  <Paragraphs>132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UWTSD 200_Title Page</vt:lpstr>
      <vt:lpstr>UWTSD 200_Title Page 2</vt:lpstr>
      <vt:lpstr>UWTSD 200_Text 4</vt:lpstr>
      <vt:lpstr>PowerPoint Presentation</vt:lpstr>
      <vt:lpstr>Content</vt:lpstr>
      <vt:lpstr>Transistors -Introduction</vt:lpstr>
      <vt:lpstr>Transistors -Introduction</vt:lpstr>
      <vt:lpstr>Transistors -Types</vt:lpstr>
      <vt:lpstr>Transistors -Types</vt:lpstr>
      <vt:lpstr>Transistors -Types</vt:lpstr>
      <vt:lpstr>Transistors -Types</vt:lpstr>
      <vt:lpstr>Transistors -Structure</vt:lpstr>
      <vt:lpstr>Transistors -Structure</vt:lpstr>
      <vt:lpstr>Transistors -symbol</vt:lpstr>
      <vt:lpstr>Transistors -Junction</vt:lpstr>
      <vt:lpstr>Transistors operation – Unbiased transistor</vt:lpstr>
      <vt:lpstr>Transistors operation – Unbiased transistor</vt:lpstr>
      <vt:lpstr>Transistors operation – Unbiased transistor</vt:lpstr>
      <vt:lpstr>Transistor</vt:lpstr>
      <vt:lpstr>Reference</vt:lpstr>
      <vt:lpstr>   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155</cp:revision>
  <dcterms:created xsi:type="dcterms:W3CDTF">2021-03-09T15:35:42Z</dcterms:created>
  <dcterms:modified xsi:type="dcterms:W3CDTF">2026-04-27T12:30:42Z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