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15" autoAdjust="0"/>
    <p:restoredTop sz="94660"/>
  </p:normalViewPr>
  <p:slideViewPr>
    <p:cSldViewPr snapToGrid="0">
      <p:cViewPr varScale="1">
        <p:scale>
          <a:sx n="59" d="100"/>
          <a:sy n="59" d="100"/>
        </p:scale>
        <p:origin x="88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47DCB-6F45-2214-646D-3843DA20F1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3D69FFF-4905-DFEB-FAB5-48D5EB5F8A5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0E7BEB-5007-508E-6418-78714315279E}"/>
              </a:ext>
            </a:extLst>
          </p:cNvPr>
          <p:cNvSpPr>
            <a:spLocks noGrp="1"/>
          </p:cNvSpPr>
          <p:nvPr>
            <p:ph type="dt" sz="half" idx="10"/>
          </p:nvPr>
        </p:nvSpPr>
        <p:spPr/>
        <p:txBody>
          <a:bodyPr/>
          <a:lstStyle/>
          <a:p>
            <a:fld id="{7EA90CEE-0737-44F1-8AE1-6FC2091546DD}" type="datetimeFigureOut">
              <a:rPr lang="en-GB" smtClean="0"/>
              <a:t>01/07/2026</a:t>
            </a:fld>
            <a:endParaRPr lang="en-GB"/>
          </a:p>
        </p:txBody>
      </p:sp>
      <p:sp>
        <p:nvSpPr>
          <p:cNvPr id="5" name="Footer Placeholder 4">
            <a:extLst>
              <a:ext uri="{FF2B5EF4-FFF2-40B4-BE49-F238E27FC236}">
                <a16:creationId xmlns:a16="http://schemas.microsoft.com/office/drawing/2014/main" id="{C26D94FE-89E5-4B73-CBFF-203971A5A7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DFEF19-7489-4469-B8A2-5ACB61CBEEDF}"/>
              </a:ext>
            </a:extLst>
          </p:cNvPr>
          <p:cNvSpPr>
            <a:spLocks noGrp="1"/>
          </p:cNvSpPr>
          <p:nvPr>
            <p:ph type="sldNum" sz="quarter" idx="12"/>
          </p:nvPr>
        </p:nvSpPr>
        <p:spPr/>
        <p:txBody>
          <a:bodyPr/>
          <a:lstStyle/>
          <a:p>
            <a:fld id="{51ABAA30-25B2-4C2B-A462-C34A5058AAA5}" type="slidenum">
              <a:rPr lang="en-GB" smtClean="0"/>
              <a:t>‹#›</a:t>
            </a:fld>
            <a:endParaRPr lang="en-GB"/>
          </a:p>
        </p:txBody>
      </p:sp>
    </p:spTree>
    <p:extLst>
      <p:ext uri="{BB962C8B-B14F-4D97-AF65-F5344CB8AC3E}">
        <p14:creationId xmlns:p14="http://schemas.microsoft.com/office/powerpoint/2010/main" val="36902749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93664-FCF8-014C-CF37-7BE5644C127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964B9C7-3950-02DA-76B1-ADF73FDD8F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FF1ACE-A0D7-DBF7-EF79-D5F3966F6F56}"/>
              </a:ext>
            </a:extLst>
          </p:cNvPr>
          <p:cNvSpPr>
            <a:spLocks noGrp="1"/>
          </p:cNvSpPr>
          <p:nvPr>
            <p:ph type="dt" sz="half" idx="10"/>
          </p:nvPr>
        </p:nvSpPr>
        <p:spPr/>
        <p:txBody>
          <a:bodyPr/>
          <a:lstStyle/>
          <a:p>
            <a:fld id="{7EA90CEE-0737-44F1-8AE1-6FC2091546DD}" type="datetimeFigureOut">
              <a:rPr lang="en-GB" smtClean="0"/>
              <a:t>01/07/2026</a:t>
            </a:fld>
            <a:endParaRPr lang="en-GB"/>
          </a:p>
        </p:txBody>
      </p:sp>
      <p:sp>
        <p:nvSpPr>
          <p:cNvPr id="5" name="Footer Placeholder 4">
            <a:extLst>
              <a:ext uri="{FF2B5EF4-FFF2-40B4-BE49-F238E27FC236}">
                <a16:creationId xmlns:a16="http://schemas.microsoft.com/office/drawing/2014/main" id="{15699EDB-D2D1-C1A9-608E-76F41BF9C0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1ED9DA-782A-A70F-AC86-F0611B40E10A}"/>
              </a:ext>
            </a:extLst>
          </p:cNvPr>
          <p:cNvSpPr>
            <a:spLocks noGrp="1"/>
          </p:cNvSpPr>
          <p:nvPr>
            <p:ph type="sldNum" sz="quarter" idx="12"/>
          </p:nvPr>
        </p:nvSpPr>
        <p:spPr/>
        <p:txBody>
          <a:bodyPr/>
          <a:lstStyle/>
          <a:p>
            <a:fld id="{51ABAA30-25B2-4C2B-A462-C34A5058AAA5}" type="slidenum">
              <a:rPr lang="en-GB" smtClean="0"/>
              <a:t>‹#›</a:t>
            </a:fld>
            <a:endParaRPr lang="en-GB"/>
          </a:p>
        </p:txBody>
      </p:sp>
    </p:spTree>
    <p:extLst>
      <p:ext uri="{BB962C8B-B14F-4D97-AF65-F5344CB8AC3E}">
        <p14:creationId xmlns:p14="http://schemas.microsoft.com/office/powerpoint/2010/main" val="25349538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55BBC-B8B9-964D-EC92-20E9FB6CE4F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E376918-7008-93AD-8EC7-50CCCC9ABF0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007E6AB-44A6-60BB-5AB2-61A5496F97B3}"/>
              </a:ext>
            </a:extLst>
          </p:cNvPr>
          <p:cNvSpPr>
            <a:spLocks noGrp="1"/>
          </p:cNvSpPr>
          <p:nvPr>
            <p:ph type="dt" sz="half" idx="10"/>
          </p:nvPr>
        </p:nvSpPr>
        <p:spPr/>
        <p:txBody>
          <a:bodyPr/>
          <a:lstStyle/>
          <a:p>
            <a:fld id="{7EA90CEE-0737-44F1-8AE1-6FC2091546DD}" type="datetimeFigureOut">
              <a:rPr lang="en-GB" smtClean="0"/>
              <a:t>01/07/2026</a:t>
            </a:fld>
            <a:endParaRPr lang="en-GB"/>
          </a:p>
        </p:txBody>
      </p:sp>
      <p:sp>
        <p:nvSpPr>
          <p:cNvPr id="5" name="Footer Placeholder 4">
            <a:extLst>
              <a:ext uri="{FF2B5EF4-FFF2-40B4-BE49-F238E27FC236}">
                <a16:creationId xmlns:a16="http://schemas.microsoft.com/office/drawing/2014/main" id="{F4584569-1CED-158F-D600-A895F2F809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7CF669-31AF-20CB-3250-4F8CDED699B6}"/>
              </a:ext>
            </a:extLst>
          </p:cNvPr>
          <p:cNvSpPr>
            <a:spLocks noGrp="1"/>
          </p:cNvSpPr>
          <p:nvPr>
            <p:ph type="sldNum" sz="quarter" idx="12"/>
          </p:nvPr>
        </p:nvSpPr>
        <p:spPr/>
        <p:txBody>
          <a:bodyPr/>
          <a:lstStyle/>
          <a:p>
            <a:fld id="{51ABAA30-25B2-4C2B-A462-C34A5058AAA5}" type="slidenum">
              <a:rPr lang="en-GB" smtClean="0"/>
              <a:t>‹#›</a:t>
            </a:fld>
            <a:endParaRPr lang="en-GB"/>
          </a:p>
        </p:txBody>
      </p:sp>
    </p:spTree>
    <p:extLst>
      <p:ext uri="{BB962C8B-B14F-4D97-AF65-F5344CB8AC3E}">
        <p14:creationId xmlns:p14="http://schemas.microsoft.com/office/powerpoint/2010/main" val="1936959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F4F1B-D943-B56D-8F1E-93E6CBAA246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39508AB-32AD-A976-7ACF-29626110790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46D7296-3C3A-17BB-C3B9-AA0FF529955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1A83423-B9D3-DC68-37E5-E3833C41F154}"/>
              </a:ext>
            </a:extLst>
          </p:cNvPr>
          <p:cNvSpPr>
            <a:spLocks noGrp="1"/>
          </p:cNvSpPr>
          <p:nvPr>
            <p:ph type="dt" sz="half" idx="10"/>
          </p:nvPr>
        </p:nvSpPr>
        <p:spPr/>
        <p:txBody>
          <a:bodyPr/>
          <a:lstStyle/>
          <a:p>
            <a:fld id="{7EA90CEE-0737-44F1-8AE1-6FC2091546DD}" type="datetimeFigureOut">
              <a:rPr lang="en-GB" smtClean="0"/>
              <a:t>01/07/2026</a:t>
            </a:fld>
            <a:endParaRPr lang="en-GB"/>
          </a:p>
        </p:txBody>
      </p:sp>
      <p:sp>
        <p:nvSpPr>
          <p:cNvPr id="6" name="Footer Placeholder 5">
            <a:extLst>
              <a:ext uri="{FF2B5EF4-FFF2-40B4-BE49-F238E27FC236}">
                <a16:creationId xmlns:a16="http://schemas.microsoft.com/office/drawing/2014/main" id="{123A1CB6-CCFF-B760-8BA2-E39086DB17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482E79-7329-0828-CCDC-44F5D2364185}"/>
              </a:ext>
            </a:extLst>
          </p:cNvPr>
          <p:cNvSpPr>
            <a:spLocks noGrp="1"/>
          </p:cNvSpPr>
          <p:nvPr>
            <p:ph type="sldNum" sz="quarter" idx="12"/>
          </p:nvPr>
        </p:nvSpPr>
        <p:spPr/>
        <p:txBody>
          <a:bodyPr/>
          <a:lstStyle/>
          <a:p>
            <a:fld id="{51ABAA30-25B2-4C2B-A462-C34A5058AAA5}" type="slidenum">
              <a:rPr lang="en-GB" smtClean="0"/>
              <a:t>‹#›</a:t>
            </a:fld>
            <a:endParaRPr lang="en-GB"/>
          </a:p>
        </p:txBody>
      </p:sp>
    </p:spTree>
    <p:extLst>
      <p:ext uri="{BB962C8B-B14F-4D97-AF65-F5344CB8AC3E}">
        <p14:creationId xmlns:p14="http://schemas.microsoft.com/office/powerpoint/2010/main" val="819332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98A31-26AA-114D-6563-60A63524A9A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2F2B48-1895-5BF6-E841-E4CBA62CFEF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C8406EF-0406-EE36-7652-5B692EAA6F7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9C487BC-5AE9-3A98-FADB-E13D568CD22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582DA23-03EA-720E-D5F7-62445289CEE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48A0418-6AC0-F072-7675-2C25F4275CA8}"/>
              </a:ext>
            </a:extLst>
          </p:cNvPr>
          <p:cNvSpPr>
            <a:spLocks noGrp="1"/>
          </p:cNvSpPr>
          <p:nvPr>
            <p:ph type="dt" sz="half" idx="10"/>
          </p:nvPr>
        </p:nvSpPr>
        <p:spPr/>
        <p:txBody>
          <a:bodyPr/>
          <a:lstStyle/>
          <a:p>
            <a:fld id="{7EA90CEE-0737-44F1-8AE1-6FC2091546DD}" type="datetimeFigureOut">
              <a:rPr lang="en-GB" smtClean="0"/>
              <a:t>01/07/2026</a:t>
            </a:fld>
            <a:endParaRPr lang="en-GB"/>
          </a:p>
        </p:txBody>
      </p:sp>
      <p:sp>
        <p:nvSpPr>
          <p:cNvPr id="8" name="Footer Placeholder 7">
            <a:extLst>
              <a:ext uri="{FF2B5EF4-FFF2-40B4-BE49-F238E27FC236}">
                <a16:creationId xmlns:a16="http://schemas.microsoft.com/office/drawing/2014/main" id="{3A5420C1-B537-3417-AD83-53E2283078F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1D214D8-93EE-B726-A2A0-9F55C8EE73DC}"/>
              </a:ext>
            </a:extLst>
          </p:cNvPr>
          <p:cNvSpPr>
            <a:spLocks noGrp="1"/>
          </p:cNvSpPr>
          <p:nvPr>
            <p:ph type="sldNum" sz="quarter" idx="12"/>
          </p:nvPr>
        </p:nvSpPr>
        <p:spPr/>
        <p:txBody>
          <a:bodyPr/>
          <a:lstStyle/>
          <a:p>
            <a:fld id="{51ABAA30-25B2-4C2B-A462-C34A5058AAA5}" type="slidenum">
              <a:rPr lang="en-GB" smtClean="0"/>
              <a:t>‹#›</a:t>
            </a:fld>
            <a:endParaRPr lang="en-GB"/>
          </a:p>
        </p:txBody>
      </p:sp>
    </p:spTree>
    <p:extLst>
      <p:ext uri="{BB962C8B-B14F-4D97-AF65-F5344CB8AC3E}">
        <p14:creationId xmlns:p14="http://schemas.microsoft.com/office/powerpoint/2010/main" val="25011137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7CE2C-09B3-C798-313B-3DB69E8766E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D3EEAB2-455D-3296-2B9E-9DCEAA58C0E0}"/>
              </a:ext>
            </a:extLst>
          </p:cNvPr>
          <p:cNvSpPr>
            <a:spLocks noGrp="1"/>
          </p:cNvSpPr>
          <p:nvPr>
            <p:ph type="dt" sz="half" idx="10"/>
          </p:nvPr>
        </p:nvSpPr>
        <p:spPr/>
        <p:txBody>
          <a:bodyPr/>
          <a:lstStyle/>
          <a:p>
            <a:fld id="{7EA90CEE-0737-44F1-8AE1-6FC2091546DD}" type="datetimeFigureOut">
              <a:rPr lang="en-GB" smtClean="0"/>
              <a:t>01/07/2026</a:t>
            </a:fld>
            <a:endParaRPr lang="en-GB"/>
          </a:p>
        </p:txBody>
      </p:sp>
      <p:sp>
        <p:nvSpPr>
          <p:cNvPr id="4" name="Footer Placeholder 3">
            <a:extLst>
              <a:ext uri="{FF2B5EF4-FFF2-40B4-BE49-F238E27FC236}">
                <a16:creationId xmlns:a16="http://schemas.microsoft.com/office/drawing/2014/main" id="{F0A6BA7F-7227-D747-57BE-1FF1BB4D377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4AAD5A-10EE-24D6-9C2C-5585A7A370B0}"/>
              </a:ext>
            </a:extLst>
          </p:cNvPr>
          <p:cNvSpPr>
            <a:spLocks noGrp="1"/>
          </p:cNvSpPr>
          <p:nvPr>
            <p:ph type="sldNum" sz="quarter" idx="12"/>
          </p:nvPr>
        </p:nvSpPr>
        <p:spPr/>
        <p:txBody>
          <a:bodyPr/>
          <a:lstStyle/>
          <a:p>
            <a:fld id="{51ABAA30-25B2-4C2B-A462-C34A5058AAA5}" type="slidenum">
              <a:rPr lang="en-GB" smtClean="0"/>
              <a:t>‹#›</a:t>
            </a:fld>
            <a:endParaRPr lang="en-GB"/>
          </a:p>
        </p:txBody>
      </p:sp>
    </p:spTree>
    <p:extLst>
      <p:ext uri="{BB962C8B-B14F-4D97-AF65-F5344CB8AC3E}">
        <p14:creationId xmlns:p14="http://schemas.microsoft.com/office/powerpoint/2010/main" val="19879679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886D37F-D4DD-352D-443B-BF756351F42F}"/>
              </a:ext>
            </a:extLst>
          </p:cNvPr>
          <p:cNvSpPr>
            <a:spLocks noGrp="1"/>
          </p:cNvSpPr>
          <p:nvPr>
            <p:ph type="dt" sz="half" idx="10"/>
          </p:nvPr>
        </p:nvSpPr>
        <p:spPr/>
        <p:txBody>
          <a:bodyPr/>
          <a:lstStyle/>
          <a:p>
            <a:fld id="{7EA90CEE-0737-44F1-8AE1-6FC2091546DD}" type="datetimeFigureOut">
              <a:rPr lang="en-GB" smtClean="0"/>
              <a:t>01/07/2026</a:t>
            </a:fld>
            <a:endParaRPr lang="en-GB"/>
          </a:p>
        </p:txBody>
      </p:sp>
      <p:sp>
        <p:nvSpPr>
          <p:cNvPr id="3" name="Footer Placeholder 2">
            <a:extLst>
              <a:ext uri="{FF2B5EF4-FFF2-40B4-BE49-F238E27FC236}">
                <a16:creationId xmlns:a16="http://schemas.microsoft.com/office/drawing/2014/main" id="{03A2D1B7-21C3-B724-4A1A-6474A4B6DF9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088A6A0-3095-511C-8C0B-DD571CD23D65}"/>
              </a:ext>
            </a:extLst>
          </p:cNvPr>
          <p:cNvSpPr>
            <a:spLocks noGrp="1"/>
          </p:cNvSpPr>
          <p:nvPr>
            <p:ph type="sldNum" sz="quarter" idx="12"/>
          </p:nvPr>
        </p:nvSpPr>
        <p:spPr/>
        <p:txBody>
          <a:bodyPr/>
          <a:lstStyle/>
          <a:p>
            <a:fld id="{51ABAA30-25B2-4C2B-A462-C34A5058AAA5}" type="slidenum">
              <a:rPr lang="en-GB" smtClean="0"/>
              <a:t>‹#›</a:t>
            </a:fld>
            <a:endParaRPr lang="en-GB"/>
          </a:p>
        </p:txBody>
      </p:sp>
    </p:spTree>
    <p:extLst>
      <p:ext uri="{BB962C8B-B14F-4D97-AF65-F5344CB8AC3E}">
        <p14:creationId xmlns:p14="http://schemas.microsoft.com/office/powerpoint/2010/main" val="356772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29FCE-123D-F48D-B911-404DF6C87B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384685F-F8E5-17F0-BAF9-E02E9796EAB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B6D7040-F386-CF3B-5859-8DB1D85361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48F021-D422-E5D6-9C34-D91001977E55}"/>
              </a:ext>
            </a:extLst>
          </p:cNvPr>
          <p:cNvSpPr>
            <a:spLocks noGrp="1"/>
          </p:cNvSpPr>
          <p:nvPr>
            <p:ph type="dt" sz="half" idx="10"/>
          </p:nvPr>
        </p:nvSpPr>
        <p:spPr/>
        <p:txBody>
          <a:bodyPr/>
          <a:lstStyle/>
          <a:p>
            <a:fld id="{7EA90CEE-0737-44F1-8AE1-6FC2091546DD}" type="datetimeFigureOut">
              <a:rPr lang="en-GB" smtClean="0"/>
              <a:t>01/07/2026</a:t>
            </a:fld>
            <a:endParaRPr lang="en-GB"/>
          </a:p>
        </p:txBody>
      </p:sp>
      <p:sp>
        <p:nvSpPr>
          <p:cNvPr id="6" name="Footer Placeholder 5">
            <a:extLst>
              <a:ext uri="{FF2B5EF4-FFF2-40B4-BE49-F238E27FC236}">
                <a16:creationId xmlns:a16="http://schemas.microsoft.com/office/drawing/2014/main" id="{1913F9AE-0B03-9BDF-FD61-D788F2CF4C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5D4091-DC56-740F-B530-ED66AB802F5F}"/>
              </a:ext>
            </a:extLst>
          </p:cNvPr>
          <p:cNvSpPr>
            <a:spLocks noGrp="1"/>
          </p:cNvSpPr>
          <p:nvPr>
            <p:ph type="sldNum" sz="quarter" idx="12"/>
          </p:nvPr>
        </p:nvSpPr>
        <p:spPr/>
        <p:txBody>
          <a:bodyPr/>
          <a:lstStyle/>
          <a:p>
            <a:fld id="{51ABAA30-25B2-4C2B-A462-C34A5058AAA5}" type="slidenum">
              <a:rPr lang="en-GB" smtClean="0"/>
              <a:t>‹#›</a:t>
            </a:fld>
            <a:endParaRPr lang="en-GB"/>
          </a:p>
        </p:txBody>
      </p:sp>
    </p:spTree>
    <p:extLst>
      <p:ext uri="{BB962C8B-B14F-4D97-AF65-F5344CB8AC3E}">
        <p14:creationId xmlns:p14="http://schemas.microsoft.com/office/powerpoint/2010/main" val="41038552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47AF9-8BD5-F5F2-40A3-9B54FC49F4F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5EC2FF-16F4-66CF-E553-6767D08B92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947F9B4-2001-38F6-FB91-A23A9B4AB36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D83D2E-E85C-A63E-91C2-D7E1718F9A4A}"/>
              </a:ext>
            </a:extLst>
          </p:cNvPr>
          <p:cNvSpPr>
            <a:spLocks noGrp="1"/>
          </p:cNvSpPr>
          <p:nvPr>
            <p:ph type="dt" sz="half" idx="10"/>
          </p:nvPr>
        </p:nvSpPr>
        <p:spPr/>
        <p:txBody>
          <a:bodyPr/>
          <a:lstStyle/>
          <a:p>
            <a:fld id="{7EA90CEE-0737-44F1-8AE1-6FC2091546DD}" type="datetimeFigureOut">
              <a:rPr lang="en-GB" smtClean="0"/>
              <a:t>01/07/2026</a:t>
            </a:fld>
            <a:endParaRPr lang="en-GB"/>
          </a:p>
        </p:txBody>
      </p:sp>
      <p:sp>
        <p:nvSpPr>
          <p:cNvPr id="6" name="Footer Placeholder 5">
            <a:extLst>
              <a:ext uri="{FF2B5EF4-FFF2-40B4-BE49-F238E27FC236}">
                <a16:creationId xmlns:a16="http://schemas.microsoft.com/office/drawing/2014/main" id="{D3CE88BB-A6F0-C243-007E-185A5CB328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719B149-A0F7-94D3-873A-E2363D23BF6A}"/>
              </a:ext>
            </a:extLst>
          </p:cNvPr>
          <p:cNvSpPr>
            <a:spLocks noGrp="1"/>
          </p:cNvSpPr>
          <p:nvPr>
            <p:ph type="sldNum" sz="quarter" idx="12"/>
          </p:nvPr>
        </p:nvSpPr>
        <p:spPr/>
        <p:txBody>
          <a:bodyPr/>
          <a:lstStyle/>
          <a:p>
            <a:fld id="{51ABAA30-25B2-4C2B-A462-C34A5058AAA5}" type="slidenum">
              <a:rPr lang="en-GB" smtClean="0"/>
              <a:t>‹#›</a:t>
            </a:fld>
            <a:endParaRPr lang="en-GB"/>
          </a:p>
        </p:txBody>
      </p:sp>
    </p:spTree>
    <p:extLst>
      <p:ext uri="{BB962C8B-B14F-4D97-AF65-F5344CB8AC3E}">
        <p14:creationId xmlns:p14="http://schemas.microsoft.com/office/powerpoint/2010/main" val="29640164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FCBD0-13EA-E58B-4397-0D6FAA53BEB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240B6EB-CFF7-5054-7C22-78914C3CD5A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7AA126-FEDA-243A-A82E-236F0BDA6A88}"/>
              </a:ext>
            </a:extLst>
          </p:cNvPr>
          <p:cNvSpPr>
            <a:spLocks noGrp="1"/>
          </p:cNvSpPr>
          <p:nvPr>
            <p:ph type="dt" sz="half" idx="10"/>
          </p:nvPr>
        </p:nvSpPr>
        <p:spPr/>
        <p:txBody>
          <a:bodyPr/>
          <a:lstStyle/>
          <a:p>
            <a:fld id="{7EA90CEE-0737-44F1-8AE1-6FC2091546DD}" type="datetimeFigureOut">
              <a:rPr lang="en-GB" smtClean="0"/>
              <a:t>01/07/2026</a:t>
            </a:fld>
            <a:endParaRPr lang="en-GB"/>
          </a:p>
        </p:txBody>
      </p:sp>
      <p:sp>
        <p:nvSpPr>
          <p:cNvPr id="5" name="Footer Placeholder 4">
            <a:extLst>
              <a:ext uri="{FF2B5EF4-FFF2-40B4-BE49-F238E27FC236}">
                <a16:creationId xmlns:a16="http://schemas.microsoft.com/office/drawing/2014/main" id="{0150D679-B18F-0670-9897-44564532C3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FFD5EF-8F38-BE8F-D115-D338C6AC5A22}"/>
              </a:ext>
            </a:extLst>
          </p:cNvPr>
          <p:cNvSpPr>
            <a:spLocks noGrp="1"/>
          </p:cNvSpPr>
          <p:nvPr>
            <p:ph type="sldNum" sz="quarter" idx="12"/>
          </p:nvPr>
        </p:nvSpPr>
        <p:spPr/>
        <p:txBody>
          <a:bodyPr/>
          <a:lstStyle/>
          <a:p>
            <a:fld id="{51ABAA30-25B2-4C2B-A462-C34A5058AAA5}" type="slidenum">
              <a:rPr lang="en-GB" smtClean="0"/>
              <a:t>‹#›</a:t>
            </a:fld>
            <a:endParaRPr lang="en-GB"/>
          </a:p>
        </p:txBody>
      </p:sp>
    </p:spTree>
    <p:extLst>
      <p:ext uri="{BB962C8B-B14F-4D97-AF65-F5344CB8AC3E}">
        <p14:creationId xmlns:p14="http://schemas.microsoft.com/office/powerpoint/2010/main" val="4195353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8EB9ABE-27DE-8F37-3BD9-831A911FE69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198CCA5-2934-D88C-FBF1-43D18C5696D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23C89A-E62E-4B21-6F23-C739193799A6}"/>
              </a:ext>
            </a:extLst>
          </p:cNvPr>
          <p:cNvSpPr>
            <a:spLocks noGrp="1"/>
          </p:cNvSpPr>
          <p:nvPr>
            <p:ph type="dt" sz="half" idx="10"/>
          </p:nvPr>
        </p:nvSpPr>
        <p:spPr/>
        <p:txBody>
          <a:bodyPr/>
          <a:lstStyle/>
          <a:p>
            <a:fld id="{7EA90CEE-0737-44F1-8AE1-6FC2091546DD}" type="datetimeFigureOut">
              <a:rPr lang="en-GB" smtClean="0"/>
              <a:t>01/07/2026</a:t>
            </a:fld>
            <a:endParaRPr lang="en-GB"/>
          </a:p>
        </p:txBody>
      </p:sp>
      <p:sp>
        <p:nvSpPr>
          <p:cNvPr id="5" name="Footer Placeholder 4">
            <a:extLst>
              <a:ext uri="{FF2B5EF4-FFF2-40B4-BE49-F238E27FC236}">
                <a16:creationId xmlns:a16="http://schemas.microsoft.com/office/drawing/2014/main" id="{6596A5B1-E1F6-29CA-A3E5-6C45D28BE4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04EB39-4908-744E-77EF-AA6BE428FE18}"/>
              </a:ext>
            </a:extLst>
          </p:cNvPr>
          <p:cNvSpPr>
            <a:spLocks noGrp="1"/>
          </p:cNvSpPr>
          <p:nvPr>
            <p:ph type="sldNum" sz="quarter" idx="12"/>
          </p:nvPr>
        </p:nvSpPr>
        <p:spPr/>
        <p:txBody>
          <a:bodyPr/>
          <a:lstStyle/>
          <a:p>
            <a:fld id="{51ABAA30-25B2-4C2B-A462-C34A5058AAA5}" type="slidenum">
              <a:rPr lang="en-GB" smtClean="0"/>
              <a:t>‹#›</a:t>
            </a:fld>
            <a:endParaRPr lang="en-GB"/>
          </a:p>
        </p:txBody>
      </p:sp>
    </p:spTree>
    <p:extLst>
      <p:ext uri="{BB962C8B-B14F-4D97-AF65-F5344CB8AC3E}">
        <p14:creationId xmlns:p14="http://schemas.microsoft.com/office/powerpoint/2010/main" val="11365314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FACA84-F592-8BD4-DCDE-2CABC8BB361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50B9516-4938-486B-A158-C19B5296DA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75C622-169A-0619-BE56-9236779C732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EA90CEE-0737-44F1-8AE1-6FC2091546DD}" type="datetimeFigureOut">
              <a:rPr lang="en-GB" smtClean="0"/>
              <a:t>01/07/2026</a:t>
            </a:fld>
            <a:endParaRPr lang="en-GB"/>
          </a:p>
        </p:txBody>
      </p:sp>
      <p:sp>
        <p:nvSpPr>
          <p:cNvPr id="5" name="Footer Placeholder 4">
            <a:extLst>
              <a:ext uri="{FF2B5EF4-FFF2-40B4-BE49-F238E27FC236}">
                <a16:creationId xmlns:a16="http://schemas.microsoft.com/office/drawing/2014/main" id="{6EF69277-D41C-E18B-5C37-519B149019E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EC0C2F6-32FC-3C6A-B783-D3709EDA649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1ABAA30-25B2-4C2B-A462-C34A5058AAA5}" type="slidenum">
              <a:rPr lang="en-GB" smtClean="0"/>
              <a:t>‹#›</a:t>
            </a:fld>
            <a:endParaRPr lang="en-GB"/>
          </a:p>
        </p:txBody>
      </p:sp>
    </p:spTree>
    <p:extLst>
      <p:ext uri="{BB962C8B-B14F-4D97-AF65-F5344CB8AC3E}">
        <p14:creationId xmlns:p14="http://schemas.microsoft.com/office/powerpoint/2010/main" val="10808053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3245F62-CCC4-49E4-B95B-EA6C1E790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493D91-015F-6C6E-DA5D-63953E9F839E}"/>
              </a:ext>
            </a:extLst>
          </p:cNvPr>
          <p:cNvSpPr>
            <a:spLocks noGrp="1"/>
          </p:cNvSpPr>
          <p:nvPr>
            <p:ph type="ctrTitle"/>
          </p:nvPr>
        </p:nvSpPr>
        <p:spPr>
          <a:xfrm>
            <a:off x="638882" y="3577456"/>
            <a:ext cx="10909640" cy="1687814"/>
          </a:xfrm>
        </p:spPr>
        <p:txBody>
          <a:bodyPr anchor="b">
            <a:normAutofit fontScale="90000"/>
          </a:bodyPr>
          <a:lstStyle/>
          <a:p>
            <a:r>
              <a:rPr lang="en-GB" sz="1700" b="1" dirty="0"/>
              <a:t>Programme: BSc (Hons) Health and Social Care</a:t>
            </a:r>
            <a:br>
              <a:rPr lang="en-IN" sz="1700" dirty="0"/>
            </a:br>
            <a:r>
              <a:rPr lang="en-GB" sz="1700" b="1" dirty="0"/>
              <a:t>Module: Independent Project</a:t>
            </a:r>
            <a:br>
              <a:rPr lang="en-IN" sz="1700" dirty="0"/>
            </a:br>
            <a:r>
              <a:rPr lang="en-GB" sz="1700" b="1" dirty="0"/>
              <a:t>Module code: BMHP6020</a:t>
            </a:r>
            <a:br>
              <a:rPr lang="en-IN" sz="1700" dirty="0"/>
            </a:br>
            <a:r>
              <a:rPr lang="en-GB" sz="1700" b="1" dirty="0"/>
              <a:t>Topic: The Impact of Integrated Health and Social Care Services on Patient Experience</a:t>
            </a:r>
            <a:br>
              <a:rPr lang="en-IN" sz="1700" dirty="0"/>
            </a:br>
            <a:r>
              <a:rPr lang="en-GB" sz="1700" b="1" dirty="0"/>
              <a:t>and Quality of Life.</a:t>
            </a:r>
            <a:br>
              <a:rPr lang="en-IN" sz="1700" dirty="0"/>
            </a:br>
            <a:r>
              <a:rPr lang="en-GB" sz="1700" b="1" dirty="0"/>
              <a:t>Element 2</a:t>
            </a:r>
            <a:br>
              <a:rPr lang="en-GB" sz="1700" b="1" dirty="0"/>
            </a:br>
            <a:r>
              <a:rPr lang="en-GB" sz="1700" b="1" dirty="0"/>
              <a:t>Student name: Oana Livadaru</a:t>
            </a:r>
            <a:br>
              <a:rPr lang="en-GB" sz="1700" b="1" dirty="0"/>
            </a:br>
            <a:r>
              <a:rPr lang="en-GB" sz="1700" b="1" dirty="0"/>
              <a:t>Student id 2316786</a:t>
            </a:r>
            <a:br>
              <a:rPr lang="en-IN" sz="1700" dirty="0"/>
            </a:br>
            <a:endParaRPr lang="en-GB" sz="1700" dirty="0"/>
          </a:p>
        </p:txBody>
      </p:sp>
      <p:pic>
        <p:nvPicPr>
          <p:cNvPr id="4" name="image1.png">
            <a:extLst>
              <a:ext uri="{FF2B5EF4-FFF2-40B4-BE49-F238E27FC236}">
                <a16:creationId xmlns:a16="http://schemas.microsoft.com/office/drawing/2014/main" id="{9F5F31A9-1CAB-D872-AAE4-81745E0EF68D}"/>
              </a:ext>
            </a:extLst>
          </p:cNvPr>
          <p:cNvPicPr/>
          <p:nvPr/>
        </p:nvPicPr>
        <p:blipFill>
          <a:blip r:embed="rId2"/>
          <a:stretch>
            <a:fillRect/>
          </a:stretch>
        </p:blipFill>
        <p:spPr>
          <a:xfrm>
            <a:off x="2873908" y="713931"/>
            <a:ext cx="6439588" cy="2497481"/>
          </a:xfrm>
          <a:prstGeom prst="rect">
            <a:avLst/>
          </a:prstGeom>
        </p:spPr>
      </p:pic>
      <p:sp>
        <p:nvSpPr>
          <p:cNvPr id="11" name="sketch line">
            <a:extLst>
              <a:ext uri="{FF2B5EF4-FFF2-40B4-BE49-F238E27FC236}">
                <a16:creationId xmlns:a16="http://schemas.microsoft.com/office/drawing/2014/main" id="{E6C0DD6B-6AA3-448F-9B99-8386295BC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5509052"/>
            <a:ext cx="4572000" cy="18288"/>
          </a:xfrm>
          <a:custGeom>
            <a:avLst/>
            <a:gdLst>
              <a:gd name="csX0" fmla="*/ 0 w 4572000"/>
              <a:gd name="csY0" fmla="*/ 0 h 18288"/>
              <a:gd name="csX1" fmla="*/ 515983 w 4572000"/>
              <a:gd name="csY1" fmla="*/ 0 h 18288"/>
              <a:gd name="csX2" fmla="*/ 1031966 w 4572000"/>
              <a:gd name="csY2" fmla="*/ 0 h 18288"/>
              <a:gd name="csX3" fmla="*/ 1639389 w 4572000"/>
              <a:gd name="csY3" fmla="*/ 0 h 18288"/>
              <a:gd name="csX4" fmla="*/ 2383971 w 4572000"/>
              <a:gd name="csY4" fmla="*/ 0 h 18288"/>
              <a:gd name="csX5" fmla="*/ 2945674 w 4572000"/>
              <a:gd name="csY5" fmla="*/ 0 h 18288"/>
              <a:gd name="csX6" fmla="*/ 3507377 w 4572000"/>
              <a:gd name="csY6" fmla="*/ 0 h 18288"/>
              <a:gd name="csX7" fmla="*/ 4572000 w 4572000"/>
              <a:gd name="csY7" fmla="*/ 0 h 18288"/>
              <a:gd name="csX8" fmla="*/ 4572000 w 4572000"/>
              <a:gd name="csY8" fmla="*/ 18288 h 18288"/>
              <a:gd name="csX9" fmla="*/ 3873137 w 4572000"/>
              <a:gd name="csY9" fmla="*/ 18288 h 18288"/>
              <a:gd name="csX10" fmla="*/ 3311434 w 4572000"/>
              <a:gd name="csY10" fmla="*/ 18288 h 18288"/>
              <a:gd name="csX11" fmla="*/ 2749731 w 4572000"/>
              <a:gd name="csY11" fmla="*/ 18288 h 18288"/>
              <a:gd name="csX12" fmla="*/ 2050869 w 4572000"/>
              <a:gd name="csY12" fmla="*/ 18288 h 18288"/>
              <a:gd name="csX13" fmla="*/ 1306286 w 4572000"/>
              <a:gd name="csY13" fmla="*/ 18288 h 18288"/>
              <a:gd name="csX14" fmla="*/ 790303 w 4572000"/>
              <a:gd name="csY14" fmla="*/ 18288 h 18288"/>
              <a:gd name="csX15" fmla="*/ 0 w 4572000"/>
              <a:gd name="csY15" fmla="*/ 18288 h 18288"/>
              <a:gd name="csX16" fmla="*/ 0 w 457200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100552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8394B3E-0711-98EA-36FF-CB7DA6482B45}"/>
              </a:ext>
            </a:extLst>
          </p:cNvPr>
          <p:cNvSpPr/>
          <p:nvPr/>
        </p:nvSpPr>
        <p:spPr>
          <a:xfrm>
            <a:off x="0" y="-46264"/>
            <a:ext cx="12192000" cy="620485"/>
          </a:xfrm>
          <a:prstGeom prst="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Arial" panose="020B0604020202020204" pitchFamily="34" charset="0"/>
                <a:cs typeface="Arial" panose="020B0604020202020204" pitchFamily="34" charset="0"/>
              </a:rPr>
              <a:t>Integrated Health and Social Care Services</a:t>
            </a:r>
            <a:endParaRPr lang="en-GB" dirty="0">
              <a:solidFill>
                <a:schemeClr val="tx1"/>
              </a:solidFill>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AB343D38-ED79-A8CC-75EA-1C6B87834772}"/>
              </a:ext>
            </a:extLst>
          </p:cNvPr>
          <p:cNvSpPr/>
          <p:nvPr/>
        </p:nvSpPr>
        <p:spPr>
          <a:xfrm>
            <a:off x="8289471" y="587829"/>
            <a:ext cx="3902529" cy="1880617"/>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750" b="1" dirty="0">
                <a:solidFill>
                  <a:schemeClr val="tx1"/>
                </a:solidFill>
                <a:latin typeface="Arial" panose="020B0604020202020204" pitchFamily="34" charset="0"/>
                <a:cs typeface="Arial" panose="020B0604020202020204" pitchFamily="34" charset="0"/>
              </a:rPr>
              <a:t>Research Aim, Objectives &amp; Core Questions</a:t>
            </a:r>
            <a:endParaRPr lang="en-IN" sz="750" dirty="0">
              <a:solidFill>
                <a:schemeClr val="tx1"/>
              </a:solidFill>
              <a:latin typeface="Arial" panose="020B0604020202020204" pitchFamily="34" charset="0"/>
              <a:cs typeface="Arial" panose="020B0604020202020204" pitchFamily="34" charset="0"/>
            </a:endParaRPr>
          </a:p>
          <a:p>
            <a:r>
              <a:rPr lang="en-GB" sz="750" dirty="0">
                <a:solidFill>
                  <a:schemeClr val="tx1"/>
                </a:solidFill>
                <a:latin typeface="Arial" panose="020B0604020202020204" pitchFamily="34" charset="0"/>
                <a:cs typeface="Arial" panose="020B0604020202020204" pitchFamily="34" charset="0"/>
              </a:rPr>
              <a:t>The main goal of this research project is to assess the impact of integrated service delivery models on the experiences of adult patients and self-reporting QoL outcomes.</a:t>
            </a:r>
            <a:endParaRPr lang="en-IN" sz="750" dirty="0">
              <a:solidFill>
                <a:schemeClr val="tx1"/>
              </a:solidFill>
              <a:latin typeface="Arial" panose="020B0604020202020204" pitchFamily="34" charset="0"/>
              <a:cs typeface="Arial" panose="020B0604020202020204" pitchFamily="34" charset="0"/>
            </a:endParaRPr>
          </a:p>
          <a:p>
            <a:r>
              <a:rPr lang="en-GB" sz="750" b="1" dirty="0">
                <a:solidFill>
                  <a:schemeClr val="tx1"/>
                </a:solidFill>
                <a:latin typeface="Arial" panose="020B0604020202020204" pitchFamily="34" charset="0"/>
                <a:cs typeface="Arial" panose="020B0604020202020204" pitchFamily="34" charset="0"/>
              </a:rPr>
              <a:t>Objectives:</a:t>
            </a:r>
            <a:endParaRPr lang="en-IN" sz="750" dirty="0">
              <a:solidFill>
                <a:schemeClr val="tx1"/>
              </a:solidFill>
              <a:latin typeface="Arial" panose="020B0604020202020204" pitchFamily="34" charset="0"/>
              <a:cs typeface="Arial" panose="020B0604020202020204" pitchFamily="34" charset="0"/>
            </a:endParaRPr>
          </a:p>
          <a:p>
            <a:r>
              <a:rPr lang="en-GB" sz="750" dirty="0">
                <a:solidFill>
                  <a:schemeClr val="tx1"/>
                </a:solidFill>
                <a:latin typeface="Arial" panose="020B0604020202020204" pitchFamily="34" charset="0"/>
                <a:cs typeface="Arial" panose="020B0604020202020204" pitchFamily="34" charset="0"/>
              </a:rPr>
              <a:t>1. To assess the impact of integrated care models on patient satisfaction.</a:t>
            </a:r>
            <a:endParaRPr lang="en-IN" sz="750" dirty="0">
              <a:solidFill>
                <a:schemeClr val="tx1"/>
              </a:solidFill>
              <a:latin typeface="Arial" panose="020B0604020202020204" pitchFamily="34" charset="0"/>
              <a:cs typeface="Arial" panose="020B0604020202020204" pitchFamily="34" charset="0"/>
            </a:endParaRPr>
          </a:p>
          <a:p>
            <a:r>
              <a:rPr lang="en-GB" sz="750" dirty="0">
                <a:solidFill>
                  <a:schemeClr val="tx1"/>
                </a:solidFill>
                <a:latin typeface="Arial" panose="020B0604020202020204" pitchFamily="34" charset="0"/>
                <a:cs typeface="Arial" panose="020B0604020202020204" pitchFamily="34" charset="0"/>
              </a:rPr>
              <a:t>2. To measure how integrated care services affect the patient’s quality of life.</a:t>
            </a:r>
            <a:endParaRPr lang="en-IN" sz="750" dirty="0">
              <a:solidFill>
                <a:schemeClr val="tx1"/>
              </a:solidFill>
              <a:latin typeface="Arial" panose="020B0604020202020204" pitchFamily="34" charset="0"/>
              <a:cs typeface="Arial" panose="020B0604020202020204" pitchFamily="34" charset="0"/>
            </a:endParaRPr>
          </a:p>
          <a:p>
            <a:r>
              <a:rPr lang="en-GB" sz="750" dirty="0">
                <a:solidFill>
                  <a:schemeClr val="tx1"/>
                </a:solidFill>
                <a:latin typeface="Arial" panose="020B0604020202020204" pitchFamily="34" charset="0"/>
                <a:cs typeface="Arial" panose="020B0604020202020204" pitchFamily="34" charset="0"/>
              </a:rPr>
              <a:t>3. To explore the experience of patients and carers within integrated settings.</a:t>
            </a:r>
            <a:endParaRPr lang="en-IN" sz="750" dirty="0">
              <a:solidFill>
                <a:schemeClr val="tx1"/>
              </a:solidFill>
              <a:latin typeface="Arial" panose="020B0604020202020204" pitchFamily="34" charset="0"/>
              <a:cs typeface="Arial" panose="020B0604020202020204" pitchFamily="34" charset="0"/>
            </a:endParaRPr>
          </a:p>
          <a:p>
            <a:r>
              <a:rPr lang="en-GB" sz="750" b="1" dirty="0">
                <a:solidFill>
                  <a:schemeClr val="tx1"/>
                </a:solidFill>
                <a:latin typeface="Arial" panose="020B0604020202020204" pitchFamily="34" charset="0"/>
                <a:cs typeface="Arial" panose="020B0604020202020204" pitchFamily="34" charset="0"/>
              </a:rPr>
              <a:t>Questions:</a:t>
            </a:r>
            <a:endParaRPr lang="en-IN" sz="750" dirty="0">
              <a:solidFill>
                <a:schemeClr val="tx1"/>
              </a:solidFill>
              <a:latin typeface="Arial" panose="020B0604020202020204" pitchFamily="34" charset="0"/>
              <a:cs typeface="Arial" panose="020B0604020202020204" pitchFamily="34" charset="0"/>
            </a:endParaRPr>
          </a:p>
          <a:p>
            <a:r>
              <a:rPr lang="en-GB" sz="750" dirty="0">
                <a:solidFill>
                  <a:schemeClr val="tx1"/>
                </a:solidFill>
                <a:latin typeface="Arial" panose="020B0604020202020204" pitchFamily="34" charset="0"/>
                <a:cs typeface="Arial" panose="020B0604020202020204" pitchFamily="34" charset="0"/>
              </a:rPr>
              <a:t>1. How do integrated health and social care services influence patient experience?</a:t>
            </a:r>
            <a:endParaRPr lang="en-IN" sz="750" dirty="0">
              <a:solidFill>
                <a:schemeClr val="tx1"/>
              </a:solidFill>
              <a:latin typeface="Arial" panose="020B0604020202020204" pitchFamily="34" charset="0"/>
              <a:cs typeface="Arial" panose="020B0604020202020204" pitchFamily="34" charset="0"/>
            </a:endParaRPr>
          </a:p>
          <a:p>
            <a:r>
              <a:rPr lang="en-GB" sz="750" dirty="0">
                <a:solidFill>
                  <a:schemeClr val="tx1"/>
                </a:solidFill>
                <a:latin typeface="Arial" panose="020B0604020202020204" pitchFamily="34" charset="0"/>
                <a:cs typeface="Arial" panose="020B0604020202020204" pitchFamily="34" charset="0"/>
              </a:rPr>
              <a:t>2. What are the key facilitators and barriers to achieving quality of life within integrated care</a:t>
            </a:r>
            <a:endParaRPr lang="en-IN" sz="750" dirty="0">
              <a:solidFill>
                <a:schemeClr val="tx1"/>
              </a:solidFill>
              <a:latin typeface="Arial" panose="020B0604020202020204" pitchFamily="34" charset="0"/>
              <a:cs typeface="Arial" panose="020B0604020202020204" pitchFamily="34" charset="0"/>
            </a:endParaRPr>
          </a:p>
          <a:p>
            <a:r>
              <a:rPr lang="en-GB" sz="750" dirty="0">
                <a:solidFill>
                  <a:schemeClr val="tx1"/>
                </a:solidFill>
                <a:latin typeface="Arial" panose="020B0604020202020204" pitchFamily="34" charset="0"/>
                <a:cs typeface="Arial" panose="020B0604020202020204" pitchFamily="34" charset="0"/>
              </a:rPr>
              <a:t>systems?</a:t>
            </a:r>
            <a:endParaRPr lang="en-IN" sz="750" dirty="0">
              <a:solidFill>
                <a:schemeClr val="tx1"/>
              </a:solidFill>
              <a:latin typeface="Arial" panose="020B0604020202020204" pitchFamily="34" charset="0"/>
              <a:cs typeface="Arial" panose="020B0604020202020204" pitchFamily="34" charset="0"/>
            </a:endParaRPr>
          </a:p>
          <a:p>
            <a:r>
              <a:rPr lang="en-GB" sz="750" dirty="0">
                <a:solidFill>
                  <a:schemeClr val="tx1"/>
                </a:solidFill>
                <a:latin typeface="Arial" panose="020B0604020202020204" pitchFamily="34" charset="0"/>
                <a:cs typeface="Arial" panose="020B0604020202020204" pitchFamily="34" charset="0"/>
              </a:rPr>
              <a:t>3. What is the impact of integrated care services on the self-reported quality of life?</a:t>
            </a:r>
            <a:endParaRPr lang="en-IN" sz="750" dirty="0">
              <a:solidFill>
                <a:schemeClr val="tx1"/>
              </a:solidFill>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445F1D74-F189-8EB2-4E04-7BE1C32D8DC4}"/>
              </a:ext>
            </a:extLst>
          </p:cNvPr>
          <p:cNvSpPr/>
          <p:nvPr/>
        </p:nvSpPr>
        <p:spPr>
          <a:xfrm>
            <a:off x="0" y="574221"/>
            <a:ext cx="4084865" cy="1483179"/>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800" b="1" dirty="0">
                <a:solidFill>
                  <a:schemeClr val="tx1"/>
                </a:solidFill>
                <a:latin typeface="Arial" panose="020B0604020202020204" pitchFamily="34" charset="0"/>
                <a:cs typeface="Arial" panose="020B0604020202020204" pitchFamily="34" charset="0"/>
              </a:rPr>
              <a:t>Introduction &amp; Project Rationale</a:t>
            </a:r>
            <a:endParaRPr lang="en-IN" sz="800" dirty="0">
              <a:solidFill>
                <a:schemeClr val="tx1"/>
              </a:solidFill>
              <a:latin typeface="Arial" panose="020B0604020202020204" pitchFamily="34" charset="0"/>
              <a:cs typeface="Arial" panose="020B0604020202020204" pitchFamily="34" charset="0"/>
            </a:endParaRPr>
          </a:p>
          <a:p>
            <a:r>
              <a:rPr lang="en-GB" sz="800" dirty="0">
                <a:solidFill>
                  <a:schemeClr val="tx1"/>
                </a:solidFill>
                <a:latin typeface="Arial" panose="020B0604020202020204" pitchFamily="34" charset="0"/>
                <a:cs typeface="Arial" panose="020B0604020202020204" pitchFamily="34" charset="0"/>
              </a:rPr>
              <a:t>The conventional infrastructure for healthcare delivery is characterised by disjointed pipelines of services. The substantial gap between the operation of the two is constantly failing to integrate medical interventions with the basic social determinants of health, like economic instability and geographic dislocation. Therefore, patients who experience multiple morbidities and vulnerabilities face a great deal of difficulty in bridging these gaps, resulting in duplication of diagnostics and distress. Transitioning towards a value-based and client-centred paradigm addresses all these issues and leads to improved quality of life (QoL).</a:t>
            </a:r>
            <a:endParaRPr lang="en-IN" sz="800" dirty="0">
              <a:solidFill>
                <a:schemeClr val="tx1"/>
              </a:solidFill>
              <a:latin typeface="Arial" panose="020B0604020202020204" pitchFamily="34" charset="0"/>
              <a:cs typeface="Arial" panose="020B0604020202020204" pitchFamily="34" charset="0"/>
            </a:endParaRPr>
          </a:p>
          <a:p>
            <a:pPr algn="ctr"/>
            <a:endParaRPr lang="en-GB" sz="800" dirty="0">
              <a:solidFill>
                <a:schemeClr val="tx1"/>
              </a:solidFill>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E6D07359-9C5B-2B44-8280-6687CF73577D}"/>
              </a:ext>
            </a:extLst>
          </p:cNvPr>
          <p:cNvSpPr/>
          <p:nvPr/>
        </p:nvSpPr>
        <p:spPr>
          <a:xfrm>
            <a:off x="8289471" y="5380264"/>
            <a:ext cx="3902529" cy="147773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800" b="1" dirty="0">
                <a:solidFill>
                  <a:schemeClr val="tx1"/>
                </a:solidFill>
                <a:latin typeface="Arial" panose="020B0604020202020204" pitchFamily="34" charset="0"/>
                <a:cs typeface="Arial" panose="020B0604020202020204" pitchFamily="34" charset="0"/>
              </a:rPr>
              <a:t>Reference</a:t>
            </a:r>
            <a:endParaRPr lang="en-IN" sz="800" dirty="0">
              <a:solidFill>
                <a:schemeClr val="tx1"/>
              </a:solidFill>
              <a:latin typeface="Arial" panose="020B0604020202020204" pitchFamily="34" charset="0"/>
              <a:cs typeface="Arial" panose="020B0604020202020204" pitchFamily="34" charset="0"/>
            </a:endParaRPr>
          </a:p>
          <a:p>
            <a:r>
              <a:rPr lang="en-GB" sz="800" dirty="0">
                <a:solidFill>
                  <a:schemeClr val="tx1"/>
                </a:solidFill>
                <a:latin typeface="Arial" panose="020B0604020202020204" pitchFamily="34" charset="0"/>
                <a:cs typeface="Arial" panose="020B0604020202020204" pitchFamily="34" charset="0"/>
              </a:rPr>
              <a:t>Acharya, R., (2025). Examining Interpretivism in Social Science Research: Exploring Subjectivity, Context, and Meaning in Social Inquiry. Education Science &amp; Technology. https://journal.skultech.com/index.php/est/article/view/8</a:t>
            </a:r>
            <a:endParaRPr lang="en-IN" sz="800" dirty="0">
              <a:solidFill>
                <a:schemeClr val="tx1"/>
              </a:solidFill>
              <a:latin typeface="Arial" panose="020B0604020202020204" pitchFamily="34" charset="0"/>
              <a:cs typeface="Arial" panose="020B0604020202020204" pitchFamily="34" charset="0"/>
            </a:endParaRPr>
          </a:p>
          <a:p>
            <a:r>
              <a:rPr lang="en-GB" sz="800" dirty="0" err="1">
                <a:solidFill>
                  <a:schemeClr val="tx1"/>
                </a:solidFill>
                <a:latin typeface="Arial" panose="020B0604020202020204" pitchFamily="34" charset="0"/>
                <a:cs typeface="Arial" panose="020B0604020202020204" pitchFamily="34" charset="0"/>
              </a:rPr>
              <a:t>Babawo</a:t>
            </a:r>
            <a:r>
              <a:rPr lang="en-GB" sz="800" dirty="0">
                <a:solidFill>
                  <a:schemeClr val="tx1"/>
                </a:solidFill>
                <a:latin typeface="Arial" panose="020B0604020202020204" pitchFamily="34" charset="0"/>
                <a:cs typeface="Arial" panose="020B0604020202020204" pitchFamily="34" charset="0"/>
              </a:rPr>
              <a:t>, L.S., Kpaka, R.B. and Sesay, D.K.D., (2025). Assessment of malaria treatment interventions: a critical analysis of government initiatives and causes of treatment failure at Port Loko Government Hospital, Sierra Leone. Malaria Journal, 24(1), p.83. https://link.springer.com/article/10.1186/s12936-025-05330-9</a:t>
            </a:r>
            <a:endParaRPr lang="en-IN" sz="800" dirty="0">
              <a:solidFill>
                <a:schemeClr val="tx1"/>
              </a:solidFill>
              <a:latin typeface="Arial" panose="020B0604020202020204" pitchFamily="34" charset="0"/>
              <a:cs typeface="Arial" panose="020B0604020202020204" pitchFamily="34" charset="0"/>
            </a:endParaRPr>
          </a:p>
          <a:p>
            <a:r>
              <a:rPr lang="en-GB" sz="800" dirty="0">
                <a:solidFill>
                  <a:schemeClr val="tx1"/>
                </a:solidFill>
                <a:latin typeface="Arial" panose="020B0604020202020204" pitchFamily="34" charset="0"/>
                <a:cs typeface="Arial" panose="020B0604020202020204" pitchFamily="34" charset="0"/>
              </a:rPr>
              <a:t>Mwita, K. and </a:t>
            </a:r>
            <a:r>
              <a:rPr lang="en-GB" sz="800" dirty="0" err="1">
                <a:solidFill>
                  <a:schemeClr val="tx1"/>
                </a:solidFill>
                <a:latin typeface="Arial" panose="020B0604020202020204" pitchFamily="34" charset="0"/>
                <a:cs typeface="Arial" panose="020B0604020202020204" pitchFamily="34" charset="0"/>
              </a:rPr>
              <a:t>Mwilongo</a:t>
            </a:r>
            <a:r>
              <a:rPr lang="en-GB" sz="800" dirty="0">
                <a:solidFill>
                  <a:schemeClr val="tx1"/>
                </a:solidFill>
                <a:latin typeface="Arial" panose="020B0604020202020204" pitchFamily="34" charset="0"/>
                <a:cs typeface="Arial" panose="020B0604020202020204" pitchFamily="34" charset="0"/>
              </a:rPr>
              <a:t>, N., (2025). Thematic analysis of qualitative research data: A seven- step guide. Available at SSRN 5200939. https://papers.ssrn.com/sol3/papers.cfm?abstract_id=5200939</a:t>
            </a:r>
            <a:endParaRPr lang="en-IN" sz="800" dirty="0">
              <a:solidFill>
                <a:schemeClr val="tx1"/>
              </a:solidFill>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2B347E13-0479-F7C0-A6B7-5D2BF8D703CD}"/>
              </a:ext>
            </a:extLst>
          </p:cNvPr>
          <p:cNvSpPr/>
          <p:nvPr/>
        </p:nvSpPr>
        <p:spPr>
          <a:xfrm>
            <a:off x="0" y="3935186"/>
            <a:ext cx="6302829" cy="2922814"/>
          </a:xfrm>
          <a:prstGeom prst="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GB" sz="800" b="1" dirty="0">
                <a:solidFill>
                  <a:schemeClr val="tx1"/>
                </a:solidFill>
                <a:latin typeface="Arial" panose="020B0604020202020204" pitchFamily="34" charset="0"/>
                <a:cs typeface="Arial" panose="020B0604020202020204" pitchFamily="34" charset="0"/>
              </a:rPr>
              <a:t>Methodology</a:t>
            </a:r>
            <a:endParaRPr lang="en-IN" sz="800" dirty="0">
              <a:solidFill>
                <a:schemeClr val="tx1"/>
              </a:solidFill>
              <a:latin typeface="Arial" panose="020B0604020202020204" pitchFamily="34" charset="0"/>
              <a:cs typeface="Arial" panose="020B0604020202020204" pitchFamily="34" charset="0"/>
            </a:endParaRPr>
          </a:p>
          <a:p>
            <a:pPr algn="just"/>
            <a:r>
              <a:rPr lang="en-GB" sz="800" b="1" dirty="0">
                <a:solidFill>
                  <a:schemeClr val="tx1"/>
                </a:solidFill>
                <a:latin typeface="Arial" panose="020B0604020202020204" pitchFamily="34" charset="0"/>
                <a:cs typeface="Arial" panose="020B0604020202020204" pitchFamily="34" charset="0"/>
              </a:rPr>
              <a:t>Research Design </a:t>
            </a:r>
            <a:endParaRPr lang="en-IN" sz="800" dirty="0">
              <a:solidFill>
                <a:schemeClr val="tx1"/>
              </a:solidFill>
              <a:latin typeface="Arial" panose="020B0604020202020204" pitchFamily="34" charset="0"/>
              <a:cs typeface="Arial" panose="020B0604020202020204" pitchFamily="34" charset="0"/>
            </a:endParaRPr>
          </a:p>
          <a:p>
            <a:pPr algn="just"/>
            <a:r>
              <a:rPr lang="en-GB" sz="800" dirty="0">
                <a:solidFill>
                  <a:schemeClr val="tx1"/>
                </a:solidFill>
                <a:latin typeface="Arial" panose="020B0604020202020204" pitchFamily="34" charset="0"/>
                <a:cs typeface="Arial" panose="020B0604020202020204" pitchFamily="34" charset="0"/>
              </a:rPr>
              <a:t>The current study utilises an </a:t>
            </a:r>
            <a:r>
              <a:rPr lang="en-GB" sz="800" b="1" dirty="0">
                <a:solidFill>
                  <a:schemeClr val="tx1"/>
                </a:solidFill>
                <a:latin typeface="Arial" panose="020B0604020202020204" pitchFamily="34" charset="0"/>
                <a:cs typeface="Arial" panose="020B0604020202020204" pitchFamily="34" charset="0"/>
              </a:rPr>
              <a:t>interpretive approach</a:t>
            </a:r>
            <a:r>
              <a:rPr lang="en-GB" sz="800" dirty="0">
                <a:solidFill>
                  <a:schemeClr val="tx1"/>
                </a:solidFill>
                <a:latin typeface="Arial" panose="020B0604020202020204" pitchFamily="34" charset="0"/>
                <a:cs typeface="Arial" panose="020B0604020202020204" pitchFamily="34" charset="0"/>
              </a:rPr>
              <a:t> to research design. Such a research design emphasises the exploration of individual history and subjectivities regarding care in the dynamics of natural healthcare systems (Acharya, 2025). Contrary to the isolation of metrics in artificial clinical settings, interpretivism explores how organisational systems affect the day-to-day reality of patients. </a:t>
            </a:r>
            <a:endParaRPr lang="en-IN" sz="800" dirty="0">
              <a:solidFill>
                <a:schemeClr val="tx1"/>
              </a:solidFill>
              <a:latin typeface="Arial" panose="020B0604020202020204" pitchFamily="34" charset="0"/>
              <a:cs typeface="Arial" panose="020B0604020202020204" pitchFamily="34" charset="0"/>
            </a:endParaRPr>
          </a:p>
          <a:p>
            <a:pPr algn="just"/>
            <a:r>
              <a:rPr lang="en-GB" sz="800" b="1" dirty="0">
                <a:solidFill>
                  <a:schemeClr val="tx1"/>
                </a:solidFill>
                <a:latin typeface="Arial" panose="020B0604020202020204" pitchFamily="34" charset="0"/>
                <a:cs typeface="Arial" panose="020B0604020202020204" pitchFamily="34" charset="0"/>
              </a:rPr>
              <a:t>Research approach</a:t>
            </a:r>
            <a:endParaRPr lang="en-IN" sz="800" dirty="0">
              <a:solidFill>
                <a:schemeClr val="tx1"/>
              </a:solidFill>
              <a:latin typeface="Arial" panose="020B0604020202020204" pitchFamily="34" charset="0"/>
              <a:cs typeface="Arial" panose="020B0604020202020204" pitchFamily="34" charset="0"/>
            </a:endParaRPr>
          </a:p>
          <a:p>
            <a:pPr algn="just"/>
            <a:r>
              <a:rPr lang="en-GB" sz="800" dirty="0">
                <a:solidFill>
                  <a:schemeClr val="tx1"/>
                </a:solidFill>
                <a:latin typeface="Arial" panose="020B0604020202020204" pitchFamily="34" charset="0"/>
                <a:cs typeface="Arial" panose="020B0604020202020204" pitchFamily="34" charset="0"/>
              </a:rPr>
              <a:t>In addition to this, an </a:t>
            </a:r>
            <a:r>
              <a:rPr lang="en-GB" sz="800" b="1" dirty="0">
                <a:solidFill>
                  <a:schemeClr val="tx1"/>
                </a:solidFill>
                <a:latin typeface="Arial" panose="020B0604020202020204" pitchFamily="34" charset="0"/>
                <a:cs typeface="Arial" panose="020B0604020202020204" pitchFamily="34" charset="0"/>
              </a:rPr>
              <a:t>inductive approach</a:t>
            </a:r>
            <a:r>
              <a:rPr lang="en-GB" sz="800" dirty="0">
                <a:solidFill>
                  <a:schemeClr val="tx1"/>
                </a:solidFill>
                <a:latin typeface="Arial" panose="020B0604020202020204" pitchFamily="34" charset="0"/>
                <a:cs typeface="Arial" panose="020B0604020202020204" pitchFamily="34" charset="0"/>
              </a:rPr>
              <a:t> will be used to avoid imposing data in pre-existing rigid frameworks. Induction entails developing theories based on real-world observation and narratives.</a:t>
            </a:r>
            <a:endParaRPr lang="en-IN" sz="800" dirty="0">
              <a:solidFill>
                <a:schemeClr val="tx1"/>
              </a:solidFill>
              <a:latin typeface="Arial" panose="020B0604020202020204" pitchFamily="34" charset="0"/>
              <a:cs typeface="Arial" panose="020B0604020202020204" pitchFamily="34" charset="0"/>
            </a:endParaRPr>
          </a:p>
          <a:p>
            <a:pPr algn="just"/>
            <a:r>
              <a:rPr lang="en-GB" sz="800" b="1" dirty="0">
                <a:solidFill>
                  <a:schemeClr val="tx1"/>
                </a:solidFill>
                <a:latin typeface="Arial" panose="020B0604020202020204" pitchFamily="34" charset="0"/>
                <a:cs typeface="Arial" panose="020B0604020202020204" pitchFamily="34" charset="0"/>
              </a:rPr>
              <a:t>Data Collection </a:t>
            </a:r>
            <a:endParaRPr lang="en-IN" sz="800" dirty="0">
              <a:solidFill>
                <a:schemeClr val="tx1"/>
              </a:solidFill>
              <a:latin typeface="Arial" panose="020B0604020202020204" pitchFamily="34" charset="0"/>
              <a:cs typeface="Arial" panose="020B0604020202020204" pitchFamily="34" charset="0"/>
            </a:endParaRPr>
          </a:p>
          <a:p>
            <a:pPr algn="just"/>
            <a:r>
              <a:rPr lang="en-GB" sz="800" dirty="0">
                <a:solidFill>
                  <a:schemeClr val="tx1"/>
                </a:solidFill>
                <a:latin typeface="Arial" panose="020B0604020202020204" pitchFamily="34" charset="0"/>
                <a:cs typeface="Arial" panose="020B0604020202020204" pitchFamily="34" charset="0"/>
              </a:rPr>
              <a:t>In this research, the process of collecting data will strictly involve </a:t>
            </a:r>
            <a:r>
              <a:rPr lang="en-GB" sz="800" b="1" dirty="0">
                <a:solidFill>
                  <a:schemeClr val="tx1"/>
                </a:solidFill>
                <a:latin typeface="Arial" panose="020B0604020202020204" pitchFamily="34" charset="0"/>
                <a:cs typeface="Arial" panose="020B0604020202020204" pitchFamily="34" charset="0"/>
              </a:rPr>
              <a:t>secondary data</a:t>
            </a:r>
            <a:r>
              <a:rPr lang="en-GB" sz="800" dirty="0">
                <a:solidFill>
                  <a:schemeClr val="tx1"/>
                </a:solidFill>
                <a:latin typeface="Arial" panose="020B0604020202020204" pitchFamily="34" charset="0"/>
                <a:cs typeface="Arial" panose="020B0604020202020204" pitchFamily="34" charset="0"/>
              </a:rPr>
              <a:t> collection techniques. Information will be obtained from credible academic sources, public health reports, medical journals, and health records (</a:t>
            </a:r>
            <a:r>
              <a:rPr lang="en-GB" sz="800" dirty="0" err="1">
                <a:solidFill>
                  <a:schemeClr val="tx1"/>
                </a:solidFill>
                <a:latin typeface="Arial" panose="020B0604020202020204" pitchFamily="34" charset="0"/>
                <a:cs typeface="Arial" panose="020B0604020202020204" pitchFamily="34" charset="0"/>
              </a:rPr>
              <a:t>Babawo</a:t>
            </a:r>
            <a:r>
              <a:rPr lang="en-GB" sz="800" dirty="0">
                <a:solidFill>
                  <a:schemeClr val="tx1"/>
                </a:solidFill>
                <a:latin typeface="Arial" panose="020B0604020202020204" pitchFamily="34" charset="0"/>
                <a:cs typeface="Arial" panose="020B0604020202020204" pitchFamily="34" charset="0"/>
              </a:rPr>
              <a:t> </a:t>
            </a:r>
            <a:r>
              <a:rPr lang="en-GB" sz="800" i="1" dirty="0">
                <a:solidFill>
                  <a:schemeClr val="tx1"/>
                </a:solidFill>
                <a:latin typeface="Arial" panose="020B0604020202020204" pitchFamily="34" charset="0"/>
                <a:cs typeface="Arial" panose="020B0604020202020204" pitchFamily="34" charset="0"/>
              </a:rPr>
              <a:t>et al</a:t>
            </a:r>
            <a:r>
              <a:rPr lang="en-GB" sz="800" dirty="0">
                <a:solidFill>
                  <a:schemeClr val="tx1"/>
                </a:solidFill>
                <a:latin typeface="Arial" panose="020B0604020202020204" pitchFamily="34" charset="0"/>
                <a:cs typeface="Arial" panose="020B0604020202020204" pitchFamily="34" charset="0"/>
              </a:rPr>
              <a:t>., 2025). Through analysing different existing documents, this study will overcome the limitations of local primary data sampling.</a:t>
            </a:r>
            <a:endParaRPr lang="en-IN" sz="800" dirty="0">
              <a:solidFill>
                <a:schemeClr val="tx1"/>
              </a:solidFill>
              <a:latin typeface="Arial" panose="020B0604020202020204" pitchFamily="34" charset="0"/>
              <a:cs typeface="Arial" panose="020B0604020202020204" pitchFamily="34" charset="0"/>
            </a:endParaRPr>
          </a:p>
          <a:p>
            <a:pPr algn="just"/>
            <a:r>
              <a:rPr lang="en-GB" sz="800" b="1" dirty="0">
                <a:solidFill>
                  <a:schemeClr val="tx1"/>
                </a:solidFill>
                <a:latin typeface="Arial" panose="020B0604020202020204" pitchFamily="34" charset="0"/>
                <a:cs typeface="Arial" panose="020B0604020202020204" pitchFamily="34" charset="0"/>
              </a:rPr>
              <a:t>Data Analysis</a:t>
            </a:r>
            <a:endParaRPr lang="en-IN" sz="800" dirty="0">
              <a:solidFill>
                <a:schemeClr val="tx1"/>
              </a:solidFill>
              <a:latin typeface="Arial" panose="020B0604020202020204" pitchFamily="34" charset="0"/>
              <a:cs typeface="Arial" panose="020B0604020202020204" pitchFamily="34" charset="0"/>
            </a:endParaRPr>
          </a:p>
          <a:p>
            <a:pPr algn="just"/>
            <a:r>
              <a:rPr lang="en-GB" sz="800" dirty="0">
                <a:solidFill>
                  <a:schemeClr val="tx1"/>
                </a:solidFill>
                <a:latin typeface="Arial" panose="020B0604020202020204" pitchFamily="34" charset="0"/>
                <a:cs typeface="Arial" panose="020B0604020202020204" pitchFamily="34" charset="0"/>
              </a:rPr>
              <a:t>In the current study, </a:t>
            </a:r>
            <a:r>
              <a:rPr lang="en-GB" sz="800" b="1" dirty="0">
                <a:solidFill>
                  <a:schemeClr val="tx1"/>
                </a:solidFill>
                <a:latin typeface="Arial" panose="020B0604020202020204" pitchFamily="34" charset="0"/>
                <a:cs typeface="Arial" panose="020B0604020202020204" pitchFamily="34" charset="0"/>
              </a:rPr>
              <a:t>thematic data analysis</a:t>
            </a:r>
            <a:r>
              <a:rPr lang="en-GB" sz="800" dirty="0">
                <a:solidFill>
                  <a:schemeClr val="tx1"/>
                </a:solidFill>
                <a:latin typeface="Arial" panose="020B0604020202020204" pitchFamily="34" charset="0"/>
                <a:cs typeface="Arial" panose="020B0604020202020204" pitchFamily="34" charset="0"/>
              </a:rPr>
              <a:t> is adopted as a qualitative technique that helps in organising and mapping the data from the literature. This involves mapping out the pieces of text, which show the repetitive themes or narratives related to communication by providers and transition in institutions (Mwita and </a:t>
            </a:r>
            <a:r>
              <a:rPr lang="en-GB" sz="800" dirty="0" err="1">
                <a:solidFill>
                  <a:schemeClr val="tx1"/>
                </a:solidFill>
                <a:latin typeface="Arial" panose="020B0604020202020204" pitchFamily="34" charset="0"/>
                <a:cs typeface="Arial" panose="020B0604020202020204" pitchFamily="34" charset="0"/>
              </a:rPr>
              <a:t>Mwilongo</a:t>
            </a:r>
            <a:r>
              <a:rPr lang="en-GB" sz="800" dirty="0">
                <a:solidFill>
                  <a:schemeClr val="tx1"/>
                </a:solidFill>
                <a:latin typeface="Arial" panose="020B0604020202020204" pitchFamily="34" charset="0"/>
                <a:cs typeface="Arial" panose="020B0604020202020204" pitchFamily="34" charset="0"/>
              </a:rPr>
              <a:t>, 2025).</a:t>
            </a:r>
            <a:endParaRPr lang="en-IN" sz="800" dirty="0">
              <a:solidFill>
                <a:schemeClr val="tx1"/>
              </a:solidFill>
              <a:latin typeface="Arial" panose="020B0604020202020204" pitchFamily="34" charset="0"/>
              <a:cs typeface="Arial" panose="020B0604020202020204" pitchFamily="34" charset="0"/>
            </a:endParaRPr>
          </a:p>
          <a:p>
            <a:pPr algn="just"/>
            <a:r>
              <a:rPr lang="en-GB" sz="800" b="1" dirty="0">
                <a:solidFill>
                  <a:schemeClr val="tx1"/>
                </a:solidFill>
                <a:latin typeface="Arial" panose="020B0604020202020204" pitchFamily="34" charset="0"/>
                <a:cs typeface="Arial" panose="020B0604020202020204" pitchFamily="34" charset="0"/>
              </a:rPr>
              <a:t>Ethical Considerations</a:t>
            </a:r>
            <a:endParaRPr lang="en-IN" sz="800" dirty="0">
              <a:solidFill>
                <a:schemeClr val="tx1"/>
              </a:solidFill>
              <a:latin typeface="Arial" panose="020B0604020202020204" pitchFamily="34" charset="0"/>
              <a:cs typeface="Arial" panose="020B0604020202020204" pitchFamily="34" charset="0"/>
            </a:endParaRPr>
          </a:p>
          <a:p>
            <a:pPr algn="just"/>
            <a:r>
              <a:rPr lang="en-GB" sz="800" dirty="0">
                <a:solidFill>
                  <a:schemeClr val="tx1"/>
                </a:solidFill>
                <a:latin typeface="Arial" panose="020B0604020202020204" pitchFamily="34" charset="0"/>
                <a:cs typeface="Arial" panose="020B0604020202020204" pitchFamily="34" charset="0"/>
              </a:rPr>
              <a:t>As the current research involves open-access secondary data, there is no human involvement and hence no risks of physical or psychological harm. However, ethical considerations are still very important in this case. The researcher ensures complete user anonymity and confidentiality using totally de-identified data from the public domain. Academic integrity is guaranteed through proper citations of the data.</a:t>
            </a:r>
            <a:endParaRPr lang="en-IN" sz="800" dirty="0">
              <a:solidFill>
                <a:schemeClr val="tx1"/>
              </a:solidFill>
              <a:latin typeface="Arial" panose="020B0604020202020204" pitchFamily="34" charset="0"/>
              <a:cs typeface="Arial" panose="020B0604020202020204" pitchFamily="34" charset="0"/>
            </a:endParaRPr>
          </a:p>
          <a:p>
            <a:pPr algn="just"/>
            <a:endParaRPr lang="en-GB" sz="800" dirty="0">
              <a:solidFill>
                <a:schemeClr val="tx1"/>
              </a:solidFill>
              <a:latin typeface="Arial" panose="020B0604020202020204" pitchFamily="34" charset="0"/>
              <a:cs typeface="Arial" panose="020B0604020202020204" pitchFamily="34" charset="0"/>
            </a:endParaRPr>
          </a:p>
        </p:txBody>
      </p:sp>
      <p:graphicFrame>
        <p:nvGraphicFramePr>
          <p:cNvPr id="20" name="Table 19">
            <a:extLst>
              <a:ext uri="{FF2B5EF4-FFF2-40B4-BE49-F238E27FC236}">
                <a16:creationId xmlns:a16="http://schemas.microsoft.com/office/drawing/2014/main" id="{82DDD520-7852-7AB1-E02E-772DB09F140B}"/>
              </a:ext>
            </a:extLst>
          </p:cNvPr>
          <p:cNvGraphicFramePr>
            <a:graphicFrameLocks noGrp="1"/>
          </p:cNvGraphicFramePr>
          <p:nvPr>
            <p:extLst>
              <p:ext uri="{D42A27DB-BD31-4B8C-83A1-F6EECF244321}">
                <p14:modId xmlns:p14="http://schemas.microsoft.com/office/powerpoint/2010/main" val="3252175679"/>
              </p:ext>
            </p:extLst>
          </p:nvPr>
        </p:nvGraphicFramePr>
        <p:xfrm>
          <a:off x="8289471" y="2743200"/>
          <a:ext cx="3902532" cy="2637065"/>
        </p:xfrm>
        <a:graphic>
          <a:graphicData uri="http://schemas.openxmlformats.org/drawingml/2006/table">
            <a:tbl>
              <a:tblPr/>
              <a:tblGrid>
                <a:gridCol w="650422">
                  <a:extLst>
                    <a:ext uri="{9D8B030D-6E8A-4147-A177-3AD203B41FA5}">
                      <a16:colId xmlns:a16="http://schemas.microsoft.com/office/drawing/2014/main" val="1217378499"/>
                    </a:ext>
                  </a:extLst>
                </a:gridCol>
                <a:gridCol w="650422">
                  <a:extLst>
                    <a:ext uri="{9D8B030D-6E8A-4147-A177-3AD203B41FA5}">
                      <a16:colId xmlns:a16="http://schemas.microsoft.com/office/drawing/2014/main" val="4252750233"/>
                    </a:ext>
                  </a:extLst>
                </a:gridCol>
                <a:gridCol w="650422">
                  <a:extLst>
                    <a:ext uri="{9D8B030D-6E8A-4147-A177-3AD203B41FA5}">
                      <a16:colId xmlns:a16="http://schemas.microsoft.com/office/drawing/2014/main" val="4160743125"/>
                    </a:ext>
                  </a:extLst>
                </a:gridCol>
                <a:gridCol w="650422">
                  <a:extLst>
                    <a:ext uri="{9D8B030D-6E8A-4147-A177-3AD203B41FA5}">
                      <a16:colId xmlns:a16="http://schemas.microsoft.com/office/drawing/2014/main" val="3886732970"/>
                    </a:ext>
                  </a:extLst>
                </a:gridCol>
                <a:gridCol w="650422">
                  <a:extLst>
                    <a:ext uri="{9D8B030D-6E8A-4147-A177-3AD203B41FA5}">
                      <a16:colId xmlns:a16="http://schemas.microsoft.com/office/drawing/2014/main" val="2946944989"/>
                    </a:ext>
                  </a:extLst>
                </a:gridCol>
                <a:gridCol w="650422">
                  <a:extLst>
                    <a:ext uri="{9D8B030D-6E8A-4147-A177-3AD203B41FA5}">
                      <a16:colId xmlns:a16="http://schemas.microsoft.com/office/drawing/2014/main" val="3583530751"/>
                    </a:ext>
                  </a:extLst>
                </a:gridCol>
              </a:tblGrid>
              <a:tr h="252342">
                <a:tc>
                  <a:txBody>
                    <a:bodyPr/>
                    <a:lstStyle/>
                    <a:p>
                      <a:pPr algn="ctr">
                        <a:lnSpc>
                          <a:spcPct val="150000"/>
                        </a:lnSpc>
                        <a:spcBef>
                          <a:spcPts val="1200"/>
                        </a:spcBef>
                        <a:spcAft>
                          <a:spcPts val="1200"/>
                        </a:spcAft>
                        <a:buNone/>
                      </a:pPr>
                      <a:r>
                        <a:rPr lang="en-GB" sz="500" b="1" dirty="0">
                          <a:effectLst/>
                          <a:latin typeface="Times New Roman" panose="02020603050405020304" pitchFamily="18" charset="0"/>
                          <a:ea typeface="Times New Roman" panose="02020603050405020304" pitchFamily="18" charset="0"/>
                        </a:rPr>
                        <a:t>Milestone / Phase</a:t>
                      </a:r>
                      <a:endParaRPr lang="en-IN" sz="500" dirty="0">
                        <a:effectLst/>
                        <a:latin typeface="Arial" panose="020B0604020202020204" pitchFamily="34" charset="0"/>
                        <a:ea typeface="Arial" panose="020B0604020202020204" pitchFamily="34" charset="0"/>
                      </a:endParaRPr>
                    </a:p>
                  </a:txBody>
                  <a:tcPr marL="38660" marR="38660" marT="38660" marB="3866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50000"/>
                        </a:lnSpc>
                        <a:spcBef>
                          <a:spcPts val="1200"/>
                        </a:spcBef>
                        <a:spcAft>
                          <a:spcPts val="1200"/>
                        </a:spcAft>
                        <a:buNone/>
                      </a:pPr>
                      <a:r>
                        <a:rPr lang="en-GB" sz="500" b="1" dirty="0">
                          <a:effectLst/>
                          <a:latin typeface="Times New Roman" panose="02020603050405020304" pitchFamily="18" charset="0"/>
                          <a:ea typeface="Times New Roman" panose="02020603050405020304" pitchFamily="18" charset="0"/>
                        </a:rPr>
                        <a:t>Weeks 1–2</a:t>
                      </a:r>
                      <a:endParaRPr lang="en-IN" sz="500" dirty="0">
                        <a:effectLst/>
                        <a:latin typeface="Arial" panose="020B0604020202020204" pitchFamily="34" charset="0"/>
                        <a:ea typeface="Arial" panose="020B0604020202020204" pitchFamily="34" charset="0"/>
                      </a:endParaRPr>
                    </a:p>
                  </a:txBody>
                  <a:tcPr marL="38660" marR="38660" marT="38660" marB="3866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50000"/>
                        </a:lnSpc>
                        <a:spcBef>
                          <a:spcPts val="1200"/>
                        </a:spcBef>
                        <a:spcAft>
                          <a:spcPts val="1200"/>
                        </a:spcAft>
                        <a:buNone/>
                      </a:pPr>
                      <a:r>
                        <a:rPr lang="en-GB" sz="500" b="1" dirty="0">
                          <a:effectLst/>
                          <a:latin typeface="Times New Roman" panose="02020603050405020304" pitchFamily="18" charset="0"/>
                          <a:ea typeface="Times New Roman" panose="02020603050405020304" pitchFamily="18" charset="0"/>
                        </a:rPr>
                        <a:t>Weeks 3–4</a:t>
                      </a:r>
                      <a:endParaRPr lang="en-IN" sz="500" dirty="0">
                        <a:effectLst/>
                        <a:latin typeface="Arial" panose="020B0604020202020204" pitchFamily="34" charset="0"/>
                        <a:ea typeface="Arial" panose="020B0604020202020204" pitchFamily="34" charset="0"/>
                      </a:endParaRPr>
                    </a:p>
                  </a:txBody>
                  <a:tcPr marL="38660" marR="38660" marT="38660" marB="3866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50000"/>
                        </a:lnSpc>
                        <a:spcBef>
                          <a:spcPts val="1200"/>
                        </a:spcBef>
                        <a:spcAft>
                          <a:spcPts val="1200"/>
                        </a:spcAft>
                        <a:buNone/>
                      </a:pPr>
                      <a:r>
                        <a:rPr lang="en-GB" sz="500" b="1" dirty="0">
                          <a:effectLst/>
                          <a:latin typeface="Times New Roman" panose="02020603050405020304" pitchFamily="18" charset="0"/>
                          <a:ea typeface="Times New Roman" panose="02020603050405020304" pitchFamily="18" charset="0"/>
                        </a:rPr>
                        <a:t>Weeks 5–6</a:t>
                      </a:r>
                      <a:endParaRPr lang="en-IN" sz="500" dirty="0">
                        <a:effectLst/>
                        <a:latin typeface="Arial" panose="020B0604020202020204" pitchFamily="34" charset="0"/>
                        <a:ea typeface="Arial" panose="020B0604020202020204" pitchFamily="34" charset="0"/>
                      </a:endParaRPr>
                    </a:p>
                  </a:txBody>
                  <a:tcPr marL="38660" marR="38660" marT="38660" marB="3866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50000"/>
                        </a:lnSpc>
                        <a:spcBef>
                          <a:spcPts val="1200"/>
                        </a:spcBef>
                        <a:spcAft>
                          <a:spcPts val="1200"/>
                        </a:spcAft>
                        <a:buNone/>
                      </a:pPr>
                      <a:r>
                        <a:rPr lang="en-GB" sz="500" b="1">
                          <a:effectLst/>
                          <a:latin typeface="Times New Roman" panose="02020603050405020304" pitchFamily="18" charset="0"/>
                          <a:ea typeface="Times New Roman" panose="02020603050405020304" pitchFamily="18" charset="0"/>
                        </a:rPr>
                        <a:t>Weeks 7–8</a:t>
                      </a:r>
                      <a:endParaRPr lang="en-IN" sz="500">
                        <a:effectLst/>
                        <a:latin typeface="Arial" panose="020B0604020202020204" pitchFamily="34" charset="0"/>
                        <a:ea typeface="Arial" panose="020B0604020202020204" pitchFamily="34" charset="0"/>
                      </a:endParaRPr>
                    </a:p>
                  </a:txBody>
                  <a:tcPr marL="38660" marR="38660" marT="38660" marB="3866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50000"/>
                        </a:lnSpc>
                        <a:spcBef>
                          <a:spcPts val="1200"/>
                        </a:spcBef>
                        <a:spcAft>
                          <a:spcPts val="1200"/>
                        </a:spcAft>
                        <a:buNone/>
                      </a:pPr>
                      <a:r>
                        <a:rPr lang="en-GB" sz="500" b="1">
                          <a:effectLst/>
                          <a:latin typeface="Times New Roman" panose="02020603050405020304" pitchFamily="18" charset="0"/>
                          <a:ea typeface="Times New Roman" panose="02020603050405020304" pitchFamily="18" charset="0"/>
                        </a:rPr>
                        <a:t>Weeks 9–10</a:t>
                      </a:r>
                      <a:endParaRPr lang="en-IN" sz="500">
                        <a:effectLst/>
                        <a:latin typeface="Arial" panose="020B0604020202020204" pitchFamily="34" charset="0"/>
                        <a:ea typeface="Arial" panose="020B0604020202020204" pitchFamily="34" charset="0"/>
                      </a:endParaRPr>
                    </a:p>
                  </a:txBody>
                  <a:tcPr marL="38660" marR="38660" marT="38660" marB="3866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69205181"/>
                  </a:ext>
                </a:extLst>
              </a:tr>
              <a:tr h="465959">
                <a:tc>
                  <a:txBody>
                    <a:bodyPr/>
                    <a:lstStyle/>
                    <a:p>
                      <a:pPr algn="just">
                        <a:lnSpc>
                          <a:spcPct val="150000"/>
                        </a:lnSpc>
                        <a:spcBef>
                          <a:spcPts val="1200"/>
                        </a:spcBef>
                        <a:spcAft>
                          <a:spcPts val="1200"/>
                        </a:spcAft>
                        <a:buNone/>
                      </a:pPr>
                      <a:r>
                        <a:rPr lang="en-GB" sz="500">
                          <a:effectLst/>
                          <a:latin typeface="Times New Roman" panose="02020603050405020304" pitchFamily="18" charset="0"/>
                          <a:ea typeface="Times New Roman" panose="02020603050405020304" pitchFamily="18" charset="0"/>
                        </a:rPr>
                        <a:t>Project Planning and Problem Definition</a:t>
                      </a:r>
                      <a:endParaRPr lang="en-IN" sz="500">
                        <a:effectLst/>
                        <a:latin typeface="Arial" panose="020B0604020202020204" pitchFamily="34" charset="0"/>
                        <a:ea typeface="Arial" panose="020B0604020202020204" pitchFamily="34" charset="0"/>
                      </a:endParaRPr>
                    </a:p>
                  </a:txBody>
                  <a:tcPr marL="38660" marR="38660" marT="38660" marB="3866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a:lnSpc>
                          <a:spcPct val="150000"/>
                        </a:lnSpc>
                        <a:spcBef>
                          <a:spcPts val="1200"/>
                        </a:spcBef>
                        <a:spcAft>
                          <a:spcPts val="1200"/>
                        </a:spcAft>
                        <a:buNone/>
                      </a:pPr>
                      <a:r>
                        <a:rPr lang="en-GB" sz="500">
                          <a:effectLst/>
                          <a:latin typeface="Times New Roman" panose="02020603050405020304" pitchFamily="18" charset="0"/>
                          <a:ea typeface="Times New Roman" panose="02020603050405020304" pitchFamily="18" charset="0"/>
                        </a:rPr>
                        <a:t> </a:t>
                      </a:r>
                      <a:endParaRPr lang="en-IN" sz="500">
                        <a:effectLst/>
                        <a:latin typeface="Arial" panose="020B0604020202020204" pitchFamily="34" charset="0"/>
                        <a:ea typeface="Arial" panose="020B0604020202020204" pitchFamily="34" charset="0"/>
                      </a:endParaRPr>
                    </a:p>
                  </a:txBody>
                  <a:tcPr marL="38660" marR="38660" marT="38660" marB="3866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gn="just">
                        <a:lnSpc>
                          <a:spcPct val="150000"/>
                        </a:lnSpc>
                        <a:buNone/>
                      </a:pPr>
                      <a:r>
                        <a:rPr lang="en-GB" sz="500" dirty="0">
                          <a:effectLst/>
                          <a:latin typeface="Times New Roman" panose="02020603050405020304" pitchFamily="18" charset="0"/>
                          <a:ea typeface="Times New Roman" panose="02020603050405020304" pitchFamily="18" charset="0"/>
                        </a:rPr>
                        <a:t> </a:t>
                      </a:r>
                      <a:endParaRPr lang="en-IN" sz="500" dirty="0">
                        <a:effectLst/>
                        <a:latin typeface="Arial" panose="020B0604020202020204" pitchFamily="34" charset="0"/>
                        <a:ea typeface="Arial" panose="020B0604020202020204" pitchFamily="34" charset="0"/>
                      </a:endParaRPr>
                    </a:p>
                  </a:txBody>
                  <a:tcPr marL="38660" marR="38660" marT="38660" marB="3866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a:lnSpc>
                          <a:spcPct val="150000"/>
                        </a:lnSpc>
                        <a:buNone/>
                      </a:pPr>
                      <a:r>
                        <a:rPr lang="en-GB" sz="500" dirty="0">
                          <a:effectLst/>
                          <a:latin typeface="Times New Roman" panose="02020603050405020304" pitchFamily="18" charset="0"/>
                          <a:ea typeface="Times New Roman" panose="02020603050405020304" pitchFamily="18" charset="0"/>
                        </a:rPr>
                        <a:t> </a:t>
                      </a:r>
                      <a:endParaRPr lang="en-IN" sz="500" dirty="0">
                        <a:effectLst/>
                        <a:latin typeface="Arial" panose="020B0604020202020204" pitchFamily="34" charset="0"/>
                        <a:ea typeface="Arial" panose="020B0604020202020204" pitchFamily="34" charset="0"/>
                      </a:endParaRPr>
                    </a:p>
                  </a:txBody>
                  <a:tcPr marL="38660" marR="38660" marT="38660" marB="3866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a:lnSpc>
                          <a:spcPct val="150000"/>
                        </a:lnSpc>
                        <a:buNone/>
                      </a:pPr>
                      <a:r>
                        <a:rPr lang="en-GB" sz="500" dirty="0">
                          <a:effectLst/>
                          <a:latin typeface="Times New Roman" panose="02020603050405020304" pitchFamily="18" charset="0"/>
                          <a:ea typeface="Times New Roman" panose="02020603050405020304" pitchFamily="18" charset="0"/>
                        </a:rPr>
                        <a:t> </a:t>
                      </a:r>
                      <a:endParaRPr lang="en-IN" sz="500" dirty="0">
                        <a:effectLst/>
                        <a:latin typeface="Arial" panose="020B0604020202020204" pitchFamily="34" charset="0"/>
                        <a:ea typeface="Arial" panose="020B0604020202020204" pitchFamily="34" charset="0"/>
                      </a:endParaRPr>
                    </a:p>
                  </a:txBody>
                  <a:tcPr marL="38660" marR="38660" marT="38660" marB="3866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a:lnSpc>
                          <a:spcPct val="150000"/>
                        </a:lnSpc>
                        <a:buNone/>
                      </a:pPr>
                      <a:r>
                        <a:rPr lang="en-GB" sz="500">
                          <a:effectLst/>
                          <a:latin typeface="Times New Roman" panose="02020603050405020304" pitchFamily="18" charset="0"/>
                          <a:ea typeface="Times New Roman" panose="02020603050405020304" pitchFamily="18" charset="0"/>
                        </a:rPr>
                        <a:t> </a:t>
                      </a:r>
                      <a:endParaRPr lang="en-IN" sz="500">
                        <a:effectLst/>
                        <a:latin typeface="Arial" panose="020B0604020202020204" pitchFamily="34" charset="0"/>
                        <a:ea typeface="Arial" panose="020B0604020202020204" pitchFamily="34" charset="0"/>
                      </a:endParaRPr>
                    </a:p>
                  </a:txBody>
                  <a:tcPr marL="38660" marR="38660" marT="38660" marB="3866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62892147"/>
                  </a:ext>
                </a:extLst>
              </a:tr>
              <a:tr h="465959">
                <a:tc>
                  <a:txBody>
                    <a:bodyPr/>
                    <a:lstStyle/>
                    <a:p>
                      <a:pPr algn="just">
                        <a:lnSpc>
                          <a:spcPct val="150000"/>
                        </a:lnSpc>
                        <a:spcBef>
                          <a:spcPts val="1200"/>
                        </a:spcBef>
                        <a:spcAft>
                          <a:spcPts val="1200"/>
                        </a:spcAft>
                        <a:buNone/>
                      </a:pPr>
                      <a:r>
                        <a:rPr lang="en-GB" sz="500">
                          <a:effectLst/>
                          <a:latin typeface="Times New Roman" panose="02020603050405020304" pitchFamily="18" charset="0"/>
                          <a:ea typeface="Times New Roman" panose="02020603050405020304" pitchFamily="18" charset="0"/>
                        </a:rPr>
                        <a:t>Literature Review and Contextual Background</a:t>
                      </a:r>
                      <a:endParaRPr lang="en-IN" sz="500">
                        <a:effectLst/>
                        <a:latin typeface="Arial" panose="020B0604020202020204" pitchFamily="34" charset="0"/>
                        <a:ea typeface="Arial" panose="020B0604020202020204" pitchFamily="34" charset="0"/>
                      </a:endParaRPr>
                    </a:p>
                  </a:txBody>
                  <a:tcPr marL="38660" marR="38660" marT="38660" marB="3866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a:lnSpc>
                          <a:spcPct val="150000"/>
                        </a:lnSpc>
                        <a:buNone/>
                      </a:pPr>
                      <a:r>
                        <a:rPr lang="en-GB" sz="500">
                          <a:effectLst/>
                          <a:latin typeface="Times New Roman" panose="02020603050405020304" pitchFamily="18" charset="0"/>
                          <a:ea typeface="Times New Roman" panose="02020603050405020304" pitchFamily="18" charset="0"/>
                        </a:rPr>
                        <a:t> </a:t>
                      </a:r>
                      <a:endParaRPr lang="en-IN" sz="500">
                        <a:effectLst/>
                        <a:latin typeface="Arial" panose="020B0604020202020204" pitchFamily="34" charset="0"/>
                        <a:ea typeface="Arial" panose="020B0604020202020204" pitchFamily="34" charset="0"/>
                      </a:endParaRPr>
                    </a:p>
                  </a:txBody>
                  <a:tcPr marL="38660" marR="38660" marT="38660" marB="3866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a:lnSpc>
                          <a:spcPct val="150000"/>
                        </a:lnSpc>
                        <a:spcBef>
                          <a:spcPts val="1200"/>
                        </a:spcBef>
                        <a:spcAft>
                          <a:spcPts val="1200"/>
                        </a:spcAft>
                        <a:buNone/>
                      </a:pPr>
                      <a:r>
                        <a:rPr lang="en-GB" sz="500">
                          <a:effectLst/>
                          <a:latin typeface="Times New Roman" panose="02020603050405020304" pitchFamily="18" charset="0"/>
                          <a:ea typeface="Times New Roman" panose="02020603050405020304" pitchFamily="18" charset="0"/>
                        </a:rPr>
                        <a:t> </a:t>
                      </a:r>
                      <a:endParaRPr lang="en-IN" sz="500">
                        <a:effectLst/>
                        <a:latin typeface="Arial" panose="020B0604020202020204" pitchFamily="34" charset="0"/>
                        <a:ea typeface="Arial" panose="020B0604020202020204" pitchFamily="34" charset="0"/>
                      </a:endParaRPr>
                    </a:p>
                  </a:txBody>
                  <a:tcPr marL="38660" marR="38660" marT="38660" marB="3866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4CCCC"/>
                    </a:solidFill>
                  </a:tcPr>
                </a:tc>
                <a:tc>
                  <a:txBody>
                    <a:bodyPr/>
                    <a:lstStyle/>
                    <a:p>
                      <a:pPr algn="just">
                        <a:lnSpc>
                          <a:spcPct val="150000"/>
                        </a:lnSpc>
                        <a:buNone/>
                      </a:pPr>
                      <a:r>
                        <a:rPr lang="en-GB" sz="500">
                          <a:effectLst/>
                          <a:latin typeface="Times New Roman" panose="02020603050405020304" pitchFamily="18" charset="0"/>
                          <a:ea typeface="Times New Roman" panose="02020603050405020304" pitchFamily="18" charset="0"/>
                        </a:rPr>
                        <a:t> </a:t>
                      </a:r>
                      <a:endParaRPr lang="en-IN" sz="500">
                        <a:effectLst/>
                        <a:latin typeface="Arial" panose="020B0604020202020204" pitchFamily="34" charset="0"/>
                        <a:ea typeface="Arial" panose="020B0604020202020204" pitchFamily="34" charset="0"/>
                      </a:endParaRPr>
                    </a:p>
                  </a:txBody>
                  <a:tcPr marL="38660" marR="38660" marT="38660" marB="3866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a:lnSpc>
                          <a:spcPct val="150000"/>
                        </a:lnSpc>
                        <a:buNone/>
                      </a:pPr>
                      <a:r>
                        <a:rPr lang="en-GB" sz="500" dirty="0">
                          <a:effectLst/>
                          <a:latin typeface="Times New Roman" panose="02020603050405020304" pitchFamily="18" charset="0"/>
                          <a:ea typeface="Times New Roman" panose="02020603050405020304" pitchFamily="18" charset="0"/>
                        </a:rPr>
                        <a:t> </a:t>
                      </a:r>
                      <a:endParaRPr lang="en-IN" sz="500" dirty="0">
                        <a:effectLst/>
                        <a:latin typeface="Arial" panose="020B0604020202020204" pitchFamily="34" charset="0"/>
                        <a:ea typeface="Arial" panose="020B0604020202020204" pitchFamily="34" charset="0"/>
                      </a:endParaRPr>
                    </a:p>
                  </a:txBody>
                  <a:tcPr marL="38660" marR="38660" marT="38660" marB="3866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a:lnSpc>
                          <a:spcPct val="150000"/>
                        </a:lnSpc>
                        <a:buNone/>
                      </a:pPr>
                      <a:r>
                        <a:rPr lang="en-GB" sz="500" dirty="0">
                          <a:effectLst/>
                          <a:latin typeface="Times New Roman" panose="02020603050405020304" pitchFamily="18" charset="0"/>
                          <a:ea typeface="Times New Roman" panose="02020603050405020304" pitchFamily="18" charset="0"/>
                        </a:rPr>
                        <a:t> </a:t>
                      </a:r>
                      <a:endParaRPr lang="en-IN" sz="500" dirty="0">
                        <a:effectLst/>
                        <a:latin typeface="Arial" panose="020B0604020202020204" pitchFamily="34" charset="0"/>
                        <a:ea typeface="Arial" panose="020B0604020202020204" pitchFamily="34" charset="0"/>
                      </a:endParaRPr>
                    </a:p>
                  </a:txBody>
                  <a:tcPr marL="38660" marR="38660" marT="38660" marB="3866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3519322"/>
                  </a:ext>
                </a:extLst>
              </a:tr>
              <a:tr h="493423">
                <a:tc>
                  <a:txBody>
                    <a:bodyPr/>
                    <a:lstStyle/>
                    <a:p>
                      <a:pPr algn="just">
                        <a:lnSpc>
                          <a:spcPct val="150000"/>
                        </a:lnSpc>
                        <a:spcBef>
                          <a:spcPts val="1200"/>
                        </a:spcBef>
                        <a:spcAft>
                          <a:spcPts val="1200"/>
                        </a:spcAft>
                        <a:buNone/>
                      </a:pPr>
                      <a:r>
                        <a:rPr lang="en-GB" sz="500" dirty="0">
                          <a:effectLst/>
                          <a:latin typeface="Times New Roman" panose="02020603050405020304" pitchFamily="18" charset="0"/>
                          <a:ea typeface="Times New Roman" panose="02020603050405020304" pitchFamily="18" charset="0"/>
                        </a:rPr>
                        <a:t>Secondary Data Collection and Screening</a:t>
                      </a:r>
                      <a:endParaRPr lang="en-IN" sz="500" dirty="0">
                        <a:effectLst/>
                        <a:latin typeface="Arial" panose="020B0604020202020204" pitchFamily="34" charset="0"/>
                        <a:ea typeface="Arial" panose="020B0604020202020204" pitchFamily="34" charset="0"/>
                      </a:endParaRPr>
                    </a:p>
                  </a:txBody>
                  <a:tcPr marL="38660" marR="38660" marT="38660" marB="3866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a:lnSpc>
                          <a:spcPct val="150000"/>
                        </a:lnSpc>
                        <a:buNone/>
                      </a:pPr>
                      <a:r>
                        <a:rPr lang="en-GB" sz="500">
                          <a:effectLst/>
                          <a:latin typeface="Times New Roman" panose="02020603050405020304" pitchFamily="18" charset="0"/>
                          <a:ea typeface="Times New Roman" panose="02020603050405020304" pitchFamily="18" charset="0"/>
                        </a:rPr>
                        <a:t> </a:t>
                      </a:r>
                      <a:endParaRPr lang="en-IN" sz="500">
                        <a:effectLst/>
                        <a:latin typeface="Arial" panose="020B0604020202020204" pitchFamily="34" charset="0"/>
                        <a:ea typeface="Arial" panose="020B0604020202020204" pitchFamily="34" charset="0"/>
                      </a:endParaRPr>
                    </a:p>
                  </a:txBody>
                  <a:tcPr marL="38660" marR="38660" marT="38660" marB="3866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a:lnSpc>
                          <a:spcPct val="150000"/>
                        </a:lnSpc>
                        <a:buNone/>
                      </a:pPr>
                      <a:r>
                        <a:rPr lang="en-GB" sz="500" dirty="0">
                          <a:effectLst/>
                          <a:latin typeface="Times New Roman" panose="02020603050405020304" pitchFamily="18" charset="0"/>
                          <a:ea typeface="Times New Roman" panose="02020603050405020304" pitchFamily="18" charset="0"/>
                        </a:rPr>
                        <a:t> </a:t>
                      </a:r>
                      <a:endParaRPr lang="en-IN" sz="500" dirty="0">
                        <a:effectLst/>
                        <a:latin typeface="Arial" panose="020B0604020202020204" pitchFamily="34" charset="0"/>
                        <a:ea typeface="Arial" panose="020B0604020202020204" pitchFamily="34" charset="0"/>
                      </a:endParaRPr>
                    </a:p>
                  </a:txBody>
                  <a:tcPr marL="38660" marR="38660" marT="38660" marB="3866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a:lnSpc>
                          <a:spcPct val="150000"/>
                        </a:lnSpc>
                        <a:spcBef>
                          <a:spcPts val="1200"/>
                        </a:spcBef>
                        <a:spcAft>
                          <a:spcPts val="1200"/>
                        </a:spcAft>
                        <a:buNone/>
                      </a:pPr>
                      <a:r>
                        <a:rPr lang="en-GB" sz="500">
                          <a:effectLst/>
                          <a:latin typeface="Times New Roman" panose="02020603050405020304" pitchFamily="18" charset="0"/>
                          <a:ea typeface="Times New Roman" panose="02020603050405020304" pitchFamily="18" charset="0"/>
                        </a:rPr>
                        <a:t> </a:t>
                      </a:r>
                      <a:endParaRPr lang="en-IN" sz="500">
                        <a:effectLst/>
                        <a:latin typeface="Arial" panose="020B0604020202020204" pitchFamily="34" charset="0"/>
                        <a:ea typeface="Arial" panose="020B0604020202020204" pitchFamily="34" charset="0"/>
                      </a:endParaRPr>
                    </a:p>
                  </a:txBody>
                  <a:tcPr marL="38660" marR="38660" marT="38660" marB="3866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FF00"/>
                    </a:solidFill>
                  </a:tcPr>
                </a:tc>
                <a:tc>
                  <a:txBody>
                    <a:bodyPr/>
                    <a:lstStyle/>
                    <a:p>
                      <a:pPr algn="just">
                        <a:lnSpc>
                          <a:spcPct val="150000"/>
                        </a:lnSpc>
                        <a:buNone/>
                      </a:pPr>
                      <a:r>
                        <a:rPr lang="en-GB" sz="500" dirty="0">
                          <a:effectLst/>
                          <a:latin typeface="Times New Roman" panose="02020603050405020304" pitchFamily="18" charset="0"/>
                          <a:ea typeface="Times New Roman" panose="02020603050405020304" pitchFamily="18" charset="0"/>
                        </a:rPr>
                        <a:t> </a:t>
                      </a:r>
                      <a:endParaRPr lang="en-IN" sz="500" dirty="0">
                        <a:effectLst/>
                        <a:latin typeface="Arial" panose="020B0604020202020204" pitchFamily="34" charset="0"/>
                        <a:ea typeface="Arial" panose="020B0604020202020204" pitchFamily="34" charset="0"/>
                      </a:endParaRPr>
                    </a:p>
                  </a:txBody>
                  <a:tcPr marL="38660" marR="38660" marT="38660" marB="3866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a:lnSpc>
                          <a:spcPct val="150000"/>
                        </a:lnSpc>
                        <a:buNone/>
                      </a:pPr>
                      <a:r>
                        <a:rPr lang="en-GB" sz="500">
                          <a:effectLst/>
                          <a:latin typeface="Times New Roman" panose="02020603050405020304" pitchFamily="18" charset="0"/>
                          <a:ea typeface="Times New Roman" panose="02020603050405020304" pitchFamily="18" charset="0"/>
                        </a:rPr>
                        <a:t> </a:t>
                      </a:r>
                      <a:endParaRPr lang="en-IN" sz="500">
                        <a:effectLst/>
                        <a:latin typeface="Arial" panose="020B0604020202020204" pitchFamily="34" charset="0"/>
                        <a:ea typeface="Arial" panose="020B0604020202020204" pitchFamily="34" charset="0"/>
                      </a:endParaRPr>
                    </a:p>
                  </a:txBody>
                  <a:tcPr marL="38660" marR="38660" marT="38660" marB="3866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52489254"/>
                  </a:ext>
                </a:extLst>
              </a:tr>
              <a:tr h="465959">
                <a:tc>
                  <a:txBody>
                    <a:bodyPr/>
                    <a:lstStyle/>
                    <a:p>
                      <a:pPr algn="just">
                        <a:lnSpc>
                          <a:spcPct val="150000"/>
                        </a:lnSpc>
                        <a:spcBef>
                          <a:spcPts val="1200"/>
                        </a:spcBef>
                        <a:spcAft>
                          <a:spcPts val="1200"/>
                        </a:spcAft>
                        <a:buNone/>
                      </a:pPr>
                      <a:r>
                        <a:rPr lang="en-GB" sz="500">
                          <a:effectLst/>
                          <a:latin typeface="Times New Roman" panose="02020603050405020304" pitchFamily="18" charset="0"/>
                          <a:ea typeface="Times New Roman" panose="02020603050405020304" pitchFamily="18" charset="0"/>
                        </a:rPr>
                        <a:t>Thematic Analysis and Comparative Synthesis</a:t>
                      </a:r>
                      <a:endParaRPr lang="en-IN" sz="500">
                        <a:effectLst/>
                        <a:latin typeface="Arial" panose="020B0604020202020204" pitchFamily="34" charset="0"/>
                        <a:ea typeface="Arial" panose="020B0604020202020204" pitchFamily="34" charset="0"/>
                      </a:endParaRPr>
                    </a:p>
                  </a:txBody>
                  <a:tcPr marL="38660" marR="38660" marT="38660" marB="3866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a:lnSpc>
                          <a:spcPct val="150000"/>
                        </a:lnSpc>
                        <a:buNone/>
                      </a:pPr>
                      <a:r>
                        <a:rPr lang="en-GB" sz="500">
                          <a:effectLst/>
                          <a:latin typeface="Times New Roman" panose="02020603050405020304" pitchFamily="18" charset="0"/>
                          <a:ea typeface="Times New Roman" panose="02020603050405020304" pitchFamily="18" charset="0"/>
                        </a:rPr>
                        <a:t> </a:t>
                      </a:r>
                      <a:endParaRPr lang="en-IN" sz="500">
                        <a:effectLst/>
                        <a:latin typeface="Arial" panose="020B0604020202020204" pitchFamily="34" charset="0"/>
                        <a:ea typeface="Arial" panose="020B0604020202020204" pitchFamily="34" charset="0"/>
                      </a:endParaRPr>
                    </a:p>
                  </a:txBody>
                  <a:tcPr marL="38660" marR="38660" marT="38660" marB="3866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a:lnSpc>
                          <a:spcPct val="150000"/>
                        </a:lnSpc>
                        <a:buNone/>
                      </a:pPr>
                      <a:r>
                        <a:rPr lang="en-GB" sz="500">
                          <a:effectLst/>
                          <a:latin typeface="Times New Roman" panose="02020603050405020304" pitchFamily="18" charset="0"/>
                          <a:ea typeface="Times New Roman" panose="02020603050405020304" pitchFamily="18" charset="0"/>
                        </a:rPr>
                        <a:t> </a:t>
                      </a:r>
                      <a:endParaRPr lang="en-IN" sz="500">
                        <a:effectLst/>
                        <a:latin typeface="Arial" panose="020B0604020202020204" pitchFamily="34" charset="0"/>
                        <a:ea typeface="Arial" panose="020B0604020202020204" pitchFamily="34" charset="0"/>
                      </a:endParaRPr>
                    </a:p>
                  </a:txBody>
                  <a:tcPr marL="38660" marR="38660" marT="38660" marB="3866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a:lnSpc>
                          <a:spcPct val="150000"/>
                        </a:lnSpc>
                        <a:buNone/>
                      </a:pPr>
                      <a:r>
                        <a:rPr lang="en-GB" sz="500" dirty="0">
                          <a:effectLst/>
                          <a:latin typeface="Times New Roman" panose="02020603050405020304" pitchFamily="18" charset="0"/>
                          <a:ea typeface="Times New Roman" panose="02020603050405020304" pitchFamily="18" charset="0"/>
                        </a:rPr>
                        <a:t> </a:t>
                      </a:r>
                      <a:endParaRPr lang="en-IN" sz="500" dirty="0">
                        <a:effectLst/>
                        <a:latin typeface="Arial" panose="020B0604020202020204" pitchFamily="34" charset="0"/>
                        <a:ea typeface="Arial" panose="020B0604020202020204" pitchFamily="34" charset="0"/>
                      </a:endParaRPr>
                    </a:p>
                  </a:txBody>
                  <a:tcPr marL="38660" marR="38660" marT="38660" marB="3866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a:lnSpc>
                          <a:spcPct val="150000"/>
                        </a:lnSpc>
                        <a:spcBef>
                          <a:spcPts val="1200"/>
                        </a:spcBef>
                        <a:spcAft>
                          <a:spcPts val="1200"/>
                        </a:spcAft>
                        <a:buNone/>
                      </a:pPr>
                      <a:r>
                        <a:rPr lang="en-GB" sz="500" dirty="0">
                          <a:effectLst/>
                          <a:latin typeface="Times New Roman" panose="02020603050405020304" pitchFamily="18" charset="0"/>
                          <a:ea typeface="Times New Roman" panose="02020603050405020304" pitchFamily="18" charset="0"/>
                        </a:rPr>
                        <a:t> </a:t>
                      </a:r>
                      <a:endParaRPr lang="en-IN" sz="500" dirty="0">
                        <a:effectLst/>
                        <a:latin typeface="Arial" panose="020B0604020202020204" pitchFamily="34" charset="0"/>
                        <a:ea typeface="Arial" panose="020B0604020202020204" pitchFamily="34" charset="0"/>
                      </a:endParaRPr>
                    </a:p>
                  </a:txBody>
                  <a:tcPr marL="38660" marR="38660" marT="38660" marB="3866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FFFF"/>
                    </a:solidFill>
                  </a:tcPr>
                </a:tc>
                <a:tc>
                  <a:txBody>
                    <a:bodyPr/>
                    <a:lstStyle/>
                    <a:p>
                      <a:pPr algn="just">
                        <a:lnSpc>
                          <a:spcPct val="150000"/>
                        </a:lnSpc>
                        <a:buNone/>
                      </a:pPr>
                      <a:r>
                        <a:rPr lang="en-GB" sz="500" dirty="0">
                          <a:effectLst/>
                          <a:latin typeface="Times New Roman" panose="02020603050405020304" pitchFamily="18" charset="0"/>
                          <a:ea typeface="Times New Roman" panose="02020603050405020304" pitchFamily="18" charset="0"/>
                        </a:rPr>
                        <a:t> </a:t>
                      </a:r>
                      <a:endParaRPr lang="en-IN" sz="500" dirty="0">
                        <a:effectLst/>
                        <a:latin typeface="Arial" panose="020B0604020202020204" pitchFamily="34" charset="0"/>
                        <a:ea typeface="Arial" panose="020B0604020202020204" pitchFamily="34" charset="0"/>
                      </a:endParaRPr>
                    </a:p>
                  </a:txBody>
                  <a:tcPr marL="38660" marR="38660" marT="38660" marB="3866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84703691"/>
                  </a:ext>
                </a:extLst>
              </a:tr>
              <a:tr h="493423">
                <a:tc>
                  <a:txBody>
                    <a:bodyPr/>
                    <a:lstStyle/>
                    <a:p>
                      <a:pPr algn="just">
                        <a:lnSpc>
                          <a:spcPct val="150000"/>
                        </a:lnSpc>
                        <a:spcBef>
                          <a:spcPts val="1200"/>
                        </a:spcBef>
                        <a:spcAft>
                          <a:spcPts val="1200"/>
                        </a:spcAft>
                        <a:buNone/>
                      </a:pPr>
                      <a:r>
                        <a:rPr lang="en-GB" sz="500" dirty="0">
                          <a:effectLst/>
                          <a:latin typeface="Times New Roman" panose="02020603050405020304" pitchFamily="18" charset="0"/>
                          <a:ea typeface="Times New Roman" panose="02020603050405020304" pitchFamily="18" charset="0"/>
                        </a:rPr>
                        <a:t>Drafting Recommendations and Final Submission</a:t>
                      </a:r>
                      <a:endParaRPr lang="en-IN" sz="500" dirty="0">
                        <a:effectLst/>
                        <a:latin typeface="Arial" panose="020B0604020202020204" pitchFamily="34" charset="0"/>
                        <a:ea typeface="Arial" panose="020B0604020202020204" pitchFamily="34" charset="0"/>
                      </a:endParaRPr>
                    </a:p>
                  </a:txBody>
                  <a:tcPr marL="38660" marR="38660" marT="38660" marB="3866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a:lnSpc>
                          <a:spcPct val="150000"/>
                        </a:lnSpc>
                        <a:buNone/>
                      </a:pPr>
                      <a:r>
                        <a:rPr lang="en-GB" sz="500">
                          <a:effectLst/>
                          <a:latin typeface="Times New Roman" panose="02020603050405020304" pitchFamily="18" charset="0"/>
                          <a:ea typeface="Times New Roman" panose="02020603050405020304" pitchFamily="18" charset="0"/>
                        </a:rPr>
                        <a:t> </a:t>
                      </a:r>
                      <a:endParaRPr lang="en-IN" sz="500">
                        <a:effectLst/>
                        <a:latin typeface="Arial" panose="020B0604020202020204" pitchFamily="34" charset="0"/>
                        <a:ea typeface="Arial" panose="020B0604020202020204" pitchFamily="34" charset="0"/>
                      </a:endParaRPr>
                    </a:p>
                  </a:txBody>
                  <a:tcPr marL="38660" marR="38660" marT="38660" marB="3866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a:lnSpc>
                          <a:spcPct val="150000"/>
                        </a:lnSpc>
                        <a:buNone/>
                      </a:pPr>
                      <a:r>
                        <a:rPr lang="en-GB" sz="500">
                          <a:effectLst/>
                          <a:latin typeface="Times New Roman" panose="02020603050405020304" pitchFamily="18" charset="0"/>
                          <a:ea typeface="Times New Roman" panose="02020603050405020304" pitchFamily="18" charset="0"/>
                        </a:rPr>
                        <a:t> </a:t>
                      </a:r>
                      <a:endParaRPr lang="en-IN" sz="500">
                        <a:effectLst/>
                        <a:latin typeface="Arial" panose="020B0604020202020204" pitchFamily="34" charset="0"/>
                        <a:ea typeface="Arial" panose="020B0604020202020204" pitchFamily="34" charset="0"/>
                      </a:endParaRPr>
                    </a:p>
                  </a:txBody>
                  <a:tcPr marL="38660" marR="38660" marT="38660" marB="3866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a:lnSpc>
                          <a:spcPct val="150000"/>
                        </a:lnSpc>
                        <a:buNone/>
                      </a:pPr>
                      <a:r>
                        <a:rPr lang="en-GB" sz="500">
                          <a:effectLst/>
                          <a:latin typeface="Times New Roman" panose="02020603050405020304" pitchFamily="18" charset="0"/>
                          <a:ea typeface="Times New Roman" panose="02020603050405020304" pitchFamily="18" charset="0"/>
                        </a:rPr>
                        <a:t> </a:t>
                      </a:r>
                      <a:endParaRPr lang="en-IN" sz="500">
                        <a:effectLst/>
                        <a:latin typeface="Arial" panose="020B0604020202020204" pitchFamily="34" charset="0"/>
                        <a:ea typeface="Arial" panose="020B0604020202020204" pitchFamily="34" charset="0"/>
                      </a:endParaRPr>
                    </a:p>
                  </a:txBody>
                  <a:tcPr marL="38660" marR="38660" marT="38660" marB="3866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a:lnSpc>
                          <a:spcPct val="150000"/>
                        </a:lnSpc>
                        <a:buNone/>
                      </a:pPr>
                      <a:r>
                        <a:rPr lang="en-GB" sz="500">
                          <a:effectLst/>
                          <a:latin typeface="Times New Roman" panose="02020603050405020304" pitchFamily="18" charset="0"/>
                          <a:ea typeface="Times New Roman" panose="02020603050405020304" pitchFamily="18" charset="0"/>
                        </a:rPr>
                        <a:t> </a:t>
                      </a:r>
                      <a:endParaRPr lang="en-IN" sz="500">
                        <a:effectLst/>
                        <a:latin typeface="Arial" panose="020B0604020202020204" pitchFamily="34" charset="0"/>
                        <a:ea typeface="Arial" panose="020B0604020202020204" pitchFamily="34" charset="0"/>
                      </a:endParaRPr>
                    </a:p>
                  </a:txBody>
                  <a:tcPr marL="38660" marR="38660" marT="38660" marB="3866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a:lnSpc>
                          <a:spcPct val="150000"/>
                        </a:lnSpc>
                        <a:spcBef>
                          <a:spcPts val="1200"/>
                        </a:spcBef>
                        <a:spcAft>
                          <a:spcPts val="1200"/>
                        </a:spcAft>
                        <a:buNone/>
                      </a:pPr>
                      <a:r>
                        <a:rPr lang="en-GB" sz="500" dirty="0">
                          <a:effectLst/>
                          <a:latin typeface="Times New Roman" panose="02020603050405020304" pitchFamily="18" charset="0"/>
                          <a:ea typeface="Times New Roman" panose="02020603050405020304" pitchFamily="18" charset="0"/>
                        </a:rPr>
                        <a:t> </a:t>
                      </a:r>
                      <a:endParaRPr lang="en-IN" sz="500" dirty="0">
                        <a:effectLst/>
                        <a:latin typeface="Arial" panose="020B0604020202020204" pitchFamily="34" charset="0"/>
                        <a:ea typeface="Arial" panose="020B0604020202020204" pitchFamily="34" charset="0"/>
                      </a:endParaRPr>
                    </a:p>
                  </a:txBody>
                  <a:tcPr marL="38660" marR="38660" marT="38660" marB="3866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4A7D6"/>
                    </a:solidFill>
                  </a:tcPr>
                </a:tc>
                <a:extLst>
                  <a:ext uri="{0D108BD9-81ED-4DB2-BD59-A6C34878D82A}">
                    <a16:rowId xmlns:a16="http://schemas.microsoft.com/office/drawing/2014/main" val="1604028687"/>
                  </a:ext>
                </a:extLst>
              </a:tr>
            </a:tbl>
          </a:graphicData>
        </a:graphic>
      </p:graphicFrame>
      <p:pic>
        <p:nvPicPr>
          <p:cNvPr id="21" name="Picture 20" descr="The role of health and social care workers in supporting health">
            <a:extLst>
              <a:ext uri="{FF2B5EF4-FFF2-40B4-BE49-F238E27FC236}">
                <a16:creationId xmlns:a16="http://schemas.microsoft.com/office/drawing/2014/main" id="{C28C3396-6B6C-6ADB-782E-F9019ECB7E24}"/>
              </a:ext>
            </a:extLst>
          </p:cNvPr>
          <p:cNvPicPr>
            <a:picLocks noChangeAspect="1"/>
          </p:cNvPicPr>
          <p:nvPr/>
        </p:nvPicPr>
        <p:blipFill>
          <a:blip r:embed="rId2"/>
          <a:stretch>
            <a:fillRect/>
          </a:stretch>
        </p:blipFill>
        <p:spPr>
          <a:xfrm>
            <a:off x="4084865" y="587829"/>
            <a:ext cx="4204603" cy="3347357"/>
          </a:xfrm>
          <a:prstGeom prst="rect">
            <a:avLst/>
          </a:prstGeom>
        </p:spPr>
      </p:pic>
      <p:pic>
        <p:nvPicPr>
          <p:cNvPr id="23" name="Picture 22" descr="Level 3 Diploma in Health and Social Care - SSMIC LMS">
            <a:extLst>
              <a:ext uri="{FF2B5EF4-FFF2-40B4-BE49-F238E27FC236}">
                <a16:creationId xmlns:a16="http://schemas.microsoft.com/office/drawing/2014/main" id="{D598B179-56B7-B0CE-2D90-A1A50EDC7040}"/>
              </a:ext>
            </a:extLst>
          </p:cNvPr>
          <p:cNvPicPr>
            <a:picLocks noChangeAspect="1"/>
          </p:cNvPicPr>
          <p:nvPr/>
        </p:nvPicPr>
        <p:blipFill>
          <a:blip r:embed="rId3"/>
          <a:stretch>
            <a:fillRect/>
          </a:stretch>
        </p:blipFill>
        <p:spPr>
          <a:xfrm>
            <a:off x="-3" y="2071008"/>
            <a:ext cx="4084864" cy="1850570"/>
          </a:xfrm>
          <a:prstGeom prst="rect">
            <a:avLst/>
          </a:prstGeom>
        </p:spPr>
      </p:pic>
      <p:pic>
        <p:nvPicPr>
          <p:cNvPr id="26" name="Picture 25" descr="Primary Health Care Services - AMS Health Solutions - Horizon Hills Clinic">
            <a:extLst>
              <a:ext uri="{FF2B5EF4-FFF2-40B4-BE49-F238E27FC236}">
                <a16:creationId xmlns:a16="http://schemas.microsoft.com/office/drawing/2014/main" id="{5CB11A4E-10A5-0BB7-C1BE-39AA0D227700}"/>
              </a:ext>
            </a:extLst>
          </p:cNvPr>
          <p:cNvPicPr>
            <a:picLocks noChangeAspect="1"/>
          </p:cNvPicPr>
          <p:nvPr/>
        </p:nvPicPr>
        <p:blipFill>
          <a:blip r:embed="rId4"/>
          <a:stretch>
            <a:fillRect/>
          </a:stretch>
        </p:blipFill>
        <p:spPr>
          <a:xfrm>
            <a:off x="6302830" y="3921578"/>
            <a:ext cx="1986639" cy="2936422"/>
          </a:xfrm>
          <a:prstGeom prst="rect">
            <a:avLst/>
          </a:prstGeom>
        </p:spPr>
      </p:pic>
      <p:sp>
        <p:nvSpPr>
          <p:cNvPr id="27" name="Rectangle 26">
            <a:extLst>
              <a:ext uri="{FF2B5EF4-FFF2-40B4-BE49-F238E27FC236}">
                <a16:creationId xmlns:a16="http://schemas.microsoft.com/office/drawing/2014/main" id="{B9F90AC3-64D3-574A-A8EC-201329FAB412}"/>
              </a:ext>
            </a:extLst>
          </p:cNvPr>
          <p:cNvSpPr/>
          <p:nvPr/>
        </p:nvSpPr>
        <p:spPr>
          <a:xfrm>
            <a:off x="8289468" y="2468446"/>
            <a:ext cx="3902532" cy="225768"/>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b="1">
                <a:solidFill>
                  <a:schemeClr val="tx1"/>
                </a:solidFill>
                <a:latin typeface="Arial" panose="020B0604020202020204" pitchFamily="34" charset="0"/>
                <a:cs typeface="Arial" panose="020B0604020202020204" pitchFamily="34" charset="0"/>
              </a:rPr>
              <a:t>Project Timeline</a:t>
            </a:r>
            <a:endParaRPr lang="en-GB">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244986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82C25-D8E3-ED6A-2325-8FA2B7C28BB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49A9CAC-80AF-9020-B684-747B233CEE91}"/>
              </a:ext>
            </a:extLst>
          </p:cNvPr>
          <p:cNvSpPr>
            <a:spLocks noGrp="1"/>
          </p:cNvSpPr>
          <p:nvPr>
            <p:ph idx="1"/>
          </p:nvPr>
        </p:nvSpPr>
        <p:spPr/>
        <p:txBody>
          <a:bodyPr>
            <a:normAutofit fontScale="92500" lnSpcReduction="20000"/>
          </a:bodyPr>
          <a:lstStyle/>
          <a:p>
            <a:pPr marL="0" indent="0">
              <a:buNone/>
            </a:pPr>
            <a:endParaRPr lang="en-GB" dirty="0"/>
          </a:p>
          <a:p>
            <a:r>
              <a:rPr lang="en-GB" dirty="0"/>
              <a:t>Acharya, R., (2025). Examining Interpretivism in Social Science Research: Exploring Subjectivity, Context, and Meaning in Social Inquiry. Education Science &amp; Technology. https://journal.skultech.com/index.php/est/article/view/8</a:t>
            </a:r>
          </a:p>
          <a:p>
            <a:r>
              <a:rPr lang="en-GB" dirty="0" err="1"/>
              <a:t>Babawo</a:t>
            </a:r>
            <a:r>
              <a:rPr lang="en-GB" dirty="0"/>
              <a:t>, L.S., Kpaka, R.B. and Sesay, D.K.D., (2025). Assessment of malaria treatment interventions: a critical analysis of government initiatives and causes of treatment failure at Port Loko Government Hospital, Sierra Leone. Malaria Journal, 24(1), p.83. https://link.springer.com/article/10.1186/s12936-025-05330-9</a:t>
            </a:r>
          </a:p>
          <a:p>
            <a:r>
              <a:rPr lang="en-GB" dirty="0"/>
              <a:t>Mwita, K. and </a:t>
            </a:r>
            <a:r>
              <a:rPr lang="en-GB" dirty="0" err="1"/>
              <a:t>Mwilongo</a:t>
            </a:r>
            <a:r>
              <a:rPr lang="en-GB" dirty="0"/>
              <a:t>, N., (2025). Thematic analysis of qualitative research data: A seven- step guide. Available at SSRN 5200939. https://papers.ssrn.com/sol3/papers.cfm?abstract_id=5200939</a:t>
            </a:r>
          </a:p>
          <a:p>
            <a:endParaRPr lang="en-GB" dirty="0"/>
          </a:p>
        </p:txBody>
      </p:sp>
    </p:spTree>
    <p:extLst>
      <p:ext uri="{BB962C8B-B14F-4D97-AF65-F5344CB8AC3E}">
        <p14:creationId xmlns:p14="http://schemas.microsoft.com/office/powerpoint/2010/main" val="35378799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981</Words>
  <Application>Microsoft Office PowerPoint</Application>
  <PresentationFormat>Widescreen</PresentationFormat>
  <Paragraphs>72</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Aptos</vt:lpstr>
      <vt:lpstr>Aptos Display</vt:lpstr>
      <vt:lpstr>Arial</vt:lpstr>
      <vt:lpstr>Times New Roman</vt:lpstr>
      <vt:lpstr>Office Theme</vt:lpstr>
      <vt:lpstr>Programme: BSc (Hons) Health and Social Care Module: Independent Project Module code: BMHP6020 Topic: The Impact of Integrated Health and Social Care Services on Patient Experience and Quality of Life. Element 2 Student name: Oana Livadaru Student id 2316786 </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2026-06-24T09:43:30Z</dcterms:created>
  <dcterms:modified xsi:type="dcterms:W3CDTF">2026-07-01T17:38:50Z</dcterms:modified>
</cp:coreProperties>
</file>