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114" d="100"/>
          <a:sy n="114" d="100"/>
        </p:scale>
        <p:origin x="414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5C2146-9A5C-4E9C-A2E2-DFBCB1D5BD1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6704BEB-1F30-4A05-B50B-3DFEA18D46A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4C6BF36-8941-4D10-9817-40F2F2C22C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D230F8-4FFC-4B99-9E92-774311A1F3FF}" type="datetimeFigureOut">
              <a:rPr lang="en-GB" smtClean="0"/>
              <a:t>09/11/2021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607865-31DE-487E-814B-92F547BD5D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3C09BFB-CFB8-4AF4-BCA7-83FC326CA9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07394B-4156-45F7-8481-BB9A32B6BD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63803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01DBB6-D128-4F31-95CF-2768DCF3AE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D1EF78-15E3-45EF-AFD5-20AA5DC0ADD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DC1CE1F-A8AC-4646-904F-3AD658C6C3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D230F8-4FFC-4B99-9E92-774311A1F3FF}" type="datetimeFigureOut">
              <a:rPr lang="en-GB" smtClean="0"/>
              <a:t>09/11/2021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E7A5FE4-53A2-45EA-B3CF-013095C396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4E8662A-BF3C-45E0-821F-E972D68F4C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07394B-4156-45F7-8481-BB9A32B6BD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670681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BF95F8-D057-4EB0-AC0D-0BEF860AA2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C0D281-3480-45DF-BB42-7EB97545D4D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7F3DFC-C66C-4D46-B1F8-3EC6344911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D230F8-4FFC-4B99-9E92-774311A1F3FF}" type="datetimeFigureOut">
              <a:rPr lang="en-GB" smtClean="0"/>
              <a:t>09/11/2021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8B32ED6-4F40-46D2-A83E-6878E0C9E3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8434985-6F05-444B-AF5B-B016B64340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07394B-4156-45F7-8481-BB9A32B6BD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269289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2CD17F-FA3C-4FA6-83B9-752AD51F56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62F891-7216-4CC8-9802-DD74947CE61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A989E27-ABC7-4BB4-BA33-FB32C18B9FE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6A06F86-D44A-46EF-8303-2791D946E7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D230F8-4FFC-4B99-9E92-774311A1F3FF}" type="datetimeFigureOut">
              <a:rPr lang="en-GB" smtClean="0"/>
              <a:t>09/11/2021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FAE5447-53FC-4618-B842-F077CACD2B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33B4595-83F7-4D3A-BDCB-B28E876DA0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07394B-4156-45F7-8481-BB9A32B6BD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21818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F540FA-1F9E-44AD-BDC4-FBF7344DB9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24A8506-30D7-411C-8321-468EA0FE7AD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9E741A0-D0D7-4C50-9A50-C33E88F7FAD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3A758E5-D523-4ADB-AD35-21C37A9E48E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552EE44-400D-40E2-A029-2D7D19099A5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20B9E2F-2715-4EDB-A206-180F218435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D230F8-4FFC-4B99-9E92-774311A1F3FF}" type="datetimeFigureOut">
              <a:rPr lang="en-GB" smtClean="0"/>
              <a:t>09/11/2021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FD796F4-8E57-4F7A-8DE5-F13341F894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4774694-09C4-448A-9DEE-8C510AB526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07394B-4156-45F7-8481-BB9A32B6BD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005892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11E46C-98DA-4025-BB3B-701328268A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9520E31-3770-4B88-9D68-E1EC4ED718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D230F8-4FFC-4B99-9E92-774311A1F3FF}" type="datetimeFigureOut">
              <a:rPr lang="en-GB" smtClean="0"/>
              <a:t>09/11/2021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DD015E0-C373-4258-95D5-1825C827C3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5137965-B7C4-4D2C-9A36-B2128BCC54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07394B-4156-45F7-8481-BB9A32B6BD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359566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D8EC329-DBBB-451E-8C87-EBFEB0C01B7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D230F8-4FFC-4B99-9E92-774311A1F3FF}" type="datetimeFigureOut">
              <a:rPr lang="en-GB" smtClean="0"/>
              <a:t>09/11/2021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A62EE1A-F1E4-4B40-A1C7-B66DF8EF72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1F31B9A-EF03-4BB5-B5D0-ACFC57EE63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07394B-4156-45F7-8481-BB9A32B6BD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865366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1F79E0-4E60-460D-8352-82AA8F524D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DA3B43-A343-4DEA-8E55-3EDE9EA310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8D20B4B-8FE7-44A7-923C-C0F9E5CD831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16000B2-CD91-4FB2-A452-6FA0386BC7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D230F8-4FFC-4B99-9E92-774311A1F3FF}" type="datetimeFigureOut">
              <a:rPr lang="en-GB" smtClean="0"/>
              <a:t>09/11/2021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ECE2308-D8B3-4E3D-BCA5-02792FD7EE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4A24E32-D89D-4D6F-A748-44E5FA4A25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07394B-4156-45F7-8481-BB9A32B6BD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236344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82E417-E3F1-4694-B1B2-D6B3CEEA1E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7EBEDF7-9085-4AD6-9F34-C43B639F0B8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5983872-A0D0-4075-9C28-9BDF062CC28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28B7B3C-3E2C-4F0B-AEFF-B281069CEC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D230F8-4FFC-4B99-9E92-774311A1F3FF}" type="datetimeFigureOut">
              <a:rPr lang="en-GB" smtClean="0"/>
              <a:t>09/11/2021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855F0B3-8485-4CC0-B8D7-C9A670542B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DD9C686-8AA2-4D46-A07F-2DF3818455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07394B-4156-45F7-8481-BB9A32B6BD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658483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3075AE-23F3-45C1-B3C3-B0F492C118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BA1FDBC-6C8E-4A79-A4C4-37A5A6C23BB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9D61C8D-871E-4E5E-9CA3-323253DAC8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D230F8-4FFC-4B99-9E92-774311A1F3FF}" type="datetimeFigureOut">
              <a:rPr lang="en-GB" smtClean="0"/>
              <a:t>09/11/2021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4E1DAEA-0EB1-4D7E-996F-1A39497562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1519AF-59A1-4E17-A835-613DE04D6F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07394B-4156-45F7-8481-BB9A32B6BD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123227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60F78CF-4638-45C5-B3B4-F3F98214214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7346E3F-1D37-4559-9B6C-F44A9DE5B0A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62F6F9-BB27-4BE8-AE4B-7321AF88A2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D230F8-4FFC-4B99-9E92-774311A1F3FF}" type="datetimeFigureOut">
              <a:rPr lang="en-GB" smtClean="0"/>
              <a:t>09/11/2021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7E155B-CBF0-4D51-A4E8-6B087A41A6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6AB8B7-CD12-4A0F-A298-85058977FE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07394B-4156-45F7-8481-BB9A32B6BD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04810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0605067-7978-42E1-9649-75615203E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CF1914E-1798-441D-A781-33C4269EF04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55F374-B7F4-4CAC-A718-E0012A5ED48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2D230F8-4FFC-4B99-9E92-774311A1F3FF}" type="datetimeFigureOut">
              <a:rPr lang="en-GB" smtClean="0"/>
              <a:t>09/11/2021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2220F75-E428-4100-9AEA-FAA85014F46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187CFF0-B275-4508-82C7-4B284F267BC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507394B-4156-45F7-8481-BB9A32B6BD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29308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CC81228-CEA3-402B-B8E5-688F5BFA78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1" name="Arc 10">
            <a:extLst>
              <a:ext uri="{FF2B5EF4-FFF2-40B4-BE49-F238E27FC236}">
                <a16:creationId xmlns:a16="http://schemas.microsoft.com/office/drawing/2014/main" id="{BC0916B8-FF7A-4ECB-9FD7-C7668658D9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011959" flipH="1">
            <a:off x="548353" y="3147190"/>
            <a:ext cx="2987899" cy="2987899"/>
          </a:xfrm>
          <a:prstGeom prst="arc">
            <a:avLst>
              <a:gd name="adj1" fmla="val 14441841"/>
              <a:gd name="adj2" fmla="val 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B6EDF6F-4F7A-41E4-ABD5-5A2D3A8BD77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22378" y="861662"/>
            <a:ext cx="5491090" cy="2387600"/>
          </a:xfrm>
        </p:spPr>
        <p:txBody>
          <a:bodyPr anchor="b">
            <a:normAutofit/>
          </a:bodyPr>
          <a:lstStyle/>
          <a:p>
            <a:r>
              <a:rPr lang="en-GB" sz="5100" dirty="0">
                <a:latin typeface="Arial" panose="020B0604020202020204" pitchFamily="34" charset="0"/>
                <a:cs typeface="Arial" panose="020B0604020202020204" pitchFamily="34" charset="0"/>
              </a:rPr>
              <a:t>Problem Solving and</a:t>
            </a:r>
            <a:br>
              <a:rPr lang="en-GB" sz="51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5100" dirty="0">
                <a:latin typeface="Arial" panose="020B0604020202020204" pitchFamily="34" charset="0"/>
                <a:cs typeface="Arial" panose="020B0604020202020204" pitchFamily="34" charset="0"/>
              </a:rPr>
              <a:t>Decision making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4A034A2-50B3-49F4-B0A6-F81DABA27CC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933840" y="3455971"/>
            <a:ext cx="5491090" cy="1411993"/>
          </a:xfrm>
        </p:spPr>
        <p:txBody>
          <a:bodyPr anchor="t">
            <a:normAutofit/>
          </a:bodyPr>
          <a:lstStyle/>
          <a:p>
            <a:pPr algn="l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Module name: Problem Solving and Decision Making</a:t>
            </a:r>
          </a:p>
          <a:p>
            <a:pPr algn="l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Module code: BMSW 4004 </a:t>
            </a:r>
          </a:p>
          <a:p>
            <a:pPr algn="l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Module Lecturer: Charles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Nimoh</a:t>
            </a: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Student Name: Adrian Ioan Ulesan</a:t>
            </a:r>
          </a:p>
          <a:p>
            <a:pPr algn="l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Student ID: 2026789</a:t>
            </a:r>
          </a:p>
          <a:p>
            <a:pPr algn="l"/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9EE844B-DB38-4CA3-AE53-E65D0C1E37C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17733" y="654567"/>
            <a:ext cx="5169282" cy="4006193"/>
          </a:xfrm>
          <a:custGeom>
            <a:avLst/>
            <a:gdLst/>
            <a:ahLst/>
            <a:cxnLst/>
            <a:rect l="l" t="t" r="r" b="b"/>
            <a:pathLst>
              <a:path w="4579832" h="5347063">
                <a:moveTo>
                  <a:pt x="106985" y="0"/>
                </a:moveTo>
                <a:lnTo>
                  <a:pt x="4472847" y="0"/>
                </a:lnTo>
                <a:cubicBezTo>
                  <a:pt x="4531933" y="0"/>
                  <a:pt x="4579832" y="47899"/>
                  <a:pt x="4579832" y="106985"/>
                </a:cubicBezTo>
                <a:lnTo>
                  <a:pt x="4579832" y="5240078"/>
                </a:lnTo>
                <a:cubicBezTo>
                  <a:pt x="4579832" y="5299164"/>
                  <a:pt x="4531933" y="5347063"/>
                  <a:pt x="4472847" y="5347063"/>
                </a:cubicBezTo>
                <a:lnTo>
                  <a:pt x="106985" y="5347063"/>
                </a:lnTo>
                <a:cubicBezTo>
                  <a:pt x="47899" y="5347063"/>
                  <a:pt x="0" y="5299164"/>
                  <a:pt x="0" y="5240078"/>
                </a:cubicBezTo>
                <a:lnTo>
                  <a:pt x="0" y="106985"/>
                </a:lnTo>
                <a:cubicBezTo>
                  <a:pt x="0" y="47899"/>
                  <a:pt x="47899" y="0"/>
                  <a:pt x="106985" y="0"/>
                </a:cubicBezTo>
                <a:close/>
              </a:path>
            </a:pathLst>
          </a:custGeom>
        </p:spPr>
      </p:pic>
      <p:sp>
        <p:nvSpPr>
          <p:cNvPr id="16" name="Rectangle 12">
            <a:extLst>
              <a:ext uri="{FF2B5EF4-FFF2-40B4-BE49-F238E27FC236}">
                <a16:creationId xmlns:a16="http://schemas.microsoft.com/office/drawing/2014/main" id="{9DC011D4-C95F-4B2E-9A3C-A46DCDE956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38584" y="447363"/>
            <a:ext cx="734141" cy="734141"/>
          </a:xfrm>
          <a:prstGeom prst="rect">
            <a:avLst/>
          </a:prstGeom>
          <a:noFill/>
          <a:ln w="127000">
            <a:solidFill>
              <a:schemeClr val="accent6"/>
            </a:solidFill>
            <a:rou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12154096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8F7AFB9A-7364-478C-B48B-8523CDD9AE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4" name="Freeform: Shape 13">
            <a:extLst>
              <a:ext uri="{FF2B5EF4-FFF2-40B4-BE49-F238E27FC236}">
                <a16:creationId xmlns:a16="http://schemas.microsoft.com/office/drawing/2014/main" id="{36678033-86B6-40E6-BE90-78D8ED4E3A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6096002" cy="6858000"/>
          </a:xfrm>
          <a:custGeom>
            <a:avLst/>
            <a:gdLst>
              <a:gd name="connsiteX0" fmla="*/ 0 w 6096002"/>
              <a:gd name="connsiteY0" fmla="*/ 0 h 6858000"/>
              <a:gd name="connsiteX1" fmla="*/ 4885967 w 6096002"/>
              <a:gd name="connsiteY1" fmla="*/ 0 h 6858000"/>
              <a:gd name="connsiteX2" fmla="*/ 4946007 w 6096002"/>
              <a:gd name="connsiteY2" fmla="*/ 69271 h 6858000"/>
              <a:gd name="connsiteX3" fmla="*/ 6096002 w 6096002"/>
              <a:gd name="connsiteY3" fmla="*/ 3429000 h 6858000"/>
              <a:gd name="connsiteX4" fmla="*/ 4946007 w 6096002"/>
              <a:gd name="connsiteY4" fmla="*/ 6788730 h 6858000"/>
              <a:gd name="connsiteX5" fmla="*/ 4885967 w 6096002"/>
              <a:gd name="connsiteY5" fmla="*/ 6858000 h 6858000"/>
              <a:gd name="connsiteX6" fmla="*/ 0 w 6096002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096002" h="6858000">
                <a:moveTo>
                  <a:pt x="0" y="0"/>
                </a:moveTo>
                <a:lnTo>
                  <a:pt x="4885967" y="0"/>
                </a:lnTo>
                <a:lnTo>
                  <a:pt x="4946007" y="69271"/>
                </a:lnTo>
                <a:cubicBezTo>
                  <a:pt x="5656533" y="929100"/>
                  <a:pt x="6096002" y="2116944"/>
                  <a:pt x="6096002" y="3429000"/>
                </a:cubicBezTo>
                <a:cubicBezTo>
                  <a:pt x="6096002" y="4741056"/>
                  <a:pt x="5656533" y="5928900"/>
                  <a:pt x="4946007" y="6788730"/>
                </a:cubicBezTo>
                <a:lnTo>
                  <a:pt x="4885967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88900" dist="38100" algn="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6" name="Freeform: Shape 15">
            <a:extLst>
              <a:ext uri="{FF2B5EF4-FFF2-40B4-BE49-F238E27FC236}">
                <a16:creationId xmlns:a16="http://schemas.microsoft.com/office/drawing/2014/main" id="{D2542E1A-076E-4A34-BB67-2BF961754E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85370" cy="6858000"/>
          </a:xfrm>
          <a:custGeom>
            <a:avLst/>
            <a:gdLst>
              <a:gd name="connsiteX0" fmla="*/ 0 w 6085370"/>
              <a:gd name="connsiteY0" fmla="*/ 0 h 6858000"/>
              <a:gd name="connsiteX1" fmla="*/ 4875335 w 6085370"/>
              <a:gd name="connsiteY1" fmla="*/ 0 h 6858000"/>
              <a:gd name="connsiteX2" fmla="*/ 4935375 w 6085370"/>
              <a:gd name="connsiteY2" fmla="*/ 69271 h 6858000"/>
              <a:gd name="connsiteX3" fmla="*/ 6085370 w 6085370"/>
              <a:gd name="connsiteY3" fmla="*/ 3429000 h 6858000"/>
              <a:gd name="connsiteX4" fmla="*/ 4935375 w 6085370"/>
              <a:gd name="connsiteY4" fmla="*/ 6788730 h 6858000"/>
              <a:gd name="connsiteX5" fmla="*/ 4875335 w 6085370"/>
              <a:gd name="connsiteY5" fmla="*/ 6858000 h 6858000"/>
              <a:gd name="connsiteX6" fmla="*/ 0 w 6085370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085370" h="6858000">
                <a:moveTo>
                  <a:pt x="0" y="0"/>
                </a:moveTo>
                <a:lnTo>
                  <a:pt x="4875335" y="0"/>
                </a:lnTo>
                <a:lnTo>
                  <a:pt x="4935375" y="69271"/>
                </a:lnTo>
                <a:cubicBezTo>
                  <a:pt x="5645901" y="929100"/>
                  <a:pt x="6085370" y="2116944"/>
                  <a:pt x="6085370" y="3429000"/>
                </a:cubicBezTo>
                <a:cubicBezTo>
                  <a:pt x="6085370" y="4741056"/>
                  <a:pt x="5645901" y="5928900"/>
                  <a:pt x="4935375" y="6788730"/>
                </a:cubicBezTo>
                <a:lnTo>
                  <a:pt x="4875335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180F5DB-3032-4487-A9F4-9CDC9AEC6E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8913" y="859536"/>
            <a:ext cx="4832802" cy="1243584"/>
          </a:xfrm>
        </p:spPr>
        <p:txBody>
          <a:bodyPr>
            <a:normAutofit/>
          </a:bodyPr>
          <a:lstStyle/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Nature of work-related stress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75C56826-D4E5-42ED-8529-079651CB30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152144"/>
            <a:ext cx="128016" cy="653903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2095FCE-EF05-4443-B97A-85DEE3A5CA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8912" y="2185062"/>
            <a:ext cx="498348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11620F-FE79-4DED-B617-527B1D0C212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3464" y="2251021"/>
            <a:ext cx="5143699" cy="4559308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Stress can occur when the individual is put under excessive amount of pressure at work, being given to much responsibility and receives no managerial support.</a:t>
            </a:r>
          </a:p>
          <a:p>
            <a:pPr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Anyone can get stressed, no matter their profession or the industry they work in; </a:t>
            </a:r>
            <a:r>
              <a:rPr lang="en-GB" sz="10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(What is work-related stress?, 2021)</a:t>
            </a:r>
            <a:endParaRPr lang="en-GB" sz="1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828,000 people have been diagnosed with work related stress, depression or anxiety in 2019/2020;</a:t>
            </a:r>
          </a:p>
          <a:p>
            <a:pPr>
              <a:lnSpc>
                <a:spcPct val="150000"/>
              </a:lnSpc>
            </a:pP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Industries with higher than average rates of stress: electricity, gas, public administration and defence, human health and education.</a:t>
            </a:r>
          </a:p>
          <a:p>
            <a:endParaRPr lang="en-GB" sz="11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FD5F11B-1BDF-4D0F-B784-43A9519AD4E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32170" y="1720724"/>
            <a:ext cx="4716492" cy="211063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679CF150-5683-4A0F-965A-A4677138F6E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82187" y="4581576"/>
            <a:ext cx="4216458" cy="19410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6356860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6" name="Rectangle 65">
            <a:extLst>
              <a:ext uri="{FF2B5EF4-FFF2-40B4-BE49-F238E27FC236}">
                <a16:creationId xmlns:a16="http://schemas.microsoft.com/office/drawing/2014/main" id="{D4993743-B10A-433C-9996-3035D2C3A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8" name="Freeform 45">
            <a:extLst>
              <a:ext uri="{FF2B5EF4-FFF2-40B4-BE49-F238E27FC236}">
                <a16:creationId xmlns:a16="http://schemas.microsoft.com/office/drawing/2014/main" id="{BB3B8946-A0AA-42D4-8A24-639DC6EA17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09710" y="1022350"/>
            <a:ext cx="709612" cy="2095501"/>
          </a:xfrm>
          <a:custGeom>
            <a:avLst/>
            <a:gdLst>
              <a:gd name="T0" fmla="*/ 447 w 447"/>
              <a:gd name="T1" fmla="*/ 1363 h 1363"/>
              <a:gd name="T2" fmla="*/ 0 w 447"/>
              <a:gd name="T3" fmla="*/ 987 h 1363"/>
              <a:gd name="T4" fmla="*/ 0 w 447"/>
              <a:gd name="T5" fmla="*/ 0 h 1363"/>
              <a:gd name="T6" fmla="*/ 447 w 447"/>
              <a:gd name="T7" fmla="*/ 376 h 1363"/>
              <a:gd name="T8" fmla="*/ 447 w 447"/>
              <a:gd name="T9" fmla="*/ 1363 h 136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47" h="1363">
                <a:moveTo>
                  <a:pt x="447" y="1363"/>
                </a:moveTo>
                <a:lnTo>
                  <a:pt x="0" y="987"/>
                </a:lnTo>
                <a:lnTo>
                  <a:pt x="0" y="0"/>
                </a:lnTo>
                <a:lnTo>
                  <a:pt x="447" y="376"/>
                </a:lnTo>
                <a:lnTo>
                  <a:pt x="447" y="1363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70" name="Freeform 46">
            <a:extLst>
              <a:ext uri="{FF2B5EF4-FFF2-40B4-BE49-F238E27FC236}">
                <a16:creationId xmlns:a16="http://schemas.microsoft.com/office/drawing/2014/main" id="{AB1038E6-06EF-4DCB-B52E-D3825C50F7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09710" y="837744"/>
            <a:ext cx="403225" cy="1705431"/>
          </a:xfrm>
          <a:custGeom>
            <a:avLst/>
            <a:gdLst>
              <a:gd name="T0" fmla="*/ 254 w 254"/>
              <a:gd name="T1" fmla="*/ 987 h 1109"/>
              <a:gd name="T2" fmla="*/ 0 w 254"/>
              <a:gd name="T3" fmla="*/ 1109 h 1109"/>
              <a:gd name="T4" fmla="*/ 0 w 254"/>
              <a:gd name="T5" fmla="*/ 119 h 1109"/>
              <a:gd name="T6" fmla="*/ 254 w 254"/>
              <a:gd name="T7" fmla="*/ 0 h 1109"/>
              <a:gd name="T8" fmla="*/ 254 w 254"/>
              <a:gd name="T9" fmla="*/ 987 h 110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54" h="1109">
                <a:moveTo>
                  <a:pt x="254" y="987"/>
                </a:moveTo>
                <a:lnTo>
                  <a:pt x="0" y="1109"/>
                </a:lnTo>
                <a:lnTo>
                  <a:pt x="0" y="119"/>
                </a:lnTo>
                <a:lnTo>
                  <a:pt x="254" y="0"/>
                </a:lnTo>
                <a:lnTo>
                  <a:pt x="254" y="987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72" name="Freeform 47">
            <a:extLst>
              <a:ext uri="{FF2B5EF4-FFF2-40B4-BE49-F238E27FC236}">
                <a16:creationId xmlns:a16="http://schemas.microsoft.com/office/drawing/2014/main" id="{5C7EF35C-8B7D-4026-8F09-8B2B225057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44660" y="640894"/>
            <a:ext cx="168275" cy="1713195"/>
          </a:xfrm>
          <a:custGeom>
            <a:avLst/>
            <a:gdLst>
              <a:gd name="T0" fmla="*/ 106 w 106"/>
              <a:gd name="T1" fmla="*/ 1114 h 1114"/>
              <a:gd name="T2" fmla="*/ 0 w 106"/>
              <a:gd name="T3" fmla="*/ 1005 h 1114"/>
              <a:gd name="T4" fmla="*/ 0 w 106"/>
              <a:gd name="T5" fmla="*/ 0 h 1114"/>
              <a:gd name="T6" fmla="*/ 106 w 106"/>
              <a:gd name="T7" fmla="*/ 110 h 1114"/>
              <a:gd name="T8" fmla="*/ 106 w 106"/>
              <a:gd name="T9" fmla="*/ 1114 h 111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06" h="1114">
                <a:moveTo>
                  <a:pt x="106" y="1114"/>
                </a:moveTo>
                <a:lnTo>
                  <a:pt x="0" y="1005"/>
                </a:lnTo>
                <a:lnTo>
                  <a:pt x="0" y="0"/>
                </a:lnTo>
                <a:lnTo>
                  <a:pt x="106" y="110"/>
                </a:lnTo>
                <a:lnTo>
                  <a:pt x="106" y="1114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74" name="Freeform 44">
            <a:extLst>
              <a:ext uri="{FF2B5EF4-FFF2-40B4-BE49-F238E27FC236}">
                <a16:creationId xmlns:a16="http://schemas.microsoft.com/office/drawing/2014/main" id="{5F24A71D-C0A9-49AC-B2D1-5A9EA2BD38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7348538" y="635716"/>
            <a:ext cx="328612" cy="1742360"/>
          </a:xfrm>
          <a:custGeom>
            <a:avLst/>
            <a:gdLst>
              <a:gd name="T0" fmla="*/ 207 w 207"/>
              <a:gd name="T1" fmla="*/ 987 h 1114"/>
              <a:gd name="T2" fmla="*/ 0 w 207"/>
              <a:gd name="T3" fmla="*/ 1114 h 1114"/>
              <a:gd name="T4" fmla="*/ 0 w 207"/>
              <a:gd name="T5" fmla="*/ 127 h 1114"/>
              <a:gd name="T6" fmla="*/ 207 w 207"/>
              <a:gd name="T7" fmla="*/ 0 h 1114"/>
              <a:gd name="T8" fmla="*/ 207 w 207"/>
              <a:gd name="T9" fmla="*/ 987 h 111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07" h="1114">
                <a:moveTo>
                  <a:pt x="207" y="987"/>
                </a:moveTo>
                <a:lnTo>
                  <a:pt x="0" y="1114"/>
                </a:lnTo>
                <a:lnTo>
                  <a:pt x="0" y="127"/>
                </a:lnTo>
                <a:lnTo>
                  <a:pt x="207" y="0"/>
                </a:lnTo>
                <a:lnTo>
                  <a:pt x="207" y="987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76" name="Rectangle 75">
            <a:extLst>
              <a:ext uri="{FF2B5EF4-FFF2-40B4-BE49-F238E27FC236}">
                <a16:creationId xmlns:a16="http://schemas.microsoft.com/office/drawing/2014/main" id="{14280C55-570C-4284-9850-B2BA33DB67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44055" y="635715"/>
            <a:ext cx="7033095" cy="154145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EE4162D-A33A-42B2-AFB1-64A7C0BE926F}"/>
              </a:ext>
            </a:extLst>
          </p:cNvPr>
          <p:cNvSpPr txBox="1"/>
          <p:nvPr/>
        </p:nvSpPr>
        <p:spPr>
          <a:xfrm>
            <a:off x="1132806" y="2432183"/>
            <a:ext cx="6544344" cy="424835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In 2020, 79% of the British adults who are employed are experiencing work related stress, compared to 59% in 2018.</a:t>
            </a:r>
          </a:p>
          <a:p>
            <a:pPr indent="-2286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There is only 1% who have declared that they never experienced work related stress and 17% rarely experienced.</a:t>
            </a:r>
          </a:p>
          <a:p>
            <a:pPr indent="-2286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2286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Age group work related stress on a weekly basis:</a:t>
            </a:r>
          </a:p>
          <a:p>
            <a:pPr indent="-2286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2286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31% of the 25-34 years old</a:t>
            </a:r>
          </a:p>
          <a:p>
            <a:pPr indent="-2286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27% of 18-24 years old</a:t>
            </a:r>
          </a:p>
          <a:p>
            <a:pPr indent="-2286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23% of 35-44 years old</a:t>
            </a:r>
          </a:p>
          <a:p>
            <a:pPr indent="-2286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22% of 45-54 years old</a:t>
            </a:r>
          </a:p>
          <a:p>
            <a:pPr indent="-2286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18% of 55+ years old</a:t>
            </a:r>
          </a:p>
          <a:p>
            <a:pPr indent="-2286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 (The 2020 UK workplace stress survey | </a:t>
            </a:r>
            <a:r>
              <a:rPr lang="en-US" sz="1100" dirty="0" err="1">
                <a:latin typeface="Arial" panose="020B0604020202020204" pitchFamily="34" charset="0"/>
                <a:cs typeface="Arial" panose="020B0604020202020204" pitchFamily="34" charset="0"/>
              </a:rPr>
              <a:t>Perkbox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, 2021)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300" dirty="0"/>
          </a:p>
        </p:txBody>
      </p:sp>
      <p:pic>
        <p:nvPicPr>
          <p:cNvPr id="5" name="Content Placeholder 4" descr="Table&#10;&#10;Description automatically generated">
            <a:extLst>
              <a:ext uri="{FF2B5EF4-FFF2-40B4-BE49-F238E27FC236}">
                <a16:creationId xmlns:a16="http://schemas.microsoft.com/office/drawing/2014/main" id="{40410519-EA05-4EE6-A2AC-335E20322E0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" b="624"/>
          <a:stretch/>
        </p:blipFill>
        <p:spPr>
          <a:xfrm>
            <a:off x="8024706" y="473528"/>
            <a:ext cx="3442616" cy="2506081"/>
          </a:xfrm>
          <a:prstGeom prst="rect">
            <a:avLst/>
          </a:prstGeom>
        </p:spPr>
      </p:pic>
      <p:pic>
        <p:nvPicPr>
          <p:cNvPr id="9" name="Picture 8" descr="A picture containing timeline&#10;&#10;Description automatically generated">
            <a:extLst>
              <a:ext uri="{FF2B5EF4-FFF2-40B4-BE49-F238E27FC236}">
                <a16:creationId xmlns:a16="http://schemas.microsoft.com/office/drawing/2014/main" id="{012AF7C5-C88B-4C9A-B132-A5166E472660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" b="6149"/>
          <a:stretch/>
        </p:blipFill>
        <p:spPr>
          <a:xfrm>
            <a:off x="8024706" y="3429000"/>
            <a:ext cx="3442616" cy="33138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1323288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711B0A-F403-43CF-AB42-F4759705C1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 impact of work-related stress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0BCDA6-AB9D-4A75-A52A-398C5E12B5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0727" y="1523927"/>
            <a:ext cx="11160853" cy="4968948"/>
          </a:xfrm>
        </p:spPr>
        <p:txBody>
          <a:bodyPr>
            <a:normAutofit lnSpcReduction="10000"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On the individual</a:t>
            </a:r>
          </a:p>
          <a:p>
            <a:pPr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Work related stress is disrupting individual's free time and interfere in their day to day life.</a:t>
            </a:r>
          </a:p>
          <a:p>
            <a:pPr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As a result of work related stress, 55% are experiencing anxiety as a result. (The 2020 UK workplace stress survey |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Perkbox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2021)</a:t>
            </a:r>
          </a:p>
          <a:p>
            <a:pPr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Health care cost for people who report work-related stress are 50% higher than normal causes.</a:t>
            </a:r>
          </a:p>
          <a:p>
            <a:pPr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Light health problems or disruptions: sleep disturbances, upset stomach, headache, high blood pressure, loss of appetite.</a:t>
            </a:r>
          </a:p>
          <a:p>
            <a:pPr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Long term serios health problems: Cardiovascular disease, Musculoskeletal disorders, Psychological disorders, Cancer, ulcers, and immune function. (Understanding Work Stress: Causes, Symptoms and Solutions | CSP Online, 2021)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On the company</a:t>
            </a:r>
          </a:p>
          <a:p>
            <a:pPr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Poor decision making by the person who suffers from work-related stress</a:t>
            </a:r>
          </a:p>
          <a:p>
            <a:pPr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The amount of mistakes is increasing leading to customer complaints, likely to produce more stress</a:t>
            </a:r>
          </a:p>
          <a:p>
            <a:pPr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Increased absence or sickness level, 17,9 million working days have been lost due to stress in 2019/2020. (2021)</a:t>
            </a:r>
          </a:p>
          <a:p>
            <a:pPr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High turnover, 40% only due stress at work. (Stress in the Workplace |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SkillsYouNeed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2021)</a:t>
            </a:r>
          </a:p>
          <a:p>
            <a:endParaRPr lang="en-GB" sz="1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endParaRPr lang="en-GB" sz="1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9963209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131BAD53-4E89-4F62-BBB7-26359763ED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62756DA2-40EB-4C6F-B962-5822FFB54F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653438" cy="6858000"/>
          </a:xfrm>
          <a:custGeom>
            <a:avLst/>
            <a:gdLst>
              <a:gd name="connsiteX0" fmla="*/ 0 w 6096000"/>
              <a:gd name="connsiteY0" fmla="*/ 0 h 6858000"/>
              <a:gd name="connsiteX1" fmla="*/ 5567517 w 6096000"/>
              <a:gd name="connsiteY1" fmla="*/ 0 h 6858000"/>
              <a:gd name="connsiteX2" fmla="*/ 5566938 w 6096000"/>
              <a:gd name="connsiteY2" fmla="*/ 1705 h 6858000"/>
              <a:gd name="connsiteX3" fmla="*/ 5551594 w 6096000"/>
              <a:gd name="connsiteY3" fmla="*/ 17287 h 6858000"/>
              <a:gd name="connsiteX4" fmla="*/ 5545641 w 6096000"/>
              <a:gd name="connsiteY4" fmla="*/ 130336 h 6858000"/>
              <a:gd name="connsiteX5" fmla="*/ 5538289 w 6096000"/>
              <a:gd name="connsiteY5" fmla="*/ 187093 h 6858000"/>
              <a:gd name="connsiteX6" fmla="*/ 5545790 w 6096000"/>
              <a:gd name="connsiteY6" fmla="*/ 265704 h 6858000"/>
              <a:gd name="connsiteX7" fmla="*/ 5542313 w 6096000"/>
              <a:gd name="connsiteY7" fmla="*/ 354566 h 6858000"/>
              <a:gd name="connsiteX8" fmla="*/ 5524126 w 6096000"/>
              <a:gd name="connsiteY8" fmla="*/ 472000 h 6858000"/>
              <a:gd name="connsiteX9" fmla="*/ 5522170 w 6096000"/>
              <a:gd name="connsiteY9" fmla="*/ 473782 h 6858000"/>
              <a:gd name="connsiteX10" fmla="*/ 5521798 w 6096000"/>
              <a:gd name="connsiteY10" fmla="*/ 491380 h 6858000"/>
              <a:gd name="connsiteX11" fmla="*/ 5536419 w 6096000"/>
              <a:gd name="connsiteY11" fmla="*/ 531675 h 6858000"/>
              <a:gd name="connsiteX12" fmla="*/ 5533435 w 6096000"/>
              <a:gd name="connsiteY12" fmla="*/ 536015 h 6858000"/>
              <a:gd name="connsiteX13" fmla="*/ 5538088 w 6096000"/>
              <a:gd name="connsiteY13" fmla="*/ 572092 h 6858000"/>
              <a:gd name="connsiteX14" fmla="*/ 5536061 w 6096000"/>
              <a:gd name="connsiteY14" fmla="*/ 572511 h 6858000"/>
              <a:gd name="connsiteX15" fmla="*/ 5528218 w 6096000"/>
              <a:gd name="connsiteY15" fmla="*/ 582332 h 6858000"/>
              <a:gd name="connsiteX16" fmla="*/ 5518011 w 6096000"/>
              <a:gd name="connsiteY16" fmla="*/ 601285 h 6858000"/>
              <a:gd name="connsiteX17" fmla="*/ 5473174 w 6096000"/>
              <a:gd name="connsiteY17" fmla="*/ 681608 h 6858000"/>
              <a:gd name="connsiteX18" fmla="*/ 5472963 w 6096000"/>
              <a:gd name="connsiteY18" fmla="*/ 689151 h 6858000"/>
              <a:gd name="connsiteX19" fmla="*/ 5472485 w 6096000"/>
              <a:gd name="connsiteY19" fmla="*/ 689289 h 6858000"/>
              <a:gd name="connsiteX20" fmla="*/ 5471326 w 6096000"/>
              <a:gd name="connsiteY20" fmla="*/ 697222 h 6858000"/>
              <a:gd name="connsiteX21" fmla="*/ 5472164 w 6096000"/>
              <a:gd name="connsiteY21" fmla="*/ 717531 h 6858000"/>
              <a:gd name="connsiteX22" fmla="*/ 5468891 w 6096000"/>
              <a:gd name="connsiteY22" fmla="*/ 722494 h 6858000"/>
              <a:gd name="connsiteX23" fmla="*/ 5463081 w 6096000"/>
              <a:gd name="connsiteY23" fmla="*/ 724368 h 6858000"/>
              <a:gd name="connsiteX24" fmla="*/ 5446981 w 6096000"/>
              <a:gd name="connsiteY24" fmla="*/ 752692 h 6858000"/>
              <a:gd name="connsiteX25" fmla="*/ 5417190 w 6096000"/>
              <a:gd name="connsiteY25" fmla="*/ 816346 h 6858000"/>
              <a:gd name="connsiteX26" fmla="*/ 5388958 w 6096000"/>
              <a:gd name="connsiteY26" fmla="*/ 889417 h 6858000"/>
              <a:gd name="connsiteX27" fmla="*/ 5307044 w 6096000"/>
              <a:gd name="connsiteY27" fmla="*/ 1063288 h 6858000"/>
              <a:gd name="connsiteX28" fmla="*/ 5303837 w 6096000"/>
              <a:gd name="connsiteY28" fmla="*/ 1157176 h 6858000"/>
              <a:gd name="connsiteX29" fmla="*/ 5286494 w 6096000"/>
              <a:gd name="connsiteY29" fmla="*/ 1210776 h 6858000"/>
              <a:gd name="connsiteX30" fmla="*/ 5282463 w 6096000"/>
              <a:gd name="connsiteY30" fmla="*/ 1301993 h 6858000"/>
              <a:gd name="connsiteX31" fmla="*/ 5252235 w 6096000"/>
              <a:gd name="connsiteY31" fmla="*/ 1360879 h 6858000"/>
              <a:gd name="connsiteX32" fmla="*/ 5244497 w 6096000"/>
              <a:gd name="connsiteY32" fmla="*/ 1404045 h 6858000"/>
              <a:gd name="connsiteX33" fmla="*/ 5223823 w 6096000"/>
              <a:gd name="connsiteY33" fmla="*/ 1429568 h 6858000"/>
              <a:gd name="connsiteX34" fmla="*/ 5224851 w 6096000"/>
              <a:gd name="connsiteY34" fmla="*/ 1430305 h 6858000"/>
              <a:gd name="connsiteX35" fmla="*/ 5212394 w 6096000"/>
              <a:gd name="connsiteY35" fmla="*/ 1463304 h 6858000"/>
              <a:gd name="connsiteX36" fmla="*/ 5209958 w 6096000"/>
              <a:gd name="connsiteY36" fmla="*/ 1514846 h 6858000"/>
              <a:gd name="connsiteX37" fmla="*/ 5206417 w 6096000"/>
              <a:gd name="connsiteY37" fmla="*/ 1519731 h 6858000"/>
              <a:gd name="connsiteX38" fmla="*/ 5206640 w 6096000"/>
              <a:gd name="connsiteY38" fmla="*/ 1519929 h 6858000"/>
              <a:gd name="connsiteX39" fmla="*/ 5207632 w 6096000"/>
              <a:gd name="connsiteY39" fmla="*/ 1546022 h 6858000"/>
              <a:gd name="connsiteX40" fmla="*/ 5212030 w 6096000"/>
              <a:gd name="connsiteY40" fmla="*/ 1578752 h 6858000"/>
              <a:gd name="connsiteX41" fmla="*/ 5203533 w 6096000"/>
              <a:gd name="connsiteY41" fmla="*/ 1647555 h 6858000"/>
              <a:gd name="connsiteX42" fmla="*/ 5190877 w 6096000"/>
              <a:gd name="connsiteY42" fmla="*/ 1715685 h 6858000"/>
              <a:gd name="connsiteX43" fmla="*/ 5184235 w 6096000"/>
              <a:gd name="connsiteY43" fmla="*/ 1740358 h 6858000"/>
              <a:gd name="connsiteX44" fmla="*/ 5181475 w 6096000"/>
              <a:gd name="connsiteY44" fmla="*/ 1784314 h 6858000"/>
              <a:gd name="connsiteX45" fmla="*/ 5185845 w 6096000"/>
              <a:gd name="connsiteY45" fmla="*/ 1804434 h 6858000"/>
              <a:gd name="connsiteX46" fmla="*/ 5185068 w 6096000"/>
              <a:gd name="connsiteY46" fmla="*/ 1805316 h 6858000"/>
              <a:gd name="connsiteX47" fmla="*/ 5188593 w 6096000"/>
              <a:gd name="connsiteY47" fmla="*/ 1807109 h 6858000"/>
              <a:gd name="connsiteX48" fmla="*/ 5185920 w 6096000"/>
              <a:gd name="connsiteY48" fmla="*/ 1821003 h 6858000"/>
              <a:gd name="connsiteX49" fmla="*/ 5183543 w 6096000"/>
              <a:gd name="connsiteY49" fmla="*/ 1824832 h 6858000"/>
              <a:gd name="connsiteX50" fmla="*/ 5182235 w 6096000"/>
              <a:gd name="connsiteY50" fmla="*/ 1830429 h 6858000"/>
              <a:gd name="connsiteX51" fmla="*/ 5182525 w 6096000"/>
              <a:gd name="connsiteY51" fmla="*/ 1830569 h 6858000"/>
              <a:gd name="connsiteX52" fmla="*/ 5180663 w 6096000"/>
              <a:gd name="connsiteY52" fmla="*/ 1835810 h 6858000"/>
              <a:gd name="connsiteX53" fmla="*/ 5167452 w 6096000"/>
              <a:gd name="connsiteY53" fmla="*/ 1861483 h 6858000"/>
              <a:gd name="connsiteX54" fmla="*/ 5174266 w 6096000"/>
              <a:gd name="connsiteY54" fmla="*/ 1892417 h 6858000"/>
              <a:gd name="connsiteX55" fmla="*/ 5189262 w 6096000"/>
              <a:gd name="connsiteY55" fmla="*/ 1895114 h 6858000"/>
              <a:gd name="connsiteX56" fmla="*/ 5187100 w 6096000"/>
              <a:gd name="connsiteY56" fmla="*/ 1899379 h 6858000"/>
              <a:gd name="connsiteX57" fmla="*/ 5180471 w 6096000"/>
              <a:gd name="connsiteY57" fmla="*/ 1907867 h 6858000"/>
              <a:gd name="connsiteX58" fmla="*/ 5181361 w 6096000"/>
              <a:gd name="connsiteY58" fmla="*/ 1910265 h 6858000"/>
              <a:gd name="connsiteX59" fmla="*/ 5178268 w 6096000"/>
              <a:gd name="connsiteY59" fmla="*/ 1935584 h 6858000"/>
              <a:gd name="connsiteX60" fmla="*/ 5183619 w 6096000"/>
              <a:gd name="connsiteY60" fmla="*/ 1942021 h 6858000"/>
              <a:gd name="connsiteX61" fmla="*/ 5184480 w 6096000"/>
              <a:gd name="connsiteY61" fmla="*/ 1945112 h 6858000"/>
              <a:gd name="connsiteX62" fmla="*/ 5172776 w 6096000"/>
              <a:gd name="connsiteY62" fmla="*/ 1961162 h 6858000"/>
              <a:gd name="connsiteX63" fmla="*/ 5168513 w 6096000"/>
              <a:gd name="connsiteY63" fmla="*/ 1969445 h 6858000"/>
              <a:gd name="connsiteX64" fmla="*/ 5126597 w 6096000"/>
              <a:gd name="connsiteY64" fmla="*/ 2024270 h 6858000"/>
              <a:gd name="connsiteX65" fmla="*/ 5119528 w 6096000"/>
              <a:gd name="connsiteY65" fmla="*/ 2107942 h 6858000"/>
              <a:gd name="connsiteX66" fmla="*/ 5110356 w 6096000"/>
              <a:gd name="connsiteY66" fmla="*/ 2193455 h 6858000"/>
              <a:gd name="connsiteX67" fmla="*/ 5104992 w 6096000"/>
              <a:gd name="connsiteY67" fmla="*/ 2260088 h 6858000"/>
              <a:gd name="connsiteX68" fmla="*/ 5059439 w 6096000"/>
              <a:gd name="connsiteY68" fmla="*/ 2335735 h 6858000"/>
              <a:gd name="connsiteX69" fmla="*/ 5022061 w 6096000"/>
              <a:gd name="connsiteY69" fmla="*/ 2408995 h 6858000"/>
              <a:gd name="connsiteX70" fmla="*/ 5022253 w 6096000"/>
              <a:gd name="connsiteY70" fmla="*/ 2445869 h 6858000"/>
              <a:gd name="connsiteX71" fmla="*/ 5011426 w 6096000"/>
              <a:gd name="connsiteY71" fmla="*/ 2496499 h 6858000"/>
              <a:gd name="connsiteX72" fmla="*/ 4994224 w 6096000"/>
              <a:gd name="connsiteY72" fmla="*/ 2549900 h 6858000"/>
              <a:gd name="connsiteX73" fmla="*/ 4995245 w 6096000"/>
              <a:gd name="connsiteY73" fmla="*/ 2596456 h 6858000"/>
              <a:gd name="connsiteX74" fmla="*/ 4988570 w 6096000"/>
              <a:gd name="connsiteY74" fmla="*/ 2606088 h 6858000"/>
              <a:gd name="connsiteX75" fmla="*/ 4988371 w 6096000"/>
              <a:gd name="connsiteY75" fmla="*/ 2635351 h 6858000"/>
              <a:gd name="connsiteX76" fmla="*/ 4983212 w 6096000"/>
              <a:gd name="connsiteY76" fmla="*/ 2665666 h 6858000"/>
              <a:gd name="connsiteX77" fmla="*/ 4968234 w 6096000"/>
              <a:gd name="connsiteY77" fmla="*/ 2715895 h 6858000"/>
              <a:gd name="connsiteX78" fmla="*/ 4975888 w 6096000"/>
              <a:gd name="connsiteY78" fmla="*/ 2725052 h 6858000"/>
              <a:gd name="connsiteX79" fmla="*/ 4980195 w 6096000"/>
              <a:gd name="connsiteY79" fmla="*/ 2726489 h 6858000"/>
              <a:gd name="connsiteX80" fmla="*/ 4976218 w 6096000"/>
              <a:gd name="connsiteY80" fmla="*/ 2740278 h 6858000"/>
              <a:gd name="connsiteX81" fmla="*/ 4980571 w 6096000"/>
              <a:gd name="connsiteY81" fmla="*/ 2751112 h 6858000"/>
              <a:gd name="connsiteX82" fmla="*/ 4973893 w 6096000"/>
              <a:gd name="connsiteY82" fmla="*/ 2760208 h 6858000"/>
              <a:gd name="connsiteX83" fmla="*/ 4979005 w 6096000"/>
              <a:gd name="connsiteY83" fmla="*/ 2790136 h 6858000"/>
              <a:gd name="connsiteX84" fmla="*/ 4986137 w 6096000"/>
              <a:gd name="connsiteY84" fmla="*/ 2804183 h 6858000"/>
              <a:gd name="connsiteX85" fmla="*/ 4986175 w 6096000"/>
              <a:gd name="connsiteY85" fmla="*/ 2825860 h 6858000"/>
              <a:gd name="connsiteX86" fmla="*/ 4993936 w 6096000"/>
              <a:gd name="connsiteY86" fmla="*/ 2911749 h 6858000"/>
              <a:gd name="connsiteX87" fmla="*/ 4992563 w 6096000"/>
              <a:gd name="connsiteY87" fmla="*/ 2977278 h 6858000"/>
              <a:gd name="connsiteX88" fmla="*/ 4980516 w 6096000"/>
              <a:gd name="connsiteY88" fmla="*/ 2991092 h 6858000"/>
              <a:gd name="connsiteX89" fmla="*/ 4992801 w 6096000"/>
              <a:gd name="connsiteY89" fmla="*/ 3020247 h 6858000"/>
              <a:gd name="connsiteX90" fmla="*/ 5014805 w 6096000"/>
              <a:gd name="connsiteY90" fmla="*/ 3065434 h 6858000"/>
              <a:gd name="connsiteX91" fmla="*/ 5002733 w 6096000"/>
              <a:gd name="connsiteY91" fmla="*/ 3103777 h 6858000"/>
              <a:gd name="connsiteX92" fmla="*/ 5002941 w 6096000"/>
              <a:gd name="connsiteY92" fmla="*/ 3151828 h 6858000"/>
              <a:gd name="connsiteX93" fmla="*/ 5002883 w 6096000"/>
              <a:gd name="connsiteY93" fmla="*/ 3180546 h 6858000"/>
              <a:gd name="connsiteX94" fmla="*/ 5016711 w 6096000"/>
              <a:gd name="connsiteY94" fmla="*/ 3258677 h 6858000"/>
              <a:gd name="connsiteX95" fmla="*/ 5017918 w 6096000"/>
              <a:gd name="connsiteY95" fmla="*/ 3262610 h 6858000"/>
              <a:gd name="connsiteX96" fmla="*/ 5011672 w 6096000"/>
              <a:gd name="connsiteY96" fmla="*/ 3277179 h 6858000"/>
              <a:gd name="connsiteX97" fmla="*/ 5009344 w 6096000"/>
              <a:gd name="connsiteY97" fmla="*/ 3278130 h 6858000"/>
              <a:gd name="connsiteX98" fmla="*/ 5026770 w 6096000"/>
              <a:gd name="connsiteY98" fmla="*/ 3325671 h 6858000"/>
              <a:gd name="connsiteX99" fmla="*/ 5024571 w 6096000"/>
              <a:gd name="connsiteY99" fmla="*/ 3332072 h 6858000"/>
              <a:gd name="connsiteX100" fmla="*/ 5041705 w 6096000"/>
              <a:gd name="connsiteY100" fmla="*/ 3362948 h 6858000"/>
              <a:gd name="connsiteX101" fmla="*/ 5047477 w 6096000"/>
              <a:gd name="connsiteY101" fmla="*/ 3378959 h 6858000"/>
              <a:gd name="connsiteX102" fmla="*/ 5060758 w 6096000"/>
              <a:gd name="connsiteY102" fmla="*/ 3407057 h 6858000"/>
              <a:gd name="connsiteX103" fmla="*/ 5058968 w 6096000"/>
              <a:gd name="connsiteY103" fmla="*/ 3409825 h 6858000"/>
              <a:gd name="connsiteX104" fmla="*/ 5062667 w 6096000"/>
              <a:gd name="connsiteY104" fmla="*/ 3415218 h 6858000"/>
              <a:gd name="connsiteX105" fmla="*/ 5060928 w 6096000"/>
              <a:gd name="connsiteY105" fmla="*/ 3419880 h 6858000"/>
              <a:gd name="connsiteX106" fmla="*/ 5062923 w 6096000"/>
              <a:gd name="connsiteY106" fmla="*/ 3424545 h 6858000"/>
              <a:gd name="connsiteX107" fmla="*/ 5064623 w 6096000"/>
              <a:gd name="connsiteY107" fmla="*/ 3476412 h 6858000"/>
              <a:gd name="connsiteX108" fmla="*/ 5069684 w 6096000"/>
              <a:gd name="connsiteY108" fmla="*/ 3486850 h 6858000"/>
              <a:gd name="connsiteX109" fmla="*/ 5063339 w 6096000"/>
              <a:gd name="connsiteY109" fmla="*/ 3496391 h 6858000"/>
              <a:gd name="connsiteX110" fmla="*/ 5070139 w 6096000"/>
              <a:gd name="connsiteY110" fmla="*/ 3531201 h 6858000"/>
              <a:gd name="connsiteX111" fmla="*/ 5079896 w 6096000"/>
              <a:gd name="connsiteY111" fmla="*/ 3542019 h 6858000"/>
              <a:gd name="connsiteX112" fmla="*/ 5087540 w 6096000"/>
              <a:gd name="connsiteY112" fmla="*/ 3552249 h 6858000"/>
              <a:gd name="connsiteX113" fmla="*/ 5087902 w 6096000"/>
              <a:gd name="connsiteY113" fmla="*/ 3553678 h 6858000"/>
              <a:gd name="connsiteX114" fmla="*/ 5091509 w 6096000"/>
              <a:gd name="connsiteY114" fmla="*/ 3568021 h 6858000"/>
              <a:gd name="connsiteX115" fmla="*/ 5091934 w 6096000"/>
              <a:gd name="connsiteY115" fmla="*/ 3569719 h 6858000"/>
              <a:gd name="connsiteX116" fmla="*/ 5089362 w 6096000"/>
              <a:gd name="connsiteY116" fmla="*/ 3586412 h 6858000"/>
              <a:gd name="connsiteX117" fmla="*/ 5092358 w 6096000"/>
              <a:gd name="connsiteY117" fmla="*/ 3597336 h 6858000"/>
              <a:gd name="connsiteX118" fmla="*/ 5084254 w 6096000"/>
              <a:gd name="connsiteY118" fmla="*/ 3606007 h 6858000"/>
              <a:gd name="connsiteX119" fmla="*/ 5084281 w 6096000"/>
              <a:gd name="connsiteY119" fmla="*/ 3641228 h 6858000"/>
              <a:gd name="connsiteX120" fmla="*/ 5091848 w 6096000"/>
              <a:gd name="connsiteY120" fmla="*/ 3653088 h 6858000"/>
              <a:gd name="connsiteX121" fmla="*/ 5097436 w 6096000"/>
              <a:gd name="connsiteY121" fmla="*/ 3664114 h 6858000"/>
              <a:gd name="connsiteX122" fmla="*/ 5097518 w 6096000"/>
              <a:gd name="connsiteY122" fmla="*/ 3665569 h 6858000"/>
              <a:gd name="connsiteX123" fmla="*/ 5099829 w 6096000"/>
              <a:gd name="connsiteY123" fmla="*/ 3707357 h 6858000"/>
              <a:gd name="connsiteX124" fmla="*/ 5114696 w 6096000"/>
              <a:gd name="connsiteY124" fmla="*/ 3778166 h 6858000"/>
              <a:gd name="connsiteX125" fmla="*/ 5135379 w 6096000"/>
              <a:gd name="connsiteY125" fmla="*/ 3878222 h 6858000"/>
              <a:gd name="connsiteX126" fmla="*/ 5130138 w 6096000"/>
              <a:gd name="connsiteY126" fmla="*/ 4048117 h 6858000"/>
              <a:gd name="connsiteX127" fmla="*/ 5090040 w 6096000"/>
              <a:gd name="connsiteY127" fmla="*/ 4219510 h 6858000"/>
              <a:gd name="connsiteX128" fmla="*/ 5092812 w 6096000"/>
              <a:gd name="connsiteY128" fmla="*/ 4411258 h 6858000"/>
              <a:gd name="connsiteX129" fmla="*/ 5084599 w 6096000"/>
              <a:gd name="connsiteY129" fmla="*/ 4488531 h 6858000"/>
              <a:gd name="connsiteX130" fmla="*/ 5084072 w 6096000"/>
              <a:gd name="connsiteY130" fmla="*/ 4539168 h 6858000"/>
              <a:gd name="connsiteX131" fmla="*/ 5068936 w 6096000"/>
              <a:gd name="connsiteY131" fmla="*/ 4625153 h 6858000"/>
              <a:gd name="connsiteX132" fmla="*/ 5059114 w 6096000"/>
              <a:gd name="connsiteY132" fmla="*/ 4733115 h 6858000"/>
              <a:gd name="connsiteX133" fmla="*/ 5037209 w 6096000"/>
              <a:gd name="connsiteY133" fmla="*/ 4844323 h 6858000"/>
              <a:gd name="connsiteX134" fmla="*/ 5020638 w 6096000"/>
              <a:gd name="connsiteY134" fmla="*/ 4877992 h 6858000"/>
              <a:gd name="connsiteX135" fmla="*/ 5006413 w 6096000"/>
              <a:gd name="connsiteY135" fmla="*/ 4925805 h 6858000"/>
              <a:gd name="connsiteX136" fmla="*/ 4971037 w 6096000"/>
              <a:gd name="connsiteY136" fmla="*/ 5009272 h 6858000"/>
              <a:gd name="connsiteX137" fmla="*/ 4963105 w 6096000"/>
              <a:gd name="connsiteY137" fmla="*/ 5111369 h 6858000"/>
              <a:gd name="connsiteX138" fmla="*/ 4976341 w 6096000"/>
              <a:gd name="connsiteY138" fmla="*/ 5210876 h 6858000"/>
              <a:gd name="connsiteX139" fmla="*/ 4980617 w 6096000"/>
              <a:gd name="connsiteY139" fmla="*/ 5269726 h 6858000"/>
              <a:gd name="connsiteX140" fmla="*/ 4997733 w 6096000"/>
              <a:gd name="connsiteY140" fmla="*/ 5464225 h 6858000"/>
              <a:gd name="connsiteX141" fmla="*/ 5001400 w 6096000"/>
              <a:gd name="connsiteY141" fmla="*/ 5594585 h 6858000"/>
              <a:gd name="connsiteX142" fmla="*/ 4983700 w 6096000"/>
              <a:gd name="connsiteY142" fmla="*/ 5667896 h 6858000"/>
              <a:gd name="connsiteX143" fmla="*/ 4968506 w 6096000"/>
              <a:gd name="connsiteY143" fmla="*/ 5769225 h 6858000"/>
              <a:gd name="connsiteX144" fmla="*/ 4969765 w 6096000"/>
              <a:gd name="connsiteY144" fmla="*/ 5823324 h 6858000"/>
              <a:gd name="connsiteX145" fmla="*/ 4966129 w 6096000"/>
              <a:gd name="connsiteY145" fmla="*/ 5862699 h 6858000"/>
              <a:gd name="connsiteX146" fmla="*/ 4970695 w 6096000"/>
              <a:gd name="connsiteY146" fmla="*/ 5906467 h 6858000"/>
              <a:gd name="connsiteX147" fmla="*/ 4991568 w 6096000"/>
              <a:gd name="connsiteY147" fmla="*/ 5939847 h 6858000"/>
              <a:gd name="connsiteX148" fmla="*/ 4986815 w 6096000"/>
              <a:gd name="connsiteY148" fmla="*/ 5973994 h 6858000"/>
              <a:gd name="connsiteX149" fmla="*/ 4987776 w 6096000"/>
              <a:gd name="connsiteY149" fmla="*/ 6089693 h 6858000"/>
              <a:gd name="connsiteX150" fmla="*/ 4991621 w 6096000"/>
              <a:gd name="connsiteY150" fmla="*/ 6224938 h 6858000"/>
              <a:gd name="connsiteX151" fmla="*/ 5017157 w 6096000"/>
              <a:gd name="connsiteY151" fmla="*/ 6370251 h 6858000"/>
              <a:gd name="connsiteX152" fmla="*/ 5040797 w 6096000"/>
              <a:gd name="connsiteY152" fmla="*/ 6541313 h 6858000"/>
              <a:gd name="connsiteX153" fmla="*/ 5045375 w 6096000"/>
              <a:gd name="connsiteY153" fmla="*/ 6640957 h 6858000"/>
              <a:gd name="connsiteX154" fmla="*/ 5058442 w 6096000"/>
              <a:gd name="connsiteY154" fmla="*/ 6705297 h 6858000"/>
              <a:gd name="connsiteX155" fmla="*/ 5071125 w 6096000"/>
              <a:gd name="connsiteY155" fmla="*/ 6759582 h 6858000"/>
              <a:gd name="connsiteX156" fmla="*/ 5069172 w 6096000"/>
              <a:gd name="connsiteY156" fmla="*/ 6817746 h 6858000"/>
              <a:gd name="connsiteX157" fmla="*/ 5072322 w 6096000"/>
              <a:gd name="connsiteY157" fmla="*/ 6843646 h 6858000"/>
              <a:gd name="connsiteX158" fmla="*/ 5091388 w 6096000"/>
              <a:gd name="connsiteY158" fmla="*/ 6857998 h 6858000"/>
              <a:gd name="connsiteX159" fmla="*/ 6096000 w 6096000"/>
              <a:gd name="connsiteY159" fmla="*/ 6857998 h 6858000"/>
              <a:gd name="connsiteX160" fmla="*/ 6096000 w 6096000"/>
              <a:gd name="connsiteY160" fmla="*/ 6858000 h 6858000"/>
              <a:gd name="connsiteX161" fmla="*/ 0 w 6096000"/>
              <a:gd name="connsiteY161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</a:cxnLst>
            <a:rect l="l" t="t" r="r" b="b"/>
            <a:pathLst>
              <a:path w="6096000" h="6858000">
                <a:moveTo>
                  <a:pt x="0" y="0"/>
                </a:moveTo>
                <a:lnTo>
                  <a:pt x="5567517" y="0"/>
                </a:lnTo>
                <a:lnTo>
                  <a:pt x="5566938" y="1705"/>
                </a:lnTo>
                <a:cubicBezTo>
                  <a:pt x="5563126" y="8440"/>
                  <a:pt x="5558112" y="13784"/>
                  <a:pt x="5551594" y="17287"/>
                </a:cubicBezTo>
                <a:cubicBezTo>
                  <a:pt x="5562364" y="82036"/>
                  <a:pt x="5510349" y="69804"/>
                  <a:pt x="5545641" y="130336"/>
                </a:cubicBezTo>
                <a:cubicBezTo>
                  <a:pt x="5526953" y="117589"/>
                  <a:pt x="5536978" y="162458"/>
                  <a:pt x="5538289" y="187093"/>
                </a:cubicBezTo>
                <a:cubicBezTo>
                  <a:pt x="5536205" y="226511"/>
                  <a:pt x="5545722" y="205530"/>
                  <a:pt x="5545790" y="265704"/>
                </a:cubicBezTo>
                <a:cubicBezTo>
                  <a:pt x="5542296" y="317533"/>
                  <a:pt x="5543813" y="325288"/>
                  <a:pt x="5542313" y="354566"/>
                </a:cubicBezTo>
                <a:lnTo>
                  <a:pt x="5524126" y="472000"/>
                </a:lnTo>
                <a:lnTo>
                  <a:pt x="5522170" y="473782"/>
                </a:lnTo>
                <a:cubicBezTo>
                  <a:pt x="5517847" y="482008"/>
                  <a:pt x="5518682" y="487340"/>
                  <a:pt x="5521798" y="491380"/>
                </a:cubicBezTo>
                <a:lnTo>
                  <a:pt x="5536419" y="531675"/>
                </a:lnTo>
                <a:lnTo>
                  <a:pt x="5533435" y="536015"/>
                </a:lnTo>
                <a:lnTo>
                  <a:pt x="5538088" y="572092"/>
                </a:lnTo>
                <a:lnTo>
                  <a:pt x="5536061" y="572511"/>
                </a:lnTo>
                <a:cubicBezTo>
                  <a:pt x="5531611" y="574271"/>
                  <a:pt x="5528529" y="577121"/>
                  <a:pt x="5528218" y="582332"/>
                </a:cubicBezTo>
                <a:cubicBezTo>
                  <a:pt x="5498002" y="573171"/>
                  <a:pt x="5516262" y="585107"/>
                  <a:pt x="5518011" y="601285"/>
                </a:cubicBezTo>
                <a:cubicBezTo>
                  <a:pt x="5508838" y="617831"/>
                  <a:pt x="5480684" y="666964"/>
                  <a:pt x="5473174" y="681608"/>
                </a:cubicBezTo>
                <a:cubicBezTo>
                  <a:pt x="5473102" y="684122"/>
                  <a:pt x="5473033" y="686637"/>
                  <a:pt x="5472963" y="689151"/>
                </a:cubicBezTo>
                <a:lnTo>
                  <a:pt x="5472485" y="689289"/>
                </a:lnTo>
                <a:cubicBezTo>
                  <a:pt x="5471434" y="690905"/>
                  <a:pt x="5470986" y="693376"/>
                  <a:pt x="5471326" y="697222"/>
                </a:cubicBezTo>
                <a:cubicBezTo>
                  <a:pt x="5471606" y="703992"/>
                  <a:pt x="5471884" y="710761"/>
                  <a:pt x="5472164" y="717531"/>
                </a:cubicBezTo>
                <a:lnTo>
                  <a:pt x="5468891" y="722494"/>
                </a:lnTo>
                <a:lnTo>
                  <a:pt x="5463081" y="724368"/>
                </a:lnTo>
                <a:lnTo>
                  <a:pt x="5446981" y="752692"/>
                </a:lnTo>
                <a:cubicBezTo>
                  <a:pt x="5454691" y="764380"/>
                  <a:pt x="5422719" y="808083"/>
                  <a:pt x="5417190" y="816346"/>
                </a:cubicBezTo>
                <a:lnTo>
                  <a:pt x="5388958" y="889417"/>
                </a:lnTo>
                <a:cubicBezTo>
                  <a:pt x="5320491" y="969963"/>
                  <a:pt x="5321907" y="1005331"/>
                  <a:pt x="5307044" y="1063288"/>
                </a:cubicBezTo>
                <a:cubicBezTo>
                  <a:pt x="5313332" y="1111028"/>
                  <a:pt x="5317096" y="1110140"/>
                  <a:pt x="5303837" y="1157176"/>
                </a:cubicBezTo>
                <a:cubicBezTo>
                  <a:pt x="5301103" y="1192124"/>
                  <a:pt x="5301884" y="1197232"/>
                  <a:pt x="5286494" y="1210776"/>
                </a:cubicBezTo>
                <a:lnTo>
                  <a:pt x="5282463" y="1301993"/>
                </a:lnTo>
                <a:lnTo>
                  <a:pt x="5252235" y="1360879"/>
                </a:lnTo>
                <a:lnTo>
                  <a:pt x="5244497" y="1404045"/>
                </a:lnTo>
                <a:lnTo>
                  <a:pt x="5223823" y="1429568"/>
                </a:lnTo>
                <a:lnTo>
                  <a:pt x="5224851" y="1430305"/>
                </a:lnTo>
                <a:cubicBezTo>
                  <a:pt x="5226697" y="1432466"/>
                  <a:pt x="5214738" y="1459891"/>
                  <a:pt x="5212394" y="1463304"/>
                </a:cubicBezTo>
                <a:cubicBezTo>
                  <a:pt x="5209912" y="1477394"/>
                  <a:pt x="5213027" y="1501295"/>
                  <a:pt x="5209958" y="1514846"/>
                </a:cubicBezTo>
                <a:lnTo>
                  <a:pt x="5206417" y="1519731"/>
                </a:lnTo>
                <a:lnTo>
                  <a:pt x="5206640" y="1519929"/>
                </a:lnTo>
                <a:cubicBezTo>
                  <a:pt x="5206490" y="1521210"/>
                  <a:pt x="5209710" y="1543635"/>
                  <a:pt x="5207632" y="1546022"/>
                </a:cubicBezTo>
                <a:lnTo>
                  <a:pt x="5212030" y="1578752"/>
                </a:lnTo>
                <a:cubicBezTo>
                  <a:pt x="5206147" y="1605585"/>
                  <a:pt x="5226381" y="1622803"/>
                  <a:pt x="5203533" y="1647555"/>
                </a:cubicBezTo>
                <a:cubicBezTo>
                  <a:pt x="5198128" y="1672675"/>
                  <a:pt x="5203213" y="1694404"/>
                  <a:pt x="5190877" y="1715685"/>
                </a:cubicBezTo>
                <a:cubicBezTo>
                  <a:pt x="5196815" y="1724301"/>
                  <a:pt x="5198098" y="1732435"/>
                  <a:pt x="5184235" y="1740358"/>
                </a:cubicBezTo>
                <a:cubicBezTo>
                  <a:pt x="5182625" y="1763793"/>
                  <a:pt x="5198368" y="1769422"/>
                  <a:pt x="5181475" y="1784314"/>
                </a:cubicBezTo>
                <a:cubicBezTo>
                  <a:pt x="5205987" y="1797417"/>
                  <a:pt x="5195246" y="1798221"/>
                  <a:pt x="5185845" y="1804434"/>
                </a:cubicBezTo>
                <a:lnTo>
                  <a:pt x="5185068" y="1805316"/>
                </a:lnTo>
                <a:lnTo>
                  <a:pt x="5188593" y="1807109"/>
                </a:lnTo>
                <a:lnTo>
                  <a:pt x="5185920" y="1821003"/>
                </a:lnTo>
                <a:lnTo>
                  <a:pt x="5183543" y="1824832"/>
                </a:lnTo>
                <a:cubicBezTo>
                  <a:pt x="5182284" y="1827468"/>
                  <a:pt x="5181937" y="1829219"/>
                  <a:pt x="5182235" y="1830429"/>
                </a:cubicBezTo>
                <a:lnTo>
                  <a:pt x="5182525" y="1830569"/>
                </a:lnTo>
                <a:lnTo>
                  <a:pt x="5180663" y="1835810"/>
                </a:lnTo>
                <a:cubicBezTo>
                  <a:pt x="5176779" y="1844665"/>
                  <a:pt x="5172297" y="1853278"/>
                  <a:pt x="5167452" y="1861483"/>
                </a:cubicBezTo>
                <a:cubicBezTo>
                  <a:pt x="5179827" y="1866643"/>
                  <a:pt x="5166788" y="1884999"/>
                  <a:pt x="5174266" y="1892417"/>
                </a:cubicBezTo>
                <a:lnTo>
                  <a:pt x="5189262" y="1895114"/>
                </a:lnTo>
                <a:lnTo>
                  <a:pt x="5187100" y="1899379"/>
                </a:lnTo>
                <a:lnTo>
                  <a:pt x="5180471" y="1907867"/>
                </a:lnTo>
                <a:cubicBezTo>
                  <a:pt x="5179609" y="1909162"/>
                  <a:pt x="5179647" y="1909994"/>
                  <a:pt x="5181361" y="1910265"/>
                </a:cubicBezTo>
                <a:cubicBezTo>
                  <a:pt x="5180995" y="1914884"/>
                  <a:pt x="5177893" y="1930292"/>
                  <a:pt x="5178268" y="1935584"/>
                </a:cubicBezTo>
                <a:lnTo>
                  <a:pt x="5183619" y="1942021"/>
                </a:lnTo>
                <a:lnTo>
                  <a:pt x="5184480" y="1945112"/>
                </a:lnTo>
                <a:lnTo>
                  <a:pt x="5172776" y="1961162"/>
                </a:lnTo>
                <a:lnTo>
                  <a:pt x="5168513" y="1969445"/>
                </a:lnTo>
                <a:lnTo>
                  <a:pt x="5126597" y="2024270"/>
                </a:lnTo>
                <a:lnTo>
                  <a:pt x="5119528" y="2107942"/>
                </a:lnTo>
                <a:cubicBezTo>
                  <a:pt x="5089290" y="2138038"/>
                  <a:pt x="5110415" y="2159228"/>
                  <a:pt x="5110356" y="2193455"/>
                </a:cubicBezTo>
                <a:cubicBezTo>
                  <a:pt x="5101302" y="2220953"/>
                  <a:pt x="5110381" y="2224200"/>
                  <a:pt x="5104992" y="2260088"/>
                </a:cubicBezTo>
                <a:cubicBezTo>
                  <a:pt x="5096504" y="2291744"/>
                  <a:pt x="5078225" y="2299003"/>
                  <a:pt x="5059439" y="2335735"/>
                </a:cubicBezTo>
                <a:cubicBezTo>
                  <a:pt x="5029465" y="2329020"/>
                  <a:pt x="5058046" y="2407546"/>
                  <a:pt x="5022061" y="2408995"/>
                </a:cubicBezTo>
                <a:cubicBezTo>
                  <a:pt x="5023289" y="2413465"/>
                  <a:pt x="5019654" y="2441580"/>
                  <a:pt x="5022253" y="2445869"/>
                </a:cubicBezTo>
                <a:cubicBezTo>
                  <a:pt x="5022440" y="2449625"/>
                  <a:pt x="5011241" y="2492743"/>
                  <a:pt x="5011426" y="2496499"/>
                </a:cubicBezTo>
                <a:lnTo>
                  <a:pt x="4994224" y="2549900"/>
                </a:lnTo>
                <a:cubicBezTo>
                  <a:pt x="4992353" y="2564757"/>
                  <a:pt x="4998952" y="2582253"/>
                  <a:pt x="4995245" y="2596456"/>
                </a:cubicBezTo>
                <a:lnTo>
                  <a:pt x="4988570" y="2606088"/>
                </a:lnTo>
                <a:cubicBezTo>
                  <a:pt x="4988504" y="2615842"/>
                  <a:pt x="4988436" y="2625597"/>
                  <a:pt x="4988371" y="2635351"/>
                </a:cubicBezTo>
                <a:lnTo>
                  <a:pt x="4983212" y="2665666"/>
                </a:lnTo>
                <a:lnTo>
                  <a:pt x="4968234" y="2715895"/>
                </a:lnTo>
                <a:lnTo>
                  <a:pt x="4975888" y="2725052"/>
                </a:lnTo>
                <a:lnTo>
                  <a:pt x="4980195" y="2726489"/>
                </a:lnTo>
                <a:lnTo>
                  <a:pt x="4976218" y="2740278"/>
                </a:lnTo>
                <a:lnTo>
                  <a:pt x="4980571" y="2751112"/>
                </a:lnTo>
                <a:lnTo>
                  <a:pt x="4973893" y="2760208"/>
                </a:lnTo>
                <a:lnTo>
                  <a:pt x="4979005" y="2790136"/>
                </a:lnTo>
                <a:lnTo>
                  <a:pt x="4986137" y="2804183"/>
                </a:lnTo>
                <a:cubicBezTo>
                  <a:pt x="4986150" y="2811409"/>
                  <a:pt x="4986162" y="2818634"/>
                  <a:pt x="4986175" y="2825860"/>
                </a:cubicBezTo>
                <a:cubicBezTo>
                  <a:pt x="4987474" y="2843788"/>
                  <a:pt x="4992871" y="2886513"/>
                  <a:pt x="4993936" y="2911749"/>
                </a:cubicBezTo>
                <a:cubicBezTo>
                  <a:pt x="4993313" y="2946689"/>
                  <a:pt x="4980300" y="2954448"/>
                  <a:pt x="4992563" y="2977278"/>
                </a:cubicBezTo>
                <a:cubicBezTo>
                  <a:pt x="4985688" y="2983455"/>
                  <a:pt x="4982051" y="2987749"/>
                  <a:pt x="4980516" y="2991092"/>
                </a:cubicBezTo>
                <a:cubicBezTo>
                  <a:pt x="4975910" y="3001119"/>
                  <a:pt x="4990216" y="3002537"/>
                  <a:pt x="4992801" y="3020247"/>
                </a:cubicBezTo>
                <a:cubicBezTo>
                  <a:pt x="4998517" y="3032637"/>
                  <a:pt x="5013148" y="3051512"/>
                  <a:pt x="5014805" y="3065434"/>
                </a:cubicBezTo>
                <a:cubicBezTo>
                  <a:pt x="4998836" y="3057428"/>
                  <a:pt x="5016840" y="3105196"/>
                  <a:pt x="5002733" y="3103777"/>
                </a:cubicBezTo>
                <a:cubicBezTo>
                  <a:pt x="5022381" y="3124610"/>
                  <a:pt x="4997365" y="3128169"/>
                  <a:pt x="5002941" y="3151828"/>
                </a:cubicBezTo>
                <a:cubicBezTo>
                  <a:pt x="5010264" y="3163902"/>
                  <a:pt x="5011356" y="3171780"/>
                  <a:pt x="5002883" y="3180546"/>
                </a:cubicBezTo>
                <a:cubicBezTo>
                  <a:pt x="5038586" y="3236545"/>
                  <a:pt x="5003723" y="3210316"/>
                  <a:pt x="5016711" y="3258677"/>
                </a:cubicBezTo>
                <a:lnTo>
                  <a:pt x="5017918" y="3262610"/>
                </a:lnTo>
                <a:lnTo>
                  <a:pt x="5011672" y="3277179"/>
                </a:lnTo>
                <a:lnTo>
                  <a:pt x="5009344" y="3278130"/>
                </a:lnTo>
                <a:lnTo>
                  <a:pt x="5026770" y="3325671"/>
                </a:lnTo>
                <a:lnTo>
                  <a:pt x="5024571" y="3332072"/>
                </a:lnTo>
                <a:lnTo>
                  <a:pt x="5041705" y="3362948"/>
                </a:lnTo>
                <a:lnTo>
                  <a:pt x="5047477" y="3378959"/>
                </a:lnTo>
                <a:lnTo>
                  <a:pt x="5060758" y="3407057"/>
                </a:lnTo>
                <a:lnTo>
                  <a:pt x="5058968" y="3409825"/>
                </a:lnTo>
                <a:lnTo>
                  <a:pt x="5062667" y="3415218"/>
                </a:lnTo>
                <a:lnTo>
                  <a:pt x="5060928" y="3419880"/>
                </a:lnTo>
                <a:lnTo>
                  <a:pt x="5062923" y="3424545"/>
                </a:lnTo>
                <a:cubicBezTo>
                  <a:pt x="5063537" y="3433967"/>
                  <a:pt x="5063494" y="3466028"/>
                  <a:pt x="5064623" y="3476412"/>
                </a:cubicBezTo>
                <a:lnTo>
                  <a:pt x="5069684" y="3486850"/>
                </a:lnTo>
                <a:lnTo>
                  <a:pt x="5063339" y="3496391"/>
                </a:lnTo>
                <a:lnTo>
                  <a:pt x="5070139" y="3531201"/>
                </a:lnTo>
                <a:lnTo>
                  <a:pt x="5079896" y="3542019"/>
                </a:lnTo>
                <a:lnTo>
                  <a:pt x="5087540" y="3552249"/>
                </a:lnTo>
                <a:lnTo>
                  <a:pt x="5087902" y="3553678"/>
                </a:lnTo>
                <a:lnTo>
                  <a:pt x="5091509" y="3568021"/>
                </a:lnTo>
                <a:lnTo>
                  <a:pt x="5091934" y="3569719"/>
                </a:lnTo>
                <a:lnTo>
                  <a:pt x="5089362" y="3586412"/>
                </a:lnTo>
                <a:lnTo>
                  <a:pt x="5092358" y="3597336"/>
                </a:lnTo>
                <a:lnTo>
                  <a:pt x="5084254" y="3606007"/>
                </a:lnTo>
                <a:cubicBezTo>
                  <a:pt x="5084262" y="3617747"/>
                  <a:pt x="5084273" y="3629488"/>
                  <a:pt x="5084281" y="3641228"/>
                </a:cubicBezTo>
                <a:lnTo>
                  <a:pt x="5091848" y="3653088"/>
                </a:lnTo>
                <a:lnTo>
                  <a:pt x="5097436" y="3664114"/>
                </a:lnTo>
                <a:cubicBezTo>
                  <a:pt x="5097463" y="3664599"/>
                  <a:pt x="5097491" y="3665084"/>
                  <a:pt x="5097518" y="3665569"/>
                </a:cubicBezTo>
                <a:cubicBezTo>
                  <a:pt x="5097915" y="3672776"/>
                  <a:pt x="5096966" y="3688591"/>
                  <a:pt x="5099829" y="3707357"/>
                </a:cubicBezTo>
                <a:cubicBezTo>
                  <a:pt x="5100505" y="3724716"/>
                  <a:pt x="5118078" y="3760234"/>
                  <a:pt x="5114696" y="3778166"/>
                </a:cubicBezTo>
                <a:cubicBezTo>
                  <a:pt x="5141627" y="3845122"/>
                  <a:pt x="5125427" y="3821305"/>
                  <a:pt x="5135379" y="3878222"/>
                </a:cubicBezTo>
                <a:cubicBezTo>
                  <a:pt x="5161519" y="3905047"/>
                  <a:pt x="5125417" y="4015047"/>
                  <a:pt x="5130138" y="4048117"/>
                </a:cubicBezTo>
                <a:cubicBezTo>
                  <a:pt x="5081804" y="4192084"/>
                  <a:pt x="5096262" y="4158987"/>
                  <a:pt x="5090040" y="4219510"/>
                </a:cubicBezTo>
                <a:cubicBezTo>
                  <a:pt x="5104553" y="4280033"/>
                  <a:pt x="5065380" y="4345686"/>
                  <a:pt x="5092812" y="4411258"/>
                </a:cubicBezTo>
                <a:cubicBezTo>
                  <a:pt x="5090630" y="4437329"/>
                  <a:pt x="5083878" y="4473140"/>
                  <a:pt x="5084599" y="4488531"/>
                </a:cubicBezTo>
                <a:cubicBezTo>
                  <a:pt x="5084423" y="4505410"/>
                  <a:pt x="5084248" y="4522289"/>
                  <a:pt x="5084072" y="4539168"/>
                </a:cubicBezTo>
                <a:cubicBezTo>
                  <a:pt x="5072114" y="4567830"/>
                  <a:pt x="5064305" y="4588197"/>
                  <a:pt x="5068936" y="4625153"/>
                </a:cubicBezTo>
                <a:cubicBezTo>
                  <a:pt x="5077433" y="4662889"/>
                  <a:pt x="5065899" y="4679357"/>
                  <a:pt x="5059114" y="4733115"/>
                </a:cubicBezTo>
                <a:cubicBezTo>
                  <a:pt x="5068687" y="4752352"/>
                  <a:pt x="5055370" y="4832308"/>
                  <a:pt x="5037209" y="4844323"/>
                </a:cubicBezTo>
                <a:cubicBezTo>
                  <a:pt x="5033444" y="4857054"/>
                  <a:pt x="5040194" y="4871554"/>
                  <a:pt x="5020638" y="4877992"/>
                </a:cubicBezTo>
                <a:cubicBezTo>
                  <a:pt x="4997151" y="4888353"/>
                  <a:pt x="5034418" y="4931200"/>
                  <a:pt x="5006413" y="4925805"/>
                </a:cubicBezTo>
                <a:cubicBezTo>
                  <a:pt x="5031964" y="4956261"/>
                  <a:pt x="4982840" y="4982633"/>
                  <a:pt x="4971037" y="5009272"/>
                </a:cubicBezTo>
                <a:cubicBezTo>
                  <a:pt x="4973259" y="5034036"/>
                  <a:pt x="4968375" y="5053859"/>
                  <a:pt x="4963105" y="5111369"/>
                </a:cubicBezTo>
                <a:cubicBezTo>
                  <a:pt x="4973224" y="5141336"/>
                  <a:pt x="4937413" y="5161742"/>
                  <a:pt x="4976341" y="5210876"/>
                </a:cubicBezTo>
                <a:cubicBezTo>
                  <a:pt x="4972455" y="5212581"/>
                  <a:pt x="4977054" y="5227501"/>
                  <a:pt x="4980617" y="5269726"/>
                </a:cubicBezTo>
                <a:cubicBezTo>
                  <a:pt x="4984182" y="5311951"/>
                  <a:pt x="4990390" y="5400671"/>
                  <a:pt x="4997733" y="5464225"/>
                </a:cubicBezTo>
                <a:cubicBezTo>
                  <a:pt x="5001765" y="5536542"/>
                  <a:pt x="4990225" y="5517959"/>
                  <a:pt x="5001400" y="5594585"/>
                </a:cubicBezTo>
                <a:cubicBezTo>
                  <a:pt x="4999908" y="5619318"/>
                  <a:pt x="4974042" y="5647975"/>
                  <a:pt x="4983700" y="5667896"/>
                </a:cubicBezTo>
                <a:cubicBezTo>
                  <a:pt x="4976834" y="5696311"/>
                  <a:pt x="4975579" y="5738356"/>
                  <a:pt x="4968506" y="5769225"/>
                </a:cubicBezTo>
                <a:cubicBezTo>
                  <a:pt x="4968926" y="5787258"/>
                  <a:pt x="4969344" y="5805291"/>
                  <a:pt x="4969765" y="5823324"/>
                </a:cubicBezTo>
                <a:cubicBezTo>
                  <a:pt x="4966122" y="5853058"/>
                  <a:pt x="4965608" y="5838948"/>
                  <a:pt x="4966129" y="5862699"/>
                </a:cubicBezTo>
                <a:lnTo>
                  <a:pt x="4970695" y="5906467"/>
                </a:lnTo>
                <a:lnTo>
                  <a:pt x="4991568" y="5939847"/>
                </a:lnTo>
                <a:cubicBezTo>
                  <a:pt x="4998848" y="5955713"/>
                  <a:pt x="4974731" y="5940131"/>
                  <a:pt x="4986815" y="5973994"/>
                </a:cubicBezTo>
                <a:cubicBezTo>
                  <a:pt x="4961187" y="5997051"/>
                  <a:pt x="4983444" y="6032039"/>
                  <a:pt x="4987776" y="6089693"/>
                </a:cubicBezTo>
                <a:lnTo>
                  <a:pt x="4991621" y="6224938"/>
                </a:lnTo>
                <a:cubicBezTo>
                  <a:pt x="4988442" y="6270972"/>
                  <a:pt x="5008962" y="6317522"/>
                  <a:pt x="5017157" y="6370251"/>
                </a:cubicBezTo>
                <a:cubicBezTo>
                  <a:pt x="5025353" y="6422980"/>
                  <a:pt x="5039938" y="6490855"/>
                  <a:pt x="5040797" y="6541313"/>
                </a:cubicBezTo>
                <a:cubicBezTo>
                  <a:pt x="5039898" y="6576319"/>
                  <a:pt x="5031912" y="6591883"/>
                  <a:pt x="5045375" y="6640957"/>
                </a:cubicBezTo>
                <a:cubicBezTo>
                  <a:pt x="5057505" y="6669536"/>
                  <a:pt x="5052276" y="6675394"/>
                  <a:pt x="5058442" y="6705297"/>
                </a:cubicBezTo>
                <a:cubicBezTo>
                  <a:pt x="5057367" y="6727133"/>
                  <a:pt x="5067901" y="6732087"/>
                  <a:pt x="5071125" y="6759582"/>
                </a:cubicBezTo>
                <a:cubicBezTo>
                  <a:pt x="5055614" y="6796071"/>
                  <a:pt x="5051656" y="6769544"/>
                  <a:pt x="5069172" y="6817746"/>
                </a:cubicBezTo>
                <a:cubicBezTo>
                  <a:pt x="5060956" y="6828354"/>
                  <a:pt x="5064525" y="6836369"/>
                  <a:pt x="5072322" y="6843646"/>
                </a:cubicBezTo>
                <a:lnTo>
                  <a:pt x="5091388" y="6857998"/>
                </a:lnTo>
                <a:lnTo>
                  <a:pt x="6096000" y="6857998"/>
                </a:lnTo>
                <a:lnTo>
                  <a:pt x="6096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66CB6CD-01DD-4C0D-B35B-E96ECC78D2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6457" y="248874"/>
            <a:ext cx="4493651" cy="133083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800" kern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Cause and effect of work-related stress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FC93575-4028-41EA-9EEA-0A21BDB055A3}"/>
              </a:ext>
            </a:extLst>
          </p:cNvPr>
          <p:cNvSpPr txBox="1"/>
          <p:nvPr/>
        </p:nvSpPr>
        <p:spPr>
          <a:xfrm>
            <a:off x="126458" y="1579713"/>
            <a:ext cx="4162910" cy="452297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150000"/>
              </a:lnSpc>
              <a:spcAft>
                <a:spcPts val="600"/>
              </a:spcAft>
            </a:pPr>
            <a:r>
              <a:rPr 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Most common causes:</a:t>
            </a:r>
          </a:p>
          <a:p>
            <a:pPr marL="171450" indent="-2286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Company policies</a:t>
            </a:r>
          </a:p>
          <a:p>
            <a:pPr marL="171450" indent="-2286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Individual performance at work</a:t>
            </a:r>
          </a:p>
          <a:p>
            <a:pPr marL="171450" indent="-2286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Colleagues' performance</a:t>
            </a:r>
          </a:p>
          <a:p>
            <a:pPr marL="171450" indent="-2286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Lack of communication and support</a:t>
            </a:r>
          </a:p>
          <a:p>
            <a:pPr marL="171450" indent="-2286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Satisfaction level</a:t>
            </a:r>
          </a:p>
          <a:p>
            <a:pPr marL="171450" indent="-2286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Working outside their working hours</a:t>
            </a:r>
          </a:p>
          <a:p>
            <a:pPr marL="171450" indent="-2286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Tensions with superiors</a:t>
            </a:r>
          </a:p>
          <a:p>
            <a:pPr marL="171450" indent="-2286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Poor company culture</a:t>
            </a:r>
          </a:p>
          <a:p>
            <a:pPr marL="171450" indent="-2286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Company’s performance</a:t>
            </a:r>
          </a:p>
          <a:p>
            <a:pPr>
              <a:lnSpc>
                <a:spcPct val="150000"/>
              </a:lnSpc>
              <a:spcAft>
                <a:spcPts val="600"/>
              </a:spcAft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(The 2020 UK workplace stress survey |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Perkbox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2021)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1700" dirty="0"/>
          </a:p>
        </p:txBody>
      </p:sp>
      <p:pic>
        <p:nvPicPr>
          <p:cNvPr id="5" name="Content Placeholder 4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9B3FAD0D-EA27-4CCD-AB02-A1EA2E4F546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80284" y="661916"/>
            <a:ext cx="5085486" cy="55579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5275930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7" name="Rectangle 36">
            <a:extLst>
              <a:ext uri="{FF2B5EF4-FFF2-40B4-BE49-F238E27FC236}">
                <a16:creationId xmlns:a16="http://schemas.microsoft.com/office/drawing/2014/main" id="{12609869-9E80-471B-A487-A53288E0E7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EC882B-C705-460C-B0A7-2D0DCADDEB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6590" y="891547"/>
            <a:ext cx="6096000" cy="5400196"/>
          </a:xfrm>
        </p:spPr>
        <p:txBody>
          <a:bodyPr anchor="t">
            <a:normAutofit fontScale="92500"/>
          </a:bodyPr>
          <a:lstStyle/>
          <a:p>
            <a:pPr marL="0" indent="0">
              <a:buNone/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Effect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On the individual we can see 4 types of effects:</a:t>
            </a:r>
          </a:p>
          <a:p>
            <a:pPr>
              <a:lnSpc>
                <a:spcPct val="170000"/>
              </a:lnSpc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Physical – headaches, inability to sleep, gastro-intestinal problems, high blood pressure</a:t>
            </a:r>
          </a:p>
          <a:p>
            <a:pPr>
              <a:lnSpc>
                <a:spcPct val="170000"/>
              </a:lnSpc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Emotional – anxiety, depression, mood swings</a:t>
            </a:r>
          </a:p>
          <a:p>
            <a:pPr>
              <a:lnSpc>
                <a:spcPct val="170000"/>
              </a:lnSpc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Intellectual – loss of concentration, lack of motivation, poor decision making</a:t>
            </a:r>
          </a:p>
          <a:p>
            <a:pPr>
              <a:lnSpc>
                <a:spcPct val="170000"/>
              </a:lnSpc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Behavioural – addiction (drugs, alcohol), isolation, unpunctuality</a:t>
            </a:r>
          </a:p>
          <a:p>
            <a:pPr>
              <a:lnSpc>
                <a:spcPct val="170000"/>
              </a:lnSpc>
            </a:pP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70000"/>
              </a:lnSpc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On the organization:</a:t>
            </a:r>
          </a:p>
          <a:p>
            <a:pPr>
              <a:lnSpc>
                <a:spcPct val="170000"/>
              </a:lnSpc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High turnover and absenteeism rate</a:t>
            </a:r>
          </a:p>
          <a:p>
            <a:pPr>
              <a:lnSpc>
                <a:spcPct val="170000"/>
              </a:lnSpc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Poor performance and productivity</a:t>
            </a:r>
          </a:p>
          <a:p>
            <a:pPr>
              <a:lnSpc>
                <a:spcPct val="170000"/>
              </a:lnSpc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Poor motivation</a:t>
            </a:r>
          </a:p>
          <a:p>
            <a:pPr>
              <a:lnSpc>
                <a:spcPct val="170000"/>
              </a:lnSpc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Increased number of complaints and accidents/ illness reports.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(Effects of Work-Related Stress | Human Resources, 2021)</a:t>
            </a:r>
          </a:p>
          <a:p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7004738A-9D34-43E8-97D2-CA0EED4F8B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5"/>
            <a:ext cx="4092521" cy="6858000"/>
          </a:xfrm>
          <a:prstGeom prst="rect">
            <a:avLst/>
          </a:prstGeom>
          <a:gradFill>
            <a:gsLst>
              <a:gs pos="8000">
                <a:srgbClr val="000000">
                  <a:alpha val="94000"/>
                </a:srgbClr>
              </a:gs>
              <a:gs pos="100000">
                <a:schemeClr val="accent1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" name="Rectangle 40">
            <a:extLst>
              <a:ext uri="{FF2B5EF4-FFF2-40B4-BE49-F238E27FC236}">
                <a16:creationId xmlns:a16="http://schemas.microsoft.com/office/drawing/2014/main" id="{B8B8D07F-F13E-443E-BA68-2D26672D76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2"/>
            <a:ext cx="4092521" cy="6400369"/>
          </a:xfrm>
          <a:prstGeom prst="rect">
            <a:avLst/>
          </a:prstGeom>
          <a:gradFill>
            <a:gsLst>
              <a:gs pos="31000">
                <a:schemeClr val="accent1">
                  <a:lumMod val="50000"/>
                  <a:alpha val="0"/>
                </a:schemeClr>
              </a:gs>
              <a:gs pos="100000">
                <a:schemeClr val="accent1">
                  <a:lumMod val="50000"/>
                  <a:alpha val="26000"/>
                </a:schemeClr>
              </a:gs>
            </a:gsLst>
            <a:lin ang="18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3" name="Rectangle 42">
            <a:extLst>
              <a:ext uri="{FF2B5EF4-FFF2-40B4-BE49-F238E27FC236}">
                <a16:creationId xmlns:a16="http://schemas.microsoft.com/office/drawing/2014/main" id="{2813A4FA-24A5-41ED-A534-3807D1B2F3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22"/>
            <a:ext cx="4068667" cy="6400389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72000">
                <a:srgbClr val="000000">
                  <a:alpha val="21000"/>
                </a:srgb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5" name="Rectangle 44">
            <a:extLst>
              <a:ext uri="{FF2B5EF4-FFF2-40B4-BE49-F238E27FC236}">
                <a16:creationId xmlns:a16="http://schemas.microsoft.com/office/drawing/2014/main" id="{C3944F27-CA70-4E84-A51A-E6BF895589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10"/>
            <a:ext cx="3611467" cy="6857997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93000">
                <a:srgbClr val="000000">
                  <a:alpha val="29000"/>
                </a:srgb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7" name="Picture 6" descr="Diagram&#10;&#10;Description automatically generated">
            <a:extLst>
              <a:ext uri="{FF2B5EF4-FFF2-40B4-BE49-F238E27FC236}">
                <a16:creationId xmlns:a16="http://schemas.microsoft.com/office/drawing/2014/main" id="{2FD81940-A0A9-4BB3-AEC8-CC97D4A9FD8C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801" b="7"/>
          <a:stretch/>
        </p:blipFill>
        <p:spPr>
          <a:xfrm>
            <a:off x="7329179" y="1277441"/>
            <a:ext cx="3609408" cy="37517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574489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F821940F-7A1D-4ACC-85B4-A932898ABB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16674508-81D3-48CF-96BF-7FC60EAA57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741994" cy="6858000"/>
          </a:xfrm>
          <a:custGeom>
            <a:avLst/>
            <a:gdLst>
              <a:gd name="connsiteX0" fmla="*/ 0 w 6568309"/>
              <a:gd name="connsiteY0" fmla="*/ 0 h 6858000"/>
              <a:gd name="connsiteX1" fmla="*/ 362841 w 6568309"/>
              <a:gd name="connsiteY1" fmla="*/ 0 h 6858000"/>
              <a:gd name="connsiteX2" fmla="*/ 523269 w 6568309"/>
              <a:gd name="connsiteY2" fmla="*/ 0 h 6858000"/>
              <a:gd name="connsiteX3" fmla="*/ 1343025 w 6568309"/>
              <a:gd name="connsiteY3" fmla="*/ 0 h 6858000"/>
              <a:gd name="connsiteX4" fmla="*/ 1705866 w 6568309"/>
              <a:gd name="connsiteY4" fmla="*/ 0 h 6858000"/>
              <a:gd name="connsiteX5" fmla="*/ 1866294 w 6568309"/>
              <a:gd name="connsiteY5" fmla="*/ 0 h 6858000"/>
              <a:gd name="connsiteX6" fmla="*/ 5225154 w 6568309"/>
              <a:gd name="connsiteY6" fmla="*/ 0 h 6858000"/>
              <a:gd name="connsiteX7" fmla="*/ 6568179 w 6568309"/>
              <a:gd name="connsiteY7" fmla="*/ 0 h 6858000"/>
              <a:gd name="connsiteX8" fmla="*/ 6568309 w 6568309"/>
              <a:gd name="connsiteY8" fmla="*/ 1 h 6858000"/>
              <a:gd name="connsiteX9" fmla="*/ 6562951 w 6568309"/>
              <a:gd name="connsiteY9" fmla="*/ 30700 h 6858000"/>
              <a:gd name="connsiteX10" fmla="*/ 6547446 w 6568309"/>
              <a:gd name="connsiteY10" fmla="*/ 310025 h 6858000"/>
              <a:gd name="connsiteX11" fmla="*/ 6558316 w 6568309"/>
              <a:gd name="connsiteY11" fmla="*/ 443960 h 6858000"/>
              <a:gd name="connsiteX12" fmla="*/ 6528896 w 6568309"/>
              <a:gd name="connsiteY12" fmla="*/ 642659 h 6858000"/>
              <a:gd name="connsiteX13" fmla="*/ 6523095 w 6568309"/>
              <a:gd name="connsiteY13" fmla="*/ 673307 h 6858000"/>
              <a:gd name="connsiteX14" fmla="*/ 6496169 w 6568309"/>
              <a:gd name="connsiteY14" fmla="*/ 839641 h 6858000"/>
              <a:gd name="connsiteX15" fmla="*/ 6450789 w 6568309"/>
              <a:gd name="connsiteY15" fmla="*/ 958357 h 6858000"/>
              <a:gd name="connsiteX16" fmla="*/ 6453996 w 6568309"/>
              <a:gd name="connsiteY16" fmla="*/ 963398 h 6858000"/>
              <a:gd name="connsiteX17" fmla="*/ 6419467 w 6568309"/>
              <a:gd name="connsiteY17" fmla="*/ 1117169 h 6858000"/>
              <a:gd name="connsiteX18" fmla="*/ 6417348 w 6568309"/>
              <a:gd name="connsiteY18" fmla="*/ 1144352 h 6858000"/>
              <a:gd name="connsiteX19" fmla="*/ 6418473 w 6568309"/>
              <a:gd name="connsiteY19" fmla="*/ 1164484 h 6858000"/>
              <a:gd name="connsiteX20" fmla="*/ 6406979 w 6568309"/>
              <a:gd name="connsiteY20" fmla="*/ 1213829 h 6858000"/>
              <a:gd name="connsiteX21" fmla="*/ 6381928 w 6568309"/>
              <a:gd name="connsiteY21" fmla="*/ 1294823 h 6858000"/>
              <a:gd name="connsiteX22" fmla="*/ 6377948 w 6568309"/>
              <a:gd name="connsiteY22" fmla="*/ 1312193 h 6858000"/>
              <a:gd name="connsiteX23" fmla="*/ 6379894 w 6568309"/>
              <a:gd name="connsiteY23" fmla="*/ 1327626 h 6858000"/>
              <a:gd name="connsiteX24" fmla="*/ 6385024 w 6568309"/>
              <a:gd name="connsiteY24" fmla="*/ 1331644 h 6858000"/>
              <a:gd name="connsiteX25" fmla="*/ 6383696 w 6568309"/>
              <a:gd name="connsiteY25" fmla="*/ 1341276 h 6858000"/>
              <a:gd name="connsiteX26" fmla="*/ 6384464 w 6568309"/>
              <a:gd name="connsiteY26" fmla="*/ 1343945 h 6858000"/>
              <a:gd name="connsiteX27" fmla="*/ 6387748 w 6568309"/>
              <a:gd name="connsiteY27" fmla="*/ 1359134 h 6858000"/>
              <a:gd name="connsiteX28" fmla="*/ 6364157 w 6568309"/>
              <a:gd name="connsiteY28" fmla="*/ 1427803 h 6858000"/>
              <a:gd name="connsiteX29" fmla="*/ 6335874 w 6568309"/>
              <a:gd name="connsiteY29" fmla="*/ 1540278 h 6858000"/>
              <a:gd name="connsiteX30" fmla="*/ 6331892 w 6568309"/>
              <a:gd name="connsiteY30" fmla="*/ 1547262 h 6858000"/>
              <a:gd name="connsiteX31" fmla="*/ 6332744 w 6568309"/>
              <a:gd name="connsiteY31" fmla="*/ 1577056 h 6858000"/>
              <a:gd name="connsiteX32" fmla="*/ 6333604 w 6568309"/>
              <a:gd name="connsiteY32" fmla="*/ 1595898 h 6858000"/>
              <a:gd name="connsiteX33" fmla="*/ 6324749 w 6568309"/>
              <a:gd name="connsiteY33" fmla="*/ 1703726 h 6858000"/>
              <a:gd name="connsiteX34" fmla="*/ 6329594 w 6568309"/>
              <a:gd name="connsiteY34" fmla="*/ 1809535 h 6858000"/>
              <a:gd name="connsiteX35" fmla="*/ 6329062 w 6568309"/>
              <a:gd name="connsiteY35" fmla="*/ 2018310 h 6858000"/>
              <a:gd name="connsiteX36" fmla="*/ 6321735 w 6568309"/>
              <a:gd name="connsiteY36" fmla="*/ 2071355 h 6858000"/>
              <a:gd name="connsiteX37" fmla="*/ 6322678 w 6568309"/>
              <a:gd name="connsiteY37" fmla="*/ 2141166 h 6858000"/>
              <a:gd name="connsiteX38" fmla="*/ 6321340 w 6568309"/>
              <a:gd name="connsiteY38" fmla="*/ 2154548 h 6858000"/>
              <a:gd name="connsiteX39" fmla="*/ 6316582 w 6568309"/>
              <a:gd name="connsiteY39" fmla="*/ 2158153 h 6858000"/>
              <a:gd name="connsiteX40" fmla="*/ 6311428 w 6568309"/>
              <a:gd name="connsiteY40" fmla="*/ 2178174 h 6858000"/>
              <a:gd name="connsiteX41" fmla="*/ 6310192 w 6568309"/>
              <a:gd name="connsiteY41" fmla="*/ 2202858 h 6858000"/>
              <a:gd name="connsiteX42" fmla="*/ 6309211 w 6568309"/>
              <a:gd name="connsiteY42" fmla="*/ 2320214 h 6858000"/>
              <a:gd name="connsiteX43" fmla="*/ 6300151 w 6568309"/>
              <a:gd name="connsiteY43" fmla="*/ 2417011 h 6858000"/>
              <a:gd name="connsiteX44" fmla="*/ 6295176 w 6568309"/>
              <a:gd name="connsiteY44" fmla="*/ 2454207 h 6858000"/>
              <a:gd name="connsiteX45" fmla="*/ 6293727 w 6568309"/>
              <a:gd name="connsiteY45" fmla="*/ 2487203 h 6858000"/>
              <a:gd name="connsiteX46" fmla="*/ 6285477 w 6568309"/>
              <a:gd name="connsiteY46" fmla="*/ 2512282 h 6858000"/>
              <a:gd name="connsiteX47" fmla="*/ 6286205 w 6568309"/>
              <a:gd name="connsiteY47" fmla="*/ 2514318 h 6858000"/>
              <a:gd name="connsiteX48" fmla="*/ 6304629 w 6568309"/>
              <a:gd name="connsiteY48" fmla="*/ 2574334 h 6858000"/>
              <a:gd name="connsiteX49" fmla="*/ 6303842 w 6568309"/>
              <a:gd name="connsiteY49" fmla="*/ 2579877 h 6858000"/>
              <a:gd name="connsiteX50" fmla="*/ 6303953 w 6568309"/>
              <a:gd name="connsiteY50" fmla="*/ 2608928 h 6858000"/>
              <a:gd name="connsiteX51" fmla="*/ 6303530 w 6568309"/>
              <a:gd name="connsiteY51" fmla="*/ 2613111 h 6858000"/>
              <a:gd name="connsiteX52" fmla="*/ 6297474 w 6568309"/>
              <a:gd name="connsiteY52" fmla="*/ 2621996 h 6858000"/>
              <a:gd name="connsiteX53" fmla="*/ 6299263 w 6568309"/>
              <a:gd name="connsiteY53" fmla="*/ 2634265 h 6858000"/>
              <a:gd name="connsiteX54" fmla="*/ 6293065 w 6568309"/>
              <a:gd name="connsiteY54" fmla="*/ 2647237 h 6858000"/>
              <a:gd name="connsiteX55" fmla="*/ 6297496 w 6568309"/>
              <a:gd name="connsiteY55" fmla="*/ 2650786 h 6858000"/>
              <a:gd name="connsiteX56" fmla="*/ 6301708 w 6568309"/>
              <a:gd name="connsiteY56" fmla="*/ 2661993 h 6858000"/>
              <a:gd name="connsiteX57" fmla="*/ 6295884 w 6568309"/>
              <a:gd name="connsiteY57" fmla="*/ 2670949 h 6858000"/>
              <a:gd name="connsiteX58" fmla="*/ 6291714 w 6568309"/>
              <a:gd name="connsiteY58" fmla="*/ 2690255 h 6858000"/>
              <a:gd name="connsiteX59" fmla="*/ 6292327 w 6568309"/>
              <a:gd name="connsiteY59" fmla="*/ 2695683 h 6858000"/>
              <a:gd name="connsiteX60" fmla="*/ 6284410 w 6568309"/>
              <a:gd name="connsiteY60" fmla="*/ 2713964 h 6858000"/>
              <a:gd name="connsiteX61" fmla="*/ 6280410 w 6568309"/>
              <a:gd name="connsiteY61" fmla="*/ 2730175 h 6858000"/>
              <a:gd name="connsiteX62" fmla="*/ 6288082 w 6568309"/>
              <a:gd name="connsiteY62" fmla="*/ 2763497 h 6858000"/>
              <a:gd name="connsiteX63" fmla="*/ 6260924 w 6568309"/>
              <a:gd name="connsiteY63" fmla="*/ 3051539 h 6858000"/>
              <a:gd name="connsiteX64" fmla="*/ 6210151 w 6568309"/>
              <a:gd name="connsiteY64" fmla="*/ 3335396 h 6858000"/>
              <a:gd name="connsiteX65" fmla="*/ 6212034 w 6568309"/>
              <a:gd name="connsiteY65" fmla="*/ 3456509 h 6858000"/>
              <a:gd name="connsiteX66" fmla="*/ 6197490 w 6568309"/>
              <a:gd name="connsiteY66" fmla="*/ 3531827 h 6858000"/>
              <a:gd name="connsiteX67" fmla="*/ 6208018 w 6568309"/>
              <a:gd name="connsiteY67" fmla="*/ 3570877 h 6858000"/>
              <a:gd name="connsiteX68" fmla="*/ 6205920 w 6568309"/>
              <a:gd name="connsiteY68" fmla="*/ 3583849 h 6858000"/>
              <a:gd name="connsiteX69" fmla="*/ 6199616 w 6568309"/>
              <a:gd name="connsiteY69" fmla="*/ 3592763 h 6858000"/>
              <a:gd name="connsiteX70" fmla="*/ 6181288 w 6568309"/>
              <a:gd name="connsiteY70" fmla="*/ 3653485 h 6858000"/>
              <a:gd name="connsiteX71" fmla="*/ 6175963 w 6568309"/>
              <a:gd name="connsiteY71" fmla="*/ 3670528 h 6858000"/>
              <a:gd name="connsiteX72" fmla="*/ 6176722 w 6568309"/>
              <a:gd name="connsiteY72" fmla="*/ 3685990 h 6858000"/>
              <a:gd name="connsiteX73" fmla="*/ 6181549 w 6568309"/>
              <a:gd name="connsiteY73" fmla="*/ 3690283 h 6858000"/>
              <a:gd name="connsiteX74" fmla="*/ 6179476 w 6568309"/>
              <a:gd name="connsiteY74" fmla="*/ 3699787 h 6858000"/>
              <a:gd name="connsiteX75" fmla="*/ 6180040 w 6568309"/>
              <a:gd name="connsiteY75" fmla="*/ 3702486 h 6858000"/>
              <a:gd name="connsiteX76" fmla="*/ 6182155 w 6568309"/>
              <a:gd name="connsiteY76" fmla="*/ 3717784 h 6858000"/>
              <a:gd name="connsiteX77" fmla="*/ 6158980 w 6568309"/>
              <a:gd name="connsiteY77" fmla="*/ 3746229 h 6858000"/>
              <a:gd name="connsiteX78" fmla="*/ 6096049 w 6568309"/>
              <a:gd name="connsiteY78" fmla="*/ 3924910 h 6858000"/>
              <a:gd name="connsiteX79" fmla="*/ 6069712 w 6568309"/>
              <a:gd name="connsiteY79" fmla="*/ 3989353 h 6858000"/>
              <a:gd name="connsiteX80" fmla="*/ 6067330 w 6568309"/>
              <a:gd name="connsiteY80" fmla="*/ 4033899 h 6858000"/>
              <a:gd name="connsiteX81" fmla="*/ 6061081 w 6568309"/>
              <a:gd name="connsiteY81" fmla="*/ 4142250 h 6858000"/>
              <a:gd name="connsiteX82" fmla="*/ 6042858 w 6568309"/>
              <a:gd name="connsiteY82" fmla="*/ 4329442 h 6858000"/>
              <a:gd name="connsiteX83" fmla="*/ 6034182 w 6568309"/>
              <a:gd name="connsiteY83" fmla="*/ 4456184 h 6858000"/>
              <a:gd name="connsiteX84" fmla="*/ 6029178 w 6568309"/>
              <a:gd name="connsiteY84" fmla="*/ 4468478 h 6858000"/>
              <a:gd name="connsiteX85" fmla="*/ 6029974 w 6568309"/>
              <a:gd name="connsiteY85" fmla="*/ 4469862 h 6858000"/>
              <a:gd name="connsiteX86" fmla="*/ 6028340 w 6568309"/>
              <a:gd name="connsiteY86" fmla="*/ 4483797 h 6858000"/>
              <a:gd name="connsiteX87" fmla="*/ 6025168 w 6568309"/>
              <a:gd name="connsiteY87" fmla="*/ 4487091 h 6858000"/>
              <a:gd name="connsiteX88" fmla="*/ 6023164 w 6568309"/>
              <a:gd name="connsiteY88" fmla="*/ 4496728 h 6858000"/>
              <a:gd name="connsiteX89" fmla="*/ 6016839 w 6568309"/>
              <a:gd name="connsiteY89" fmla="*/ 4515918 h 6858000"/>
              <a:gd name="connsiteX90" fmla="*/ 6017886 w 6568309"/>
              <a:gd name="connsiteY90" fmla="*/ 4519316 h 6858000"/>
              <a:gd name="connsiteX91" fmla="*/ 6011819 w 6568309"/>
              <a:gd name="connsiteY91" fmla="*/ 4547957 h 6858000"/>
              <a:gd name="connsiteX92" fmla="*/ 6012791 w 6568309"/>
              <a:gd name="connsiteY92" fmla="*/ 4548262 h 6858000"/>
              <a:gd name="connsiteX93" fmla="*/ 6015703 w 6568309"/>
              <a:gd name="connsiteY93" fmla="*/ 4555939 h 6858000"/>
              <a:gd name="connsiteX94" fmla="*/ 6018854 w 6568309"/>
              <a:gd name="connsiteY94" fmla="*/ 4570815 h 6858000"/>
              <a:gd name="connsiteX95" fmla="*/ 6033000 w 6568309"/>
              <a:gd name="connsiteY95" fmla="*/ 4633846 h 6858000"/>
              <a:gd name="connsiteX96" fmla="*/ 6032325 w 6568309"/>
              <a:gd name="connsiteY96" fmla="*/ 4639816 h 6858000"/>
              <a:gd name="connsiteX97" fmla="*/ 6032549 w 6568309"/>
              <a:gd name="connsiteY97" fmla="*/ 4639923 h 6858000"/>
              <a:gd name="connsiteX98" fmla="*/ 6032309 w 6568309"/>
              <a:gd name="connsiteY98" fmla="*/ 4646192 h 6858000"/>
              <a:gd name="connsiteX99" fmla="*/ 6031095 w 6568309"/>
              <a:gd name="connsiteY99" fmla="*/ 4650706 h 6858000"/>
              <a:gd name="connsiteX100" fmla="*/ 6029786 w 6568309"/>
              <a:gd name="connsiteY100" fmla="*/ 4662290 h 6858000"/>
              <a:gd name="connsiteX101" fmla="*/ 6030911 w 6568309"/>
              <a:gd name="connsiteY101" fmla="*/ 4666180 h 6858000"/>
              <a:gd name="connsiteX102" fmla="*/ 6033630 w 6568309"/>
              <a:gd name="connsiteY102" fmla="*/ 4667585 h 6858000"/>
              <a:gd name="connsiteX103" fmla="*/ 6033189 w 6568309"/>
              <a:gd name="connsiteY103" fmla="*/ 4668660 h 6858000"/>
              <a:gd name="connsiteX104" fmla="*/ 6038764 w 6568309"/>
              <a:gd name="connsiteY104" fmla="*/ 4689807 h 6858000"/>
              <a:gd name="connsiteX105" fmla="*/ 6042217 w 6568309"/>
              <a:gd name="connsiteY105" fmla="*/ 4737890 h 6858000"/>
              <a:gd name="connsiteX106" fmla="*/ 6040543 w 6568309"/>
              <a:gd name="connsiteY106" fmla="*/ 4765657 h 6858000"/>
              <a:gd name="connsiteX107" fmla="*/ 6039956 w 6568309"/>
              <a:gd name="connsiteY107" fmla="*/ 4841463 h 6858000"/>
              <a:gd name="connsiteX108" fmla="*/ 6057123 w 6568309"/>
              <a:gd name="connsiteY108" fmla="*/ 4969863 h 6858000"/>
              <a:gd name="connsiteX109" fmla="*/ 6055039 w 6568309"/>
              <a:gd name="connsiteY109" fmla="*/ 4974028 h 6858000"/>
              <a:gd name="connsiteX110" fmla="*/ 6053462 w 6568309"/>
              <a:gd name="connsiteY110" fmla="*/ 4980318 h 6858000"/>
              <a:gd name="connsiteX111" fmla="*/ 6053643 w 6568309"/>
              <a:gd name="connsiteY111" fmla="*/ 4980501 h 6858000"/>
              <a:gd name="connsiteX112" fmla="*/ 6051733 w 6568309"/>
              <a:gd name="connsiteY112" fmla="*/ 4986338 h 6858000"/>
              <a:gd name="connsiteX113" fmla="*/ 6049602 w 6568309"/>
              <a:gd name="connsiteY113" fmla="*/ 4991296 h 6858000"/>
              <a:gd name="connsiteX114" fmla="*/ 6075165 w 6568309"/>
              <a:gd name="connsiteY114" fmla="*/ 5076895 h 6858000"/>
              <a:gd name="connsiteX115" fmla="*/ 6073751 w 6568309"/>
              <a:gd name="connsiteY115" fmla="*/ 5081568 h 6858000"/>
              <a:gd name="connsiteX116" fmla="*/ 6073150 w 6568309"/>
              <a:gd name="connsiteY116" fmla="*/ 5088173 h 6858000"/>
              <a:gd name="connsiteX117" fmla="*/ 6073355 w 6568309"/>
              <a:gd name="connsiteY117" fmla="*/ 5088300 h 6858000"/>
              <a:gd name="connsiteX118" fmla="*/ 6072362 w 6568309"/>
              <a:gd name="connsiteY118" fmla="*/ 5094558 h 6858000"/>
              <a:gd name="connsiteX119" fmla="*/ 6064726 w 6568309"/>
              <a:gd name="connsiteY119" fmla="*/ 5125620 h 6858000"/>
              <a:gd name="connsiteX120" fmla="*/ 6065415 w 6568309"/>
              <a:gd name="connsiteY120" fmla="*/ 5268004 h 6858000"/>
              <a:gd name="connsiteX121" fmla="*/ 6066081 w 6568309"/>
              <a:gd name="connsiteY121" fmla="*/ 5269530 h 6858000"/>
              <a:gd name="connsiteX122" fmla="*/ 6043407 w 6568309"/>
              <a:gd name="connsiteY122" fmla="*/ 5390941 h 6858000"/>
              <a:gd name="connsiteX123" fmla="*/ 6025377 w 6568309"/>
              <a:gd name="connsiteY123" fmla="*/ 5539927 h 6858000"/>
              <a:gd name="connsiteX124" fmla="*/ 6010052 w 6568309"/>
              <a:gd name="connsiteY124" fmla="*/ 5791594 h 6858000"/>
              <a:gd name="connsiteX125" fmla="*/ 5994220 w 6568309"/>
              <a:gd name="connsiteY125" fmla="*/ 5855206 h 6858000"/>
              <a:gd name="connsiteX126" fmla="*/ 5982580 w 6568309"/>
              <a:gd name="connsiteY126" fmla="*/ 5873582 h 6858000"/>
              <a:gd name="connsiteX127" fmla="*/ 5983608 w 6568309"/>
              <a:gd name="connsiteY127" fmla="*/ 5876037 h 6858000"/>
              <a:gd name="connsiteX128" fmla="*/ 5983535 w 6568309"/>
              <a:gd name="connsiteY128" fmla="*/ 5886534 h 6858000"/>
              <a:gd name="connsiteX129" fmla="*/ 5988737 w 6568309"/>
              <a:gd name="connsiteY129" fmla="*/ 5888644 h 6858000"/>
              <a:gd name="connsiteX130" fmla="*/ 5992371 w 6568309"/>
              <a:gd name="connsiteY130" fmla="*/ 5903832 h 6858000"/>
              <a:gd name="connsiteX131" fmla="*/ 5990780 w 6568309"/>
              <a:gd name="connsiteY131" fmla="*/ 5923391 h 6858000"/>
              <a:gd name="connsiteX132" fmla="*/ 5993870 w 6568309"/>
              <a:gd name="connsiteY132" fmla="*/ 6013205 h 6858000"/>
              <a:gd name="connsiteX133" fmla="*/ 5997673 w 6568309"/>
              <a:gd name="connsiteY133" fmla="*/ 6074018 h 6858000"/>
              <a:gd name="connsiteX134" fmla="*/ 6014840 w 6568309"/>
              <a:gd name="connsiteY134" fmla="*/ 6130837 h 6858000"/>
              <a:gd name="connsiteX135" fmla="*/ 6010704 w 6568309"/>
              <a:gd name="connsiteY135" fmla="*/ 6152982 h 6858000"/>
              <a:gd name="connsiteX136" fmla="*/ 6038294 w 6568309"/>
              <a:gd name="connsiteY136" fmla="*/ 6221100 h 6858000"/>
              <a:gd name="connsiteX137" fmla="*/ 6052331 w 6568309"/>
              <a:gd name="connsiteY137" fmla="*/ 6287550 h 6858000"/>
              <a:gd name="connsiteX138" fmla="*/ 6074143 w 6568309"/>
              <a:gd name="connsiteY138" fmla="*/ 6401595 h 6858000"/>
              <a:gd name="connsiteX139" fmla="*/ 6060199 w 6568309"/>
              <a:gd name="connsiteY139" fmla="*/ 6487110 h 6858000"/>
              <a:gd name="connsiteX140" fmla="*/ 6081156 w 6568309"/>
              <a:gd name="connsiteY140" fmla="*/ 6588589 h 6858000"/>
              <a:gd name="connsiteX141" fmla="*/ 6114944 w 6568309"/>
              <a:gd name="connsiteY141" fmla="*/ 6769963 h 6858000"/>
              <a:gd name="connsiteX142" fmla="*/ 6128950 w 6568309"/>
              <a:gd name="connsiteY142" fmla="*/ 6835814 h 6858000"/>
              <a:gd name="connsiteX143" fmla="*/ 6132536 w 6568309"/>
              <a:gd name="connsiteY143" fmla="*/ 6858000 h 6858000"/>
              <a:gd name="connsiteX144" fmla="*/ 4789511 w 6568309"/>
              <a:gd name="connsiteY144" fmla="*/ 6858000 h 6858000"/>
              <a:gd name="connsiteX145" fmla="*/ 1866294 w 6568309"/>
              <a:gd name="connsiteY145" fmla="*/ 6858000 h 6858000"/>
              <a:gd name="connsiteX146" fmla="*/ 1705866 w 6568309"/>
              <a:gd name="connsiteY146" fmla="*/ 6858000 h 6858000"/>
              <a:gd name="connsiteX147" fmla="*/ 1343025 w 6568309"/>
              <a:gd name="connsiteY147" fmla="*/ 6858000 h 6858000"/>
              <a:gd name="connsiteX148" fmla="*/ 523269 w 6568309"/>
              <a:gd name="connsiteY148" fmla="*/ 6858000 h 6858000"/>
              <a:gd name="connsiteX149" fmla="*/ 362841 w 6568309"/>
              <a:gd name="connsiteY149" fmla="*/ 6858000 h 6858000"/>
              <a:gd name="connsiteX150" fmla="*/ 0 w 6568309"/>
              <a:gd name="connsiteY150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</a:cxnLst>
            <a:rect l="l" t="t" r="r" b="b"/>
            <a:pathLst>
              <a:path w="6568309" h="6858000">
                <a:moveTo>
                  <a:pt x="0" y="0"/>
                </a:moveTo>
                <a:lnTo>
                  <a:pt x="362841" y="0"/>
                </a:lnTo>
                <a:lnTo>
                  <a:pt x="523269" y="0"/>
                </a:lnTo>
                <a:lnTo>
                  <a:pt x="1343025" y="0"/>
                </a:lnTo>
                <a:lnTo>
                  <a:pt x="1705866" y="0"/>
                </a:lnTo>
                <a:lnTo>
                  <a:pt x="1866294" y="0"/>
                </a:lnTo>
                <a:lnTo>
                  <a:pt x="5225154" y="0"/>
                </a:lnTo>
                <a:lnTo>
                  <a:pt x="6568179" y="0"/>
                </a:lnTo>
                <a:lnTo>
                  <a:pt x="6568309" y="1"/>
                </a:lnTo>
                <a:lnTo>
                  <a:pt x="6562951" y="30700"/>
                </a:lnTo>
                <a:cubicBezTo>
                  <a:pt x="6559126" y="84364"/>
                  <a:pt x="6548218" y="241149"/>
                  <a:pt x="6547446" y="310025"/>
                </a:cubicBezTo>
                <a:cubicBezTo>
                  <a:pt x="6550151" y="367544"/>
                  <a:pt x="6557712" y="408251"/>
                  <a:pt x="6558316" y="443960"/>
                </a:cubicBezTo>
                <a:cubicBezTo>
                  <a:pt x="6555224" y="499397"/>
                  <a:pt x="6534767" y="604434"/>
                  <a:pt x="6528896" y="642659"/>
                </a:cubicBezTo>
                <a:cubicBezTo>
                  <a:pt x="6535204" y="657287"/>
                  <a:pt x="6515365" y="658191"/>
                  <a:pt x="6523095" y="673307"/>
                </a:cubicBezTo>
                <a:cubicBezTo>
                  <a:pt x="6523388" y="693769"/>
                  <a:pt x="6506868" y="797295"/>
                  <a:pt x="6496169" y="839641"/>
                </a:cubicBezTo>
                <a:cubicBezTo>
                  <a:pt x="6484119" y="887148"/>
                  <a:pt x="6457817" y="937731"/>
                  <a:pt x="6450789" y="958357"/>
                </a:cubicBezTo>
                <a:cubicBezTo>
                  <a:pt x="6443760" y="978983"/>
                  <a:pt x="6459217" y="936930"/>
                  <a:pt x="6453996" y="963398"/>
                </a:cubicBezTo>
                <a:cubicBezTo>
                  <a:pt x="6448777" y="989867"/>
                  <a:pt x="6425575" y="1087010"/>
                  <a:pt x="6419467" y="1117169"/>
                </a:cubicBezTo>
                <a:cubicBezTo>
                  <a:pt x="6431540" y="1118586"/>
                  <a:pt x="6409651" y="1135372"/>
                  <a:pt x="6417348" y="1144352"/>
                </a:cubicBezTo>
                <a:cubicBezTo>
                  <a:pt x="6424109" y="1150681"/>
                  <a:pt x="6419047" y="1157251"/>
                  <a:pt x="6418473" y="1164484"/>
                </a:cubicBezTo>
                <a:cubicBezTo>
                  <a:pt x="6423767" y="1173524"/>
                  <a:pt x="6413947" y="1205209"/>
                  <a:pt x="6406979" y="1213829"/>
                </a:cubicBezTo>
                <a:cubicBezTo>
                  <a:pt x="6382818" y="1235037"/>
                  <a:pt x="6400452" y="1277327"/>
                  <a:pt x="6381928" y="1294823"/>
                </a:cubicBezTo>
                <a:cubicBezTo>
                  <a:pt x="6379195" y="1300845"/>
                  <a:pt x="6378069" y="1306615"/>
                  <a:pt x="6377948" y="1312193"/>
                </a:cubicBezTo>
                <a:lnTo>
                  <a:pt x="6379894" y="1327626"/>
                </a:lnTo>
                <a:lnTo>
                  <a:pt x="6385024" y="1331644"/>
                </a:lnTo>
                <a:lnTo>
                  <a:pt x="6383696" y="1341276"/>
                </a:lnTo>
                <a:cubicBezTo>
                  <a:pt x="6383952" y="1342166"/>
                  <a:pt x="6384208" y="1343055"/>
                  <a:pt x="6384464" y="1343945"/>
                </a:cubicBezTo>
                <a:cubicBezTo>
                  <a:pt x="6385957" y="1349040"/>
                  <a:pt x="6387253" y="1354080"/>
                  <a:pt x="6387748" y="1359134"/>
                </a:cubicBezTo>
                <a:cubicBezTo>
                  <a:pt x="6384363" y="1373109"/>
                  <a:pt x="6372802" y="1397612"/>
                  <a:pt x="6364157" y="1427803"/>
                </a:cubicBezTo>
                <a:cubicBezTo>
                  <a:pt x="6348141" y="1460349"/>
                  <a:pt x="6348362" y="1505076"/>
                  <a:pt x="6335874" y="1540278"/>
                </a:cubicBezTo>
                <a:lnTo>
                  <a:pt x="6331892" y="1547262"/>
                </a:lnTo>
                <a:lnTo>
                  <a:pt x="6332744" y="1577056"/>
                </a:lnTo>
                <a:cubicBezTo>
                  <a:pt x="6335859" y="1582205"/>
                  <a:pt x="6336674" y="1589568"/>
                  <a:pt x="6333604" y="1595898"/>
                </a:cubicBezTo>
                <a:lnTo>
                  <a:pt x="6324749" y="1703726"/>
                </a:lnTo>
                <a:cubicBezTo>
                  <a:pt x="6324080" y="1739332"/>
                  <a:pt x="6318019" y="1754453"/>
                  <a:pt x="6329594" y="1809535"/>
                </a:cubicBezTo>
                <a:cubicBezTo>
                  <a:pt x="6344930" y="1868036"/>
                  <a:pt x="6323725" y="1952670"/>
                  <a:pt x="6329062" y="2018310"/>
                </a:cubicBezTo>
                <a:cubicBezTo>
                  <a:pt x="6308075" y="2053162"/>
                  <a:pt x="6326925" y="2034561"/>
                  <a:pt x="6321735" y="2071355"/>
                </a:cubicBezTo>
                <a:lnTo>
                  <a:pt x="6322678" y="2141166"/>
                </a:lnTo>
                <a:lnTo>
                  <a:pt x="6321340" y="2154548"/>
                </a:lnTo>
                <a:lnTo>
                  <a:pt x="6316582" y="2158153"/>
                </a:lnTo>
                <a:lnTo>
                  <a:pt x="6311428" y="2178174"/>
                </a:lnTo>
                <a:cubicBezTo>
                  <a:pt x="6310177" y="2185696"/>
                  <a:pt x="6309622" y="2193828"/>
                  <a:pt x="6310192" y="2202858"/>
                </a:cubicBezTo>
                <a:cubicBezTo>
                  <a:pt x="6319667" y="2232772"/>
                  <a:pt x="6296459" y="2283357"/>
                  <a:pt x="6309211" y="2320214"/>
                </a:cubicBezTo>
                <a:cubicBezTo>
                  <a:pt x="6307537" y="2355906"/>
                  <a:pt x="6302490" y="2394678"/>
                  <a:pt x="6300151" y="2417011"/>
                </a:cubicBezTo>
                <a:cubicBezTo>
                  <a:pt x="6292303" y="2426377"/>
                  <a:pt x="6304439" y="2456509"/>
                  <a:pt x="6295176" y="2454207"/>
                </a:cubicBezTo>
                <a:cubicBezTo>
                  <a:pt x="6299335" y="2464947"/>
                  <a:pt x="6297305" y="2476105"/>
                  <a:pt x="6293727" y="2487203"/>
                </a:cubicBezTo>
                <a:lnTo>
                  <a:pt x="6285477" y="2512282"/>
                </a:lnTo>
                <a:cubicBezTo>
                  <a:pt x="6285720" y="2512961"/>
                  <a:pt x="6285962" y="2513640"/>
                  <a:pt x="6286205" y="2514318"/>
                </a:cubicBezTo>
                <a:cubicBezTo>
                  <a:pt x="6292347" y="2534324"/>
                  <a:pt x="6298487" y="2554328"/>
                  <a:pt x="6304629" y="2574334"/>
                </a:cubicBezTo>
                <a:lnTo>
                  <a:pt x="6303842" y="2579877"/>
                </a:lnTo>
                <a:cubicBezTo>
                  <a:pt x="6303729" y="2585644"/>
                  <a:pt x="6304006" y="2603388"/>
                  <a:pt x="6303953" y="2608928"/>
                </a:cubicBezTo>
                <a:lnTo>
                  <a:pt x="6303530" y="2613111"/>
                </a:lnTo>
                <a:lnTo>
                  <a:pt x="6297474" y="2621996"/>
                </a:lnTo>
                <a:lnTo>
                  <a:pt x="6299263" y="2634265"/>
                </a:lnTo>
                <a:lnTo>
                  <a:pt x="6293065" y="2647237"/>
                </a:lnTo>
                <a:cubicBezTo>
                  <a:pt x="6294685" y="2648158"/>
                  <a:pt x="6296180" y="2649356"/>
                  <a:pt x="6297496" y="2650786"/>
                </a:cubicBezTo>
                <a:lnTo>
                  <a:pt x="6301708" y="2661993"/>
                </a:lnTo>
                <a:lnTo>
                  <a:pt x="6295884" y="2670949"/>
                </a:lnTo>
                <a:cubicBezTo>
                  <a:pt x="6304913" y="2672007"/>
                  <a:pt x="6294429" y="2681695"/>
                  <a:pt x="6291714" y="2690255"/>
                </a:cubicBezTo>
                <a:lnTo>
                  <a:pt x="6292327" y="2695683"/>
                </a:lnTo>
                <a:lnTo>
                  <a:pt x="6284410" y="2713964"/>
                </a:lnTo>
                <a:lnTo>
                  <a:pt x="6280410" y="2730175"/>
                </a:lnTo>
                <a:lnTo>
                  <a:pt x="6288082" y="2763497"/>
                </a:lnTo>
                <a:lnTo>
                  <a:pt x="6260924" y="3051539"/>
                </a:lnTo>
                <a:cubicBezTo>
                  <a:pt x="6251455" y="3165645"/>
                  <a:pt x="6222174" y="3216611"/>
                  <a:pt x="6210151" y="3335396"/>
                </a:cubicBezTo>
                <a:lnTo>
                  <a:pt x="6212034" y="3456509"/>
                </a:lnTo>
                <a:lnTo>
                  <a:pt x="6197490" y="3531827"/>
                </a:lnTo>
                <a:lnTo>
                  <a:pt x="6208018" y="3570877"/>
                </a:lnTo>
                <a:lnTo>
                  <a:pt x="6205920" y="3583849"/>
                </a:lnTo>
                <a:lnTo>
                  <a:pt x="6199616" y="3592763"/>
                </a:lnTo>
                <a:cubicBezTo>
                  <a:pt x="6191839" y="3613948"/>
                  <a:pt x="6196204" y="3641245"/>
                  <a:pt x="6181288" y="3653485"/>
                </a:cubicBezTo>
                <a:cubicBezTo>
                  <a:pt x="6178087" y="3659316"/>
                  <a:pt x="6176516" y="3664985"/>
                  <a:pt x="6175963" y="3670528"/>
                </a:cubicBezTo>
                <a:lnTo>
                  <a:pt x="6176722" y="3685990"/>
                </a:lnTo>
                <a:lnTo>
                  <a:pt x="6181549" y="3690283"/>
                </a:lnTo>
                <a:lnTo>
                  <a:pt x="6179476" y="3699787"/>
                </a:lnTo>
                <a:cubicBezTo>
                  <a:pt x="6179664" y="3700686"/>
                  <a:pt x="6179852" y="3701586"/>
                  <a:pt x="6180040" y="3702486"/>
                </a:cubicBezTo>
                <a:cubicBezTo>
                  <a:pt x="6181140" y="3707637"/>
                  <a:pt x="6182047" y="3712728"/>
                  <a:pt x="6182155" y="3717784"/>
                </a:cubicBezTo>
                <a:cubicBezTo>
                  <a:pt x="6156678" y="3711701"/>
                  <a:pt x="6178864" y="3759789"/>
                  <a:pt x="6158980" y="3746229"/>
                </a:cubicBezTo>
                <a:cubicBezTo>
                  <a:pt x="6144630" y="3780750"/>
                  <a:pt x="6117520" y="3867558"/>
                  <a:pt x="6096049" y="3924910"/>
                </a:cubicBezTo>
                <a:lnTo>
                  <a:pt x="6069712" y="3989353"/>
                </a:lnTo>
                <a:lnTo>
                  <a:pt x="6067330" y="4033899"/>
                </a:lnTo>
                <a:cubicBezTo>
                  <a:pt x="6065506" y="4070470"/>
                  <a:pt x="6063599" y="4110146"/>
                  <a:pt x="6061081" y="4142250"/>
                </a:cubicBezTo>
                <a:cubicBezTo>
                  <a:pt x="6055260" y="4200007"/>
                  <a:pt x="6045907" y="4278998"/>
                  <a:pt x="6042858" y="4329442"/>
                </a:cubicBezTo>
                <a:cubicBezTo>
                  <a:pt x="6038376" y="4381764"/>
                  <a:pt x="6036461" y="4433012"/>
                  <a:pt x="6034182" y="4456184"/>
                </a:cubicBezTo>
                <a:lnTo>
                  <a:pt x="6029178" y="4468478"/>
                </a:lnTo>
                <a:lnTo>
                  <a:pt x="6029974" y="4469862"/>
                </a:lnTo>
                <a:cubicBezTo>
                  <a:pt x="6031287" y="4476321"/>
                  <a:pt x="6030316" y="4480555"/>
                  <a:pt x="6028340" y="4483797"/>
                </a:cubicBezTo>
                <a:lnTo>
                  <a:pt x="6025168" y="4487091"/>
                </a:lnTo>
                <a:lnTo>
                  <a:pt x="6023164" y="4496728"/>
                </a:lnTo>
                <a:lnTo>
                  <a:pt x="6016839" y="4515918"/>
                </a:lnTo>
                <a:cubicBezTo>
                  <a:pt x="6017189" y="4517049"/>
                  <a:pt x="6017537" y="4518182"/>
                  <a:pt x="6017886" y="4519316"/>
                </a:cubicBezTo>
                <a:lnTo>
                  <a:pt x="6011819" y="4547957"/>
                </a:lnTo>
                <a:lnTo>
                  <a:pt x="6012791" y="4548262"/>
                </a:lnTo>
                <a:cubicBezTo>
                  <a:pt x="6014837" y="4549595"/>
                  <a:pt x="6016087" y="4551811"/>
                  <a:pt x="6015703" y="4555939"/>
                </a:cubicBezTo>
                <a:cubicBezTo>
                  <a:pt x="6031790" y="4548276"/>
                  <a:pt x="6021405" y="4557977"/>
                  <a:pt x="6018854" y="4570815"/>
                </a:cubicBezTo>
                <a:cubicBezTo>
                  <a:pt x="6021736" y="4583801"/>
                  <a:pt x="6030754" y="4622347"/>
                  <a:pt x="6033000" y="4633846"/>
                </a:cubicBezTo>
                <a:lnTo>
                  <a:pt x="6032325" y="4639816"/>
                </a:lnTo>
                <a:lnTo>
                  <a:pt x="6032549" y="4639923"/>
                </a:lnTo>
                <a:cubicBezTo>
                  <a:pt x="6032911" y="4641190"/>
                  <a:pt x="6032878" y="4643141"/>
                  <a:pt x="6032309" y="4646192"/>
                </a:cubicBezTo>
                <a:lnTo>
                  <a:pt x="6031095" y="4650706"/>
                </a:lnTo>
                <a:lnTo>
                  <a:pt x="6029786" y="4662290"/>
                </a:lnTo>
                <a:cubicBezTo>
                  <a:pt x="6030161" y="4663587"/>
                  <a:pt x="6030536" y="4664883"/>
                  <a:pt x="6030911" y="4666180"/>
                </a:cubicBezTo>
                <a:lnTo>
                  <a:pt x="6033630" y="4667585"/>
                </a:lnTo>
                <a:lnTo>
                  <a:pt x="6033189" y="4668660"/>
                </a:lnTo>
                <a:cubicBezTo>
                  <a:pt x="6027286" y="4676831"/>
                  <a:pt x="6019767" y="4679345"/>
                  <a:pt x="6038764" y="4689807"/>
                </a:cubicBezTo>
                <a:cubicBezTo>
                  <a:pt x="6028616" y="4708535"/>
                  <a:pt x="6040474" y="4712235"/>
                  <a:pt x="6042217" y="4737890"/>
                </a:cubicBezTo>
                <a:cubicBezTo>
                  <a:pt x="6033362" y="4748600"/>
                  <a:pt x="6035273" y="4757223"/>
                  <a:pt x="6040543" y="4765657"/>
                </a:cubicBezTo>
                <a:cubicBezTo>
                  <a:pt x="6034416" y="4790618"/>
                  <a:pt x="6040696" y="4813399"/>
                  <a:pt x="6039956" y="4841463"/>
                </a:cubicBezTo>
                <a:lnTo>
                  <a:pt x="6057123" y="4969863"/>
                </a:lnTo>
                <a:lnTo>
                  <a:pt x="6055039" y="4974028"/>
                </a:lnTo>
                <a:cubicBezTo>
                  <a:pt x="6053860" y="4976933"/>
                  <a:pt x="6053409" y="4978909"/>
                  <a:pt x="6053462" y="4980318"/>
                </a:cubicBezTo>
                <a:lnTo>
                  <a:pt x="6053643" y="4980501"/>
                </a:lnTo>
                <a:lnTo>
                  <a:pt x="6051733" y="4986338"/>
                </a:lnTo>
                <a:lnTo>
                  <a:pt x="6049602" y="4991296"/>
                </a:lnTo>
                <a:cubicBezTo>
                  <a:pt x="6058123" y="5019829"/>
                  <a:pt x="6066643" y="5048361"/>
                  <a:pt x="6075165" y="5076895"/>
                </a:cubicBezTo>
                <a:lnTo>
                  <a:pt x="6073751" y="5081568"/>
                </a:lnTo>
                <a:cubicBezTo>
                  <a:pt x="6073034" y="5084748"/>
                  <a:pt x="6072888" y="5086810"/>
                  <a:pt x="6073150" y="5088173"/>
                </a:cubicBezTo>
                <a:lnTo>
                  <a:pt x="6073355" y="5088300"/>
                </a:lnTo>
                <a:lnTo>
                  <a:pt x="6072362" y="5094558"/>
                </a:lnTo>
                <a:cubicBezTo>
                  <a:pt x="6070184" y="5105196"/>
                  <a:pt x="6067588" y="5115626"/>
                  <a:pt x="6064726" y="5125620"/>
                </a:cubicBezTo>
                <a:cubicBezTo>
                  <a:pt x="6063568" y="5154527"/>
                  <a:pt x="6065189" y="5244020"/>
                  <a:pt x="6065415" y="5268004"/>
                </a:cubicBezTo>
                <a:cubicBezTo>
                  <a:pt x="6065637" y="5268513"/>
                  <a:pt x="6065860" y="5269021"/>
                  <a:pt x="6066081" y="5269530"/>
                </a:cubicBezTo>
                <a:lnTo>
                  <a:pt x="6043407" y="5390941"/>
                </a:lnTo>
                <a:cubicBezTo>
                  <a:pt x="6032545" y="5438194"/>
                  <a:pt x="6020942" y="5465286"/>
                  <a:pt x="6025377" y="5539927"/>
                </a:cubicBezTo>
                <a:cubicBezTo>
                  <a:pt x="6019787" y="5610775"/>
                  <a:pt x="6013913" y="5740573"/>
                  <a:pt x="6010052" y="5791594"/>
                </a:cubicBezTo>
                <a:cubicBezTo>
                  <a:pt x="5989401" y="5787060"/>
                  <a:pt x="6018524" y="5849672"/>
                  <a:pt x="5994220" y="5855206"/>
                </a:cubicBezTo>
                <a:cubicBezTo>
                  <a:pt x="5995282" y="5860240"/>
                  <a:pt x="5980598" y="5868910"/>
                  <a:pt x="5982580" y="5873582"/>
                </a:cubicBezTo>
                <a:cubicBezTo>
                  <a:pt x="5982922" y="5874401"/>
                  <a:pt x="5983265" y="5875218"/>
                  <a:pt x="5983608" y="5876037"/>
                </a:cubicBezTo>
                <a:lnTo>
                  <a:pt x="5983535" y="5886534"/>
                </a:lnTo>
                <a:lnTo>
                  <a:pt x="5988737" y="5888644"/>
                </a:lnTo>
                <a:cubicBezTo>
                  <a:pt x="5989948" y="5893707"/>
                  <a:pt x="5991159" y="5898769"/>
                  <a:pt x="5992371" y="5903832"/>
                </a:cubicBezTo>
                <a:cubicBezTo>
                  <a:pt x="5992924" y="5909651"/>
                  <a:pt x="5992578" y="5916068"/>
                  <a:pt x="5990780" y="5923391"/>
                </a:cubicBezTo>
                <a:cubicBezTo>
                  <a:pt x="5975822" y="5948880"/>
                  <a:pt x="6013580" y="5981626"/>
                  <a:pt x="5993870" y="6013205"/>
                </a:cubicBezTo>
                <a:cubicBezTo>
                  <a:pt x="5988486" y="6024901"/>
                  <a:pt x="5991718" y="6066777"/>
                  <a:pt x="5997673" y="6074018"/>
                </a:cubicBezTo>
                <a:cubicBezTo>
                  <a:pt x="5998007" y="6081731"/>
                  <a:pt x="6007861" y="6126985"/>
                  <a:pt x="6014840" y="6130837"/>
                </a:cubicBezTo>
                <a:cubicBezTo>
                  <a:pt x="6022998" y="6137057"/>
                  <a:pt x="5999420" y="6156330"/>
                  <a:pt x="6010704" y="6152982"/>
                </a:cubicBezTo>
                <a:cubicBezTo>
                  <a:pt x="6008682" y="6186619"/>
                  <a:pt x="6039938" y="6191636"/>
                  <a:pt x="6038294" y="6221100"/>
                </a:cubicBezTo>
                <a:cubicBezTo>
                  <a:pt x="6039643" y="6222126"/>
                  <a:pt x="6046356" y="6257468"/>
                  <a:pt x="6052331" y="6287550"/>
                </a:cubicBezTo>
                <a:cubicBezTo>
                  <a:pt x="6058307" y="6317632"/>
                  <a:pt x="6082079" y="6391312"/>
                  <a:pt x="6074143" y="6401595"/>
                </a:cubicBezTo>
                <a:cubicBezTo>
                  <a:pt x="6074931" y="6423902"/>
                  <a:pt x="6059614" y="6432919"/>
                  <a:pt x="6060199" y="6487110"/>
                </a:cubicBezTo>
                <a:cubicBezTo>
                  <a:pt x="6075583" y="6574474"/>
                  <a:pt x="6076150" y="6553611"/>
                  <a:pt x="6081156" y="6588589"/>
                </a:cubicBezTo>
                <a:cubicBezTo>
                  <a:pt x="6102088" y="6637976"/>
                  <a:pt x="6067660" y="6687723"/>
                  <a:pt x="6114944" y="6769963"/>
                </a:cubicBezTo>
                <a:cubicBezTo>
                  <a:pt x="6130462" y="6819284"/>
                  <a:pt x="6119243" y="6817955"/>
                  <a:pt x="6128950" y="6835814"/>
                </a:cubicBezTo>
                <a:lnTo>
                  <a:pt x="6132536" y="6858000"/>
                </a:lnTo>
                <a:lnTo>
                  <a:pt x="4789511" y="6858000"/>
                </a:lnTo>
                <a:lnTo>
                  <a:pt x="1866294" y="6858000"/>
                </a:lnTo>
                <a:lnTo>
                  <a:pt x="1705866" y="6858000"/>
                </a:lnTo>
                <a:lnTo>
                  <a:pt x="1343025" y="6858000"/>
                </a:lnTo>
                <a:lnTo>
                  <a:pt x="523269" y="6858000"/>
                </a:lnTo>
                <a:lnTo>
                  <a:pt x="362841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3DFC7B8-6E7C-41AD-81BC-2DB8963EB1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0274" y="0"/>
            <a:ext cx="4784796" cy="1330840"/>
          </a:xfrm>
        </p:spPr>
        <p:txBody>
          <a:bodyPr>
            <a:normAutofit/>
          </a:bodyPr>
          <a:lstStyle/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PESTLE Analysis on stress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F2ED5A-DB0F-4672-AFFA-5196782C8B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0393" y="1330840"/>
            <a:ext cx="5264677" cy="477184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300" b="1" dirty="0">
                <a:latin typeface="Arial" panose="020B0604020202020204" pitchFamily="34" charset="0"/>
                <a:cs typeface="Arial" panose="020B0604020202020204" pitchFamily="34" charset="0"/>
              </a:rPr>
              <a:t>Political factors: </a:t>
            </a:r>
          </a:p>
          <a:p>
            <a:pPr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Reduced openness to refugees – marginalised groups from the UK society felt at risk of loosing their human rights gained under the EU Charter of Fundamental Rights</a:t>
            </a:r>
          </a:p>
          <a:p>
            <a:pPr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Brexit – the uncertainty if the United Kingdom will leave EU with or without a deal produced a lot of stress among UK foreign workers. (Political change and mental health, 2021)</a:t>
            </a:r>
          </a:p>
          <a:p>
            <a:pPr marL="0" indent="0">
              <a:buNone/>
            </a:pPr>
            <a:r>
              <a:rPr lang="en-GB" sz="1300" b="1" dirty="0">
                <a:latin typeface="Arial" panose="020B0604020202020204" pitchFamily="34" charset="0"/>
                <a:cs typeface="Arial" panose="020B0604020202020204" pitchFamily="34" charset="0"/>
              </a:rPr>
              <a:t>Economical factors:</a:t>
            </a:r>
          </a:p>
          <a:p>
            <a:pPr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39% of the British are stressing over money</a:t>
            </a:r>
          </a:p>
          <a:p>
            <a:pPr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25 million are affected by money worries while at work</a:t>
            </a:r>
          </a:p>
          <a:p>
            <a:pPr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89% of the UK business have suffered due to poor employee financial wellbeing (25 million UK employees affected by money worries while at work | Close Brothers Asset Management, 2021)</a:t>
            </a:r>
          </a:p>
          <a:p>
            <a:endParaRPr lang="en-GB" sz="13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3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A8AFE341-CC84-46EA-B403-44F8CDA9652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52025" y="3298406"/>
            <a:ext cx="3802941" cy="31469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704057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3DF9BA-2EE5-4F3A-956B-6EA565B705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71306"/>
            <a:ext cx="11828477" cy="6715387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Social factors</a:t>
            </a:r>
          </a:p>
          <a:p>
            <a:pPr>
              <a:lnSpc>
                <a:spcPct val="150000"/>
              </a:lnSpc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Especially determined by the age group, culture, belief, skills set.</a:t>
            </a:r>
          </a:p>
          <a:p>
            <a:pPr>
              <a:lnSpc>
                <a:spcPct val="150000"/>
              </a:lnSpc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In 2019, 6.2 million of the UK population was non-British.</a:t>
            </a:r>
          </a:p>
          <a:p>
            <a:pPr>
              <a:lnSpc>
                <a:spcPct val="150000"/>
              </a:lnSpc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When starting a new job, people are stressing over how is he/she going to integrate among other workers if their culture is different?</a:t>
            </a:r>
          </a:p>
          <a:p>
            <a:pPr>
              <a:lnSpc>
                <a:spcPct val="150000"/>
              </a:lnSpc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One in 10 British claim that they will never retire so it becomes very difficult for graduates to find well-paid jobs. </a:t>
            </a:r>
          </a:p>
          <a:p>
            <a:pPr>
              <a:lnSpc>
                <a:spcPct val="150000"/>
              </a:lnSpc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Most companies encounter disputes among generations, as older generation do not wish to acknowledge the younger.</a:t>
            </a:r>
          </a:p>
          <a:p>
            <a:pPr marL="0" indent="0">
              <a:buNone/>
            </a:pP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Technological factors</a:t>
            </a:r>
          </a:p>
          <a:p>
            <a:pPr>
              <a:lnSpc>
                <a:spcPct val="150000"/>
              </a:lnSpc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Certain companies still using old operating systems.</a:t>
            </a:r>
          </a:p>
          <a:p>
            <a:pPr>
              <a:lnSpc>
                <a:spcPct val="150000"/>
              </a:lnSpc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Due to poor technology 41% of employees declared that they are struggling to get their job done.</a:t>
            </a:r>
          </a:p>
          <a:p>
            <a:pPr>
              <a:lnSpc>
                <a:spcPct val="150000"/>
              </a:lnSpc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92% stated that an improved technology would benefit the company as a whole.</a:t>
            </a:r>
          </a:p>
          <a:p>
            <a:pPr>
              <a:lnSpc>
                <a:spcPct val="150000"/>
              </a:lnSpc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Lack of funding is the main reason that hinder companies to upgrade their technology (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Papadatou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2021)</a:t>
            </a:r>
          </a:p>
          <a:p>
            <a:pPr marL="0" indent="0">
              <a:buNone/>
            </a:pP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Legal factors</a:t>
            </a:r>
          </a:p>
          <a:p>
            <a:pPr>
              <a:lnSpc>
                <a:spcPct val="160000"/>
              </a:lnSpc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Company policies and individual contracts</a:t>
            </a:r>
          </a:p>
          <a:p>
            <a:pPr>
              <a:lnSpc>
                <a:spcPct val="160000"/>
              </a:lnSpc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Most organizations in the UK have implemented company sick pay only after a 3-day sick period.</a:t>
            </a:r>
          </a:p>
          <a:p>
            <a:pPr marL="0" indent="0">
              <a:buNone/>
            </a:pP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Economical factors</a:t>
            </a:r>
          </a:p>
          <a:p>
            <a:pPr>
              <a:lnSpc>
                <a:spcPct val="160000"/>
              </a:lnSpc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Covid-19 pandemic represents a new cause for work-related stress</a:t>
            </a:r>
          </a:p>
          <a:p>
            <a:pPr>
              <a:lnSpc>
                <a:spcPct val="160000"/>
              </a:lnSpc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Potential of job losses</a:t>
            </a:r>
          </a:p>
          <a:p>
            <a:pPr>
              <a:lnSpc>
                <a:spcPct val="160000"/>
              </a:lnSpc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Concerned about income</a:t>
            </a:r>
          </a:p>
          <a:p>
            <a:pPr>
              <a:lnSpc>
                <a:spcPct val="160000"/>
              </a:lnSpc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Stressing about being exposed to the virus if returning back to work. (COVID-19 pandemic creates new causes of 'workplace' stress, 2021)</a:t>
            </a:r>
          </a:p>
          <a:p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5735057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22D5E3-D209-461A-8056-869EE08285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Fishbone diagram</a:t>
            </a:r>
          </a:p>
        </p:txBody>
      </p:sp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256C9114-E8B5-4DC5-B43A-B68D02EC454A}"/>
              </a:ext>
            </a:extLst>
          </p:cNvPr>
          <p:cNvCxnSpPr/>
          <p:nvPr/>
        </p:nvCxnSpPr>
        <p:spPr>
          <a:xfrm>
            <a:off x="2525086" y="3598877"/>
            <a:ext cx="4530055" cy="0"/>
          </a:xfrm>
          <a:prstGeom prst="straightConnector1">
            <a:avLst/>
          </a:prstGeom>
          <a:ln w="762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Oval 5">
            <a:extLst>
              <a:ext uri="{FF2B5EF4-FFF2-40B4-BE49-F238E27FC236}">
                <a16:creationId xmlns:a16="http://schemas.microsoft.com/office/drawing/2014/main" id="{B6E78F4E-F038-45B0-9321-36548599256F}"/>
              </a:ext>
            </a:extLst>
          </p:cNvPr>
          <p:cNvSpPr/>
          <p:nvPr/>
        </p:nvSpPr>
        <p:spPr>
          <a:xfrm>
            <a:off x="7130642" y="3267517"/>
            <a:ext cx="1040235" cy="662720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1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Stress at work</a:t>
            </a:r>
          </a:p>
        </p:txBody>
      </p: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C0D67313-F466-4701-B104-EDA817FB65F9}"/>
              </a:ext>
            </a:extLst>
          </p:cNvPr>
          <p:cNvCxnSpPr/>
          <p:nvPr/>
        </p:nvCxnSpPr>
        <p:spPr>
          <a:xfrm flipH="1" flipV="1">
            <a:off x="2298583" y="2466363"/>
            <a:ext cx="1140903" cy="1132514"/>
          </a:xfrm>
          <a:prstGeom prst="straightConnector1">
            <a:avLst/>
          </a:prstGeom>
          <a:ln w="571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EE119813-9168-4E38-A82C-50223FC6D610}"/>
              </a:ext>
            </a:extLst>
          </p:cNvPr>
          <p:cNvCxnSpPr/>
          <p:nvPr/>
        </p:nvCxnSpPr>
        <p:spPr>
          <a:xfrm flipH="1">
            <a:off x="2432807" y="3598877"/>
            <a:ext cx="1006679" cy="1149292"/>
          </a:xfrm>
          <a:prstGeom prst="straightConnector1">
            <a:avLst/>
          </a:prstGeom>
          <a:ln w="571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CB2C7C11-769E-4E23-BAA1-7D72414012D9}"/>
              </a:ext>
            </a:extLst>
          </p:cNvPr>
          <p:cNvCxnSpPr/>
          <p:nvPr/>
        </p:nvCxnSpPr>
        <p:spPr>
          <a:xfrm flipH="1" flipV="1">
            <a:off x="4110606" y="2466363"/>
            <a:ext cx="855677" cy="1132514"/>
          </a:xfrm>
          <a:prstGeom prst="straightConnector1">
            <a:avLst/>
          </a:prstGeom>
          <a:ln w="571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id="{DE1B6A3D-6C30-4B69-A2DC-61697DBB12CA}"/>
              </a:ext>
            </a:extLst>
          </p:cNvPr>
          <p:cNvCxnSpPr/>
          <p:nvPr/>
        </p:nvCxnSpPr>
        <p:spPr>
          <a:xfrm flipH="1">
            <a:off x="4110606" y="3598877"/>
            <a:ext cx="855677" cy="1073791"/>
          </a:xfrm>
          <a:prstGeom prst="straightConnector1">
            <a:avLst/>
          </a:prstGeom>
          <a:ln w="571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Arrow Connector 17">
            <a:extLst>
              <a:ext uri="{FF2B5EF4-FFF2-40B4-BE49-F238E27FC236}">
                <a16:creationId xmlns:a16="http://schemas.microsoft.com/office/drawing/2014/main" id="{A2BB62E5-5217-456E-A916-8515AB3E5022}"/>
              </a:ext>
            </a:extLst>
          </p:cNvPr>
          <p:cNvCxnSpPr/>
          <p:nvPr/>
        </p:nvCxnSpPr>
        <p:spPr>
          <a:xfrm flipH="1" flipV="1">
            <a:off x="5712903" y="2466363"/>
            <a:ext cx="830510" cy="1132514"/>
          </a:xfrm>
          <a:prstGeom prst="straightConnector1">
            <a:avLst/>
          </a:prstGeom>
          <a:ln w="571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Arrow Connector 19">
            <a:extLst>
              <a:ext uri="{FF2B5EF4-FFF2-40B4-BE49-F238E27FC236}">
                <a16:creationId xmlns:a16="http://schemas.microsoft.com/office/drawing/2014/main" id="{E190CF3D-890A-4E19-8720-D9B3FD97E006}"/>
              </a:ext>
            </a:extLst>
          </p:cNvPr>
          <p:cNvCxnSpPr/>
          <p:nvPr/>
        </p:nvCxnSpPr>
        <p:spPr>
          <a:xfrm flipH="1">
            <a:off x="5922628" y="3598877"/>
            <a:ext cx="620785" cy="973123"/>
          </a:xfrm>
          <a:prstGeom prst="straightConnector1">
            <a:avLst/>
          </a:prstGeom>
          <a:ln w="571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Box 21">
            <a:extLst>
              <a:ext uri="{FF2B5EF4-FFF2-40B4-BE49-F238E27FC236}">
                <a16:creationId xmlns:a16="http://schemas.microsoft.com/office/drawing/2014/main" id="{7AD2D0FB-C3D4-4EB9-9A1D-4CB1FEBB5EE6}"/>
              </a:ext>
            </a:extLst>
          </p:cNvPr>
          <p:cNvSpPr txBox="1"/>
          <p:nvPr/>
        </p:nvSpPr>
        <p:spPr>
          <a:xfrm>
            <a:off x="1535184" y="2204752"/>
            <a:ext cx="1526797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Excessive workload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E01FF540-A9F8-4C63-9A38-2B615ABCCA28}"/>
              </a:ext>
            </a:extLst>
          </p:cNvPr>
          <p:cNvSpPr txBox="1"/>
          <p:nvPr/>
        </p:nvSpPr>
        <p:spPr>
          <a:xfrm>
            <a:off x="2546059" y="2429339"/>
            <a:ext cx="1048624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Unrealistic deadlines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A177EBD2-3DD4-4F67-AA01-055F03478FD0}"/>
              </a:ext>
            </a:extLst>
          </p:cNvPr>
          <p:cNvSpPr txBox="1"/>
          <p:nvPr/>
        </p:nvSpPr>
        <p:spPr>
          <a:xfrm>
            <a:off x="1950440" y="2740150"/>
            <a:ext cx="1258349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Lack of cooperation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2E13267D-9B6E-4ACC-8E6F-E1FA403C87E0}"/>
              </a:ext>
            </a:extLst>
          </p:cNvPr>
          <p:cNvSpPr txBox="1"/>
          <p:nvPr/>
        </p:nvSpPr>
        <p:spPr>
          <a:xfrm>
            <a:off x="3133288" y="2823202"/>
            <a:ext cx="939568" cy="6001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Minimal managerial support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43C543E3-A3EF-4DD4-A846-F4B70EAEC976}"/>
              </a:ext>
            </a:extLst>
          </p:cNvPr>
          <p:cNvSpPr txBox="1"/>
          <p:nvPr/>
        </p:nvSpPr>
        <p:spPr>
          <a:xfrm>
            <a:off x="1988190" y="4768415"/>
            <a:ext cx="107379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Financial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6A1B5F93-D9A2-4C9A-A8A4-0B86D4FA8DEA}"/>
              </a:ext>
            </a:extLst>
          </p:cNvPr>
          <p:cNvSpPr txBox="1"/>
          <p:nvPr/>
        </p:nvSpPr>
        <p:spPr>
          <a:xfrm>
            <a:off x="2046913" y="4081244"/>
            <a:ext cx="771787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Low income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5117F98C-5F7B-4EBC-B99B-8F0F658806C8}"/>
              </a:ext>
            </a:extLst>
          </p:cNvPr>
          <p:cNvSpPr txBox="1"/>
          <p:nvPr/>
        </p:nvSpPr>
        <p:spPr>
          <a:xfrm>
            <a:off x="3070371" y="3920328"/>
            <a:ext cx="922789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High living costs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557E01EB-39DF-4CAC-BA4F-D2818C755667}"/>
              </a:ext>
            </a:extLst>
          </p:cNvPr>
          <p:cNvSpPr txBox="1"/>
          <p:nvPr/>
        </p:nvSpPr>
        <p:spPr>
          <a:xfrm>
            <a:off x="3741491" y="2035475"/>
            <a:ext cx="1291904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Poor working conditions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4B321134-7A26-4784-BBF5-40EABEB5285A}"/>
              </a:ext>
            </a:extLst>
          </p:cNvPr>
          <p:cNvSpPr txBox="1"/>
          <p:nvPr/>
        </p:nvSpPr>
        <p:spPr>
          <a:xfrm>
            <a:off x="4387443" y="2555484"/>
            <a:ext cx="1094763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High level of noise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62807222-1E9B-491F-9CC9-CF243D542F42}"/>
              </a:ext>
            </a:extLst>
          </p:cNvPr>
          <p:cNvSpPr txBox="1"/>
          <p:nvPr/>
        </p:nvSpPr>
        <p:spPr>
          <a:xfrm>
            <a:off x="3967992" y="3007739"/>
            <a:ext cx="939568" cy="6001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Lack of personal space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A15EC9CA-8B5E-4865-8316-8E72C76B539B}"/>
              </a:ext>
            </a:extLst>
          </p:cNvPr>
          <p:cNvSpPr txBox="1"/>
          <p:nvPr/>
        </p:nvSpPr>
        <p:spPr>
          <a:xfrm>
            <a:off x="3489821" y="4731391"/>
            <a:ext cx="1166069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Work relationships</a:t>
            </a: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3BA8D332-8B6C-41BC-93F7-1E04FACCD796}"/>
              </a:ext>
            </a:extLst>
          </p:cNvPr>
          <p:cNvSpPr txBox="1"/>
          <p:nvPr/>
        </p:nvSpPr>
        <p:spPr>
          <a:xfrm>
            <a:off x="4412608" y="4169514"/>
            <a:ext cx="1199627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Feeling of isolation</a:t>
            </a: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9394677B-E2FE-4D68-BE72-B752BE069A56}"/>
              </a:ext>
            </a:extLst>
          </p:cNvPr>
          <p:cNvSpPr txBox="1"/>
          <p:nvPr/>
        </p:nvSpPr>
        <p:spPr>
          <a:xfrm>
            <a:off x="3905075" y="3670103"/>
            <a:ext cx="939568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Unfairly treatment</a:t>
            </a: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6A5B73EA-ACF2-4E27-B124-7E34B4A6C123}"/>
              </a:ext>
            </a:extLst>
          </p:cNvPr>
          <p:cNvSpPr txBox="1"/>
          <p:nvPr/>
        </p:nvSpPr>
        <p:spPr>
          <a:xfrm>
            <a:off x="5209563" y="2026451"/>
            <a:ext cx="1006679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Work-life balance</a:t>
            </a: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A1A37BB8-6CDB-4314-986F-2706E0C81F9B}"/>
              </a:ext>
            </a:extLst>
          </p:cNvPr>
          <p:cNvSpPr txBox="1"/>
          <p:nvPr/>
        </p:nvSpPr>
        <p:spPr>
          <a:xfrm>
            <a:off x="5922628" y="2575806"/>
            <a:ext cx="95914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Long hours</a:t>
            </a: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8CC39A9D-1496-4243-993A-BE0B7FA0C7DC}"/>
              </a:ext>
            </a:extLst>
          </p:cNvPr>
          <p:cNvSpPr txBox="1"/>
          <p:nvPr/>
        </p:nvSpPr>
        <p:spPr>
          <a:xfrm>
            <a:off x="5423483" y="3048476"/>
            <a:ext cx="911603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Taking work home</a:t>
            </a: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0B5D25F7-35B9-4AE8-99EF-1D27C5C88460}"/>
              </a:ext>
            </a:extLst>
          </p:cNvPr>
          <p:cNvSpPr txBox="1"/>
          <p:nvPr/>
        </p:nvSpPr>
        <p:spPr>
          <a:xfrm>
            <a:off x="5482206" y="4672668"/>
            <a:ext cx="1287710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Job security </a:t>
            </a:r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2989B1EB-02BB-46DE-90E8-092A6C057E32}"/>
              </a:ext>
            </a:extLst>
          </p:cNvPr>
          <p:cNvSpPr txBox="1"/>
          <p:nvPr/>
        </p:nvSpPr>
        <p:spPr>
          <a:xfrm>
            <a:off x="5482206" y="3741490"/>
            <a:ext cx="852880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Job length</a:t>
            </a:r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3F008423-E338-4E08-9D83-3484BA9A8099}"/>
              </a:ext>
            </a:extLst>
          </p:cNvPr>
          <p:cNvSpPr txBox="1"/>
          <p:nvPr/>
        </p:nvSpPr>
        <p:spPr>
          <a:xfrm>
            <a:off x="6272168" y="3858552"/>
            <a:ext cx="1157681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Development opportunities</a:t>
            </a:r>
          </a:p>
        </p:txBody>
      </p:sp>
      <p:sp>
        <p:nvSpPr>
          <p:cNvPr id="42" name="TextBox 41">
            <a:extLst>
              <a:ext uri="{FF2B5EF4-FFF2-40B4-BE49-F238E27FC236}">
                <a16:creationId xmlns:a16="http://schemas.microsoft.com/office/drawing/2014/main" id="{D7BE6784-8030-41F4-9367-F183A1C81FC3}"/>
              </a:ext>
            </a:extLst>
          </p:cNvPr>
          <p:cNvSpPr txBox="1"/>
          <p:nvPr/>
        </p:nvSpPr>
        <p:spPr>
          <a:xfrm>
            <a:off x="5342389" y="4117954"/>
            <a:ext cx="836103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Pay level</a:t>
            </a:r>
          </a:p>
        </p:txBody>
      </p:sp>
      <p:sp>
        <p:nvSpPr>
          <p:cNvPr id="43" name="TextBox 42">
            <a:extLst>
              <a:ext uri="{FF2B5EF4-FFF2-40B4-BE49-F238E27FC236}">
                <a16:creationId xmlns:a16="http://schemas.microsoft.com/office/drawing/2014/main" id="{59A6736B-B920-4735-94BD-7A6FD67F3F63}"/>
              </a:ext>
            </a:extLst>
          </p:cNvPr>
          <p:cNvSpPr txBox="1"/>
          <p:nvPr/>
        </p:nvSpPr>
        <p:spPr>
          <a:xfrm>
            <a:off x="1535184" y="5519956"/>
            <a:ext cx="5346585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>
                <a:latin typeface="Arial" panose="020B0604020202020204" pitchFamily="34" charset="0"/>
                <a:cs typeface="Arial" panose="020B0604020202020204" pitchFamily="34" charset="0"/>
              </a:rPr>
              <a:t>(Top 10 Causes of Stress at Work | Champion Health, 2021)</a:t>
            </a: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8046759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C7FA33FF-088D-4F16-95A2-2C64D353DE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376EFB1-01CF-419F-ABF1-2AF02BBFCB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6464595" cy="6858000"/>
          </a:xfrm>
          <a:prstGeom prst="rect">
            <a:avLst/>
          </a:prstGeom>
          <a:solidFill>
            <a:schemeClr val="bg1">
              <a:alpha val="8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FF9DEA15-78BD-4750-AA18-B9F28A6D5A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4546337" cy="6858000"/>
          </a:xfrm>
          <a:custGeom>
            <a:avLst/>
            <a:gdLst>
              <a:gd name="connsiteX0" fmla="*/ 0 w 4319042"/>
              <a:gd name="connsiteY0" fmla="*/ 0 h 6858000"/>
              <a:gd name="connsiteX1" fmla="*/ 1142888 w 4319042"/>
              <a:gd name="connsiteY1" fmla="*/ 0 h 6858000"/>
              <a:gd name="connsiteX2" fmla="*/ 4319042 w 4319042"/>
              <a:gd name="connsiteY2" fmla="*/ 6858000 h 6858000"/>
              <a:gd name="connsiteX3" fmla="*/ 0 w 4319042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319042" h="6858000">
                <a:moveTo>
                  <a:pt x="0" y="0"/>
                </a:moveTo>
                <a:lnTo>
                  <a:pt x="1142888" y="0"/>
                </a:lnTo>
                <a:lnTo>
                  <a:pt x="4319042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BDC96AD-B014-40B4-9A58-91959AC54B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2393" y="71308"/>
            <a:ext cx="5157216" cy="952150"/>
          </a:xfrm>
        </p:spPr>
        <p:txBody>
          <a:bodyPr>
            <a:normAutofit/>
          </a:bodyPr>
          <a:lstStyle/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Solutions to work-related stress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62FBB2-E975-4812-80C5-EA04FC35D9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2613" y="1191238"/>
            <a:ext cx="5819275" cy="5595456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Methods used by individual</a:t>
            </a:r>
          </a:p>
          <a:p>
            <a:pPr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88% of the UK workforce are now taking measures to prevent work-related stress.</a:t>
            </a:r>
          </a:p>
          <a:p>
            <a:pPr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Most used method is to discuss the problem so it will not generate issues</a:t>
            </a:r>
          </a:p>
          <a:p>
            <a:pPr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Unfortunately, to manage stress level, 32% use stimulants (nicotine, alcohol, caffeine)</a:t>
            </a:r>
          </a:p>
          <a:p>
            <a:pPr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42% are exercising, doing meditation and yoga</a:t>
            </a:r>
          </a:p>
          <a:p>
            <a:pPr marL="0" indent="0">
              <a:buNone/>
            </a:pPr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Methods used by organisations</a:t>
            </a:r>
          </a:p>
          <a:p>
            <a:pPr>
              <a:lnSpc>
                <a:spcPct val="16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As a Covid-19 measurement, companies have implemented a working from home policy</a:t>
            </a:r>
          </a:p>
          <a:p>
            <a:pPr>
              <a:lnSpc>
                <a:spcPct val="16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Companies offering flexible working hours</a:t>
            </a:r>
          </a:p>
          <a:p>
            <a:pPr>
              <a:lnSpc>
                <a:spcPct val="16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Organising social events</a:t>
            </a:r>
          </a:p>
          <a:p>
            <a:pPr>
              <a:lnSpc>
                <a:spcPct val="16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Offering counselling for staff</a:t>
            </a:r>
          </a:p>
          <a:p>
            <a:pPr marL="0" indent="0">
              <a:lnSpc>
                <a:spcPct val="160000"/>
              </a:lnSpc>
              <a:buNone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(The 2020 UK workplace stress survey |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Perkbox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2021)</a:t>
            </a:r>
          </a:p>
          <a:p>
            <a:pPr marL="0" indent="0">
              <a:lnSpc>
                <a:spcPct val="160000"/>
              </a:lnSpc>
              <a:buNone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Companies such as BP, HSBC,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Brandwatch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and Eurostar International have adapted a free-stress environment by implementing an Employee Assistance Programme or offering yoga and meditation classes to it’s employees.</a:t>
            </a:r>
          </a:p>
          <a:p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21DD1FEC-C682-4B39-952D-1D4303C886C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82826" y="2121763"/>
            <a:ext cx="3971160" cy="40729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0667881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5FF530-5372-4ADC-949F-98B8FCEADD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0"/>
            <a:ext cx="10515600" cy="759000"/>
          </a:xfrm>
        </p:spPr>
        <p:txBody>
          <a:bodyPr>
            <a:normAutofit/>
          </a:bodyPr>
          <a:lstStyle/>
          <a:p>
            <a:pPr algn="ctr"/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933E00-F344-4C41-9B42-14F50B8DF4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2429" y="759000"/>
            <a:ext cx="11627141" cy="5673624"/>
          </a:xfrm>
        </p:spPr>
        <p:txBody>
          <a:bodyPr>
            <a:no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1. Closebrothersam.com. 2021. 25 million UK employees affected by money worries while at work | Close Brothers Asset Management. [online] Available at: &lt;https://www.closebrothersam.com/for-employers/news-and-insights/25-million-uk-employees-affected-by-money-worries-while-at-work/&gt; [Accessed 5 November 2021].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2. Hse.gov.uk. 2021. [online] Available at: &lt;https://www.hse.gov.uk/statistics/causdis/stress.pdf&gt; [Accessed 3 November 2021].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3. University of Birmingham. 2021. COVID-19 pandemic creates new causes of 'workplace' stress. [online] Available at: &lt;https://www.birmingham.ac.uk/news/latest/2020/11/covid-19-pandemic-creates-new-causes-of-%27workplace%27-stress.aspx&gt; [Accessed 6 November 2021].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4. Hr.admin.cam.ac.uk. 2021. Effects of Work-Related Stress | Human Resources. [online] Available at: &lt;https://www.hr.admin.cam.ac.uk/policies-procedures/managing-stress-and-promoting-wellbeing-work-policy/policy-statement/effects&gt; [Accessed 5 November 2021].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5.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Papadatou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, A., 2021. Large number of businesses run on outdated technology, finds new research. [online]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HRreview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. Available at: &lt;https://www.hrreview.co.uk/hr-news/outdated-technology-impacts-productivity/113645&gt; [Accessed 5 November 2021].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6. Mental Health Foundation. 2021. Political change and mental health. [online] Available at: &lt;https://www.mentalhealth.org.uk/blog/political-change-brexit-research&gt; [Accessed 5 November 2021].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7. Skillsyouneed.com. 2021. Stress in the Workplace |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SkillsYouNeed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. [online] Available at: &lt;https://www.skillsyouneed.com/ps/workplace-stress.html&gt; [Accessed 4 November 2021].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8.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Perkbox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. 2021. The 2020 UK workplace stress survey |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Perkbox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. [online] Available at: &lt;https://www.perkbox.com/uk/resources/library/2020-workplace-stress-survey&gt; [Accessed 3 November 2021].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9. Champion Health. 2021. Top 10 Causes of Stress at Work | Champion Health. [online] Available at: &lt;https://championhealth.co.uk/blog/top-causes-stress-work/&gt; [Accessed 7 November 2021].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10. CSP Online. 2021. Understanding Work Stress: Causes, Symptoms and Solutions | CSP Online. [online] Available at: &lt;https://online.csp.edu/resources/article/work-stress/&gt; [Accessed 3 November 2021].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11. Health and Safety Executive Northern Ireland. 2021. What is work-related stress?. [online] Available at: &lt;https://www.hseni.gov.uk/articles/what-work-related-stress&gt; [Accessed 3 November 2021].</a:t>
            </a:r>
          </a:p>
        </p:txBody>
      </p:sp>
    </p:spTree>
    <p:extLst>
      <p:ext uri="{BB962C8B-B14F-4D97-AF65-F5344CB8AC3E}">
        <p14:creationId xmlns:p14="http://schemas.microsoft.com/office/powerpoint/2010/main" val="111334237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272</TotalTime>
  <Words>1654</Words>
  <Application>Microsoft Office PowerPoint</Application>
  <PresentationFormat>Widescreen</PresentationFormat>
  <Paragraphs>145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Arial</vt:lpstr>
      <vt:lpstr>Calibri</vt:lpstr>
      <vt:lpstr>Calibri Light</vt:lpstr>
      <vt:lpstr>Office Theme</vt:lpstr>
      <vt:lpstr>Problem Solving and Decision making</vt:lpstr>
      <vt:lpstr>Nature of work-related stress</vt:lpstr>
      <vt:lpstr>PowerPoint Presentation</vt:lpstr>
      <vt:lpstr>The impact of work-related stress</vt:lpstr>
      <vt:lpstr>Cause and effect of work-related stress</vt:lpstr>
      <vt:lpstr>PowerPoint Presentation</vt:lpstr>
      <vt:lpstr>PESTLE Analysis on stress</vt:lpstr>
      <vt:lpstr>PowerPoint Presentation</vt:lpstr>
      <vt:lpstr>Fishbone diagram</vt:lpstr>
      <vt:lpstr>Solutions to work-related stress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Problem Solving and Decision making</dc:title>
  <dc:creator>Adrian Ioan Ulesan (2026789)</dc:creator>
  <cp:lastModifiedBy>Adrian Ioan Ulesan (2026789)</cp:lastModifiedBy>
  <cp:revision>17</cp:revision>
  <dcterms:created xsi:type="dcterms:W3CDTF">2021-11-09T09:59:48Z</dcterms:created>
  <dcterms:modified xsi:type="dcterms:W3CDTF">2021-11-09T14:32:30Z</dcterms:modified>
</cp:coreProperties>
</file>