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8" r:id="rId1"/>
    <p:sldMasterId id="2147483710" r:id="rId2"/>
    <p:sldMasterId id="2147483722" r:id="rId3"/>
  </p:sldMasterIdLst>
  <p:notesMasterIdLst>
    <p:notesMasterId r:id="rId15"/>
  </p:notesMasterIdLst>
  <p:sldIdLst>
    <p:sldId id="319" r:id="rId4"/>
    <p:sldId id="320" r:id="rId5"/>
    <p:sldId id="321" r:id="rId6"/>
    <p:sldId id="322" r:id="rId7"/>
    <p:sldId id="323" r:id="rId8"/>
    <p:sldId id="324" r:id="rId9"/>
    <p:sldId id="325" r:id="rId10"/>
    <p:sldId id="326" r:id="rId11"/>
    <p:sldId id="327" r:id="rId12"/>
    <p:sldId id="328" r:id="rId13"/>
    <p:sldId id="329" r:id="rId14"/>
  </p:sldIdLst>
  <p:sldSz cx="9144000" cy="6858000" type="screen4x3"/>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319">
          <p15:clr>
            <a:srgbClr val="A4A3A4"/>
          </p15:clr>
        </p15:guide>
        <p15:guide id="2" pos="2895">
          <p15:clr>
            <a:srgbClr val="A4A3A4"/>
          </p15:clr>
        </p15:guide>
      </p15:sldGuideLst>
    </p:ext>
    <p:ext uri="{2D200454-40CA-4A62-9FC3-DE9A4176ACB9}">
      <p15:notesGuideLst xmlns:p15="http://schemas.microsoft.com/office/powerpoint/2012/main">
        <p15:guide id="1" orient="horz" pos="3128">
          <p15:clr>
            <a:srgbClr val="A4A3A4"/>
          </p15:clr>
        </p15:guide>
        <p15:guide id="2" pos="214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RPL" initials="R" lastIdx="369" clrIdx="0"/>
  <p:cmAuthor id="1" name="Rachel Craven" initials="RC"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C5ECA"/>
    <a:srgbClr val="0066CC"/>
    <a:srgbClr val="FF33CC"/>
    <a:srgbClr val="2154AC"/>
    <a:srgbClr val="0A1432"/>
    <a:srgbClr val="232132"/>
    <a:srgbClr val="3D62AD"/>
    <a:srgbClr val="3366CC"/>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03" autoAdjust="0"/>
    <p:restoredTop sz="81295" autoAdjust="0"/>
  </p:normalViewPr>
  <p:slideViewPr>
    <p:cSldViewPr snapToGrid="0" snapToObjects="1">
      <p:cViewPr varScale="1">
        <p:scale>
          <a:sx n="51" d="100"/>
          <a:sy n="51" d="100"/>
        </p:scale>
        <p:origin x="1648" y="48"/>
      </p:cViewPr>
      <p:guideLst>
        <p:guide orient="horz" pos="4319"/>
        <p:guide pos="2895"/>
      </p:guideLst>
    </p:cSldViewPr>
  </p:slideViewPr>
  <p:outlineViewPr>
    <p:cViewPr>
      <p:scale>
        <a:sx n="33" d="100"/>
        <a:sy n="33" d="100"/>
      </p:scale>
      <p:origin x="48" y="143442"/>
    </p:cViewPr>
  </p:outlineViewPr>
  <p:notesTextViewPr>
    <p:cViewPr>
      <p:scale>
        <a:sx n="100" d="100"/>
        <a:sy n="100" d="100"/>
      </p:scale>
      <p:origin x="0" y="0"/>
    </p:cViewPr>
  </p:notesTextViewPr>
  <p:sorterViewPr>
    <p:cViewPr>
      <p:scale>
        <a:sx n="100" d="100"/>
        <a:sy n="100" d="100"/>
      </p:scale>
      <p:origin x="0" y="0"/>
    </p:cViewPr>
  </p:sorterViewPr>
  <p:notesViewPr>
    <p:cSldViewPr snapToGrid="0" snapToObjects="1" showGuides="1">
      <p:cViewPr varScale="1">
        <p:scale>
          <a:sx n="67" d="100"/>
          <a:sy n="67" d="100"/>
        </p:scale>
        <p:origin x="-3228" y="1914"/>
      </p:cViewPr>
      <p:guideLst>
        <p:guide orient="horz" pos="3128"/>
        <p:guide pos="214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657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6570"/>
          </a:xfrm>
          <a:prstGeom prst="rect">
            <a:avLst/>
          </a:prstGeom>
        </p:spPr>
        <p:txBody>
          <a:bodyPr vert="horz" lIns="91440" tIns="45720" rIns="91440" bIns="45720" rtlCol="0"/>
          <a:lstStyle>
            <a:lvl1pPr algn="r">
              <a:defRPr sz="1200"/>
            </a:lvl1pPr>
          </a:lstStyle>
          <a:p>
            <a:fld id="{2A7132CF-6D6C-4681-BEE0-5E48578B8E16}" type="datetimeFigureOut">
              <a:rPr lang="en-GB" smtClean="0"/>
              <a:t>19/09/2023</a:t>
            </a:fld>
            <a:endParaRPr lang="en-GB"/>
          </a:p>
        </p:txBody>
      </p:sp>
      <p:sp>
        <p:nvSpPr>
          <p:cNvPr id="4" name="Slide Image Placeholder 3"/>
          <p:cNvSpPr>
            <a:spLocks noGrp="1" noRot="1" noChangeAspect="1"/>
          </p:cNvSpPr>
          <p:nvPr>
            <p:ph type="sldImg" idx="2"/>
          </p:nvPr>
        </p:nvSpPr>
        <p:spPr>
          <a:xfrm>
            <a:off x="914400" y="744538"/>
            <a:ext cx="4965700" cy="37242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7415"/>
            <a:ext cx="5435600" cy="446913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6"/>
            <a:ext cx="2944283" cy="49657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6"/>
            <a:ext cx="2944283" cy="496570"/>
          </a:xfrm>
          <a:prstGeom prst="rect">
            <a:avLst/>
          </a:prstGeom>
        </p:spPr>
        <p:txBody>
          <a:bodyPr vert="horz" lIns="91440" tIns="45720" rIns="91440" bIns="45720" rtlCol="0" anchor="b"/>
          <a:lstStyle>
            <a:lvl1pPr algn="r">
              <a:defRPr sz="1200"/>
            </a:lvl1pPr>
          </a:lstStyle>
          <a:p>
            <a:fld id="{CBD536BE-7111-426C-AF6B-9B05D67A5FD6}" type="slidenum">
              <a:rPr lang="en-GB" smtClean="0"/>
              <a:t>‹#›</a:t>
            </a:fld>
            <a:endParaRPr lang="en-GB"/>
          </a:p>
        </p:txBody>
      </p:sp>
    </p:spTree>
    <p:extLst>
      <p:ext uri="{BB962C8B-B14F-4D97-AF65-F5344CB8AC3E}">
        <p14:creationId xmlns:p14="http://schemas.microsoft.com/office/powerpoint/2010/main" val="2144220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710377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r>
              <a:rPr lang="en-GB" b="0" u="none" dirty="0"/>
              <a:t>Differences could include:</a:t>
            </a:r>
            <a:r>
              <a:rPr lang="en-GB" b="0" u="none" baseline="0" dirty="0"/>
              <a:t> </a:t>
            </a:r>
            <a:endParaRPr lang="en-GB" b="0" u="none" dirty="0"/>
          </a:p>
          <a:p>
            <a:r>
              <a:rPr lang="en-GB" sz="1200" b="0" i="0" u="none" strike="noStrike" kern="1200" baseline="0" dirty="0">
                <a:solidFill>
                  <a:schemeClr val="tx1"/>
                </a:solidFill>
                <a:latin typeface="+mn-lt"/>
                <a:ea typeface="+mn-ea"/>
                <a:cs typeface="+mn-cs"/>
              </a:rPr>
              <a:t>- Age 			- Appearance </a:t>
            </a:r>
          </a:p>
          <a:p>
            <a:r>
              <a:rPr lang="en-GB" sz="1200" b="0" i="0" u="none" strike="noStrike" kern="1200" baseline="0" dirty="0">
                <a:solidFill>
                  <a:schemeClr val="tx1"/>
                </a:solidFill>
                <a:latin typeface="+mn-lt"/>
                <a:ea typeface="+mn-ea"/>
                <a:cs typeface="+mn-cs"/>
              </a:rPr>
              <a:t>- Ability 			- Disability </a:t>
            </a:r>
          </a:p>
          <a:p>
            <a:r>
              <a:rPr lang="en-GB" sz="1200" b="0" i="0" u="none" strike="noStrike" kern="1200" baseline="0" dirty="0">
                <a:solidFill>
                  <a:schemeClr val="tx1"/>
                </a:solidFill>
                <a:latin typeface="+mn-lt"/>
                <a:ea typeface="+mn-ea"/>
                <a:cs typeface="+mn-cs"/>
              </a:rPr>
              <a:t>- Job role 			- Health </a:t>
            </a:r>
          </a:p>
          <a:p>
            <a:r>
              <a:rPr lang="en-GB" sz="1200" b="0" i="0" u="none" strike="noStrike" kern="1200" baseline="0" dirty="0">
                <a:solidFill>
                  <a:schemeClr val="tx1"/>
                </a:solidFill>
                <a:latin typeface="+mn-lt"/>
                <a:ea typeface="+mn-ea"/>
                <a:cs typeface="+mn-cs"/>
              </a:rPr>
              <a:t>- Background 		- Gender </a:t>
            </a:r>
          </a:p>
          <a:p>
            <a:r>
              <a:rPr lang="en-GB" sz="1200" b="0" i="0" u="none" strike="noStrike" kern="1200" baseline="0" dirty="0">
                <a:solidFill>
                  <a:schemeClr val="tx1"/>
                </a:solidFill>
                <a:latin typeface="+mn-lt"/>
                <a:ea typeface="+mn-ea"/>
                <a:cs typeface="+mn-cs"/>
              </a:rPr>
              <a:t>- Family 			- Friends </a:t>
            </a:r>
          </a:p>
          <a:p>
            <a:r>
              <a:rPr lang="en-GB" sz="1200" b="0" i="0" u="none" strike="noStrike" kern="1200" baseline="0" dirty="0">
                <a:solidFill>
                  <a:schemeClr val="tx1"/>
                </a:solidFill>
                <a:latin typeface="+mn-lt"/>
                <a:ea typeface="+mn-ea"/>
                <a:cs typeface="+mn-cs"/>
              </a:rPr>
              <a:t>- Sexual orientation 		- Religion </a:t>
            </a:r>
          </a:p>
          <a:p>
            <a:r>
              <a:rPr lang="en-GB" sz="1200" b="0" i="0" u="none" strike="noStrike" kern="1200" baseline="0" dirty="0">
                <a:solidFill>
                  <a:schemeClr val="tx1"/>
                </a:solidFill>
                <a:latin typeface="+mn-lt"/>
                <a:ea typeface="+mn-ea"/>
                <a:cs typeface="+mn-cs"/>
              </a:rPr>
              <a:t>- Belief 			- Values </a:t>
            </a:r>
          </a:p>
          <a:p>
            <a:r>
              <a:rPr lang="en-GB" sz="1200" b="0" i="0" u="none" strike="noStrike" kern="1200" baseline="0" dirty="0">
                <a:solidFill>
                  <a:schemeClr val="tx1"/>
                </a:solidFill>
                <a:latin typeface="+mn-lt"/>
                <a:ea typeface="+mn-ea"/>
                <a:cs typeface="+mn-cs"/>
              </a:rPr>
              <a:t>- Culture 			- Marital status </a:t>
            </a:r>
          </a:p>
          <a:p>
            <a:endParaRPr lang="en-GB" b="1" dirty="0"/>
          </a:p>
          <a:p>
            <a:r>
              <a:rPr lang="en-GB" i="0" u="none" dirty="0"/>
              <a:t>Discrimination </a:t>
            </a:r>
            <a:r>
              <a:rPr lang="en-GB" i="0" u="none" baseline="0" dirty="0"/>
              <a:t>is often based on:</a:t>
            </a:r>
          </a:p>
          <a:p>
            <a:r>
              <a:rPr lang="en-GB" sz="1200" b="1" i="0" u="none" strike="noStrike" kern="1200" baseline="0" dirty="0">
                <a:solidFill>
                  <a:schemeClr val="tx1"/>
                </a:solidFill>
                <a:latin typeface="+mn-lt"/>
                <a:ea typeface="+mn-ea"/>
                <a:cs typeface="+mn-cs"/>
              </a:rPr>
              <a:t>Labelling </a:t>
            </a:r>
            <a:r>
              <a:rPr lang="en-GB" sz="1200" b="0" i="0" u="none" strike="noStrike" kern="1200" baseline="0" dirty="0">
                <a:solidFill>
                  <a:schemeClr val="tx1"/>
                </a:solidFill>
                <a:latin typeface="+mn-lt"/>
                <a:ea typeface="+mn-ea"/>
                <a:cs typeface="+mn-cs"/>
              </a:rPr>
              <a:t>means to give a group of people a name because of characteristics, for example ‘Goth’. </a:t>
            </a:r>
          </a:p>
          <a:p>
            <a:r>
              <a:rPr lang="en-GB" sz="1200" b="1" i="0" u="none" strike="noStrike" kern="1200" baseline="0" dirty="0">
                <a:solidFill>
                  <a:schemeClr val="tx1"/>
                </a:solidFill>
                <a:latin typeface="+mn-lt"/>
                <a:ea typeface="+mn-ea"/>
                <a:cs typeface="+mn-cs"/>
              </a:rPr>
              <a:t>Stereotyping </a:t>
            </a:r>
            <a:r>
              <a:rPr lang="en-GB" sz="1200" b="0" i="0" u="none" strike="noStrike" kern="1200" baseline="0" dirty="0">
                <a:solidFill>
                  <a:schemeClr val="tx1"/>
                </a:solidFill>
                <a:latin typeface="+mn-lt"/>
                <a:ea typeface="+mn-ea"/>
                <a:cs typeface="+mn-cs"/>
              </a:rPr>
              <a:t>means having an opinion about a group and applying this to anyone belonging to this group, for example no woman can park a car. </a:t>
            </a:r>
          </a:p>
          <a:p>
            <a:r>
              <a:rPr lang="en-GB" sz="1200" b="1" i="0" u="none" strike="noStrike" kern="1200" baseline="0" dirty="0">
                <a:solidFill>
                  <a:schemeClr val="tx1"/>
                </a:solidFill>
                <a:latin typeface="+mn-lt"/>
                <a:ea typeface="+mn-ea"/>
                <a:cs typeface="+mn-cs"/>
              </a:rPr>
              <a:t>Prejudice </a:t>
            </a:r>
            <a:r>
              <a:rPr lang="en-GB" sz="1200" b="0" i="0" u="none" strike="noStrike" kern="1200" baseline="0" dirty="0">
                <a:solidFill>
                  <a:schemeClr val="tx1"/>
                </a:solidFill>
                <a:latin typeface="+mn-lt"/>
                <a:ea typeface="+mn-ea"/>
                <a:cs typeface="+mn-cs"/>
              </a:rPr>
              <a:t>means to not like someone just because of the group they belong to.</a:t>
            </a:r>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3</a:t>
            </a:fld>
            <a:endParaRPr lang="en-GB">
              <a:solidFill>
                <a:prstClr val="black"/>
              </a:solidFill>
            </a:endParaRPr>
          </a:p>
        </p:txBody>
      </p:sp>
    </p:spTree>
    <p:extLst>
      <p:ext uri="{BB962C8B-B14F-4D97-AF65-F5344CB8AC3E}">
        <p14:creationId xmlns:p14="http://schemas.microsoft.com/office/powerpoint/2010/main" val="26125401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a:t>
            </a:r>
            <a:r>
              <a:rPr lang="en-GB" b="1" baseline="0" dirty="0"/>
              <a:t> Information</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baseline="0" dirty="0">
                <a:solidFill>
                  <a:schemeClr val="tx1"/>
                </a:solidFill>
                <a:latin typeface="+mn-lt"/>
                <a:ea typeface="+mn-ea"/>
                <a:cs typeface="+mn-cs"/>
              </a:rPr>
              <a:t>Person centred care </a:t>
            </a:r>
            <a:r>
              <a:rPr lang="en-GB" sz="1200" b="0" i="0" u="none" strike="noStrike" kern="1200" baseline="0" dirty="0">
                <a:solidFill>
                  <a:schemeClr val="tx1"/>
                </a:solidFill>
                <a:latin typeface="+mn-lt"/>
                <a:ea typeface="+mn-ea"/>
                <a:cs typeface="+mn-cs"/>
              </a:rPr>
              <a:t>focuses on the specific and unique needs of the individual. The individual must always be considered as an expert on their own care and needs. You must understand the likes and dislikes, beliefs and personal history of an individual to meet their needs in the best way possible.</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baseline="0" dirty="0">
                <a:solidFill>
                  <a:schemeClr val="tx1"/>
                </a:solidFill>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baseline="0" dirty="0">
                <a:solidFill>
                  <a:schemeClr val="tx1"/>
                </a:solidFill>
                <a:latin typeface="+mn-lt"/>
                <a:ea typeface="+mn-ea"/>
                <a:cs typeface="+mn-cs"/>
              </a:rPr>
              <a:t>Individuals that are being supported are unique.  </a:t>
            </a:r>
            <a:r>
              <a:rPr lang="en-GB" sz="1200" b="0" i="0" u="none" strike="noStrike" kern="1200" baseline="0" dirty="0">
                <a:solidFill>
                  <a:schemeClr val="tx1"/>
                </a:solidFill>
                <a:latin typeface="+mn-lt"/>
                <a:ea typeface="+mn-ea"/>
                <a:cs typeface="+mn-cs"/>
              </a:rPr>
              <a:t>That means that  the care they require will also need to be unique if it is going to meet their specific needs.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baseline="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b="1" u="none" dirty="0"/>
              <a:t>Working in a non-judgemental way. </a:t>
            </a:r>
            <a:r>
              <a:rPr lang="en-GB" dirty="0"/>
              <a:t>Workers</a:t>
            </a:r>
            <a:r>
              <a:rPr lang="en-GB" baseline="0" dirty="0"/>
              <a:t> must ensure that their own beliefs and judgements do not affect the care and support that is provided to the individual.</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b="1" u="none" baseline="0" dirty="0"/>
              <a:t>Agreed ways of working </a:t>
            </a:r>
            <a:r>
              <a:rPr lang="en-GB" baseline="0" dirty="0"/>
              <a:t>for your workplace to create an environment that is free from discrimination.</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b="1" i="0" u="none" baseline="0" dirty="0"/>
              <a:t>Working in an inclusive way </a:t>
            </a:r>
            <a:r>
              <a:rPr lang="en-GB" baseline="0" dirty="0"/>
              <a:t>means that workers see and value the positive contribution that all individuals can make to society and in their own care.</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b="1" u="none" baseline="0" dirty="0"/>
              <a:t>Challenging discriminatory practice </a:t>
            </a:r>
            <a:r>
              <a:rPr lang="en-GB" baseline="0" dirty="0"/>
              <a:t>can take courage.  Workers should have the confidence to confront and challenge discrimination and any inappropriate work practices when they witness it.</a:t>
            </a:r>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5</a:t>
            </a:fld>
            <a:endParaRPr lang="en-GB"/>
          </a:p>
        </p:txBody>
      </p:sp>
    </p:spTree>
    <p:extLst>
      <p:ext uri="{BB962C8B-B14F-4D97-AF65-F5344CB8AC3E}">
        <p14:creationId xmlns:p14="http://schemas.microsoft.com/office/powerpoint/2010/main" val="34818719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Question</a:t>
            </a:r>
          </a:p>
          <a:p>
            <a:r>
              <a:rPr lang="en-GB" b="0" dirty="0"/>
              <a:t>Ask</a:t>
            </a:r>
            <a:r>
              <a:rPr lang="en-GB" b="0" baseline="0" dirty="0"/>
              <a:t> the worker/s to discuss the key points of each piece of legislation that relates to equality, diversity and discrimination:</a:t>
            </a:r>
          </a:p>
          <a:p>
            <a:endParaRPr lang="en-GB" b="0" dirty="0"/>
          </a:p>
          <a:p>
            <a:r>
              <a:rPr lang="en-GB" sz="1200" b="1" i="0" u="none" strike="noStrike" kern="1200" baseline="0" dirty="0">
                <a:solidFill>
                  <a:schemeClr val="tx1"/>
                </a:solidFill>
                <a:latin typeface="+mn-lt"/>
                <a:ea typeface="+mn-ea"/>
                <a:cs typeface="+mn-cs"/>
              </a:rPr>
              <a:t>The Equality Act 2010 </a:t>
            </a:r>
            <a:r>
              <a:rPr lang="en-GB" sz="1200" b="0" i="0" u="none" strike="noStrike" kern="1200" baseline="0" dirty="0">
                <a:solidFill>
                  <a:schemeClr val="tx1"/>
                </a:solidFill>
                <a:latin typeface="+mn-lt"/>
                <a:ea typeface="+mn-ea"/>
                <a:cs typeface="+mn-cs"/>
              </a:rPr>
              <a:t>makes it unlawful to treat people unfairly because of the things that make them different (i.e. protected characteristics). The act also provides protection for individuals who experience discrimination because they are associated with someone who has a protected characteristic. The Act lists 9 protected characteristics:</a:t>
            </a:r>
          </a:p>
          <a:p>
            <a:pPr marL="457200" indent="-457200">
              <a:buFont typeface="Arial" panose="020B0604020202020204" pitchFamily="34" charset="0"/>
              <a:buChar char="•"/>
            </a:pPr>
            <a:r>
              <a:rPr lang="en-GB" sz="1200" dirty="0"/>
              <a:t>Age </a:t>
            </a:r>
          </a:p>
          <a:p>
            <a:pPr marL="457200" indent="-457200">
              <a:buFont typeface="Arial" panose="020B0604020202020204" pitchFamily="34" charset="0"/>
              <a:buChar char="•"/>
            </a:pPr>
            <a:r>
              <a:rPr lang="en-GB" sz="1200" dirty="0"/>
              <a:t>Disability </a:t>
            </a:r>
          </a:p>
          <a:p>
            <a:pPr marL="457200" indent="-457200">
              <a:buFont typeface="Arial" panose="020B0604020202020204" pitchFamily="34" charset="0"/>
              <a:buChar char="•"/>
            </a:pPr>
            <a:r>
              <a:rPr lang="en-GB" sz="1200" dirty="0"/>
              <a:t>Gender reassignment</a:t>
            </a:r>
          </a:p>
          <a:p>
            <a:pPr marL="457200" indent="-457200">
              <a:buFont typeface="Arial" panose="020B0604020202020204" pitchFamily="34" charset="0"/>
              <a:buChar char="•"/>
            </a:pPr>
            <a:r>
              <a:rPr lang="en-GB" sz="1200" dirty="0"/>
              <a:t>Sex </a:t>
            </a:r>
          </a:p>
          <a:p>
            <a:pPr marL="457200" indent="-457200">
              <a:buFont typeface="Arial" panose="020B0604020202020204" pitchFamily="34" charset="0"/>
              <a:buChar char="•"/>
            </a:pPr>
            <a:r>
              <a:rPr lang="en-GB" sz="1200" dirty="0"/>
              <a:t>Sexual orientation</a:t>
            </a:r>
          </a:p>
          <a:p>
            <a:pPr marL="457200" indent="-457200">
              <a:buFont typeface="Arial" panose="020B0604020202020204" pitchFamily="34" charset="0"/>
              <a:buChar char="•"/>
            </a:pPr>
            <a:r>
              <a:rPr lang="en-GB" sz="1200" dirty="0"/>
              <a:t>Race </a:t>
            </a:r>
          </a:p>
          <a:p>
            <a:pPr marL="457200" indent="-457200">
              <a:buFont typeface="Arial" panose="020B0604020202020204" pitchFamily="34" charset="0"/>
              <a:buChar char="•"/>
            </a:pPr>
            <a:r>
              <a:rPr lang="en-GB" sz="1200" dirty="0"/>
              <a:t>Religion or belief </a:t>
            </a:r>
          </a:p>
          <a:p>
            <a:pPr marL="457200" indent="-457200">
              <a:buFont typeface="Arial" panose="020B0604020202020204" pitchFamily="34" charset="0"/>
              <a:buChar char="•"/>
            </a:pPr>
            <a:r>
              <a:rPr lang="en-GB" sz="1200" dirty="0"/>
              <a:t>Marriage and civil partnership </a:t>
            </a:r>
          </a:p>
          <a:p>
            <a:pPr marL="457200" indent="-457200">
              <a:buFont typeface="Arial" panose="020B0604020202020204" pitchFamily="34" charset="0"/>
              <a:buChar char="•"/>
            </a:pPr>
            <a:r>
              <a:rPr lang="en-GB" sz="1200" dirty="0"/>
              <a:t>Pregnancy and maternity. </a:t>
            </a:r>
          </a:p>
          <a:p>
            <a:pPr marL="0" indent="0">
              <a:buFont typeface="Arial" panose="020B0604020202020204" pitchFamily="34" charset="0"/>
              <a:buNone/>
            </a:pPr>
            <a:endParaRPr lang="en-GB" sz="1200" dirty="0"/>
          </a:p>
          <a:p>
            <a:pPr marL="0" indent="0">
              <a:buFont typeface="Arial" panose="020B0604020202020204" pitchFamily="34" charset="0"/>
              <a:buNone/>
            </a:pPr>
            <a:r>
              <a:rPr lang="en-GB" sz="1200" b="1" u="none" dirty="0"/>
              <a:t>The</a:t>
            </a:r>
            <a:r>
              <a:rPr lang="en-GB" sz="1200" b="1" u="none" baseline="0" dirty="0"/>
              <a:t> Human Rights Act 1998 </a:t>
            </a:r>
            <a:r>
              <a:rPr lang="en-GB" sz="1200" b="0" i="0" u="none" strike="noStrike" kern="1200" baseline="0" dirty="0">
                <a:solidFill>
                  <a:schemeClr val="tx1"/>
                </a:solidFill>
                <a:latin typeface="+mn-lt"/>
                <a:ea typeface="+mn-ea"/>
                <a:cs typeface="+mn-cs"/>
              </a:rPr>
              <a:t>sets out the basic rights of every human being in the UK which apply regardless of their situation or characteristics. Equality and inclusion are basic human rights. This Act sets out how everyone should be treated by the state and by public authorities.</a:t>
            </a:r>
          </a:p>
          <a:p>
            <a:pPr marL="0" indent="0">
              <a:buFont typeface="Arial" panose="020B0604020202020204" pitchFamily="34" charset="0"/>
              <a:buNone/>
            </a:pPr>
            <a:endParaRPr lang="en-GB" sz="1200" b="0" i="0" u="none" strike="noStrike" kern="1200" baseline="0" dirty="0">
              <a:solidFill>
                <a:schemeClr val="tx1"/>
              </a:solidFill>
              <a:latin typeface="+mn-lt"/>
              <a:ea typeface="+mn-ea"/>
              <a:cs typeface="+mn-cs"/>
            </a:endParaRPr>
          </a:p>
          <a:p>
            <a:pPr marL="0" indent="0">
              <a:buFont typeface="Arial" panose="020B0604020202020204" pitchFamily="34" charset="0"/>
              <a:buNone/>
            </a:pPr>
            <a:r>
              <a:rPr lang="en-GB" sz="1200" b="1" i="0" u="none" strike="noStrike" kern="1200" baseline="0" dirty="0">
                <a:solidFill>
                  <a:schemeClr val="tx1"/>
                </a:solidFill>
                <a:latin typeface="+mn-lt"/>
                <a:ea typeface="+mn-ea"/>
                <a:cs typeface="+mn-cs"/>
              </a:rPr>
              <a:t>The Mental Capacity Act 2005 </a:t>
            </a:r>
            <a:r>
              <a:rPr lang="en-GB" sz="1200" b="0" i="0" u="none" strike="noStrike" kern="1200" baseline="0" dirty="0">
                <a:solidFill>
                  <a:schemeClr val="tx1"/>
                </a:solidFill>
                <a:latin typeface="+mn-lt"/>
                <a:ea typeface="+mn-ea"/>
                <a:cs typeface="+mn-cs"/>
              </a:rPr>
              <a:t>is designed to protect people who can’t make decisions for themselves and sets out the rights of individuals to be supported to make their own decisions whenever possible. Where a person is assessed not to have the capacity to make decisions then the decisions made on their behalf must take into consideration the individual’s needs and preferences and be in their best interests.</a:t>
            </a:r>
          </a:p>
          <a:p>
            <a:pPr marL="0" indent="0">
              <a:buFont typeface="Arial" panose="020B0604020202020204" pitchFamily="34" charset="0"/>
              <a:buNone/>
            </a:pPr>
            <a:endParaRPr lang="en-GB" sz="1200" b="0" i="0" u="none" strike="noStrike" kern="1200" baseline="0" dirty="0">
              <a:solidFill>
                <a:schemeClr val="tx1"/>
              </a:solidFill>
              <a:latin typeface="+mn-lt"/>
              <a:ea typeface="+mn-ea"/>
              <a:cs typeface="+mn-cs"/>
            </a:endParaRPr>
          </a:p>
          <a:p>
            <a:pPr marL="0" indent="0">
              <a:buFont typeface="Arial" panose="020B0604020202020204" pitchFamily="34" charset="0"/>
              <a:buNone/>
            </a:pPr>
            <a:r>
              <a:rPr lang="en-GB" sz="1200" b="1" i="0" u="none" strike="noStrike" kern="1200" baseline="0" dirty="0">
                <a:solidFill>
                  <a:schemeClr val="tx1"/>
                </a:solidFill>
                <a:latin typeface="+mn-lt"/>
                <a:ea typeface="+mn-ea"/>
                <a:cs typeface="+mn-cs"/>
              </a:rPr>
              <a:t>The Care Act 2014 </a:t>
            </a:r>
            <a:r>
              <a:rPr lang="en-GB" sz="1200" b="0" i="0" u="none" strike="noStrike" kern="1200" baseline="0" dirty="0">
                <a:solidFill>
                  <a:schemeClr val="tx1"/>
                </a:solidFill>
                <a:latin typeface="+mn-lt"/>
                <a:ea typeface="+mn-ea"/>
                <a:cs typeface="+mn-cs"/>
              </a:rPr>
              <a:t>brings care and support legislation together into a single Act and introduces a new wellbeing principle. It aims to make care and support clearer and fairer and to put people’s wellbeing at the centre of decisions, and include and develop personalisation in care. </a:t>
            </a:r>
          </a:p>
          <a:p>
            <a:pPr marL="0" indent="0">
              <a:buFont typeface="Arial" panose="020B0604020202020204" pitchFamily="34" charset="0"/>
              <a:buNone/>
            </a:pPr>
            <a:endParaRPr lang="en-GB" sz="1200" b="0" i="0" u="none" strike="noStrike" kern="1200" baseline="0" dirty="0">
              <a:solidFill>
                <a:schemeClr val="tx1"/>
              </a:solidFill>
              <a:latin typeface="+mn-lt"/>
              <a:ea typeface="+mn-ea"/>
              <a:cs typeface="+mn-cs"/>
            </a:endParaRPr>
          </a:p>
          <a:p>
            <a:pPr marL="0" indent="0">
              <a:buFont typeface="Arial" panose="020B0604020202020204" pitchFamily="34" charset="0"/>
              <a:buNone/>
            </a:pPr>
            <a:r>
              <a:rPr lang="en-GB" sz="1200" b="1" i="0" u="none" strike="noStrike" kern="1200" baseline="0" dirty="0">
                <a:solidFill>
                  <a:schemeClr val="tx1"/>
                </a:solidFill>
                <a:latin typeface="+mn-lt"/>
                <a:ea typeface="+mn-ea"/>
                <a:cs typeface="+mn-cs"/>
              </a:rPr>
              <a:t>The Health and Social Care Act 2012 </a:t>
            </a:r>
            <a:r>
              <a:rPr lang="en-GB" sz="1200" b="0" i="0" u="none" strike="noStrike" kern="1200" baseline="0" dirty="0">
                <a:solidFill>
                  <a:schemeClr val="tx1"/>
                </a:solidFill>
                <a:latin typeface="+mn-lt"/>
                <a:ea typeface="+mn-ea"/>
                <a:cs typeface="+mn-cs"/>
              </a:rPr>
              <a:t>aims to modernise NHS care by supporting new services and giving patients a greater voice in their care. </a:t>
            </a:r>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6</a:t>
            </a:fld>
            <a:endParaRPr lang="en-GB"/>
          </a:p>
        </p:txBody>
      </p:sp>
    </p:spTree>
    <p:extLst>
      <p:ext uri="{BB962C8B-B14F-4D97-AF65-F5344CB8AC3E}">
        <p14:creationId xmlns:p14="http://schemas.microsoft.com/office/powerpoint/2010/main" val="3779159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baseline="0" dirty="0"/>
              <a:t>Additional information</a:t>
            </a:r>
          </a:p>
          <a:p>
            <a:r>
              <a:rPr lang="en-GB" sz="1200" b="0" i="0" u="none" strike="noStrike" kern="1200" baseline="0" dirty="0">
                <a:solidFill>
                  <a:schemeClr val="tx1"/>
                </a:solidFill>
                <a:latin typeface="+mn-lt"/>
                <a:ea typeface="+mn-ea"/>
                <a:cs typeface="+mn-cs"/>
              </a:rPr>
              <a:t>The Code of Conduct for Healthcare Support Workers and Adult Social Care Workers includes the following principles: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Be accountable by making sure you can answer for your actions or omissions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Promote and uphold the privacy, dignity, rights, health and wellbeing of people who use care services and their carers at all times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Work in collaboration with your colleagues to ensure the delivery of high quality, safe and compassionate healthcare, social care and support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Communicate in an open, and effective way to promote the health, safety and wellbeing of people who use healthcare and social care services and their carers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Respect a person’s right to confidentiality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Strive to improve the quality of healthcare, care and support through continuing professional development </a:t>
            </a:r>
          </a:p>
          <a:p>
            <a:pPr marL="171450" indent="-171450">
              <a:buFont typeface="Arial" panose="020B0604020202020204" pitchFamily="34" charset="0"/>
              <a:buChar char="•"/>
            </a:pPr>
            <a:r>
              <a:rPr lang="en-GB" sz="1200" b="0" i="0" u="none" strike="noStrike" kern="1200" baseline="0" dirty="0">
                <a:solidFill>
                  <a:schemeClr val="tx1"/>
                </a:solidFill>
                <a:latin typeface="+mn-lt"/>
                <a:ea typeface="+mn-ea"/>
                <a:cs typeface="+mn-cs"/>
              </a:rPr>
              <a:t>Uphold and promote equality, diversity and inclusion. </a:t>
            </a:r>
          </a:p>
          <a:p>
            <a:pPr marL="171450" indent="-171450">
              <a:buFont typeface="Arial" panose="020B0604020202020204" pitchFamily="34" charset="0"/>
              <a:buChar char="•"/>
            </a:pPr>
            <a:endParaRPr lang="en-GB" sz="1200" b="0" i="0" u="none" strike="noStrike" kern="1200" baseline="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The Code of Conduct for Healthcare Support Workers and Adult Social Care Workers is overseen by Skills for Health and Skills for Care. </a:t>
            </a:r>
          </a:p>
        </p:txBody>
      </p:sp>
      <p:sp>
        <p:nvSpPr>
          <p:cNvPr id="4" name="Slide Number Placeholder 3"/>
          <p:cNvSpPr>
            <a:spLocks noGrp="1"/>
          </p:cNvSpPr>
          <p:nvPr>
            <p:ph type="sldNum" sz="quarter" idx="10"/>
          </p:nvPr>
        </p:nvSpPr>
        <p:spPr/>
        <p:txBody>
          <a:bodyPr/>
          <a:lstStyle/>
          <a:p>
            <a:fld id="{CBD536BE-7111-426C-AF6B-9B05D67A5FD6}" type="slidenum">
              <a:rPr lang="en-GB" smtClean="0"/>
              <a:t>7</a:t>
            </a:fld>
            <a:endParaRPr lang="en-GB"/>
          </a:p>
        </p:txBody>
      </p:sp>
    </p:spTree>
    <p:extLst>
      <p:ext uri="{BB962C8B-B14F-4D97-AF65-F5344CB8AC3E}">
        <p14:creationId xmlns:p14="http://schemas.microsoft.com/office/powerpoint/2010/main" val="2974280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baseline="0" dirty="0"/>
              <a:t>Discussion</a:t>
            </a:r>
          </a:p>
          <a:p>
            <a:r>
              <a:rPr lang="en-GB" b="0" baseline="0" dirty="0"/>
              <a:t>Ask the worker/s to discuss:</a:t>
            </a:r>
          </a:p>
          <a:p>
            <a:pPr marL="171450" indent="-171450">
              <a:buFont typeface="Arial" panose="020B0604020202020204" pitchFamily="34" charset="0"/>
              <a:buChar char="•"/>
            </a:pPr>
            <a:r>
              <a:rPr lang="en-GB" b="0" baseline="0" dirty="0"/>
              <a:t>How they could become aware of discriminatory behaviour </a:t>
            </a:r>
          </a:p>
          <a:p>
            <a:pPr marL="171450" indent="-171450">
              <a:buFont typeface="Arial" panose="020B0604020202020204" pitchFamily="34" charset="0"/>
              <a:buChar char="•"/>
            </a:pPr>
            <a:r>
              <a:rPr lang="en-GB" b="0" baseline="0" dirty="0"/>
              <a:t>What they can do to  challenge and change discriminatory practice.</a:t>
            </a:r>
          </a:p>
          <a:p>
            <a:endParaRPr lang="en-GB" b="0" baseline="0" dirty="0"/>
          </a:p>
          <a:p>
            <a:r>
              <a:rPr lang="en-GB" b="1" baseline="0" dirty="0"/>
              <a:t>Discussion points should include: </a:t>
            </a:r>
          </a:p>
          <a:p>
            <a:pPr marL="171450" indent="-171450">
              <a:buFont typeface="Arial" panose="020B0604020202020204" pitchFamily="34" charset="0"/>
              <a:buChar char="•"/>
            </a:pPr>
            <a:r>
              <a:rPr lang="en-GB" b="0" baseline="0" dirty="0"/>
              <a:t>Feedback from other workers/managers on their own work and performance</a:t>
            </a:r>
          </a:p>
          <a:p>
            <a:pPr marL="171450" indent="-171450">
              <a:buFont typeface="Arial" panose="020B0604020202020204" pitchFamily="34" charset="0"/>
              <a:buChar char="•"/>
            </a:pPr>
            <a:r>
              <a:rPr lang="en-GB" b="0" baseline="0" dirty="0"/>
              <a:t>Thinking about the way they work</a:t>
            </a:r>
          </a:p>
          <a:p>
            <a:pPr marL="171450" indent="-171450">
              <a:buFont typeface="Arial" panose="020B0604020202020204" pitchFamily="34" charset="0"/>
              <a:buChar char="•"/>
            </a:pPr>
            <a:r>
              <a:rPr lang="en-GB" b="0" baseline="0" dirty="0"/>
              <a:t>Watching other people work</a:t>
            </a:r>
          </a:p>
          <a:p>
            <a:pPr marL="171450" indent="-171450">
              <a:buFont typeface="Arial" panose="020B0604020202020204" pitchFamily="34" charset="0"/>
              <a:buChar char="•"/>
            </a:pPr>
            <a:r>
              <a:rPr lang="en-GB" b="0" baseline="0" dirty="0"/>
              <a:t>Watching how the individuals they support are treated</a:t>
            </a:r>
          </a:p>
          <a:p>
            <a:pPr marL="171450" indent="-171450">
              <a:buFont typeface="Arial" panose="020B0604020202020204" pitchFamily="34" charset="0"/>
              <a:buChar char="•"/>
            </a:pPr>
            <a:r>
              <a:rPr lang="en-GB" b="0" baseline="0" dirty="0"/>
              <a:t>Identifying poor practice is the first stage in changing it for the better. </a:t>
            </a:r>
          </a:p>
          <a:p>
            <a:pPr marL="171450" indent="-171450">
              <a:buFont typeface="Arial" panose="020B0604020202020204" pitchFamily="34" charset="0"/>
              <a:buChar char="•"/>
            </a:pPr>
            <a:r>
              <a:rPr lang="en-GB" b="0" baseline="0" dirty="0"/>
              <a:t>Reflection and feedback can help to identify how to do things differently to achieve better outcomes</a:t>
            </a:r>
          </a:p>
          <a:p>
            <a:pPr marL="171450" indent="-171450">
              <a:buFont typeface="Arial" panose="020B0604020202020204" pitchFamily="34" charset="0"/>
              <a:buChar char="•"/>
            </a:pPr>
            <a:r>
              <a:rPr lang="en-GB" b="0" baseline="0" dirty="0"/>
              <a:t>Information advice and support available from</a:t>
            </a:r>
          </a:p>
          <a:p>
            <a:pPr marL="628650" lvl="1" indent="-171450">
              <a:buFont typeface="Arial" panose="020B0604020202020204" pitchFamily="34" charset="0"/>
              <a:buChar char="•"/>
            </a:pPr>
            <a:r>
              <a:rPr lang="en-GB" b="0" baseline="0" dirty="0"/>
              <a:t>Agreed ways of working in their own organisation</a:t>
            </a:r>
          </a:p>
          <a:p>
            <a:pPr marL="628650" lvl="1" indent="-171450">
              <a:buFont typeface="Arial" panose="020B0604020202020204" pitchFamily="34" charset="0"/>
              <a:buChar char="•"/>
            </a:pPr>
            <a:r>
              <a:rPr lang="en-GB" b="0" baseline="0" dirty="0"/>
              <a:t>The Care Quality Commission’s standards for quality and safety</a:t>
            </a:r>
          </a:p>
          <a:p>
            <a:pPr marL="628650" lvl="1" indent="-171450">
              <a:buFont typeface="Arial" panose="020B0604020202020204" pitchFamily="34" charset="0"/>
              <a:buChar char="•"/>
            </a:pPr>
            <a:r>
              <a:rPr lang="en-GB" b="0" baseline="0" dirty="0"/>
              <a:t>Getting advice and guidance from their manager</a:t>
            </a:r>
          </a:p>
          <a:p>
            <a:pPr marL="628650" lvl="1" indent="-171450">
              <a:buFont typeface="Arial" panose="020B0604020202020204" pitchFamily="34" charset="0"/>
              <a:buChar char="•"/>
            </a:pPr>
            <a:r>
              <a:rPr lang="en-GB" b="0" baseline="0" dirty="0"/>
              <a:t>Discussion with colleagues and managers in meetings, discussions, supervision and appraisal</a:t>
            </a:r>
          </a:p>
          <a:p>
            <a:pPr marL="628650" lvl="1" indent="-171450">
              <a:buFont typeface="Arial" panose="020B0604020202020204" pitchFamily="34" charset="0"/>
              <a:buChar char="•"/>
            </a:pPr>
            <a:r>
              <a:rPr lang="en-GB" b="0" baseline="0" dirty="0"/>
              <a:t>Researching the subject e.g. websites, forums etc.</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8</a:t>
            </a:fld>
            <a:endParaRPr lang="en-GB"/>
          </a:p>
        </p:txBody>
      </p:sp>
    </p:spTree>
    <p:extLst>
      <p:ext uri="{BB962C8B-B14F-4D97-AF65-F5344CB8AC3E}">
        <p14:creationId xmlns:p14="http://schemas.microsoft.com/office/powerpoint/2010/main" val="26090826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Feedback</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dirty="0"/>
          </a:p>
          <a:p>
            <a:r>
              <a:rPr lang="en-GB" dirty="0"/>
              <a:t>A</a:t>
            </a:r>
            <a:r>
              <a:rPr lang="en-GB" baseline="0" dirty="0"/>
              <a:t> – </a:t>
            </a:r>
            <a:r>
              <a:rPr lang="en-GB" dirty="0"/>
              <a:t>Working in ways that</a:t>
            </a:r>
            <a:r>
              <a:rPr lang="en-GB" baseline="0" dirty="0"/>
              <a:t> promote equality, diversity and inclusion will help to ensure that people are treated fairly and that they are not discriminated against.</a:t>
            </a:r>
          </a:p>
          <a:p>
            <a:r>
              <a:rPr lang="en-GB" baseline="0" dirty="0"/>
              <a:t>B – By working in ways that promote diversity, workers are valuing the things that make people different, unique and individual.</a:t>
            </a:r>
          </a:p>
          <a:p>
            <a:r>
              <a:rPr lang="en-GB" baseline="0" dirty="0"/>
              <a:t>C – Working in ways that treat people as unique and embraces their differences ensures that their individual needs and preferences are respected.</a:t>
            </a:r>
          </a:p>
          <a:p>
            <a:r>
              <a:rPr lang="en-GB" baseline="0" dirty="0"/>
              <a:t>D – Enabling people to be involved in activities, groups and in society can help them to maintain a sense of self-worth and to feel like valued members of society.</a:t>
            </a:r>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9</a:t>
            </a:fld>
            <a:endParaRPr lang="en-GB"/>
          </a:p>
        </p:txBody>
      </p:sp>
    </p:spTree>
    <p:extLst>
      <p:ext uri="{BB962C8B-B14F-4D97-AF65-F5344CB8AC3E}">
        <p14:creationId xmlns:p14="http://schemas.microsoft.com/office/powerpoint/2010/main" val="19627643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Feedback</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dirty="0"/>
          </a:p>
          <a:p>
            <a:r>
              <a:rPr lang="en-GB" dirty="0"/>
              <a:t>A</a:t>
            </a:r>
            <a:r>
              <a:rPr lang="en-GB" baseline="0" dirty="0"/>
              <a:t> – </a:t>
            </a:r>
            <a:r>
              <a:rPr lang="en-GB" dirty="0"/>
              <a:t>It is part of your Duty of Care to</a:t>
            </a:r>
            <a:r>
              <a:rPr lang="en-GB" baseline="0" dirty="0"/>
              <a:t> uphold people’s rights and </a:t>
            </a:r>
            <a:r>
              <a:rPr lang="en-GB" dirty="0"/>
              <a:t>challenge discriminatory</a:t>
            </a:r>
            <a:r>
              <a:rPr lang="en-GB" baseline="0" dirty="0"/>
              <a:t> behaviour. You should not behave in the same way but should challenge the behaviour.</a:t>
            </a:r>
          </a:p>
          <a:p>
            <a:r>
              <a:rPr lang="en-GB" baseline="0" dirty="0"/>
              <a:t>B – If you identify discriminatory practice by another worker you should discuss it with your manager.  They will be able to identify ways that the worker can change the ways they work for the better. </a:t>
            </a:r>
          </a:p>
          <a:p>
            <a:r>
              <a:rPr lang="en-GB" baseline="0" dirty="0"/>
              <a:t>C – Although there may be a breach of The Human Rights Act, it is important that workers discuss the problem with their manager as this can lead to a positive change in working practices.</a:t>
            </a:r>
          </a:p>
          <a:p>
            <a:r>
              <a:rPr lang="en-GB" baseline="0" dirty="0"/>
              <a:t>D – Although there may be a breach of The Equality Act, it is important that workers discuss the problem with their manager as this can lead to a positive change in working practices.</a:t>
            </a:r>
          </a:p>
        </p:txBody>
      </p:sp>
      <p:sp>
        <p:nvSpPr>
          <p:cNvPr id="4" name="Slide Number Placeholder 3"/>
          <p:cNvSpPr>
            <a:spLocks noGrp="1"/>
          </p:cNvSpPr>
          <p:nvPr>
            <p:ph type="sldNum" sz="quarter" idx="10"/>
          </p:nvPr>
        </p:nvSpPr>
        <p:spPr/>
        <p:txBody>
          <a:bodyPr/>
          <a:lstStyle/>
          <a:p>
            <a:fld id="{CBD536BE-7111-426C-AF6B-9B05D67A5FD6}" type="slidenum">
              <a:rPr lang="en-GB" smtClean="0"/>
              <a:t>10</a:t>
            </a:fld>
            <a:endParaRPr lang="en-GB"/>
          </a:p>
        </p:txBody>
      </p:sp>
    </p:spTree>
    <p:extLst>
      <p:ext uri="{BB962C8B-B14F-4D97-AF65-F5344CB8AC3E}">
        <p14:creationId xmlns:p14="http://schemas.microsoft.com/office/powerpoint/2010/main" val="12415618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Feedback</a:t>
            </a:r>
          </a:p>
          <a:p>
            <a:endParaRPr lang="en-GB" dirty="0"/>
          </a:p>
          <a:p>
            <a:r>
              <a:rPr lang="en-GB" dirty="0"/>
              <a:t>A</a:t>
            </a:r>
            <a:r>
              <a:rPr lang="en-GB" baseline="0" dirty="0"/>
              <a:t> – It is the aim of Mental Capacity Act to protect people who can’t make decisions for themselves.</a:t>
            </a:r>
          </a:p>
          <a:p>
            <a:r>
              <a:rPr lang="en-GB" baseline="0" dirty="0"/>
              <a:t>B – The Equality Act sets out the 9 protected characteristics which can be the basis of discrimination.</a:t>
            </a:r>
          </a:p>
          <a:p>
            <a:r>
              <a:rPr lang="en-GB" baseline="0" dirty="0"/>
              <a:t>C – The Care Act introduces the ‘Wellbeing Principle.’</a:t>
            </a:r>
          </a:p>
          <a:p>
            <a:r>
              <a:rPr lang="en-GB" baseline="0" dirty="0"/>
              <a:t>D – The Human Rights Act sets out the basic rights and freedoms of every person in the United Kingdom.</a:t>
            </a:r>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11</a:t>
            </a:fld>
            <a:endParaRPr lang="en-GB"/>
          </a:p>
        </p:txBody>
      </p:sp>
    </p:spTree>
    <p:extLst>
      <p:ext uri="{BB962C8B-B14F-4D97-AF65-F5344CB8AC3E}">
        <p14:creationId xmlns:p14="http://schemas.microsoft.com/office/powerpoint/2010/main" val="79330179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19/09/2023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6103400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19/09/2023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479147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19/09/2023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27206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19/09/2023</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8171254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19/09/2023</a:t>
            </a:fld>
            <a:endParaRPr lang="en-GB">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37731027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19/09/2023</a:t>
            </a:fld>
            <a:endParaRPr lang="en-GB">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369111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19/09/2023</a:t>
            </a:fld>
            <a:endParaRPr lang="en-GB">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610579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19/09/2023</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2256650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19/09/2023</a:t>
            </a:fld>
            <a:endParaRPr lang="en-GB">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1703866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19/09/2023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460814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solidFill>
                  <a:prstClr val="black"/>
                </a:solidFill>
              </a:rPr>
              <a:pPr/>
              <a:t>19/09/2023</a:t>
            </a:fld>
            <a:endParaRPr lang="en-GB">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solidFill>
                  <a:prstClr val="black"/>
                </a:solidFill>
              </a:rPr>
              <a:pPr/>
              <a:t>‹#›</a:t>
            </a:fld>
            <a:endParaRPr lang="en-GB">
              <a:solidFill>
                <a:prstClr val="black"/>
              </a:solidFill>
            </a:endParaRPr>
          </a:p>
        </p:txBody>
      </p:sp>
    </p:spTree>
    <p:extLst>
      <p:ext uri="{BB962C8B-B14F-4D97-AF65-F5344CB8AC3E}">
        <p14:creationId xmlns:p14="http://schemas.microsoft.com/office/powerpoint/2010/main" val="40779301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0" y="0"/>
            <a:ext cx="9143999" cy="6356350"/>
          </a:xfrm>
          <a:prstGeom prst="rect">
            <a:avLst/>
          </a:prstGeom>
          <a:gradFill>
            <a:gsLst>
              <a:gs pos="0">
                <a:schemeClr val="accent1">
                  <a:tint val="100000"/>
                  <a:shade val="100000"/>
                  <a:satMod val="130000"/>
                </a:schemeClr>
              </a:gs>
              <a:gs pos="100000">
                <a:schemeClr val="bg1"/>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ctrTitle"/>
          </p:nvPr>
        </p:nvSpPr>
        <p:spPr>
          <a:xfrm>
            <a:off x="685800" y="2130425"/>
            <a:ext cx="77724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9/19/2023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6349910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b="1"/>
            </a:lvl1pPr>
            <a:lvl2pPr>
              <a:defRPr b="1"/>
            </a:lvl2pPr>
            <a:lvl3pPr>
              <a:defRPr b="1"/>
            </a:lvl3pPr>
            <a:lvl4pPr>
              <a:defRPr b="1"/>
            </a:lvl4pPr>
            <a:lvl5pPr>
              <a:defRPr b="1"/>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9/19/2023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0064861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9/19/2023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7265758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9/19/2023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7549047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9/19/2023</a:t>
            </a:fld>
            <a:endParaRPr lang="en-US">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7457955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9/19/2023</a:t>
            </a:fld>
            <a:endParaRPr lang="en-US">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401616684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9/19/2023</a:t>
            </a:fld>
            <a:endParaRPr lang="en-US">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1373316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9/19/2023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65641365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9/19/2023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41232295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9/19/2023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953794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9/19/2023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66571963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0" y="0"/>
            <a:ext cx="9143999" cy="6356350"/>
          </a:xfrm>
          <a:prstGeom prst="rect">
            <a:avLst/>
          </a:prstGeom>
          <a:gradFill>
            <a:gsLst>
              <a:gs pos="0">
                <a:schemeClr val="accent1">
                  <a:tint val="100000"/>
                  <a:shade val="100000"/>
                  <a:satMod val="130000"/>
                </a:schemeClr>
              </a:gs>
              <a:gs pos="100000">
                <a:schemeClr val="bg1"/>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solidFill>
                <a:prstClr val="white"/>
              </a:solidFill>
            </a:endParaRPr>
          </a:p>
        </p:txBody>
      </p:sp>
      <p:sp>
        <p:nvSpPr>
          <p:cNvPr id="2" name="Title 1"/>
          <p:cNvSpPr>
            <a:spLocks noGrp="1"/>
          </p:cNvSpPr>
          <p:nvPr>
            <p:ph type="ctrTitle"/>
          </p:nvPr>
        </p:nvSpPr>
        <p:spPr>
          <a:xfrm>
            <a:off x="685800" y="2130425"/>
            <a:ext cx="77724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9/19/2023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2361130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b="1"/>
            </a:lvl1pPr>
            <a:lvl2pPr>
              <a:defRPr b="1"/>
            </a:lvl2pPr>
            <a:lvl3pPr>
              <a:defRPr b="1"/>
            </a:lvl3pPr>
            <a:lvl4pPr>
              <a:defRPr b="1"/>
            </a:lvl4pPr>
            <a:lvl5pPr>
              <a:defRPr b="1"/>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9/19/2023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4740023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9/19/2023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4074849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9/19/2023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28452256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9/19/2023</a:t>
            </a:fld>
            <a:endParaRPr lang="en-US">
              <a:solidFill>
                <a:prstClr val="black"/>
              </a:solidFill>
            </a:endParaRPr>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64413306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9/19/2023</a:t>
            </a:fld>
            <a:endParaRPr lang="en-US">
              <a:solidFill>
                <a:prstClr val="black"/>
              </a:solidFill>
            </a:endParaRPr>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5024755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9/19/2023</a:t>
            </a:fld>
            <a:endParaRPr lang="en-US">
              <a:solidFill>
                <a:prstClr val="black"/>
              </a:solidFill>
            </a:endParaRPr>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24583501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9/19/2023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166417629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9/19/2023</a:t>
            </a:fld>
            <a:endParaRPr lang="en-US">
              <a:solidFill>
                <a:prstClr val="black"/>
              </a:solidFill>
            </a:endParaRPr>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64892320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9/19/2023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57708072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solidFill>
                  <a:prstClr val="black"/>
                </a:solidFill>
              </a:rPr>
              <a:pPr/>
              <a:t>9/19/2023</a:t>
            </a:fld>
            <a:endParaRPr lang="en-US">
              <a:solidFill>
                <a:prstClr val="black"/>
              </a:solidFill>
            </a:endParaRPr>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solidFill>
                <a:prstClr val="black"/>
              </a:solidFill>
            </a:endParaRPr>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solidFill>
                  <a:prstClr val="black"/>
                </a:solidFill>
              </a:rPr>
              <a:pPr/>
              <a:t>‹#›</a:t>
            </a:fld>
            <a:endParaRPr lang="en-US">
              <a:solidFill>
                <a:prstClr val="black"/>
              </a:solidFill>
            </a:endParaRPr>
          </a:p>
        </p:txBody>
      </p:sp>
    </p:spTree>
    <p:extLst>
      <p:ext uri="{BB962C8B-B14F-4D97-AF65-F5344CB8AC3E}">
        <p14:creationId xmlns:p14="http://schemas.microsoft.com/office/powerpoint/2010/main" val="32812016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1.pn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1"/>
            <a:ext cx="9144000" cy="6858000"/>
          </a:xfrm>
          <a:prstGeom prst="rect">
            <a:avLst/>
          </a:prstGeom>
          <a:gradFill>
            <a:gsLst>
              <a:gs pos="11000">
                <a:srgbClr val="002060"/>
              </a:gs>
              <a:gs pos="92000">
                <a:schemeClr val="bg1"/>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13" name="Title Placeholder 1"/>
          <p:cNvSpPr txBox="1">
            <a:spLocks/>
          </p:cNvSpPr>
          <p:nvPr/>
        </p:nvSpPr>
        <p:spPr>
          <a:xfrm>
            <a:off x="163442" y="1668488"/>
            <a:ext cx="6843002" cy="552173"/>
          </a:xfrm>
          <a:prstGeom prst="rect">
            <a:avLst/>
          </a:prstGeom>
        </p:spPr>
        <p:txBody>
          <a:bodyPr vert="horz" lIns="91440" tIns="45720" rIns="91440" bIns="45720" rtlCol="0" anchor="t">
            <a:norm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b="0" dirty="0">
                <a:solidFill>
                  <a:srgbClr val="002060"/>
                </a:solidFill>
              </a:rPr>
              <a:t>The CARE CERTIFICATE</a:t>
            </a:r>
            <a:endParaRPr lang="en-GB" sz="2400" b="0" dirty="0">
              <a:solidFill>
                <a:srgbClr val="002060"/>
              </a:solidFill>
            </a:endParaRPr>
          </a:p>
        </p:txBody>
      </p:sp>
      <p:sp>
        <p:nvSpPr>
          <p:cNvPr id="20" name="Text Box 28"/>
          <p:cNvSpPr txBox="1">
            <a:spLocks noChangeArrowheads="1"/>
          </p:cNvSpPr>
          <p:nvPr/>
        </p:nvSpPr>
        <p:spPr bwMode="auto">
          <a:xfrm>
            <a:off x="5212676" y="6385713"/>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fld id="{13EAF074-EBD3-3449-94F7-95AB91E0F6D5}" type="slidenum">
              <a:rPr lang="en-GB" sz="1300" b="1">
                <a:solidFill>
                  <a:prstClr val="white"/>
                </a:solidFill>
                <a:latin typeface="Arial" panose="020B0604020202020204" pitchFamily="34" charset="0"/>
                <a:cs typeface="Arial" panose="020B0604020202020204" pitchFamily="34" charset="0"/>
              </a:rPr>
              <a:pPr algn="ctr" eaLnBrk="0" hangingPunct="0"/>
              <a:t>‹#›</a:t>
            </a:fld>
            <a:endParaRPr lang="en-GB" sz="1300" b="1" dirty="0">
              <a:solidFill>
                <a:prstClr val="white"/>
              </a:solidFill>
              <a:latin typeface="Arial" panose="020B0604020202020204" pitchFamily="34" charset="0"/>
              <a:cs typeface="Arial" panose="020B0604020202020204" pitchFamily="34" charset="0"/>
            </a:endParaRPr>
          </a:p>
        </p:txBody>
      </p:sp>
      <p:sp>
        <p:nvSpPr>
          <p:cNvPr id="21" name="Chevron 20">
            <a:hlinkClick r:id="" action="ppaction://hlinkshowjump?jump=nextslide"/>
          </p:cNvPr>
          <p:cNvSpPr/>
          <p:nvPr/>
        </p:nvSpPr>
        <p:spPr>
          <a:xfrm>
            <a:off x="4855998"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22" name="Chevron 21">
            <a:hlinkClick r:id="" action="ppaction://hlinkshowjump?jump=previousslide"/>
          </p:cNvPr>
          <p:cNvSpPr/>
          <p:nvPr/>
        </p:nvSpPr>
        <p:spPr>
          <a:xfrm rot="10800000">
            <a:off x="4041585"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8" name="Picture 7">
            <a:hlinkClick r:id="" action="ppaction://noaction"/>
          </p:cNvPr>
          <p:cNvPicPr>
            <a:picLocks noChangeAspect="1"/>
          </p:cNvPicPr>
          <p:nvPr/>
        </p:nvPicPr>
        <p:blipFill rotWithShape="1">
          <a:blip r:embed="rId13"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chemeClr val="bg1"/>
            </a:solidFill>
          </a:ln>
        </p:spPr>
      </p:pic>
    </p:spTree>
    <p:extLst>
      <p:ext uri="{BB962C8B-B14F-4D97-AF65-F5344CB8AC3E}">
        <p14:creationId xmlns:p14="http://schemas.microsoft.com/office/powerpoint/2010/main" val="3597026382"/>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4" name="Rectangle 13"/>
          <p:cNvSpPr/>
          <p:nvPr/>
        </p:nvSpPr>
        <p:spPr>
          <a:xfrm>
            <a:off x="-20632" y="0"/>
            <a:ext cx="9164632" cy="100965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Placeholder 1"/>
          <p:cNvSpPr>
            <a:spLocks noGrp="1"/>
          </p:cNvSpPr>
          <p:nvPr>
            <p:ph type="title"/>
          </p:nvPr>
        </p:nvSpPr>
        <p:spPr>
          <a:xfrm>
            <a:off x="255325" y="87202"/>
            <a:ext cx="7223798" cy="920234"/>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10" name="Text Box 28"/>
          <p:cNvSpPr txBox="1">
            <a:spLocks noChangeArrowheads="1"/>
          </p:cNvSpPr>
          <p:nvPr/>
        </p:nvSpPr>
        <p:spPr bwMode="auto">
          <a:xfrm>
            <a:off x="5212676" y="6373838"/>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fld id="{13EAF074-EBD3-3449-94F7-95AB91E0F6D5}" type="slidenum">
              <a:rPr lang="en-GB" sz="1300" b="1">
                <a:solidFill>
                  <a:srgbClr val="002060"/>
                </a:solidFill>
                <a:latin typeface="Arial" panose="020B0604020202020204" pitchFamily="34" charset="0"/>
                <a:cs typeface="Arial" panose="020B0604020202020204" pitchFamily="34" charset="0"/>
              </a:rPr>
              <a:pPr algn="ctr" eaLnBrk="0" hangingPunct="0"/>
              <a:t>‹#›</a:t>
            </a:fld>
            <a:endParaRPr lang="en-GB" sz="1300" b="1" dirty="0">
              <a:solidFill>
                <a:srgbClr val="002060"/>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55325" y="1320673"/>
            <a:ext cx="8229600" cy="452893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5" name="Chevron 14">
            <a:hlinkClick r:id="" action="ppaction://hlinkshowjump?jump=nextslide"/>
          </p:cNvPr>
          <p:cNvSpPr/>
          <p:nvPr/>
        </p:nvSpPr>
        <p:spPr>
          <a:xfrm>
            <a:off x="4855998"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16" name="Chevron 15">
            <a:hlinkClick r:id="" action="ppaction://hlinkshowjump?jump=previousslide"/>
          </p:cNvPr>
          <p:cNvSpPr/>
          <p:nvPr/>
        </p:nvSpPr>
        <p:spPr>
          <a:xfrm rot="10800000">
            <a:off x="4041585"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17" name="Picture 16">
            <a:hlinkClick r:id="" action="ppaction://noaction"/>
          </p:cNvPr>
          <p:cNvPicPr>
            <a:picLocks noChangeAspect="1"/>
          </p:cNvPicPr>
          <p:nvPr/>
        </p:nvPicPr>
        <p:blipFill rotWithShape="1">
          <a:blip r:embed="rId13"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rgbClr val="0066CC"/>
            </a:solidFill>
          </a:ln>
        </p:spPr>
      </p:pic>
    </p:spTree>
    <p:extLst>
      <p:ext uri="{BB962C8B-B14F-4D97-AF65-F5344CB8AC3E}">
        <p14:creationId xmlns:p14="http://schemas.microsoft.com/office/powerpoint/2010/main" val="2114276703"/>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Lst>
  <p:txStyles>
    <p:titleStyle>
      <a:lvl1pPr algn="l" defTabSz="457200" rtl="0" eaLnBrk="1" latinLnBrk="0" hangingPunct="1">
        <a:spcBef>
          <a:spcPct val="0"/>
        </a:spcBef>
        <a:buNone/>
        <a:defRPr sz="32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457200" rtl="0" eaLnBrk="1" latinLnBrk="0" hangingPunct="1">
        <a:spcBef>
          <a:spcPct val="20000"/>
        </a:spcBef>
        <a:buClr>
          <a:srgbClr val="2154AC"/>
        </a:buClr>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4" name="Rectangle 13"/>
          <p:cNvSpPr/>
          <p:nvPr/>
        </p:nvSpPr>
        <p:spPr>
          <a:xfrm>
            <a:off x="-20632" y="0"/>
            <a:ext cx="9164632" cy="100965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endParaRPr>
          </a:p>
        </p:txBody>
      </p:sp>
      <p:sp>
        <p:nvSpPr>
          <p:cNvPr id="2" name="Title Placeholder 1"/>
          <p:cNvSpPr>
            <a:spLocks noGrp="1"/>
          </p:cNvSpPr>
          <p:nvPr>
            <p:ph type="title"/>
          </p:nvPr>
        </p:nvSpPr>
        <p:spPr>
          <a:xfrm>
            <a:off x="255325" y="87202"/>
            <a:ext cx="7223798" cy="920234"/>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10" name="Text Box 28"/>
          <p:cNvSpPr txBox="1">
            <a:spLocks noChangeArrowheads="1"/>
          </p:cNvSpPr>
          <p:nvPr/>
        </p:nvSpPr>
        <p:spPr bwMode="auto">
          <a:xfrm>
            <a:off x="5212676" y="6373838"/>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fld id="{13EAF074-EBD3-3449-94F7-95AB91E0F6D5}" type="slidenum">
              <a:rPr lang="en-GB" sz="1300" b="1">
                <a:solidFill>
                  <a:srgbClr val="002060"/>
                </a:solidFill>
                <a:latin typeface="Arial" panose="020B0604020202020204" pitchFamily="34" charset="0"/>
                <a:cs typeface="Arial" panose="020B0604020202020204" pitchFamily="34" charset="0"/>
              </a:rPr>
              <a:pPr algn="ctr" eaLnBrk="0" hangingPunct="0"/>
              <a:t>‹#›</a:t>
            </a:fld>
            <a:endParaRPr lang="en-GB" sz="1300" b="1" dirty="0">
              <a:solidFill>
                <a:srgbClr val="002060"/>
              </a:solidFill>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55325" y="1320673"/>
            <a:ext cx="8229600" cy="452893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5" name="Chevron 14">
            <a:hlinkClick r:id="" action="ppaction://hlinkshowjump?jump=nextslide"/>
          </p:cNvPr>
          <p:cNvSpPr/>
          <p:nvPr/>
        </p:nvSpPr>
        <p:spPr>
          <a:xfrm>
            <a:off x="4855998"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16" name="Chevron 15">
            <a:hlinkClick r:id="" action="ppaction://hlinkshowjump?jump=previousslide"/>
          </p:cNvPr>
          <p:cNvSpPr/>
          <p:nvPr/>
        </p:nvSpPr>
        <p:spPr>
          <a:xfrm rot="10800000">
            <a:off x="4041585"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17" name="Picture 16">
            <a:hlinkClick r:id="" action="ppaction://noaction"/>
          </p:cNvPr>
          <p:cNvPicPr>
            <a:picLocks noChangeAspect="1"/>
          </p:cNvPicPr>
          <p:nvPr/>
        </p:nvPicPr>
        <p:blipFill rotWithShape="1">
          <a:blip r:embed="rId13"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rgbClr val="0066CC"/>
            </a:solidFill>
          </a:ln>
        </p:spPr>
      </p:pic>
    </p:spTree>
    <p:extLst>
      <p:ext uri="{BB962C8B-B14F-4D97-AF65-F5344CB8AC3E}">
        <p14:creationId xmlns:p14="http://schemas.microsoft.com/office/powerpoint/2010/main" val="3064171931"/>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txStyles>
    <p:titleStyle>
      <a:lvl1pPr algn="l" defTabSz="457200" rtl="0" eaLnBrk="1" latinLnBrk="0" hangingPunct="1">
        <a:spcBef>
          <a:spcPct val="0"/>
        </a:spcBef>
        <a:buNone/>
        <a:defRPr sz="32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457200" rtl="0" eaLnBrk="1" latinLnBrk="0" hangingPunct="1">
        <a:spcBef>
          <a:spcPct val="20000"/>
        </a:spcBef>
        <a:buClr>
          <a:srgbClr val="2154AC"/>
        </a:buClr>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png"/><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4.xml"/><Relationship Id="rId5" Type="http://schemas.openxmlformats.org/officeDocument/2006/relationships/image" Target="../media/image2.png"/><Relationship Id="rId4" Type="http://schemas.openxmlformats.org/officeDocument/2006/relationships/image" Target="../media/image7.jpg"/></Relationships>
</file>

<file path=ppt/slides/_rels/slide9.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4.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 Id="rId9" Type="http://schemas.openxmlformats.org/officeDocument/2006/relationships/image" Target="../media/image14.png"/></Relationships>
</file>

<file path=ppt/slides/_rels/slide10.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image" Target="../media/image12.png"/><Relationship Id="rId7"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4.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15.png"/><Relationship Id="rId9" Type="http://schemas.openxmlformats.org/officeDocument/2006/relationships/image" Target="../media/image14.png"/></Relationships>
</file>

<file path=ppt/slides/_rels/slide11.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12.png"/><Relationship Id="rId7"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4.xml"/><Relationship Id="rId6" Type="http://schemas.openxmlformats.org/officeDocument/2006/relationships/image" Target="../media/image8.png"/><Relationship Id="rId5" Type="http://schemas.openxmlformats.org/officeDocument/2006/relationships/image" Target="../media/image17.png"/><Relationship Id="rId10" Type="http://schemas.openxmlformats.org/officeDocument/2006/relationships/image" Target="../media/image14.png"/><Relationship Id="rId4" Type="http://schemas.openxmlformats.org/officeDocument/2006/relationships/image" Target="../media/image16.png"/><Relationship Id="rId9" Type="http://schemas.openxmlformats.org/officeDocument/2006/relationships/image" Target="../media/image1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0944" y="2627416"/>
            <a:ext cx="6400800" cy="1752600"/>
          </a:xfrm>
        </p:spPr>
        <p:txBody>
          <a:bodyPr/>
          <a:lstStyle/>
          <a:p>
            <a:pPr algn="l"/>
            <a:r>
              <a:rPr lang="en-GB" sz="7200" b="1" dirty="0">
                <a:solidFill>
                  <a:schemeClr val="bg1"/>
                </a:solidFill>
                <a:latin typeface="Arial" panose="020B0604020202020204" pitchFamily="34" charset="0"/>
                <a:cs typeface="Arial" panose="020B0604020202020204" pitchFamily="34" charset="0"/>
              </a:rPr>
              <a:t>Equality and Diversity</a:t>
            </a:r>
          </a:p>
        </p:txBody>
      </p:sp>
      <p:sp>
        <p:nvSpPr>
          <p:cNvPr id="4" name="Title Placeholder 1"/>
          <p:cNvSpPr txBox="1">
            <a:spLocks/>
          </p:cNvSpPr>
          <p:nvPr/>
        </p:nvSpPr>
        <p:spPr>
          <a:xfrm>
            <a:off x="5183850" y="5766968"/>
            <a:ext cx="2185060" cy="552173"/>
          </a:xfrm>
          <a:prstGeom prst="rect">
            <a:avLst/>
          </a:prstGeom>
        </p:spPr>
        <p:txBody>
          <a:bodyPr vert="horz" lIns="91440" tIns="45720" rIns="91440" bIns="45720" rtlCol="0" anchor="t">
            <a:no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dirty="0">
                <a:solidFill>
                  <a:prstClr val="white"/>
                </a:solidFill>
              </a:rPr>
              <a:t>Standard</a:t>
            </a:r>
            <a:endParaRPr lang="en-GB" sz="2400" dirty="0">
              <a:solidFill>
                <a:prstClr val="white"/>
              </a:solidFill>
            </a:endParaRPr>
          </a:p>
        </p:txBody>
      </p:sp>
      <p:sp>
        <p:nvSpPr>
          <p:cNvPr id="5" name="TextBox 4"/>
          <p:cNvSpPr txBox="1"/>
          <p:nvPr/>
        </p:nvSpPr>
        <p:spPr>
          <a:xfrm>
            <a:off x="6650171" y="3114767"/>
            <a:ext cx="3135085" cy="4708981"/>
          </a:xfrm>
          <a:prstGeom prst="rect">
            <a:avLst/>
          </a:prstGeom>
          <a:noFill/>
        </p:spPr>
        <p:txBody>
          <a:bodyPr wrap="square" rtlCol="0">
            <a:spAutoFit/>
          </a:bodyPr>
          <a:lstStyle/>
          <a:p>
            <a:r>
              <a:rPr lang="en-GB" sz="30000" dirty="0">
                <a:solidFill>
                  <a:prstClr val="white"/>
                </a:solidFill>
                <a:latin typeface="Arial" panose="020B0604020202020204" pitchFamily="34" charset="0"/>
                <a:cs typeface="Arial" panose="020B0604020202020204" pitchFamily="34" charset="0"/>
              </a:rPr>
              <a:t>4</a:t>
            </a:r>
          </a:p>
        </p:txBody>
      </p:sp>
    </p:spTree>
    <p:extLst>
      <p:ext uri="{BB962C8B-B14F-4D97-AF65-F5344CB8AC3E}">
        <p14:creationId xmlns:p14="http://schemas.microsoft.com/office/powerpoint/2010/main" val="629013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255325" y="1320673"/>
            <a:ext cx="8229600" cy="2764439"/>
          </a:xfrm>
        </p:spPr>
        <p:txBody>
          <a:bodyPr>
            <a:normAutofit/>
          </a:bodyPr>
          <a:lstStyle/>
          <a:p>
            <a:pPr marL="0" indent="0">
              <a:buNone/>
            </a:pPr>
            <a:r>
              <a:rPr lang="en-GB" sz="2400" dirty="0">
                <a:solidFill>
                  <a:srgbClr val="002060"/>
                </a:solidFill>
              </a:rPr>
              <a:t>4.1</a:t>
            </a:r>
            <a:r>
              <a:rPr lang="en-GB" sz="2400" dirty="0"/>
              <a:t> </a:t>
            </a:r>
            <a:r>
              <a:rPr lang="en-GB" sz="2400" dirty="0">
                <a:solidFill>
                  <a:srgbClr val="0066CC"/>
                </a:solidFill>
              </a:rPr>
              <a:t>Understand the importance of equality and 		 	     inclusion</a:t>
            </a:r>
          </a:p>
          <a:p>
            <a:pPr marL="0" indent="0">
              <a:buNone/>
            </a:pPr>
            <a:r>
              <a:rPr lang="en-GB" sz="2400" dirty="0">
                <a:solidFill>
                  <a:srgbClr val="002060"/>
                </a:solidFill>
              </a:rPr>
              <a:t>4.2</a:t>
            </a:r>
            <a:r>
              <a:rPr lang="en-GB" sz="2400" dirty="0"/>
              <a:t> </a:t>
            </a:r>
            <a:r>
              <a:rPr lang="en-GB" sz="2400" dirty="0">
                <a:solidFill>
                  <a:srgbClr val="0066CC"/>
                </a:solidFill>
              </a:rPr>
              <a:t>Work in an inclusive way</a:t>
            </a:r>
          </a:p>
          <a:p>
            <a:pPr marL="0" indent="0">
              <a:buNone/>
            </a:pPr>
            <a:r>
              <a:rPr lang="en-GB" sz="2400" dirty="0">
                <a:solidFill>
                  <a:srgbClr val="002060"/>
                </a:solidFill>
              </a:rPr>
              <a:t>4.3</a:t>
            </a:r>
            <a:r>
              <a:rPr lang="en-GB" sz="2400" dirty="0"/>
              <a:t> </a:t>
            </a:r>
            <a:r>
              <a:rPr lang="en-GB" sz="2400" dirty="0">
                <a:solidFill>
                  <a:srgbClr val="0066CC"/>
                </a:solidFill>
              </a:rPr>
              <a:t>Access information, advice and support about diversity, equality and inclusion.</a:t>
            </a:r>
          </a:p>
          <a:p>
            <a:pPr marL="0" indent="0">
              <a:buNone/>
            </a:pPr>
            <a:endParaRPr lang="en-GB" dirty="0"/>
          </a:p>
        </p:txBody>
      </p:sp>
      <p:sp>
        <p:nvSpPr>
          <p:cNvPr id="6" name="Title Placeholder 1"/>
          <p:cNvSpPr txBox="1">
            <a:spLocks/>
          </p:cNvSpPr>
          <p:nvPr/>
        </p:nvSpPr>
        <p:spPr>
          <a:xfrm>
            <a:off x="5183850" y="5766968"/>
            <a:ext cx="2185060" cy="552173"/>
          </a:xfrm>
          <a:prstGeom prst="rect">
            <a:avLst/>
          </a:prstGeom>
        </p:spPr>
        <p:txBody>
          <a:bodyPr vert="horz" lIns="91440" tIns="45720" rIns="91440" bIns="45720" rtlCol="0" anchor="t">
            <a:no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dirty="0">
                <a:solidFill>
                  <a:srgbClr val="002060"/>
                </a:solidFill>
              </a:rPr>
              <a:t>Standard</a:t>
            </a:r>
            <a:endParaRPr lang="en-GB" sz="2400" dirty="0">
              <a:solidFill>
                <a:srgbClr val="002060"/>
              </a:solidFill>
            </a:endParaRPr>
          </a:p>
        </p:txBody>
      </p:sp>
      <p:sp>
        <p:nvSpPr>
          <p:cNvPr id="7" name="TextBox 6"/>
          <p:cNvSpPr txBox="1"/>
          <p:nvPr/>
        </p:nvSpPr>
        <p:spPr>
          <a:xfrm>
            <a:off x="6650171" y="3114767"/>
            <a:ext cx="3135085" cy="4708981"/>
          </a:xfrm>
          <a:prstGeom prst="rect">
            <a:avLst/>
          </a:prstGeom>
          <a:noFill/>
        </p:spPr>
        <p:txBody>
          <a:bodyPr wrap="square" rtlCol="0">
            <a:spAutoFit/>
          </a:bodyPr>
          <a:lstStyle/>
          <a:p>
            <a:r>
              <a:rPr lang="en-GB" sz="30000" dirty="0">
                <a:solidFill>
                  <a:srgbClr val="002060"/>
                </a:solidFill>
                <a:latin typeface="Arial" panose="020B0604020202020204" pitchFamily="34" charset="0"/>
                <a:cs typeface="Arial" panose="020B0604020202020204" pitchFamily="34" charset="0"/>
              </a:rPr>
              <a:t>4</a:t>
            </a:r>
          </a:p>
        </p:txBody>
      </p:sp>
    </p:spTree>
    <p:extLst>
      <p:ext uri="{BB962C8B-B14F-4D97-AF65-F5344CB8AC3E}">
        <p14:creationId xmlns:p14="http://schemas.microsoft.com/office/powerpoint/2010/main" val="963861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Definitions</a:t>
            </a:r>
          </a:p>
        </p:txBody>
      </p:sp>
      <p:sp>
        <p:nvSpPr>
          <p:cNvPr id="3" name="Content Placeholder 2"/>
          <p:cNvSpPr>
            <a:spLocks noGrp="1"/>
          </p:cNvSpPr>
          <p:nvPr>
            <p:ph idx="1"/>
          </p:nvPr>
        </p:nvSpPr>
        <p:spPr>
          <a:xfrm>
            <a:off x="255325" y="1237548"/>
            <a:ext cx="8229600" cy="1241711"/>
          </a:xfrm>
        </p:spPr>
        <p:txBody>
          <a:bodyPr/>
          <a:lstStyle/>
          <a:p>
            <a:pPr marL="0" indent="0">
              <a:buNone/>
            </a:pPr>
            <a:r>
              <a:rPr lang="en-GB" dirty="0"/>
              <a:t>Working in ways that promote Equality, Diversity and Inclusion ensures that care is fair and individuals are not discriminated against</a:t>
            </a:r>
          </a:p>
        </p:txBody>
      </p:sp>
      <p:sp>
        <p:nvSpPr>
          <p:cNvPr id="4" name="Rectangle 3"/>
          <p:cNvSpPr/>
          <p:nvPr/>
        </p:nvSpPr>
        <p:spPr>
          <a:xfrm>
            <a:off x="254791" y="2504763"/>
            <a:ext cx="2743749"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Equality</a:t>
            </a:r>
          </a:p>
        </p:txBody>
      </p:sp>
      <p:sp>
        <p:nvSpPr>
          <p:cNvPr id="5" name="Rectangle 4"/>
          <p:cNvSpPr/>
          <p:nvPr/>
        </p:nvSpPr>
        <p:spPr>
          <a:xfrm>
            <a:off x="249593" y="2912438"/>
            <a:ext cx="2749194" cy="164768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b="1" dirty="0">
                <a:solidFill>
                  <a:prstClr val="white"/>
                </a:solidFill>
                <a:latin typeface="Arial" panose="020B0604020202020204" pitchFamily="34" charset="0"/>
                <a:cs typeface="Arial" panose="020B0604020202020204" pitchFamily="34" charset="0"/>
              </a:rPr>
              <a:t>Means giving everyone equality of opportunity in line with their needs</a:t>
            </a:r>
          </a:p>
        </p:txBody>
      </p:sp>
      <p:sp>
        <p:nvSpPr>
          <p:cNvPr id="6" name="Rectangle 5"/>
          <p:cNvSpPr/>
          <p:nvPr/>
        </p:nvSpPr>
        <p:spPr>
          <a:xfrm>
            <a:off x="3209768" y="2480860"/>
            <a:ext cx="2743749"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Diversity</a:t>
            </a:r>
          </a:p>
        </p:txBody>
      </p:sp>
      <p:sp>
        <p:nvSpPr>
          <p:cNvPr id="7" name="Rectangle 6"/>
          <p:cNvSpPr/>
          <p:nvPr/>
        </p:nvSpPr>
        <p:spPr>
          <a:xfrm>
            <a:off x="3204570" y="2888535"/>
            <a:ext cx="2749194" cy="1671590"/>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b="1" dirty="0">
                <a:solidFill>
                  <a:prstClr val="white"/>
                </a:solidFill>
                <a:latin typeface="Arial" panose="020B0604020202020204" pitchFamily="34" charset="0"/>
                <a:cs typeface="Arial" panose="020B0604020202020204" pitchFamily="34" charset="0"/>
              </a:rPr>
              <a:t>Can be described as the differences that make people unique </a:t>
            </a:r>
          </a:p>
        </p:txBody>
      </p:sp>
      <p:sp>
        <p:nvSpPr>
          <p:cNvPr id="8" name="Rectangle 7"/>
          <p:cNvSpPr/>
          <p:nvPr/>
        </p:nvSpPr>
        <p:spPr>
          <a:xfrm>
            <a:off x="6141001" y="2479259"/>
            <a:ext cx="2743749"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Inclusion</a:t>
            </a:r>
          </a:p>
        </p:txBody>
      </p:sp>
      <p:sp>
        <p:nvSpPr>
          <p:cNvPr id="9" name="Rectangle 8"/>
          <p:cNvSpPr/>
          <p:nvPr/>
        </p:nvSpPr>
        <p:spPr>
          <a:xfrm>
            <a:off x="6135803" y="2886934"/>
            <a:ext cx="2749194" cy="1673191"/>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b="1" dirty="0">
                <a:solidFill>
                  <a:prstClr val="white"/>
                </a:solidFill>
                <a:latin typeface="Arial" panose="020B0604020202020204" pitchFamily="34" charset="0"/>
                <a:cs typeface="Arial" panose="020B0604020202020204" pitchFamily="34" charset="0"/>
              </a:rPr>
              <a:t>Means involving people within a group or within society</a:t>
            </a:r>
          </a:p>
        </p:txBody>
      </p:sp>
      <p:sp>
        <p:nvSpPr>
          <p:cNvPr id="10" name="Rectangle 9"/>
          <p:cNvSpPr/>
          <p:nvPr/>
        </p:nvSpPr>
        <p:spPr>
          <a:xfrm>
            <a:off x="254544" y="4718305"/>
            <a:ext cx="8618547"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Discrimination</a:t>
            </a:r>
          </a:p>
        </p:txBody>
      </p:sp>
      <p:sp>
        <p:nvSpPr>
          <p:cNvPr id="11" name="Rectangle 10"/>
          <p:cNvSpPr/>
          <p:nvPr/>
        </p:nvSpPr>
        <p:spPr>
          <a:xfrm>
            <a:off x="249345" y="5125979"/>
            <a:ext cx="8635651" cy="115606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b="1" dirty="0">
                <a:solidFill>
                  <a:prstClr val="white"/>
                </a:solidFill>
                <a:latin typeface="Arial" panose="020B0604020202020204" pitchFamily="34" charset="0"/>
                <a:cs typeface="Arial" panose="020B0604020202020204" pitchFamily="34" charset="0"/>
              </a:rPr>
              <a:t>Means to exclude people because of their differences.  It involves treating people differently because of assumptions made about a person or group of people based on their differences.</a:t>
            </a:r>
          </a:p>
        </p:txBody>
      </p:sp>
    </p:spTree>
    <p:extLst>
      <p:ext uri="{BB962C8B-B14F-4D97-AF65-F5344CB8AC3E}">
        <p14:creationId xmlns:p14="http://schemas.microsoft.com/office/powerpoint/2010/main" val="658915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600"/>
                                        <p:tgtEl>
                                          <p:spTgt spid="4"/>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childTnLst>
                          </p:cTn>
                        </p:par>
                        <p:par>
                          <p:cTn id="15" fill="hold">
                            <p:stCondLst>
                              <p:cond delay="1100"/>
                            </p:stCondLst>
                            <p:childTnLst>
                              <p:par>
                                <p:cTn id="16" presetID="10" presetClass="entr" presetSubtype="0" fill="hold" grpId="0" nodeType="after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500"/>
                                        <p:tgtEl>
                                          <p:spTgt spid="7"/>
                                        </p:tgtEl>
                                      </p:cBhvr>
                                    </p:animEffect>
                                  </p:childTnLst>
                                </p:cTn>
                              </p:par>
                            </p:childTnLst>
                          </p:cTn>
                        </p:par>
                        <p:par>
                          <p:cTn id="22" fill="hold">
                            <p:stCondLst>
                              <p:cond delay="1600"/>
                            </p:stCondLst>
                            <p:childTnLst>
                              <p:par>
                                <p:cTn id="23" presetID="10" presetClass="entr" presetSubtype="0" fill="hold" grpId="0" nodeType="after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par>
                          <p:cTn id="29" fill="hold">
                            <p:stCondLst>
                              <p:cond delay="2100"/>
                            </p:stCondLst>
                            <p:childTnLst>
                              <p:par>
                                <p:cTn id="30" presetID="10" presetClass="entr" presetSubtype="0" fill="hold" grpId="0" nodeType="after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500"/>
                                        <p:tgtEl>
                                          <p:spTgt spid="10"/>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P spid="11"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Discrimination</a:t>
            </a:r>
          </a:p>
        </p:txBody>
      </p:sp>
      <p:pic>
        <p:nvPicPr>
          <p:cNvPr id="4" name="Picture 3"/>
          <p:cNvPicPr>
            <a:picLocks/>
          </p:cNvPicPr>
          <p:nvPr/>
        </p:nvPicPr>
        <p:blipFill rotWithShape="1">
          <a:blip r:embed="rId2"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5" name="Rectangle 4"/>
          <p:cNvSpPr/>
          <p:nvPr/>
        </p:nvSpPr>
        <p:spPr>
          <a:xfrm>
            <a:off x="249593" y="3381503"/>
            <a:ext cx="4200516"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Discrimination</a:t>
            </a:r>
          </a:p>
        </p:txBody>
      </p:sp>
      <p:sp>
        <p:nvSpPr>
          <p:cNvPr id="6" name="Rectangle 5"/>
          <p:cNvSpPr/>
          <p:nvPr/>
        </p:nvSpPr>
        <p:spPr>
          <a:xfrm>
            <a:off x="244395" y="3789177"/>
            <a:ext cx="4208852" cy="249286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285750" indent="-285750">
              <a:buClr>
                <a:schemeClr val="bg1"/>
              </a:buClr>
              <a:buFont typeface="Arial" panose="020B0604020202020204" pitchFamily="34" charset="0"/>
              <a:buChar char="■"/>
            </a:pPr>
            <a:r>
              <a:rPr lang="en-GB" b="1" dirty="0">
                <a:solidFill>
                  <a:prstClr val="white"/>
                </a:solidFill>
                <a:latin typeface="Arial" panose="020B0604020202020204" pitchFamily="34" charset="0"/>
                <a:cs typeface="Arial" panose="020B0604020202020204" pitchFamily="34" charset="0"/>
              </a:rPr>
              <a:t>Activities organised in a place without wheelchair access</a:t>
            </a:r>
          </a:p>
          <a:p>
            <a:pPr marL="285750" indent="-285750">
              <a:buClr>
                <a:schemeClr val="bg1"/>
              </a:buClr>
              <a:buFont typeface="Arial" panose="020B0604020202020204" pitchFamily="34" charset="0"/>
              <a:buChar char="■"/>
            </a:pPr>
            <a:r>
              <a:rPr lang="en-GB" b="1" dirty="0">
                <a:solidFill>
                  <a:prstClr val="white"/>
                </a:solidFill>
                <a:latin typeface="Arial" panose="020B0604020202020204" pitchFamily="34" charset="0"/>
                <a:cs typeface="Arial" panose="020B0604020202020204" pitchFamily="34" charset="0"/>
              </a:rPr>
              <a:t>Meals are only served between 8am and 5pm</a:t>
            </a:r>
          </a:p>
          <a:p>
            <a:pPr marL="285750" indent="-285750">
              <a:buClr>
                <a:schemeClr val="bg1"/>
              </a:buClr>
              <a:buFont typeface="Arial" panose="020B0604020202020204" pitchFamily="34" charset="0"/>
              <a:buChar char="■"/>
            </a:pPr>
            <a:r>
              <a:rPr lang="en-GB" b="1" dirty="0">
                <a:solidFill>
                  <a:prstClr val="white"/>
                </a:solidFill>
                <a:latin typeface="Arial" panose="020B0604020202020204" pitchFamily="34" charset="0"/>
                <a:cs typeface="Arial" panose="020B0604020202020204" pitchFamily="34" charset="0"/>
              </a:rPr>
              <a:t>Complaint forms are only produced in English </a:t>
            </a:r>
          </a:p>
          <a:p>
            <a:pPr marL="285750" indent="-285750">
              <a:buClr>
                <a:schemeClr val="bg1"/>
              </a:buClr>
              <a:buFont typeface="Arial" panose="020B0604020202020204" pitchFamily="34" charset="0"/>
              <a:buChar char="■"/>
            </a:pPr>
            <a:r>
              <a:rPr lang="en-GB" b="1" dirty="0">
                <a:solidFill>
                  <a:prstClr val="white"/>
                </a:solidFill>
                <a:latin typeface="Arial" panose="020B0604020202020204" pitchFamily="34" charset="0"/>
                <a:cs typeface="Arial" panose="020B0604020202020204" pitchFamily="34" charset="0"/>
              </a:rPr>
              <a:t>Smaller portions of food are given to  women than men</a:t>
            </a:r>
          </a:p>
        </p:txBody>
      </p:sp>
      <p:sp>
        <p:nvSpPr>
          <p:cNvPr id="7" name="Rectangle 6"/>
          <p:cNvSpPr/>
          <p:nvPr/>
        </p:nvSpPr>
        <p:spPr>
          <a:xfrm>
            <a:off x="4734308" y="3675086"/>
            <a:ext cx="4119166"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Diversity</a:t>
            </a:r>
          </a:p>
        </p:txBody>
      </p:sp>
      <p:sp>
        <p:nvSpPr>
          <p:cNvPr id="8" name="Rectangle 7"/>
          <p:cNvSpPr/>
          <p:nvPr/>
        </p:nvSpPr>
        <p:spPr>
          <a:xfrm>
            <a:off x="4726379" y="4084362"/>
            <a:ext cx="4127341" cy="2185203"/>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285750" indent="-285750">
              <a:buClr>
                <a:schemeClr val="bg1"/>
              </a:buClr>
              <a:buFont typeface="Arial" panose="020B0604020202020204" pitchFamily="34" charset="0"/>
              <a:buChar char="■"/>
            </a:pPr>
            <a:r>
              <a:rPr lang="en-GB" b="1" dirty="0">
                <a:solidFill>
                  <a:prstClr val="white"/>
                </a:solidFill>
                <a:latin typeface="Arial" panose="020B0604020202020204" pitchFamily="34" charset="0"/>
                <a:cs typeface="Arial" panose="020B0604020202020204" pitchFamily="34" charset="0"/>
              </a:rPr>
              <a:t>Meals are supplied that meet individuals’ preferences</a:t>
            </a:r>
          </a:p>
          <a:p>
            <a:pPr marL="285750" indent="-285750">
              <a:buClr>
                <a:schemeClr val="bg1"/>
              </a:buClr>
              <a:buFont typeface="Arial" panose="020B0604020202020204" pitchFamily="34" charset="0"/>
              <a:buChar char="■"/>
            </a:pPr>
            <a:r>
              <a:rPr lang="en-GB" b="1" dirty="0">
                <a:solidFill>
                  <a:prstClr val="white"/>
                </a:solidFill>
                <a:latin typeface="Arial" panose="020B0604020202020204" pitchFamily="34" charset="0"/>
                <a:cs typeface="Arial" panose="020B0604020202020204" pitchFamily="34" charset="0"/>
              </a:rPr>
              <a:t>Individuals are given the support they need to take part in activities. </a:t>
            </a:r>
          </a:p>
        </p:txBody>
      </p:sp>
      <p:sp>
        <p:nvSpPr>
          <p:cNvPr id="9" name="Content Placeholder 2"/>
          <p:cNvSpPr txBox="1">
            <a:spLocks/>
          </p:cNvSpPr>
          <p:nvPr/>
        </p:nvSpPr>
        <p:spPr>
          <a:xfrm>
            <a:off x="255322" y="1128693"/>
            <a:ext cx="5147951" cy="1517530"/>
          </a:xfrm>
          <a:prstGeom prst="rect">
            <a:avLst/>
          </a:prstGeom>
        </p:spPr>
        <p:txBody>
          <a:bodyPr vert="horz" lIns="91440" tIns="45720" rIns="91440" bIns="45720" rtlCol="0">
            <a:noAutofit/>
          </a:bodyPr>
          <a:lstStyle>
            <a:lvl1pPr marL="342900" indent="-342900" algn="l" defTabSz="457200" rtl="0" eaLnBrk="1" latinLnBrk="0" hangingPunct="1">
              <a:spcBef>
                <a:spcPct val="20000"/>
              </a:spcBef>
              <a:buClr>
                <a:srgbClr val="2154AC"/>
              </a:buClr>
              <a:buFont typeface="Arial" panose="020B0604020202020204" pitchFamily="34" charset="0"/>
              <a:buChar char="■"/>
              <a:defRPr sz="2200" b="1"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Clr>
                <a:srgbClr val="2154AC"/>
              </a:buClr>
              <a:buFont typeface="Wingdings" panose="05000000000000000000" pitchFamily="2" charset="2"/>
              <a:buChar char="§"/>
              <a:defRPr sz="2200" b="1" kern="1200">
                <a:solidFill>
                  <a:schemeClr val="tx1"/>
                </a:solidFill>
                <a:latin typeface="Arial" panose="020B0604020202020204" pitchFamily="34" charset="0"/>
                <a:ea typeface="+mn-ea"/>
                <a:cs typeface="Arial" panose="020B0604020202020204" pitchFamily="34" charset="0"/>
              </a:defRPr>
            </a:lvl2pPr>
            <a:lvl3pPr marL="1143000" indent="-228600" algn="l" defTabSz="457200" rtl="0" eaLnBrk="1" latinLnBrk="0" hangingPunct="1">
              <a:spcBef>
                <a:spcPct val="20000"/>
              </a:spcBef>
              <a:buClr>
                <a:srgbClr val="2154AC"/>
              </a:buClr>
              <a:buFont typeface="Wingdings" panose="05000000000000000000" pitchFamily="2" charset="2"/>
              <a:buChar char="§"/>
              <a:defRPr sz="2200" b="1" kern="1200">
                <a:solidFill>
                  <a:schemeClr val="tx1"/>
                </a:solidFill>
                <a:latin typeface="Arial" panose="020B0604020202020204" pitchFamily="34" charset="0"/>
                <a:ea typeface="+mn-ea"/>
                <a:cs typeface="Arial" panose="020B0604020202020204" pitchFamily="34" charset="0"/>
              </a:defRPr>
            </a:lvl3pPr>
            <a:lvl4pPr marL="1600200" indent="-228600" algn="l" defTabSz="457200" rtl="0" eaLnBrk="1" latinLnBrk="0" hangingPunct="1">
              <a:spcBef>
                <a:spcPct val="20000"/>
              </a:spcBef>
              <a:buClr>
                <a:srgbClr val="2154AC"/>
              </a:buClr>
              <a:buFont typeface="Wingdings" panose="05000000000000000000" pitchFamily="2" charset="2"/>
              <a:buChar char="§"/>
              <a:defRPr sz="2200" b="1" kern="1200">
                <a:solidFill>
                  <a:schemeClr val="tx1"/>
                </a:solidFill>
                <a:latin typeface="Arial" panose="020B0604020202020204" pitchFamily="34" charset="0"/>
                <a:ea typeface="+mn-ea"/>
                <a:cs typeface="Arial" panose="020B0604020202020204" pitchFamily="34" charset="0"/>
              </a:defRPr>
            </a:lvl4pPr>
            <a:lvl5pPr marL="2057400" indent="-228600" algn="l" defTabSz="457200" rtl="0" eaLnBrk="1" latinLnBrk="0" hangingPunct="1">
              <a:spcBef>
                <a:spcPct val="20000"/>
              </a:spcBef>
              <a:buClr>
                <a:srgbClr val="2154AC"/>
              </a:buClr>
              <a:buFont typeface="Wingdings" panose="05000000000000000000" pitchFamily="2" charset="2"/>
              <a:buChar char="§"/>
              <a:defRPr sz="2200" b="1" kern="1200">
                <a:solidFill>
                  <a:schemeClr val="tx1"/>
                </a:solidFill>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lang="en-GB" dirty="0"/>
              <a:t>Direct or deliberate </a:t>
            </a:r>
            <a:br>
              <a:rPr lang="en-GB" dirty="0"/>
            </a:br>
            <a:r>
              <a:rPr lang="en-GB" dirty="0"/>
              <a:t>discrimination is done on </a:t>
            </a:r>
            <a:br>
              <a:rPr lang="en-GB" dirty="0"/>
            </a:br>
            <a:r>
              <a:rPr lang="en-GB" dirty="0"/>
              <a:t>purpose and is easy to recognise </a:t>
            </a:r>
          </a:p>
          <a:p>
            <a:r>
              <a:rPr lang="en-GB" dirty="0"/>
              <a:t>Unintentional or inadvertent discrimination may not be as </a:t>
            </a:r>
            <a:br>
              <a:rPr lang="en-GB" dirty="0"/>
            </a:br>
            <a:r>
              <a:rPr lang="en-GB" dirty="0"/>
              <a:t>easy to recognise.</a:t>
            </a:r>
          </a:p>
        </p:txBody>
      </p:sp>
      <p:pic>
        <p:nvPicPr>
          <p:cNvPr id="11" name="Picture 10"/>
          <p:cNvPicPr>
            <a:picLocks noChangeAspect="1"/>
          </p:cNvPicPr>
          <p:nvPr/>
        </p:nvPicPr>
        <p:blipFill rotWithShape="1">
          <a:blip r:embed="rId3">
            <a:extLst>
              <a:ext uri="{28A0092B-C50C-407E-A947-70E740481C1C}">
                <a14:useLocalDpi xmlns:a14="http://schemas.microsoft.com/office/drawing/2010/main" val="0"/>
              </a:ext>
            </a:extLst>
          </a:blip>
          <a:srcRect b="8139"/>
          <a:stretch/>
        </p:blipFill>
        <p:spPr>
          <a:xfrm>
            <a:off x="5300341" y="1280546"/>
            <a:ext cx="3565254" cy="2184482"/>
          </a:xfrm>
          <a:prstGeom prst="rect">
            <a:avLst/>
          </a:prstGeom>
        </p:spPr>
      </p:pic>
    </p:spTree>
    <p:extLst>
      <p:ext uri="{BB962C8B-B14F-4D97-AF65-F5344CB8AC3E}">
        <p14:creationId xmlns:p14="http://schemas.microsoft.com/office/powerpoint/2010/main" val="38791325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9">
                                            <p:txEl>
                                              <p:pRg st="1" end="1"/>
                                            </p:txEl>
                                          </p:spTgt>
                                        </p:tgtEl>
                                        <p:attrNameLst>
                                          <p:attrName>style.visibility</p:attrName>
                                        </p:attrNameLst>
                                      </p:cBhvr>
                                      <p:to>
                                        <p:strVal val="visible"/>
                                      </p:to>
                                    </p:set>
                                    <p:animEffect transition="in" filter="fade">
                                      <p:cBhvr>
                                        <p:cTn id="10" dur="500"/>
                                        <p:tgtEl>
                                          <p:spTgt spid="9">
                                            <p:txEl>
                                              <p:pRg st="1" end="1"/>
                                            </p:txEl>
                                          </p:spTgt>
                                        </p:tgtEl>
                                      </p:cBhvr>
                                    </p:animEffect>
                                  </p:childTnLst>
                                </p:cTn>
                              </p:par>
                            </p:childTnLst>
                          </p:cTn>
                        </p:par>
                        <p:par>
                          <p:cTn id="11" fill="hold">
                            <p:stCondLst>
                              <p:cond delay="500"/>
                            </p:stCondLst>
                            <p:childTnLst>
                              <p:par>
                                <p:cTn id="12" presetID="10" presetClass="entr" presetSubtype="0" fill="hold" grpId="0" nodeType="after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fade">
                                      <p:cBhvr>
                                        <p:cTn id="19" dur="500"/>
                                        <p:tgtEl>
                                          <p:spTgt spid="6"/>
                                        </p:tgtEl>
                                      </p:cBhvr>
                                    </p:animEffect>
                                  </p:childTnLst>
                                </p:cTn>
                              </p:par>
                            </p:childTnLst>
                          </p:cTn>
                        </p:par>
                        <p:par>
                          <p:cTn id="20" fill="hold">
                            <p:stCondLst>
                              <p:cond delay="500"/>
                            </p:stCondLst>
                            <p:childTnLst>
                              <p:par>
                                <p:cTn id="21" presetID="10" presetClass="entr" presetSubtype="0" fill="hold" grpId="0" nodeType="after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24" y="87202"/>
            <a:ext cx="8674919" cy="920234"/>
          </a:xfrm>
        </p:spPr>
        <p:txBody>
          <a:bodyPr>
            <a:normAutofit/>
          </a:bodyPr>
          <a:lstStyle/>
          <a:p>
            <a:r>
              <a:rPr lang="en-GB" dirty="0"/>
              <a:t>Reducing the likelihood of discrimination</a:t>
            </a:r>
          </a:p>
        </p:txBody>
      </p:sp>
      <p:sp>
        <p:nvSpPr>
          <p:cNvPr id="3" name="Content Placeholder 2"/>
          <p:cNvSpPr>
            <a:spLocks noGrp="1"/>
          </p:cNvSpPr>
          <p:nvPr>
            <p:ph idx="1"/>
          </p:nvPr>
        </p:nvSpPr>
        <p:spPr>
          <a:xfrm>
            <a:off x="255326" y="1225672"/>
            <a:ext cx="5136072" cy="5008875"/>
          </a:xfrm>
        </p:spPr>
        <p:txBody>
          <a:bodyPr>
            <a:normAutofit/>
          </a:bodyPr>
          <a:lstStyle/>
          <a:p>
            <a:pPr marL="0" indent="0">
              <a:spcBef>
                <a:spcPts val="600"/>
              </a:spcBef>
              <a:buNone/>
            </a:pPr>
            <a:r>
              <a:rPr lang="en-GB" dirty="0"/>
              <a:t>Ways of working that promote equality, diversity and inclusion reduce the likelihood of discrimination. You should:</a:t>
            </a:r>
          </a:p>
          <a:p>
            <a:pPr>
              <a:spcBef>
                <a:spcPts val="600"/>
              </a:spcBef>
            </a:pPr>
            <a:r>
              <a:rPr lang="en-GB" dirty="0"/>
              <a:t>Provide care that is person centred care </a:t>
            </a:r>
          </a:p>
          <a:p>
            <a:pPr>
              <a:spcBef>
                <a:spcPts val="600"/>
              </a:spcBef>
            </a:pPr>
            <a:r>
              <a:rPr lang="en-GB" dirty="0"/>
              <a:t>Treat the individuals you </a:t>
            </a:r>
            <a:br>
              <a:rPr lang="en-GB" dirty="0"/>
            </a:br>
            <a:r>
              <a:rPr lang="en-GB" dirty="0"/>
              <a:t>support as unique </a:t>
            </a:r>
          </a:p>
          <a:p>
            <a:pPr>
              <a:spcBef>
                <a:spcPts val="600"/>
              </a:spcBef>
            </a:pPr>
            <a:r>
              <a:rPr lang="en-GB" dirty="0"/>
              <a:t>Work in non-judgemental ways</a:t>
            </a:r>
          </a:p>
          <a:p>
            <a:pPr>
              <a:spcBef>
                <a:spcPts val="600"/>
              </a:spcBef>
            </a:pPr>
            <a:r>
              <a:rPr lang="en-GB" dirty="0"/>
              <a:t>Follow the agreed ways </a:t>
            </a:r>
            <a:br>
              <a:rPr lang="en-GB" dirty="0"/>
            </a:br>
            <a:r>
              <a:rPr lang="en-GB" dirty="0"/>
              <a:t>of working </a:t>
            </a:r>
          </a:p>
          <a:p>
            <a:pPr>
              <a:spcBef>
                <a:spcPts val="600"/>
              </a:spcBef>
            </a:pPr>
            <a:r>
              <a:rPr lang="en-GB" dirty="0"/>
              <a:t>Work in an inclusive way </a:t>
            </a:r>
          </a:p>
          <a:p>
            <a:pPr>
              <a:spcBef>
                <a:spcPts val="600"/>
              </a:spcBef>
            </a:pPr>
            <a:r>
              <a:rPr lang="en-GB" dirty="0"/>
              <a:t>Challenge discriminatory practice.</a:t>
            </a:r>
          </a:p>
          <a:p>
            <a:endParaRPr lang="en-GB"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26129" r="24945"/>
          <a:stretch/>
        </p:blipFill>
        <p:spPr>
          <a:xfrm>
            <a:off x="5404834" y="1273172"/>
            <a:ext cx="3471970" cy="4711992"/>
          </a:xfrm>
          <a:prstGeom prst="rect">
            <a:avLst/>
          </a:prstGeom>
        </p:spPr>
      </p:pic>
    </p:spTree>
    <p:extLst>
      <p:ext uri="{BB962C8B-B14F-4D97-AF65-F5344CB8AC3E}">
        <p14:creationId xmlns:p14="http://schemas.microsoft.com/office/powerpoint/2010/main" val="4078501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4" end="4"/>
                                            </p:txEl>
                                          </p:spTgt>
                                        </p:tgtEl>
                                        <p:attrNameLst>
                                          <p:attrName>style.visibility</p:attrName>
                                        </p:attrNameLst>
                                      </p:cBhvr>
                                      <p:to>
                                        <p:strVal val="visible"/>
                                      </p:to>
                                    </p:set>
                                    <p:animEffect transition="in" filter="fade">
                                      <p:cBhvr>
                                        <p:cTn id="20" dur="500"/>
                                        <p:tgtEl>
                                          <p:spTgt spid="3">
                                            <p:txEl>
                                              <p:pRg st="4" end="4"/>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Effect transition="in" filter="fade">
                                      <p:cBhvr>
                                        <p:cTn id="23" dur="500"/>
                                        <p:tgtEl>
                                          <p:spTgt spid="3">
                                            <p:txEl>
                                              <p:pRg st="5" end="5"/>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6" end="6"/>
                                            </p:txEl>
                                          </p:spTgt>
                                        </p:tgtEl>
                                        <p:attrNameLst>
                                          <p:attrName>style.visibility</p:attrName>
                                        </p:attrNameLst>
                                      </p:cBhvr>
                                      <p:to>
                                        <p:strVal val="visible"/>
                                      </p:to>
                                    </p:set>
                                    <p:animEffect transition="in" filter="fade">
                                      <p:cBhvr>
                                        <p:cTn id="2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3170502" y="2780956"/>
            <a:ext cx="2743409" cy="1745513"/>
          </a:xfrm>
          <a:prstGeom prst="rect">
            <a:avLst/>
          </a:prstGeom>
          <a:solidFill>
            <a:srgbClr val="2154A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Legislation</a:t>
            </a:r>
          </a:p>
        </p:txBody>
      </p:sp>
      <p:sp>
        <p:nvSpPr>
          <p:cNvPr id="5" name="Rectangle 4"/>
          <p:cNvSpPr/>
          <p:nvPr/>
        </p:nvSpPr>
        <p:spPr>
          <a:xfrm>
            <a:off x="4589815" y="1277163"/>
            <a:ext cx="4239891" cy="1368259"/>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7" name="TextBox 6"/>
          <p:cNvSpPr txBox="1"/>
          <p:nvPr/>
        </p:nvSpPr>
        <p:spPr>
          <a:xfrm>
            <a:off x="4663715" y="1351246"/>
            <a:ext cx="3949589" cy="1015663"/>
          </a:xfrm>
          <a:prstGeom prst="rect">
            <a:avLst/>
          </a:prstGeom>
          <a:noFill/>
        </p:spPr>
        <p:txBody>
          <a:bodyPr wrap="square" rtlCol="0">
            <a:spAutoFit/>
          </a:bodyPr>
          <a:lstStyle/>
          <a:p>
            <a:r>
              <a:rPr lang="en-GB" sz="2000" b="1" dirty="0">
                <a:solidFill>
                  <a:schemeClr val="bg1"/>
                </a:solidFill>
                <a:latin typeface="Arial" panose="020B0604020202020204" pitchFamily="34" charset="0"/>
                <a:cs typeface="Arial" panose="020B0604020202020204" pitchFamily="34" charset="0"/>
              </a:rPr>
              <a:t>The Human Rights Act 1998</a:t>
            </a:r>
          </a:p>
          <a:p>
            <a:r>
              <a:rPr lang="en-GB" sz="2000" dirty="0">
                <a:solidFill>
                  <a:schemeClr val="bg1"/>
                </a:solidFill>
                <a:latin typeface="Arial" panose="020B0604020202020204" pitchFamily="34" charset="0"/>
                <a:cs typeface="Arial" panose="020B0604020202020204" pitchFamily="34" charset="0"/>
              </a:rPr>
              <a:t>Sets out the basic rights of every human being in the UK </a:t>
            </a:r>
          </a:p>
        </p:txBody>
      </p:sp>
      <p:sp>
        <p:nvSpPr>
          <p:cNvPr id="9" name="TextBox 8"/>
          <p:cNvSpPr txBox="1"/>
          <p:nvPr/>
        </p:nvSpPr>
        <p:spPr>
          <a:xfrm>
            <a:off x="3285946" y="2995946"/>
            <a:ext cx="2496917" cy="1323439"/>
          </a:xfrm>
          <a:prstGeom prst="rect">
            <a:avLst/>
          </a:prstGeom>
          <a:noFill/>
        </p:spPr>
        <p:txBody>
          <a:bodyPr wrap="square" rtlCol="0">
            <a:spAutoFit/>
          </a:bodyPr>
          <a:lstStyle/>
          <a:p>
            <a:pPr algn="ctr"/>
            <a:r>
              <a:rPr lang="en-GB" sz="2000" b="1" dirty="0">
                <a:solidFill>
                  <a:schemeClr val="bg1"/>
                </a:solidFill>
                <a:latin typeface="Arial" panose="020B0604020202020204" pitchFamily="34" charset="0"/>
                <a:cs typeface="Arial" panose="020B0604020202020204" pitchFamily="34" charset="0"/>
              </a:rPr>
              <a:t>Legislation relating to equality, diversity and discrimination</a:t>
            </a:r>
          </a:p>
        </p:txBody>
      </p:sp>
      <p:pic>
        <p:nvPicPr>
          <p:cNvPr id="18" name="Picture 17"/>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10" name="Rectangle 9"/>
          <p:cNvSpPr/>
          <p:nvPr/>
        </p:nvSpPr>
        <p:spPr>
          <a:xfrm>
            <a:off x="6010611" y="2785342"/>
            <a:ext cx="2819095" cy="350923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0" name="TextBox 19"/>
          <p:cNvSpPr txBox="1"/>
          <p:nvPr/>
        </p:nvSpPr>
        <p:spPr>
          <a:xfrm>
            <a:off x="6136053" y="2861218"/>
            <a:ext cx="2548502" cy="1938992"/>
          </a:xfrm>
          <a:prstGeom prst="rect">
            <a:avLst/>
          </a:prstGeom>
          <a:noFill/>
        </p:spPr>
        <p:txBody>
          <a:bodyPr wrap="square" rtlCol="0">
            <a:spAutoFit/>
          </a:bodyPr>
          <a:lstStyle/>
          <a:p>
            <a:r>
              <a:rPr lang="en-GB" sz="2000" b="1" dirty="0">
                <a:solidFill>
                  <a:schemeClr val="bg1"/>
                </a:solidFill>
                <a:latin typeface="Arial" panose="020B0604020202020204" pitchFamily="34" charset="0"/>
                <a:cs typeface="Arial" panose="020B0604020202020204" pitchFamily="34" charset="0"/>
              </a:rPr>
              <a:t>The Care Act 2014</a:t>
            </a:r>
          </a:p>
          <a:p>
            <a:pPr indent="-252000">
              <a:buClr>
                <a:schemeClr val="bg1"/>
              </a:buClr>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Introduces the wellbeing principle</a:t>
            </a:r>
          </a:p>
          <a:p>
            <a:pPr indent="-252000">
              <a:buClr>
                <a:schemeClr val="bg1"/>
              </a:buClr>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Makes care and support clearer and fairer</a:t>
            </a:r>
          </a:p>
        </p:txBody>
      </p:sp>
      <p:sp>
        <p:nvSpPr>
          <p:cNvPr id="4" name="Rectangle 3"/>
          <p:cNvSpPr/>
          <p:nvPr/>
        </p:nvSpPr>
        <p:spPr>
          <a:xfrm>
            <a:off x="3170502" y="4607626"/>
            <a:ext cx="2743409" cy="1686948"/>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3" name="TextBox 22"/>
          <p:cNvSpPr txBox="1"/>
          <p:nvPr/>
        </p:nvSpPr>
        <p:spPr>
          <a:xfrm>
            <a:off x="3192352" y="4636383"/>
            <a:ext cx="2721559" cy="1631216"/>
          </a:xfrm>
          <a:prstGeom prst="rect">
            <a:avLst/>
          </a:prstGeom>
          <a:noFill/>
        </p:spPr>
        <p:txBody>
          <a:bodyPr wrap="square" rtlCol="0">
            <a:spAutoFit/>
          </a:bodyPr>
          <a:lstStyle/>
          <a:p>
            <a:r>
              <a:rPr lang="en-GB" sz="2000" b="1" dirty="0">
                <a:solidFill>
                  <a:schemeClr val="bg1"/>
                </a:solidFill>
                <a:latin typeface="Arial" panose="020B0604020202020204" pitchFamily="34" charset="0"/>
                <a:cs typeface="Arial" panose="020B0604020202020204" pitchFamily="34" charset="0"/>
              </a:rPr>
              <a:t>The Health and Social Care Act 2010</a:t>
            </a:r>
          </a:p>
          <a:p>
            <a:r>
              <a:rPr lang="en-GB" sz="2000" dirty="0">
                <a:solidFill>
                  <a:schemeClr val="bg1"/>
                </a:solidFill>
                <a:latin typeface="Arial" panose="020B0604020202020204" pitchFamily="34" charset="0"/>
                <a:cs typeface="Arial" panose="020B0604020202020204" pitchFamily="34" charset="0"/>
              </a:rPr>
              <a:t>Aims to give individuals a greater voice in their care</a:t>
            </a:r>
          </a:p>
        </p:txBody>
      </p:sp>
      <p:sp>
        <p:nvSpPr>
          <p:cNvPr id="22" name="Rectangle 21"/>
          <p:cNvSpPr/>
          <p:nvPr/>
        </p:nvSpPr>
        <p:spPr>
          <a:xfrm>
            <a:off x="241780" y="2785341"/>
            <a:ext cx="2819095" cy="348225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1" name="TextBox 20"/>
          <p:cNvSpPr txBox="1"/>
          <p:nvPr/>
        </p:nvSpPr>
        <p:spPr>
          <a:xfrm>
            <a:off x="256305" y="2855885"/>
            <a:ext cx="2902322" cy="3170099"/>
          </a:xfrm>
          <a:prstGeom prst="rect">
            <a:avLst/>
          </a:prstGeom>
          <a:noFill/>
        </p:spPr>
        <p:txBody>
          <a:bodyPr wrap="square" rtlCol="0">
            <a:spAutoFit/>
          </a:bodyPr>
          <a:lstStyle/>
          <a:p>
            <a:r>
              <a:rPr lang="en-GB" sz="2000" b="1" dirty="0">
                <a:solidFill>
                  <a:schemeClr val="bg1"/>
                </a:solidFill>
                <a:latin typeface="Arial" panose="020B0604020202020204" pitchFamily="34" charset="0"/>
                <a:cs typeface="Arial" panose="020B0604020202020204" pitchFamily="34" charset="0"/>
              </a:rPr>
              <a:t>The Equality Act 2010</a:t>
            </a:r>
          </a:p>
          <a:p>
            <a:pPr indent="-252000">
              <a:buClr>
                <a:schemeClr val="bg1"/>
              </a:buClr>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Makes it unlawful to treat people unlawfully because of protected characteristics. </a:t>
            </a:r>
          </a:p>
          <a:p>
            <a:pPr indent="-252000">
              <a:buClr>
                <a:schemeClr val="bg1"/>
              </a:buClr>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Protects those associated with individuals with protected characteristics </a:t>
            </a:r>
          </a:p>
        </p:txBody>
      </p:sp>
      <p:sp>
        <p:nvSpPr>
          <p:cNvPr id="19" name="Rectangle 18"/>
          <p:cNvSpPr/>
          <p:nvPr/>
        </p:nvSpPr>
        <p:spPr>
          <a:xfrm>
            <a:off x="241780" y="1303745"/>
            <a:ext cx="4239891" cy="134167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4" name="TextBox 23"/>
          <p:cNvSpPr txBox="1"/>
          <p:nvPr/>
        </p:nvSpPr>
        <p:spPr>
          <a:xfrm>
            <a:off x="303805" y="1331908"/>
            <a:ext cx="4213491" cy="1323439"/>
          </a:xfrm>
          <a:prstGeom prst="rect">
            <a:avLst/>
          </a:prstGeom>
          <a:noFill/>
        </p:spPr>
        <p:txBody>
          <a:bodyPr wrap="square" rtlCol="0">
            <a:spAutoFit/>
          </a:bodyPr>
          <a:lstStyle/>
          <a:p>
            <a:r>
              <a:rPr lang="en-GB" sz="2000" b="1" dirty="0">
                <a:solidFill>
                  <a:schemeClr val="bg1"/>
                </a:solidFill>
                <a:latin typeface="Arial" panose="020B0604020202020204" pitchFamily="34" charset="0"/>
                <a:cs typeface="Arial" panose="020B0604020202020204" pitchFamily="34" charset="0"/>
              </a:rPr>
              <a:t>The Mental Capacity Act 2005</a:t>
            </a:r>
          </a:p>
          <a:p>
            <a:r>
              <a:rPr lang="en-GB" sz="2000" dirty="0">
                <a:solidFill>
                  <a:schemeClr val="bg1"/>
                </a:solidFill>
                <a:latin typeface="Arial" panose="020B0604020202020204" pitchFamily="34" charset="0"/>
                <a:cs typeface="Arial" panose="020B0604020202020204" pitchFamily="34" charset="0"/>
              </a:rPr>
              <a:t>Protects people who do not have the capacity to make their own decisions</a:t>
            </a:r>
          </a:p>
        </p:txBody>
      </p:sp>
      <p:sp>
        <p:nvSpPr>
          <p:cNvPr id="15" name="Down Arrow 14"/>
          <p:cNvSpPr/>
          <p:nvPr/>
        </p:nvSpPr>
        <p:spPr>
          <a:xfrm>
            <a:off x="5231302" y="4306191"/>
            <a:ext cx="356260" cy="502130"/>
          </a:xfrm>
          <a:prstGeom prst="downArrow">
            <a:avLst/>
          </a:prstGeom>
          <a:solidFill>
            <a:schemeClr val="bg1"/>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6" name="Down Arrow 15"/>
          <p:cNvSpPr/>
          <p:nvPr/>
        </p:nvSpPr>
        <p:spPr>
          <a:xfrm rot="16200000">
            <a:off x="5735791" y="2844861"/>
            <a:ext cx="356260" cy="502130"/>
          </a:xfrm>
          <a:prstGeom prst="downArrow">
            <a:avLst/>
          </a:prstGeom>
          <a:solidFill>
            <a:schemeClr val="bg1"/>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7" name="Down Arrow 16"/>
          <p:cNvSpPr/>
          <p:nvPr/>
        </p:nvSpPr>
        <p:spPr>
          <a:xfrm rot="10800000">
            <a:off x="3605223" y="2434440"/>
            <a:ext cx="356260" cy="502130"/>
          </a:xfrm>
          <a:prstGeom prst="downArrow">
            <a:avLst/>
          </a:prstGeom>
          <a:solidFill>
            <a:schemeClr val="bg1"/>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5" name="Down Arrow 24"/>
          <p:cNvSpPr/>
          <p:nvPr/>
        </p:nvSpPr>
        <p:spPr>
          <a:xfrm rot="5400000">
            <a:off x="2916127" y="3579649"/>
            <a:ext cx="356260" cy="502130"/>
          </a:xfrm>
          <a:prstGeom prst="downArrow">
            <a:avLst/>
          </a:prstGeom>
          <a:solidFill>
            <a:schemeClr val="bg1"/>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6" name="Down Arrow 25"/>
          <p:cNvSpPr/>
          <p:nvPr/>
        </p:nvSpPr>
        <p:spPr>
          <a:xfrm rot="10800000">
            <a:off x="5112552" y="2424005"/>
            <a:ext cx="356260" cy="502130"/>
          </a:xfrm>
          <a:prstGeom prst="downArrow">
            <a:avLst/>
          </a:prstGeom>
          <a:solidFill>
            <a:schemeClr val="bg1"/>
          </a:solidFill>
          <a:ln>
            <a:solidFill>
              <a:schemeClr val="bg1"/>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994994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6"/>
                                        </p:tgtEl>
                                        <p:attrNameLst>
                                          <p:attrName>style.visibility</p:attrName>
                                        </p:attrNameLst>
                                      </p:cBhvr>
                                      <p:to>
                                        <p:strVal val="visible"/>
                                      </p:to>
                                    </p:set>
                                    <p:animEffect transition="in" filter="fade">
                                      <p:cBhvr>
                                        <p:cTn id="13" dur="500"/>
                                        <p:tgtEl>
                                          <p:spTgt spid="26"/>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6"/>
                                        </p:tgtEl>
                                        <p:attrNameLst>
                                          <p:attrName>style.visibility</p:attrName>
                                        </p:attrNameLst>
                                      </p:cBhvr>
                                      <p:to>
                                        <p:strVal val="visible"/>
                                      </p:to>
                                    </p:set>
                                    <p:animEffect transition="in" filter="fade">
                                      <p:cBhvr>
                                        <p:cTn id="16" dur="500"/>
                                        <p:tgtEl>
                                          <p:spTgt spid="16"/>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fade">
                                      <p:cBhvr>
                                        <p:cTn id="19" dur="500"/>
                                        <p:tgtEl>
                                          <p:spTgt spid="15"/>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5"/>
                                        </p:tgtEl>
                                        <p:attrNameLst>
                                          <p:attrName>style.visibility</p:attrName>
                                        </p:attrNameLst>
                                      </p:cBhvr>
                                      <p:to>
                                        <p:strVal val="visible"/>
                                      </p:to>
                                    </p:set>
                                    <p:animEffect transition="in" filter="fade">
                                      <p:cBhvr>
                                        <p:cTn id="22" dur="500"/>
                                        <p:tgtEl>
                                          <p:spTgt spid="25"/>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par>
                          <p:cTn id="26" fill="hold">
                            <p:stCondLst>
                              <p:cond delay="500"/>
                            </p:stCondLst>
                            <p:childTnLst>
                              <p:par>
                                <p:cTn id="27" presetID="10" presetClass="entr" presetSubtype="0" fill="hold" grpId="0" nodeType="afterEffect">
                                  <p:stCondLst>
                                    <p:cond delay="0"/>
                                  </p:stCondLst>
                                  <p:childTnLst>
                                    <p:set>
                                      <p:cBhvr>
                                        <p:cTn id="28" dur="1" fill="hold">
                                          <p:stCondLst>
                                            <p:cond delay="0"/>
                                          </p:stCondLst>
                                        </p:cTn>
                                        <p:tgtEl>
                                          <p:spTgt spid="19"/>
                                        </p:tgtEl>
                                        <p:attrNameLst>
                                          <p:attrName>style.visibility</p:attrName>
                                        </p:attrNameLst>
                                      </p:cBhvr>
                                      <p:to>
                                        <p:strVal val="visible"/>
                                      </p:to>
                                    </p:set>
                                    <p:animEffect transition="in" filter="fade">
                                      <p:cBhvr>
                                        <p:cTn id="29" dur="500"/>
                                        <p:tgtEl>
                                          <p:spTgt spid="19"/>
                                        </p:tgtEl>
                                      </p:cBhvr>
                                    </p:animEffect>
                                  </p:childTnLst>
                                </p:cTn>
                              </p:par>
                            </p:childTnLst>
                          </p:cTn>
                        </p:par>
                        <p:par>
                          <p:cTn id="30" fill="hold">
                            <p:stCondLst>
                              <p:cond delay="1000"/>
                            </p:stCondLst>
                            <p:childTnLst>
                              <p:par>
                                <p:cTn id="31" presetID="10" presetClass="entr" presetSubtype="0" fill="hold" nodeType="afterEffect">
                                  <p:stCondLst>
                                    <p:cond delay="0"/>
                                  </p:stCondLst>
                                  <p:childTnLst>
                                    <p:set>
                                      <p:cBhvr>
                                        <p:cTn id="32" dur="1" fill="hold">
                                          <p:stCondLst>
                                            <p:cond delay="0"/>
                                          </p:stCondLst>
                                        </p:cTn>
                                        <p:tgtEl>
                                          <p:spTgt spid="24">
                                            <p:txEl>
                                              <p:pRg st="0" end="0"/>
                                            </p:txEl>
                                          </p:spTgt>
                                        </p:tgtEl>
                                        <p:attrNameLst>
                                          <p:attrName>style.visibility</p:attrName>
                                        </p:attrNameLst>
                                      </p:cBhvr>
                                      <p:to>
                                        <p:strVal val="visible"/>
                                      </p:to>
                                    </p:set>
                                    <p:animEffect transition="in" filter="fade">
                                      <p:cBhvr>
                                        <p:cTn id="33" dur="500"/>
                                        <p:tgtEl>
                                          <p:spTgt spid="24">
                                            <p:txEl>
                                              <p:pRg st="0" end="0"/>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24">
                                            <p:txEl>
                                              <p:pRg st="1" end="1"/>
                                            </p:txEl>
                                          </p:spTgt>
                                        </p:tgtEl>
                                        <p:attrNameLst>
                                          <p:attrName>style.visibility</p:attrName>
                                        </p:attrNameLst>
                                      </p:cBhvr>
                                      <p:to>
                                        <p:strVal val="visible"/>
                                      </p:to>
                                    </p:set>
                                    <p:animEffect transition="in" filter="fade">
                                      <p:cBhvr>
                                        <p:cTn id="38" dur="500"/>
                                        <p:tgtEl>
                                          <p:spTgt spid="24">
                                            <p:txEl>
                                              <p:pRg st="1" end="1"/>
                                            </p:txEl>
                                          </p:spTgt>
                                        </p:tgtEl>
                                      </p:cBhvr>
                                    </p:animEffect>
                                  </p:childTnLst>
                                </p:cTn>
                              </p:par>
                            </p:childTnLst>
                          </p:cTn>
                        </p:par>
                        <p:par>
                          <p:cTn id="39" fill="hold">
                            <p:stCondLst>
                              <p:cond delay="500"/>
                            </p:stCondLst>
                            <p:childTnLst>
                              <p:par>
                                <p:cTn id="40" presetID="10" presetClass="entr" presetSubtype="0" fill="hold" grpId="0" nodeType="after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500"/>
                                        <p:tgtEl>
                                          <p:spTgt spid="5"/>
                                        </p:tgtEl>
                                      </p:cBhvr>
                                    </p:animEffect>
                                  </p:childTnLst>
                                </p:cTn>
                              </p:par>
                            </p:childTnLst>
                          </p:cTn>
                        </p:par>
                        <p:par>
                          <p:cTn id="43" fill="hold">
                            <p:stCondLst>
                              <p:cond delay="1000"/>
                            </p:stCondLst>
                            <p:childTnLst>
                              <p:par>
                                <p:cTn id="44" presetID="10" presetClass="entr" presetSubtype="0" fill="hold" nodeType="afterEffect">
                                  <p:stCondLst>
                                    <p:cond delay="0"/>
                                  </p:stCondLst>
                                  <p:childTnLst>
                                    <p:set>
                                      <p:cBhvr>
                                        <p:cTn id="45" dur="1" fill="hold">
                                          <p:stCondLst>
                                            <p:cond delay="0"/>
                                          </p:stCondLst>
                                        </p:cTn>
                                        <p:tgtEl>
                                          <p:spTgt spid="7">
                                            <p:txEl>
                                              <p:pRg st="0" end="0"/>
                                            </p:txEl>
                                          </p:spTgt>
                                        </p:tgtEl>
                                        <p:attrNameLst>
                                          <p:attrName>style.visibility</p:attrName>
                                        </p:attrNameLst>
                                      </p:cBhvr>
                                      <p:to>
                                        <p:strVal val="visible"/>
                                      </p:to>
                                    </p:set>
                                    <p:animEffect transition="in" filter="fade">
                                      <p:cBhvr>
                                        <p:cTn id="46" dur="500"/>
                                        <p:tgtEl>
                                          <p:spTgt spid="7">
                                            <p:txEl>
                                              <p:pRg st="0" end="0"/>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nodeType="clickEffect">
                                  <p:stCondLst>
                                    <p:cond delay="0"/>
                                  </p:stCondLst>
                                  <p:childTnLst>
                                    <p:set>
                                      <p:cBhvr>
                                        <p:cTn id="50" dur="1" fill="hold">
                                          <p:stCondLst>
                                            <p:cond delay="0"/>
                                          </p:stCondLst>
                                        </p:cTn>
                                        <p:tgtEl>
                                          <p:spTgt spid="7">
                                            <p:txEl>
                                              <p:pRg st="1" end="1"/>
                                            </p:txEl>
                                          </p:spTgt>
                                        </p:tgtEl>
                                        <p:attrNameLst>
                                          <p:attrName>style.visibility</p:attrName>
                                        </p:attrNameLst>
                                      </p:cBhvr>
                                      <p:to>
                                        <p:strVal val="visible"/>
                                      </p:to>
                                    </p:set>
                                    <p:animEffect transition="in" filter="fade">
                                      <p:cBhvr>
                                        <p:cTn id="51" dur="500"/>
                                        <p:tgtEl>
                                          <p:spTgt spid="7">
                                            <p:txEl>
                                              <p:pRg st="1" end="1"/>
                                            </p:txEl>
                                          </p:spTgt>
                                        </p:tgtEl>
                                      </p:cBhvr>
                                    </p:animEffect>
                                  </p:childTnLst>
                                </p:cTn>
                              </p:par>
                            </p:childTnLst>
                          </p:cTn>
                        </p:par>
                        <p:par>
                          <p:cTn id="52" fill="hold">
                            <p:stCondLst>
                              <p:cond delay="500"/>
                            </p:stCondLst>
                            <p:childTnLst>
                              <p:par>
                                <p:cTn id="53" presetID="10" presetClass="entr" presetSubtype="0" fill="hold" grpId="0" nodeType="afterEffect">
                                  <p:stCondLst>
                                    <p:cond delay="0"/>
                                  </p:stCondLst>
                                  <p:childTnLst>
                                    <p:set>
                                      <p:cBhvr>
                                        <p:cTn id="54" dur="1" fill="hold">
                                          <p:stCondLst>
                                            <p:cond delay="0"/>
                                          </p:stCondLst>
                                        </p:cTn>
                                        <p:tgtEl>
                                          <p:spTgt spid="22"/>
                                        </p:tgtEl>
                                        <p:attrNameLst>
                                          <p:attrName>style.visibility</p:attrName>
                                        </p:attrNameLst>
                                      </p:cBhvr>
                                      <p:to>
                                        <p:strVal val="visible"/>
                                      </p:to>
                                    </p:set>
                                    <p:animEffect transition="in" filter="fade">
                                      <p:cBhvr>
                                        <p:cTn id="55" dur="500"/>
                                        <p:tgtEl>
                                          <p:spTgt spid="22"/>
                                        </p:tgtEl>
                                      </p:cBhvr>
                                    </p:animEffect>
                                  </p:childTnLst>
                                </p:cTn>
                              </p:par>
                            </p:childTnLst>
                          </p:cTn>
                        </p:par>
                        <p:par>
                          <p:cTn id="56" fill="hold">
                            <p:stCondLst>
                              <p:cond delay="1000"/>
                            </p:stCondLst>
                            <p:childTnLst>
                              <p:par>
                                <p:cTn id="57" presetID="10" presetClass="entr" presetSubtype="0" fill="hold" nodeType="afterEffect">
                                  <p:stCondLst>
                                    <p:cond delay="0"/>
                                  </p:stCondLst>
                                  <p:childTnLst>
                                    <p:set>
                                      <p:cBhvr>
                                        <p:cTn id="58" dur="1" fill="hold">
                                          <p:stCondLst>
                                            <p:cond delay="0"/>
                                          </p:stCondLst>
                                        </p:cTn>
                                        <p:tgtEl>
                                          <p:spTgt spid="21">
                                            <p:txEl>
                                              <p:pRg st="0" end="0"/>
                                            </p:txEl>
                                          </p:spTgt>
                                        </p:tgtEl>
                                        <p:attrNameLst>
                                          <p:attrName>style.visibility</p:attrName>
                                        </p:attrNameLst>
                                      </p:cBhvr>
                                      <p:to>
                                        <p:strVal val="visible"/>
                                      </p:to>
                                    </p:set>
                                    <p:animEffect transition="in" filter="fade">
                                      <p:cBhvr>
                                        <p:cTn id="59" dur="500"/>
                                        <p:tgtEl>
                                          <p:spTgt spid="21">
                                            <p:txEl>
                                              <p:pRg st="0" end="0"/>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nodeType="clickEffect">
                                  <p:stCondLst>
                                    <p:cond delay="0"/>
                                  </p:stCondLst>
                                  <p:childTnLst>
                                    <p:set>
                                      <p:cBhvr>
                                        <p:cTn id="63" dur="1" fill="hold">
                                          <p:stCondLst>
                                            <p:cond delay="0"/>
                                          </p:stCondLst>
                                        </p:cTn>
                                        <p:tgtEl>
                                          <p:spTgt spid="21">
                                            <p:txEl>
                                              <p:pRg st="1" end="1"/>
                                            </p:txEl>
                                          </p:spTgt>
                                        </p:tgtEl>
                                        <p:attrNameLst>
                                          <p:attrName>style.visibility</p:attrName>
                                        </p:attrNameLst>
                                      </p:cBhvr>
                                      <p:to>
                                        <p:strVal val="visible"/>
                                      </p:to>
                                    </p:set>
                                    <p:animEffect transition="in" filter="fade">
                                      <p:cBhvr>
                                        <p:cTn id="64" dur="500"/>
                                        <p:tgtEl>
                                          <p:spTgt spid="21">
                                            <p:txEl>
                                              <p:pRg st="1" end="1"/>
                                            </p:txEl>
                                          </p:spTgt>
                                        </p:tgtEl>
                                      </p:cBhvr>
                                    </p:animEffect>
                                  </p:childTnLst>
                                </p:cTn>
                              </p:par>
                              <p:par>
                                <p:cTn id="65" presetID="10" presetClass="entr" presetSubtype="0" fill="hold" nodeType="withEffect">
                                  <p:stCondLst>
                                    <p:cond delay="0"/>
                                  </p:stCondLst>
                                  <p:childTnLst>
                                    <p:set>
                                      <p:cBhvr>
                                        <p:cTn id="66" dur="1" fill="hold">
                                          <p:stCondLst>
                                            <p:cond delay="0"/>
                                          </p:stCondLst>
                                        </p:cTn>
                                        <p:tgtEl>
                                          <p:spTgt spid="21">
                                            <p:txEl>
                                              <p:pRg st="2" end="2"/>
                                            </p:txEl>
                                          </p:spTgt>
                                        </p:tgtEl>
                                        <p:attrNameLst>
                                          <p:attrName>style.visibility</p:attrName>
                                        </p:attrNameLst>
                                      </p:cBhvr>
                                      <p:to>
                                        <p:strVal val="visible"/>
                                      </p:to>
                                    </p:set>
                                    <p:animEffect transition="in" filter="fade">
                                      <p:cBhvr>
                                        <p:cTn id="67" dur="500"/>
                                        <p:tgtEl>
                                          <p:spTgt spid="21">
                                            <p:txEl>
                                              <p:pRg st="2" end="2"/>
                                            </p:txEl>
                                          </p:spTgt>
                                        </p:tgtEl>
                                      </p:cBhvr>
                                    </p:animEffect>
                                  </p:childTnLst>
                                </p:cTn>
                              </p:par>
                            </p:childTnLst>
                          </p:cTn>
                        </p:par>
                        <p:par>
                          <p:cTn id="68" fill="hold">
                            <p:stCondLst>
                              <p:cond delay="500"/>
                            </p:stCondLst>
                            <p:childTnLst>
                              <p:par>
                                <p:cTn id="69" presetID="10" presetClass="entr" presetSubtype="0" fill="hold" grpId="0" nodeType="afterEffect">
                                  <p:stCondLst>
                                    <p:cond delay="0"/>
                                  </p:stCondLst>
                                  <p:childTnLst>
                                    <p:set>
                                      <p:cBhvr>
                                        <p:cTn id="70" dur="1" fill="hold">
                                          <p:stCondLst>
                                            <p:cond delay="0"/>
                                          </p:stCondLst>
                                        </p:cTn>
                                        <p:tgtEl>
                                          <p:spTgt spid="4"/>
                                        </p:tgtEl>
                                        <p:attrNameLst>
                                          <p:attrName>style.visibility</p:attrName>
                                        </p:attrNameLst>
                                      </p:cBhvr>
                                      <p:to>
                                        <p:strVal val="visible"/>
                                      </p:to>
                                    </p:set>
                                    <p:animEffect transition="in" filter="fade">
                                      <p:cBhvr>
                                        <p:cTn id="71" dur="500"/>
                                        <p:tgtEl>
                                          <p:spTgt spid="4"/>
                                        </p:tgtEl>
                                      </p:cBhvr>
                                    </p:animEffect>
                                  </p:childTnLst>
                                </p:cTn>
                              </p:par>
                            </p:childTnLst>
                          </p:cTn>
                        </p:par>
                        <p:par>
                          <p:cTn id="72" fill="hold">
                            <p:stCondLst>
                              <p:cond delay="1000"/>
                            </p:stCondLst>
                            <p:childTnLst>
                              <p:par>
                                <p:cTn id="73" presetID="10" presetClass="entr" presetSubtype="0" fill="hold" nodeType="afterEffect">
                                  <p:stCondLst>
                                    <p:cond delay="0"/>
                                  </p:stCondLst>
                                  <p:childTnLst>
                                    <p:set>
                                      <p:cBhvr>
                                        <p:cTn id="74" dur="1" fill="hold">
                                          <p:stCondLst>
                                            <p:cond delay="0"/>
                                          </p:stCondLst>
                                        </p:cTn>
                                        <p:tgtEl>
                                          <p:spTgt spid="23">
                                            <p:txEl>
                                              <p:pRg st="0" end="0"/>
                                            </p:txEl>
                                          </p:spTgt>
                                        </p:tgtEl>
                                        <p:attrNameLst>
                                          <p:attrName>style.visibility</p:attrName>
                                        </p:attrNameLst>
                                      </p:cBhvr>
                                      <p:to>
                                        <p:strVal val="visible"/>
                                      </p:to>
                                    </p:set>
                                    <p:animEffect transition="in" filter="fade">
                                      <p:cBhvr>
                                        <p:cTn id="75" dur="500"/>
                                        <p:tgtEl>
                                          <p:spTgt spid="23">
                                            <p:txEl>
                                              <p:pRg st="0" end="0"/>
                                            </p:txEl>
                                          </p:spTgt>
                                        </p:tgtEl>
                                      </p:cBhvr>
                                    </p:animEffect>
                                  </p:childTnLst>
                                </p:cTn>
                              </p:par>
                            </p:childTnLst>
                          </p:cTn>
                        </p:par>
                      </p:childTnLst>
                    </p:cTn>
                  </p:par>
                  <p:par>
                    <p:cTn id="76" fill="hold">
                      <p:stCondLst>
                        <p:cond delay="indefinite"/>
                      </p:stCondLst>
                      <p:childTnLst>
                        <p:par>
                          <p:cTn id="77" fill="hold">
                            <p:stCondLst>
                              <p:cond delay="0"/>
                            </p:stCondLst>
                            <p:childTnLst>
                              <p:par>
                                <p:cTn id="78" presetID="10" presetClass="entr" presetSubtype="0" fill="hold" nodeType="clickEffect">
                                  <p:stCondLst>
                                    <p:cond delay="0"/>
                                  </p:stCondLst>
                                  <p:childTnLst>
                                    <p:set>
                                      <p:cBhvr>
                                        <p:cTn id="79" dur="1" fill="hold">
                                          <p:stCondLst>
                                            <p:cond delay="0"/>
                                          </p:stCondLst>
                                        </p:cTn>
                                        <p:tgtEl>
                                          <p:spTgt spid="23">
                                            <p:txEl>
                                              <p:pRg st="1" end="1"/>
                                            </p:txEl>
                                          </p:spTgt>
                                        </p:tgtEl>
                                        <p:attrNameLst>
                                          <p:attrName>style.visibility</p:attrName>
                                        </p:attrNameLst>
                                      </p:cBhvr>
                                      <p:to>
                                        <p:strVal val="visible"/>
                                      </p:to>
                                    </p:set>
                                    <p:animEffect transition="in" filter="fade">
                                      <p:cBhvr>
                                        <p:cTn id="80" dur="500"/>
                                        <p:tgtEl>
                                          <p:spTgt spid="23">
                                            <p:txEl>
                                              <p:pRg st="1" end="1"/>
                                            </p:txEl>
                                          </p:spTgt>
                                        </p:tgtEl>
                                      </p:cBhvr>
                                    </p:animEffect>
                                  </p:childTnLst>
                                </p:cTn>
                              </p:par>
                            </p:childTnLst>
                          </p:cTn>
                        </p:par>
                        <p:par>
                          <p:cTn id="81" fill="hold">
                            <p:stCondLst>
                              <p:cond delay="500"/>
                            </p:stCondLst>
                            <p:childTnLst>
                              <p:par>
                                <p:cTn id="82" presetID="10" presetClass="entr" presetSubtype="0" fill="hold" grpId="0" nodeType="afterEffect">
                                  <p:stCondLst>
                                    <p:cond delay="0"/>
                                  </p:stCondLst>
                                  <p:childTnLst>
                                    <p:set>
                                      <p:cBhvr>
                                        <p:cTn id="83" dur="1" fill="hold">
                                          <p:stCondLst>
                                            <p:cond delay="0"/>
                                          </p:stCondLst>
                                        </p:cTn>
                                        <p:tgtEl>
                                          <p:spTgt spid="10"/>
                                        </p:tgtEl>
                                        <p:attrNameLst>
                                          <p:attrName>style.visibility</p:attrName>
                                        </p:attrNameLst>
                                      </p:cBhvr>
                                      <p:to>
                                        <p:strVal val="visible"/>
                                      </p:to>
                                    </p:set>
                                    <p:animEffect transition="in" filter="fade">
                                      <p:cBhvr>
                                        <p:cTn id="84" dur="500"/>
                                        <p:tgtEl>
                                          <p:spTgt spid="10"/>
                                        </p:tgtEl>
                                      </p:cBhvr>
                                    </p:animEffect>
                                  </p:childTnLst>
                                </p:cTn>
                              </p:par>
                            </p:childTnLst>
                          </p:cTn>
                        </p:par>
                        <p:par>
                          <p:cTn id="85" fill="hold">
                            <p:stCondLst>
                              <p:cond delay="1000"/>
                            </p:stCondLst>
                            <p:childTnLst>
                              <p:par>
                                <p:cTn id="86" presetID="10" presetClass="entr" presetSubtype="0" fill="hold" nodeType="afterEffect">
                                  <p:stCondLst>
                                    <p:cond delay="0"/>
                                  </p:stCondLst>
                                  <p:childTnLst>
                                    <p:set>
                                      <p:cBhvr>
                                        <p:cTn id="87" dur="1" fill="hold">
                                          <p:stCondLst>
                                            <p:cond delay="0"/>
                                          </p:stCondLst>
                                        </p:cTn>
                                        <p:tgtEl>
                                          <p:spTgt spid="20">
                                            <p:txEl>
                                              <p:pRg st="0" end="0"/>
                                            </p:txEl>
                                          </p:spTgt>
                                        </p:tgtEl>
                                        <p:attrNameLst>
                                          <p:attrName>style.visibility</p:attrName>
                                        </p:attrNameLst>
                                      </p:cBhvr>
                                      <p:to>
                                        <p:strVal val="visible"/>
                                      </p:to>
                                    </p:set>
                                    <p:animEffect transition="in" filter="fade">
                                      <p:cBhvr>
                                        <p:cTn id="88" dur="500"/>
                                        <p:tgtEl>
                                          <p:spTgt spid="20">
                                            <p:txEl>
                                              <p:pRg st="0" end="0"/>
                                            </p:txEl>
                                          </p:spTgt>
                                        </p:tgtEl>
                                      </p:cBhvr>
                                    </p:animEffect>
                                  </p:childTnLst>
                                </p:cTn>
                              </p:par>
                            </p:childTnLst>
                          </p:cTn>
                        </p:par>
                        <p:par>
                          <p:cTn id="89" fill="hold">
                            <p:stCondLst>
                              <p:cond delay="1500"/>
                            </p:stCondLst>
                            <p:childTnLst>
                              <p:par>
                                <p:cTn id="90" presetID="10" presetClass="entr" presetSubtype="0" fill="hold" nodeType="afterEffect">
                                  <p:stCondLst>
                                    <p:cond delay="0"/>
                                  </p:stCondLst>
                                  <p:childTnLst>
                                    <p:set>
                                      <p:cBhvr>
                                        <p:cTn id="91" dur="1" fill="hold">
                                          <p:stCondLst>
                                            <p:cond delay="0"/>
                                          </p:stCondLst>
                                        </p:cTn>
                                        <p:tgtEl>
                                          <p:spTgt spid="20">
                                            <p:txEl>
                                              <p:pRg st="1" end="1"/>
                                            </p:txEl>
                                          </p:spTgt>
                                        </p:tgtEl>
                                        <p:attrNameLst>
                                          <p:attrName>style.visibility</p:attrName>
                                        </p:attrNameLst>
                                      </p:cBhvr>
                                      <p:to>
                                        <p:strVal val="visible"/>
                                      </p:to>
                                    </p:set>
                                    <p:animEffect transition="in" filter="fade">
                                      <p:cBhvr>
                                        <p:cTn id="92" dur="500"/>
                                        <p:tgtEl>
                                          <p:spTgt spid="20">
                                            <p:txEl>
                                              <p:pRg st="1" end="1"/>
                                            </p:txEl>
                                          </p:spTgt>
                                        </p:tgtEl>
                                      </p:cBhvr>
                                    </p:animEffect>
                                  </p:childTnLst>
                                </p:cTn>
                              </p:par>
                              <p:par>
                                <p:cTn id="93" presetID="10" presetClass="entr" presetSubtype="0" fill="hold" nodeType="withEffect">
                                  <p:stCondLst>
                                    <p:cond delay="0"/>
                                  </p:stCondLst>
                                  <p:childTnLst>
                                    <p:set>
                                      <p:cBhvr>
                                        <p:cTn id="94" dur="1" fill="hold">
                                          <p:stCondLst>
                                            <p:cond delay="0"/>
                                          </p:stCondLst>
                                        </p:cTn>
                                        <p:tgtEl>
                                          <p:spTgt spid="20">
                                            <p:txEl>
                                              <p:pRg st="2" end="2"/>
                                            </p:txEl>
                                          </p:spTgt>
                                        </p:tgtEl>
                                        <p:attrNameLst>
                                          <p:attrName>style.visibility</p:attrName>
                                        </p:attrNameLst>
                                      </p:cBhvr>
                                      <p:to>
                                        <p:strVal val="visible"/>
                                      </p:to>
                                    </p:set>
                                    <p:animEffect transition="in" filter="fade">
                                      <p:cBhvr>
                                        <p:cTn id="95" dur="500"/>
                                        <p:tgtEl>
                                          <p:spTgt spid="2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5" grpId="0" animBg="1"/>
      <p:bldP spid="9" grpId="0"/>
      <p:bldP spid="10" grpId="0" animBg="1"/>
      <p:bldP spid="4" grpId="0" animBg="1"/>
      <p:bldP spid="22" grpId="0" animBg="1"/>
      <p:bldP spid="19" grpId="0" animBg="1"/>
      <p:bldP spid="15" grpId="0" animBg="1"/>
      <p:bldP spid="16" grpId="0" animBg="1"/>
      <p:bldP spid="17" grpId="0" animBg="1"/>
      <p:bldP spid="25" grpId="0" animBg="1"/>
      <p:bldP spid="2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code of conduct</a:t>
            </a:r>
          </a:p>
        </p:txBody>
      </p:sp>
      <p:sp>
        <p:nvSpPr>
          <p:cNvPr id="4" name="Content Placeholder 2"/>
          <p:cNvSpPr txBox="1">
            <a:spLocks/>
          </p:cNvSpPr>
          <p:nvPr/>
        </p:nvSpPr>
        <p:spPr>
          <a:xfrm>
            <a:off x="160324" y="1259316"/>
            <a:ext cx="6394857" cy="5598683"/>
          </a:xfrm>
          <a:prstGeom prst="rect">
            <a:avLst/>
          </a:prstGeom>
        </p:spPr>
        <p:txBody>
          <a:bodyPr vert="horz" lIns="91440" tIns="45720" rIns="91440" bIns="45720" rtlCol="0">
            <a:noAutofit/>
          </a:bodyPr>
          <a:lstStyle>
            <a:lvl1pPr marL="342900" indent="-342900" algn="l" defTabSz="457200" rtl="0" eaLnBrk="1" latinLnBrk="0" hangingPunct="1">
              <a:spcBef>
                <a:spcPct val="20000"/>
              </a:spcBef>
              <a:buClr>
                <a:srgbClr val="2154AC"/>
              </a:buClr>
              <a:buFont typeface="Arial" panose="020B0604020202020204" pitchFamily="34" charset="0"/>
              <a:buChar char="■"/>
              <a:defRPr sz="2200" b="1"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Clr>
                <a:srgbClr val="2154AC"/>
              </a:buClr>
              <a:buFont typeface="Wingdings" panose="05000000000000000000" pitchFamily="2" charset="2"/>
              <a:buChar char="§"/>
              <a:defRPr sz="2200" b="1" kern="1200">
                <a:solidFill>
                  <a:schemeClr val="tx1"/>
                </a:solidFill>
                <a:latin typeface="Arial" panose="020B0604020202020204" pitchFamily="34" charset="0"/>
                <a:ea typeface="+mn-ea"/>
                <a:cs typeface="Arial" panose="020B0604020202020204" pitchFamily="34" charset="0"/>
              </a:defRPr>
            </a:lvl2pPr>
            <a:lvl3pPr marL="1143000" indent="-228600" algn="l" defTabSz="457200" rtl="0" eaLnBrk="1" latinLnBrk="0" hangingPunct="1">
              <a:spcBef>
                <a:spcPct val="20000"/>
              </a:spcBef>
              <a:buClr>
                <a:srgbClr val="2154AC"/>
              </a:buClr>
              <a:buFont typeface="Wingdings" panose="05000000000000000000" pitchFamily="2" charset="2"/>
              <a:buChar char="§"/>
              <a:defRPr sz="2200" b="1" kern="1200">
                <a:solidFill>
                  <a:schemeClr val="tx1"/>
                </a:solidFill>
                <a:latin typeface="Arial" panose="020B0604020202020204" pitchFamily="34" charset="0"/>
                <a:ea typeface="+mn-ea"/>
                <a:cs typeface="Arial" panose="020B0604020202020204" pitchFamily="34" charset="0"/>
              </a:defRPr>
            </a:lvl3pPr>
            <a:lvl4pPr marL="1600200" indent="-228600" algn="l" defTabSz="457200" rtl="0" eaLnBrk="1" latinLnBrk="0" hangingPunct="1">
              <a:spcBef>
                <a:spcPct val="20000"/>
              </a:spcBef>
              <a:buClr>
                <a:srgbClr val="2154AC"/>
              </a:buClr>
              <a:buFont typeface="Wingdings" panose="05000000000000000000" pitchFamily="2" charset="2"/>
              <a:buChar char="§"/>
              <a:defRPr sz="2200" b="1" kern="1200">
                <a:solidFill>
                  <a:schemeClr val="tx1"/>
                </a:solidFill>
                <a:latin typeface="Arial" panose="020B0604020202020204" pitchFamily="34" charset="0"/>
                <a:ea typeface="+mn-ea"/>
                <a:cs typeface="Arial" panose="020B0604020202020204" pitchFamily="34" charset="0"/>
              </a:defRPr>
            </a:lvl4pPr>
            <a:lvl5pPr marL="2057400" indent="-228600" algn="l" defTabSz="457200" rtl="0" eaLnBrk="1" latinLnBrk="0" hangingPunct="1">
              <a:spcBef>
                <a:spcPct val="20000"/>
              </a:spcBef>
              <a:buClr>
                <a:srgbClr val="2154AC"/>
              </a:buClr>
              <a:buFont typeface="Wingdings" panose="05000000000000000000" pitchFamily="2" charset="2"/>
              <a:buChar char="§"/>
              <a:defRPr sz="2200" b="1" kern="1200">
                <a:solidFill>
                  <a:schemeClr val="tx1"/>
                </a:solidFill>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pPr marL="0" indent="0">
              <a:buFont typeface="Arial" panose="020B0604020202020204" pitchFamily="34" charset="0"/>
              <a:buNone/>
            </a:pPr>
            <a:r>
              <a:rPr lang="en-GB" dirty="0"/>
              <a:t>The code of conduct for Healthcare Support Workers and Adult Social Care Workers includes the following principles:</a:t>
            </a:r>
          </a:p>
          <a:p>
            <a:r>
              <a:rPr lang="en-GB" dirty="0"/>
              <a:t>Be accountable </a:t>
            </a:r>
          </a:p>
          <a:p>
            <a:r>
              <a:rPr lang="en-GB" dirty="0"/>
              <a:t>Promote and uphold privacy, </a:t>
            </a:r>
            <a:br>
              <a:rPr lang="en-GB" dirty="0"/>
            </a:br>
            <a:r>
              <a:rPr lang="en-GB" dirty="0"/>
              <a:t>dignity, rights, health and wellbeing </a:t>
            </a:r>
          </a:p>
          <a:p>
            <a:r>
              <a:rPr lang="en-GB" dirty="0"/>
              <a:t>Work in collaboration </a:t>
            </a:r>
          </a:p>
          <a:p>
            <a:r>
              <a:rPr lang="en-GB" dirty="0"/>
              <a:t>Communicate in an open, and effective way </a:t>
            </a:r>
          </a:p>
          <a:p>
            <a:r>
              <a:rPr lang="en-GB" dirty="0"/>
              <a:t>Respect a person’s right to confidentiality </a:t>
            </a:r>
          </a:p>
          <a:p>
            <a:r>
              <a:rPr lang="en-GB" dirty="0"/>
              <a:t>Strive to improve the quality of care </a:t>
            </a:r>
            <a:br>
              <a:rPr lang="en-GB" dirty="0"/>
            </a:br>
            <a:r>
              <a:rPr lang="en-GB" dirty="0"/>
              <a:t>and support</a:t>
            </a:r>
          </a:p>
          <a:p>
            <a:r>
              <a:rPr lang="en-GB" dirty="0"/>
              <a:t>Uphold and promote equality, diversity </a:t>
            </a:r>
            <a:br>
              <a:rPr lang="en-GB" dirty="0"/>
            </a:br>
            <a:r>
              <a:rPr lang="en-GB" dirty="0"/>
              <a:t>and inclusion.</a:t>
            </a:r>
          </a:p>
          <a:p>
            <a:endParaRPr lang="en-GB" dirty="0"/>
          </a:p>
        </p:txBody>
      </p:sp>
      <p:pic>
        <p:nvPicPr>
          <p:cNvPr id="6" name="Picture 5"/>
          <p:cNvPicPr>
            <a:picLocks noChangeAspect="1"/>
          </p:cNvPicPr>
          <p:nvPr/>
        </p:nvPicPr>
        <p:blipFill rotWithShape="1">
          <a:blip r:embed="rId3" cstate="screen">
            <a:extLst>
              <a:ext uri="{28A0092B-C50C-407E-A947-70E740481C1C}">
                <a14:useLocalDpi xmlns:a14="http://schemas.microsoft.com/office/drawing/2010/main"/>
              </a:ext>
            </a:extLst>
          </a:blip>
          <a:srcRect l="47058" r="21862"/>
          <a:stretch/>
        </p:blipFill>
        <p:spPr>
          <a:xfrm>
            <a:off x="6555181" y="1259316"/>
            <a:ext cx="2339437" cy="5017905"/>
          </a:xfrm>
          <a:prstGeom prst="rect">
            <a:avLst/>
          </a:prstGeom>
        </p:spPr>
      </p:pic>
    </p:spTree>
    <p:extLst>
      <p:ext uri="{BB962C8B-B14F-4D97-AF65-F5344CB8AC3E}">
        <p14:creationId xmlns:p14="http://schemas.microsoft.com/office/powerpoint/2010/main" val="840767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Effect transition="in" filter="fade">
                                      <p:cBhvr>
                                        <p:cTn id="11" dur="500"/>
                                        <p:tgtEl>
                                          <p:spTgt spid="4">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500"/>
                                        <p:tgtEl>
                                          <p:spTgt spid="4">
                                            <p:txEl>
                                              <p:pRg st="2" end="2"/>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4">
                                            <p:txEl>
                                              <p:pRg st="4" end="4"/>
                                            </p:txEl>
                                          </p:spTgt>
                                        </p:tgtEl>
                                        <p:attrNameLst>
                                          <p:attrName>style.visibility</p:attrName>
                                        </p:attrNameLst>
                                      </p:cBhvr>
                                      <p:to>
                                        <p:strVal val="visible"/>
                                      </p:to>
                                    </p:set>
                                    <p:animEffect transition="in" filter="fade">
                                      <p:cBhvr>
                                        <p:cTn id="20" dur="500"/>
                                        <p:tgtEl>
                                          <p:spTgt spid="4">
                                            <p:txEl>
                                              <p:pRg st="4" end="4"/>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4">
                                            <p:txEl>
                                              <p:pRg st="5" end="5"/>
                                            </p:txEl>
                                          </p:spTgt>
                                        </p:tgtEl>
                                        <p:attrNameLst>
                                          <p:attrName>style.visibility</p:attrName>
                                        </p:attrNameLst>
                                      </p:cBhvr>
                                      <p:to>
                                        <p:strVal val="visible"/>
                                      </p:to>
                                    </p:set>
                                    <p:animEffect transition="in" filter="fade">
                                      <p:cBhvr>
                                        <p:cTn id="23" dur="500"/>
                                        <p:tgtEl>
                                          <p:spTgt spid="4">
                                            <p:txEl>
                                              <p:pRg st="5" end="5"/>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Effect transition="in" filter="fade">
                                      <p:cBhvr>
                                        <p:cTn id="26" dur="500"/>
                                        <p:tgtEl>
                                          <p:spTgt spid="4">
                                            <p:txEl>
                                              <p:pRg st="6" end="6"/>
                                            </p:txEl>
                                          </p:spTgt>
                                        </p:tgtEl>
                                      </p:cBhvr>
                                    </p:animEffect>
                                  </p:childTnLst>
                                </p:cTn>
                              </p:par>
                              <p:par>
                                <p:cTn id="27" presetID="10" presetClass="entr" presetSubtype="0" fill="hold" nodeType="withEffect">
                                  <p:stCondLst>
                                    <p:cond delay="0"/>
                                  </p:stCondLst>
                                  <p:childTnLst>
                                    <p:set>
                                      <p:cBhvr>
                                        <p:cTn id="28" dur="1" fill="hold">
                                          <p:stCondLst>
                                            <p:cond delay="0"/>
                                          </p:stCondLst>
                                        </p:cTn>
                                        <p:tgtEl>
                                          <p:spTgt spid="4">
                                            <p:txEl>
                                              <p:pRg st="7" end="7"/>
                                            </p:txEl>
                                          </p:spTgt>
                                        </p:tgtEl>
                                        <p:attrNameLst>
                                          <p:attrName>style.visibility</p:attrName>
                                        </p:attrNameLst>
                                      </p:cBhvr>
                                      <p:to>
                                        <p:strVal val="visible"/>
                                      </p:to>
                                    </p:set>
                                    <p:animEffect transition="in" filter="fade">
                                      <p:cBhvr>
                                        <p:cTn id="29" dur="5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Challenging discrimination</a:t>
            </a:r>
          </a:p>
        </p:txBody>
      </p:sp>
      <p:sp>
        <p:nvSpPr>
          <p:cNvPr id="3" name="Content Placeholder 2"/>
          <p:cNvSpPr>
            <a:spLocks noGrp="1"/>
          </p:cNvSpPr>
          <p:nvPr>
            <p:ph idx="1"/>
          </p:nvPr>
        </p:nvSpPr>
        <p:spPr>
          <a:xfrm>
            <a:off x="255324" y="1359304"/>
            <a:ext cx="8657783" cy="1572869"/>
          </a:xfrm>
        </p:spPr>
        <p:txBody>
          <a:bodyPr/>
          <a:lstStyle/>
          <a:p>
            <a:pPr marL="0" indent="0">
              <a:buNone/>
            </a:pPr>
            <a:r>
              <a:rPr lang="en-GB" dirty="0"/>
              <a:t>Discrimination and discriminatory behaviour does not uphold an individual’s rights and must be challenged. It can take courage to recognise and change discriminatory practice</a:t>
            </a:r>
          </a:p>
        </p:txBody>
      </p:sp>
      <p:grpSp>
        <p:nvGrpSpPr>
          <p:cNvPr id="4" name="Group 3"/>
          <p:cNvGrpSpPr/>
          <p:nvPr/>
        </p:nvGrpSpPr>
        <p:grpSpPr>
          <a:xfrm>
            <a:off x="191306" y="2654319"/>
            <a:ext cx="8726752" cy="1485394"/>
            <a:chOff x="167866" y="4771303"/>
            <a:chExt cx="8726752" cy="1485394"/>
          </a:xfrm>
        </p:grpSpPr>
        <p:sp>
          <p:nvSpPr>
            <p:cNvPr id="5" name="Rectangle 4"/>
            <p:cNvSpPr/>
            <p:nvPr/>
          </p:nvSpPr>
          <p:spPr>
            <a:xfrm>
              <a:off x="255325" y="4817345"/>
              <a:ext cx="8639293" cy="462052"/>
            </a:xfrm>
            <a:prstGeom prst="rect">
              <a:avLst/>
            </a:prstGeom>
            <a:gradFill flip="none" rotWithShape="1">
              <a:gsLst>
                <a:gs pos="1000">
                  <a:schemeClr val="bg1"/>
                </a:gs>
                <a:gs pos="67000">
                  <a:srgbClr val="0070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6" name="Rectangle 5"/>
            <p:cNvSpPr/>
            <p:nvPr/>
          </p:nvSpPr>
          <p:spPr>
            <a:xfrm>
              <a:off x="250375" y="5279397"/>
              <a:ext cx="8639293" cy="977300"/>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67866" y="4771303"/>
              <a:ext cx="1013234" cy="527144"/>
            </a:xfrm>
            <a:prstGeom prst="rect">
              <a:avLst/>
            </a:prstGeom>
          </p:spPr>
        </p:pic>
      </p:grpSp>
      <p:sp>
        <p:nvSpPr>
          <p:cNvPr id="11" name="TextBox 10"/>
          <p:cNvSpPr txBox="1"/>
          <p:nvPr/>
        </p:nvSpPr>
        <p:spPr>
          <a:xfrm>
            <a:off x="278764" y="3192096"/>
            <a:ext cx="8544601" cy="923330"/>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Courage</a:t>
            </a:r>
          </a:p>
          <a:p>
            <a:r>
              <a:rPr lang="en-GB" dirty="0">
                <a:solidFill>
                  <a:schemeClr val="bg1"/>
                </a:solidFill>
                <a:latin typeface="Arial" panose="020B0604020202020204" pitchFamily="34" charset="0"/>
                <a:cs typeface="Arial" panose="020B0604020202020204" pitchFamily="34" charset="0"/>
              </a:rPr>
              <a:t>Be courageous to challenge or confront situations that you know are not right and that do not promote the wellbeing of all individuals.</a:t>
            </a:r>
            <a:endParaRPr lang="en-GB" dirty="0"/>
          </a:p>
        </p:txBody>
      </p:sp>
      <p:pic>
        <p:nvPicPr>
          <p:cNvPr id="12" name="Picture 11"/>
          <p:cNvPicPr>
            <a:picLocks noChangeAspect="1"/>
          </p:cNvPicPr>
          <p:nvPr/>
        </p:nvPicPr>
        <p:blipFill rotWithShape="1">
          <a:blip r:embed="rId4">
            <a:extLst>
              <a:ext uri="{28A0092B-C50C-407E-A947-70E740481C1C}">
                <a14:useLocalDpi xmlns:a14="http://schemas.microsoft.com/office/drawing/2010/main" val="0"/>
              </a:ext>
            </a:extLst>
          </a:blip>
          <a:srcRect t="44197" b="15479"/>
          <a:stretch/>
        </p:blipFill>
        <p:spPr>
          <a:xfrm>
            <a:off x="255015" y="4321020"/>
            <a:ext cx="8662733" cy="2008528"/>
          </a:xfrm>
          <a:prstGeom prst="rect">
            <a:avLst/>
          </a:prstGeom>
        </p:spPr>
      </p:pic>
      <p:pic>
        <p:nvPicPr>
          <p:cNvPr id="13" name="Picture 12"/>
          <p:cNvPicPr>
            <a:picLocks/>
          </p:cNvPicPr>
          <p:nvPr/>
        </p:nvPicPr>
        <p:blipFill rotWithShape="1">
          <a:blip r:embed="rId5"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Tree>
    <p:extLst>
      <p:ext uri="{BB962C8B-B14F-4D97-AF65-F5344CB8AC3E}">
        <p14:creationId xmlns:p14="http://schemas.microsoft.com/office/powerpoint/2010/main" val="1736091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17711"/>
            <a:ext cx="9619013" cy="1200329"/>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6" name="Rectangle 5"/>
          <p:cNvSpPr/>
          <p:nvPr/>
        </p:nvSpPr>
        <p:spPr>
          <a:xfrm>
            <a:off x="255324" y="1233132"/>
            <a:ext cx="8639293" cy="1200329"/>
          </a:xfrm>
          <a:prstGeom prst="rect">
            <a:avLst/>
          </a:prstGeom>
        </p:spPr>
        <p:txBody>
          <a:bodyPr wrap="square">
            <a:spAutoFit/>
          </a:bodyPr>
          <a:lstStyle/>
          <a:p>
            <a:r>
              <a:rPr lang="en-GB" sz="2400" b="1" dirty="0">
                <a:solidFill>
                  <a:schemeClr val="bg1"/>
                </a:solidFill>
                <a:latin typeface="Arial" panose="020B0604020202020204" pitchFamily="34" charset="0"/>
                <a:cs typeface="Arial" panose="020B0604020202020204" pitchFamily="34" charset="0"/>
              </a:rPr>
              <a:t>Working in ways that promote equality, diversity and inclusion will help to reduce the likelihood of which of the following happening?</a:t>
            </a:r>
          </a:p>
        </p:txBody>
      </p:sp>
      <p:sp>
        <p:nvSpPr>
          <p:cNvPr id="22" name="TextBox 21"/>
          <p:cNvSpPr txBox="1"/>
          <p:nvPr/>
        </p:nvSpPr>
        <p:spPr>
          <a:xfrm>
            <a:off x="1046578" y="2627824"/>
            <a:ext cx="5769858" cy="769441"/>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People being discriminated against or treated unfairly</a:t>
            </a:r>
          </a:p>
        </p:txBody>
      </p:sp>
      <p:sp>
        <p:nvSpPr>
          <p:cNvPr id="23" name="TextBox 22"/>
          <p:cNvSpPr txBox="1"/>
          <p:nvPr/>
        </p:nvSpPr>
        <p:spPr>
          <a:xfrm>
            <a:off x="1046578" y="3718303"/>
            <a:ext cx="6054865" cy="430887"/>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People’s individuality being valued</a:t>
            </a:r>
          </a:p>
        </p:txBody>
      </p:sp>
      <p:sp>
        <p:nvSpPr>
          <p:cNvPr id="24" name="TextBox 23"/>
          <p:cNvSpPr txBox="1"/>
          <p:nvPr/>
        </p:nvSpPr>
        <p:spPr>
          <a:xfrm>
            <a:off x="1047900" y="4631415"/>
            <a:ext cx="5768535" cy="430887"/>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People being respected </a:t>
            </a:r>
          </a:p>
        </p:txBody>
      </p:sp>
      <p:sp>
        <p:nvSpPr>
          <p:cNvPr id="25" name="TextBox 24"/>
          <p:cNvSpPr txBox="1"/>
          <p:nvPr/>
        </p:nvSpPr>
        <p:spPr>
          <a:xfrm>
            <a:off x="1046579" y="5437652"/>
            <a:ext cx="5472974" cy="769441"/>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People feeling included in groups </a:t>
            </a: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and society </a:t>
            </a:r>
          </a:p>
        </p:txBody>
      </p:sp>
      <p:pic>
        <p:nvPicPr>
          <p:cNvPr id="36" name="Picture 3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0895" y="2542593"/>
            <a:ext cx="617417" cy="872258"/>
          </a:xfrm>
          <a:prstGeom prst="rect">
            <a:avLst/>
          </a:prstGeom>
        </p:spPr>
      </p:pic>
      <p:pic>
        <p:nvPicPr>
          <p:cNvPr id="37" name="Picture 36"/>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0895" y="3486859"/>
            <a:ext cx="617417" cy="872258"/>
          </a:xfrm>
          <a:prstGeom prst="rect">
            <a:avLst/>
          </a:prstGeom>
        </p:spPr>
      </p:pic>
      <p:pic>
        <p:nvPicPr>
          <p:cNvPr id="38" name="Picture 3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10895" y="4422963"/>
            <a:ext cx="617417" cy="872258"/>
          </a:xfrm>
          <a:prstGeom prst="rect">
            <a:avLst/>
          </a:prstGeom>
        </p:spPr>
      </p:pic>
      <p:pic>
        <p:nvPicPr>
          <p:cNvPr id="39" name="Picture 3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10895" y="5350905"/>
            <a:ext cx="617417" cy="872258"/>
          </a:xfrm>
          <a:prstGeom prst="rect">
            <a:avLst/>
          </a:prstGeom>
        </p:spPr>
      </p:pic>
      <p:grpSp>
        <p:nvGrpSpPr>
          <p:cNvPr id="16" name="Group 15"/>
          <p:cNvGrpSpPr/>
          <p:nvPr/>
        </p:nvGrpSpPr>
        <p:grpSpPr>
          <a:xfrm>
            <a:off x="5408854" y="2978848"/>
            <a:ext cx="3711396" cy="4564662"/>
            <a:chOff x="5432604" y="2420888"/>
            <a:chExt cx="3711396" cy="4564662"/>
          </a:xfrm>
        </p:grpSpPr>
        <p:pic>
          <p:nvPicPr>
            <p:cNvPr id="17" name="Picture 16"/>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rot="282173">
              <a:off x="5432604" y="2420888"/>
              <a:ext cx="3711396" cy="4564662"/>
            </a:xfrm>
            <a:prstGeom prst="rect">
              <a:avLst/>
            </a:prstGeom>
            <a:effectLst>
              <a:outerShdw blurRad="63500" sx="102000" sy="102000" algn="ctr" rotWithShape="0">
                <a:schemeClr val="tx1">
                  <a:lumMod val="65000"/>
                  <a:lumOff val="35000"/>
                  <a:alpha val="40000"/>
                </a:schemeClr>
              </a:outerShdw>
            </a:effectLst>
          </p:spPr>
        </p:pic>
        <p:pic>
          <p:nvPicPr>
            <p:cNvPr id="18" name="Picture 2" descr="\\DESIGNARCHIVE\Archive\PowerPoints\PPT symbols and documents\ABCD cards\A.png"/>
            <p:cNvPicPr>
              <a:picLocks noChangeAspect="1" noChangeArrowheads="1"/>
            </p:cNvPicPr>
            <p:nvPr/>
          </p:nvPicPr>
          <p:blipFill rotWithShape="1">
            <a:blip r:embed="rId8" cstate="screen">
              <a:extLst>
                <a:ext uri="{28A0092B-C50C-407E-A947-70E740481C1C}">
                  <a14:useLocalDpi xmlns:a14="http://schemas.microsoft.com/office/drawing/2010/main"/>
                </a:ext>
              </a:extLst>
            </a:blip>
            <a:srcRect t="4624"/>
            <a:stretch/>
          </p:blipFill>
          <p:spPr bwMode="auto">
            <a:xfrm rot="385857">
              <a:off x="6473422" y="2556201"/>
              <a:ext cx="1897871" cy="2557254"/>
            </a:xfrm>
            <a:prstGeom prst="rect">
              <a:avLst/>
            </a:prstGeom>
            <a:noFill/>
            <a:extLst>
              <a:ext uri="{909E8E84-426E-40DD-AFC4-6F175D3DCCD1}">
                <a14:hiddenFill xmlns:a14="http://schemas.microsoft.com/office/drawing/2010/main">
                  <a:solidFill>
                    <a:srgbClr val="FFFFFF"/>
                  </a:solidFill>
                </a14:hiddenFill>
              </a:ext>
            </a:extLst>
          </p:spPr>
        </p:pic>
      </p:grpSp>
      <p:pic>
        <p:nvPicPr>
          <p:cNvPr id="19" name="Picture 18"/>
          <p:cNvPicPr>
            <a:picLocks/>
          </p:cNvPicPr>
          <p:nvPr/>
        </p:nvPicPr>
        <p:blipFill rotWithShape="1">
          <a:blip r:embed="rId9"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20" name="Rectangle 19"/>
          <p:cNvSpPr/>
          <p:nvPr/>
        </p:nvSpPr>
        <p:spPr>
          <a:xfrm>
            <a:off x="6237027" y="2474678"/>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823493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par>
                                <p:cTn id="11" presetID="10" presetClass="entr" presetSubtype="0" fill="hold" nodeType="withEffect">
                                  <p:stCondLst>
                                    <p:cond delay="0"/>
                                  </p:stCondLst>
                                  <p:childTnLst>
                                    <p:set>
                                      <p:cBhvr>
                                        <p:cTn id="12" dur="1" fill="hold">
                                          <p:stCondLst>
                                            <p:cond delay="0"/>
                                          </p:stCondLst>
                                        </p:cTn>
                                        <p:tgtEl>
                                          <p:spTgt spid="37"/>
                                        </p:tgtEl>
                                        <p:attrNameLst>
                                          <p:attrName>style.visibility</p:attrName>
                                        </p:attrNameLst>
                                      </p:cBhvr>
                                      <p:to>
                                        <p:strVal val="visible"/>
                                      </p:to>
                                    </p:set>
                                    <p:animEffect transition="in" filter="fade">
                                      <p:cBhvr>
                                        <p:cTn id="13" dur="500"/>
                                        <p:tgtEl>
                                          <p:spTgt spid="3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3"/>
                                        </p:tgtEl>
                                        <p:attrNameLst>
                                          <p:attrName>style.visibility</p:attrName>
                                        </p:attrNameLst>
                                      </p:cBhvr>
                                      <p:to>
                                        <p:strVal val="visible"/>
                                      </p:to>
                                    </p:set>
                                    <p:animEffect transition="in" filter="fade">
                                      <p:cBhvr>
                                        <p:cTn id="16" dur="500"/>
                                        <p:tgtEl>
                                          <p:spTgt spid="23"/>
                                        </p:tgtEl>
                                      </p:cBhvr>
                                    </p:animEffect>
                                  </p:childTnLst>
                                </p:cTn>
                              </p:par>
                              <p:par>
                                <p:cTn id="17" presetID="10" presetClass="entr" presetSubtype="0" fill="hold" nodeType="withEffect">
                                  <p:stCondLst>
                                    <p:cond delay="0"/>
                                  </p:stCondLst>
                                  <p:childTnLst>
                                    <p:set>
                                      <p:cBhvr>
                                        <p:cTn id="18" dur="1" fill="hold">
                                          <p:stCondLst>
                                            <p:cond delay="0"/>
                                          </p:stCondLst>
                                        </p:cTn>
                                        <p:tgtEl>
                                          <p:spTgt spid="38"/>
                                        </p:tgtEl>
                                        <p:attrNameLst>
                                          <p:attrName>style.visibility</p:attrName>
                                        </p:attrNameLst>
                                      </p:cBhvr>
                                      <p:to>
                                        <p:strVal val="visible"/>
                                      </p:to>
                                    </p:set>
                                    <p:animEffect transition="in" filter="fade">
                                      <p:cBhvr>
                                        <p:cTn id="19" dur="500"/>
                                        <p:tgtEl>
                                          <p:spTgt spid="3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500"/>
                                        <p:tgtEl>
                                          <p:spTgt spid="24"/>
                                        </p:tgtEl>
                                      </p:cBhvr>
                                    </p:animEffect>
                                  </p:childTnLst>
                                </p:cTn>
                              </p:par>
                              <p:par>
                                <p:cTn id="23" presetID="10" presetClass="entr" presetSubtype="0" fill="hold" nodeType="withEffect">
                                  <p:stCondLst>
                                    <p:cond delay="0"/>
                                  </p:stCondLst>
                                  <p:childTnLst>
                                    <p:set>
                                      <p:cBhvr>
                                        <p:cTn id="24" dur="1" fill="hold">
                                          <p:stCondLst>
                                            <p:cond delay="0"/>
                                          </p:stCondLst>
                                        </p:cTn>
                                        <p:tgtEl>
                                          <p:spTgt spid="39"/>
                                        </p:tgtEl>
                                        <p:attrNameLst>
                                          <p:attrName>style.visibility</p:attrName>
                                        </p:attrNameLst>
                                      </p:cBhvr>
                                      <p:to>
                                        <p:strVal val="visible"/>
                                      </p:to>
                                    </p:set>
                                    <p:animEffect transition="in" filter="fade">
                                      <p:cBhvr>
                                        <p:cTn id="25" dur="500"/>
                                        <p:tgtEl>
                                          <p:spTgt spid="3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37"/>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23"/>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38"/>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24"/>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39"/>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25"/>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6"/>
                                        </p:tgtEl>
                                        <p:attrNameLst>
                                          <p:attrName>style.visibility</p:attrName>
                                        </p:attrNameLst>
                                      </p:cBhvr>
                                      <p:to>
                                        <p:strVal val="visible"/>
                                      </p:to>
                                    </p:set>
                                    <p:anim calcmode="lin" valueType="num">
                                      <p:cBhvr additive="base">
                                        <p:cTn id="49" dur="500" fill="hold"/>
                                        <p:tgtEl>
                                          <p:spTgt spid="16"/>
                                        </p:tgtEl>
                                        <p:attrNameLst>
                                          <p:attrName>ppt_x</p:attrName>
                                        </p:attrNameLst>
                                      </p:cBhvr>
                                      <p:tavLst>
                                        <p:tav tm="0">
                                          <p:val>
                                            <p:strVal val="#ppt_x"/>
                                          </p:val>
                                        </p:tav>
                                        <p:tav tm="100000">
                                          <p:val>
                                            <p:strVal val="#ppt_x"/>
                                          </p:val>
                                        </p:tav>
                                      </p:tavLst>
                                    </p:anim>
                                    <p:anim calcmode="lin" valueType="num">
                                      <p:cBhvr additive="base">
                                        <p:cTn id="5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3" grpId="1"/>
      <p:bldP spid="24" grpId="0"/>
      <p:bldP spid="24" grpId="1"/>
      <p:bldP spid="25" grpId="0"/>
      <p:bldP spid="25" grpId="1"/>
      <p:bldP spid="2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21187"/>
            <a:ext cx="9619013" cy="987624"/>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6" name="Rectangle 5"/>
          <p:cNvSpPr/>
          <p:nvPr/>
        </p:nvSpPr>
        <p:spPr>
          <a:xfrm>
            <a:off x="255324" y="1304382"/>
            <a:ext cx="8639293" cy="769441"/>
          </a:xfrm>
          <a:prstGeom prst="rect">
            <a:avLst/>
          </a:prstGeom>
        </p:spPr>
        <p:txBody>
          <a:bodyPr wrap="square">
            <a:spAutoFit/>
          </a:bodyPr>
          <a:lstStyle/>
          <a:p>
            <a:r>
              <a:rPr lang="en-GB" sz="2200" b="1" dirty="0">
                <a:solidFill>
                  <a:schemeClr val="bg1"/>
                </a:solidFill>
                <a:latin typeface="Arial" panose="020B0604020202020204" pitchFamily="34" charset="0"/>
                <a:cs typeface="Arial" panose="020B0604020202020204" pitchFamily="34" charset="0"/>
              </a:rPr>
              <a:t>What should you do if you identify that an individual you support is being treated unfairly by someone you work with?</a:t>
            </a:r>
          </a:p>
        </p:txBody>
      </p:sp>
      <p:sp>
        <p:nvSpPr>
          <p:cNvPr id="11" name="TextBox 10"/>
          <p:cNvSpPr txBox="1"/>
          <p:nvPr/>
        </p:nvSpPr>
        <p:spPr>
          <a:xfrm>
            <a:off x="1046578" y="2709087"/>
            <a:ext cx="7056784" cy="769441"/>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You should treat the individual </a:t>
            </a: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in the same way</a:t>
            </a:r>
          </a:p>
        </p:txBody>
      </p:sp>
      <p:sp>
        <p:nvSpPr>
          <p:cNvPr id="12" name="TextBox 11"/>
          <p:cNvSpPr txBox="1"/>
          <p:nvPr/>
        </p:nvSpPr>
        <p:spPr>
          <a:xfrm>
            <a:off x="1067421" y="3678274"/>
            <a:ext cx="7056784" cy="769441"/>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You should discuss the treatment </a:t>
            </a: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with your manager</a:t>
            </a:r>
          </a:p>
        </p:txBody>
      </p:sp>
      <p:sp>
        <p:nvSpPr>
          <p:cNvPr id="13" name="TextBox 12"/>
          <p:cNvSpPr txBox="1"/>
          <p:nvPr/>
        </p:nvSpPr>
        <p:spPr>
          <a:xfrm>
            <a:off x="1067421" y="4644478"/>
            <a:ext cx="7056784" cy="769441"/>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You should report your colleague to the police for breaching the Human Rights Act</a:t>
            </a:r>
          </a:p>
        </p:txBody>
      </p:sp>
      <p:sp>
        <p:nvSpPr>
          <p:cNvPr id="14" name="TextBox 13"/>
          <p:cNvSpPr txBox="1"/>
          <p:nvPr/>
        </p:nvSpPr>
        <p:spPr>
          <a:xfrm>
            <a:off x="1046578" y="5583033"/>
            <a:ext cx="7056784" cy="769441"/>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Report your colleague to Skills for Care for breaching the Equality Act</a:t>
            </a:r>
          </a:p>
        </p:txBody>
      </p:sp>
      <p:grpSp>
        <p:nvGrpSpPr>
          <p:cNvPr id="15" name="Group 14"/>
          <p:cNvGrpSpPr/>
          <p:nvPr/>
        </p:nvGrpSpPr>
        <p:grpSpPr>
          <a:xfrm>
            <a:off x="5626980" y="2967632"/>
            <a:ext cx="3711396" cy="4564662"/>
            <a:chOff x="5469116" y="2420888"/>
            <a:chExt cx="3711396" cy="4564662"/>
          </a:xfrm>
        </p:grpSpPr>
        <p:pic>
          <p:nvPicPr>
            <p:cNvPr id="16" name="Picture 1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282173">
              <a:off x="5469116" y="2420888"/>
              <a:ext cx="3711396" cy="4564662"/>
            </a:xfrm>
            <a:prstGeom prst="rect">
              <a:avLst/>
            </a:prstGeom>
            <a:effectLst>
              <a:outerShdw blurRad="63500" sx="102000" sy="102000" algn="ctr" rotWithShape="0">
                <a:schemeClr val="tx1">
                  <a:lumMod val="65000"/>
                  <a:lumOff val="35000"/>
                  <a:alpha val="40000"/>
                </a:schemeClr>
              </a:outerShdw>
            </a:effectLst>
          </p:spPr>
        </p:pic>
        <p:pic>
          <p:nvPicPr>
            <p:cNvPr id="17" name="Picture 4" descr="\\DESIGNARCHIVE\Archive\PowerPoints\PPT symbols and documents\ABCD cards\B.pn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t="4221" b="7959"/>
            <a:stretch/>
          </p:blipFill>
          <p:spPr bwMode="auto">
            <a:xfrm rot="302735">
              <a:off x="6457181" y="2617595"/>
              <a:ext cx="1902988" cy="2360978"/>
            </a:xfrm>
            <a:prstGeom prst="rect">
              <a:avLst/>
            </a:prstGeom>
            <a:noFill/>
            <a:extLst>
              <a:ext uri="{909E8E84-426E-40DD-AFC4-6F175D3DCCD1}">
                <a14:hiddenFill xmlns:a14="http://schemas.microsoft.com/office/drawing/2010/main">
                  <a:solidFill>
                    <a:srgbClr val="FFFFFF"/>
                  </a:solidFill>
                </a14:hiddenFill>
              </a:ext>
            </a:extLst>
          </p:spPr>
        </p:pic>
      </p:grpSp>
      <p:pic>
        <p:nvPicPr>
          <p:cNvPr id="18" name="Picture 1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25523" y="2662173"/>
            <a:ext cx="617417" cy="872258"/>
          </a:xfrm>
          <a:prstGeom prst="rect">
            <a:avLst/>
          </a:prstGeom>
        </p:spPr>
      </p:pic>
      <p:pic>
        <p:nvPicPr>
          <p:cNvPr id="19" name="Picture 1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25523" y="3606439"/>
            <a:ext cx="617417" cy="872258"/>
          </a:xfrm>
          <a:prstGeom prst="rect">
            <a:avLst/>
          </a:prstGeom>
        </p:spPr>
      </p:pic>
      <p:pic>
        <p:nvPicPr>
          <p:cNvPr id="20" name="Picture 19"/>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25523" y="4542543"/>
            <a:ext cx="617417" cy="872258"/>
          </a:xfrm>
          <a:prstGeom prst="rect">
            <a:avLst/>
          </a:prstGeom>
        </p:spPr>
      </p:pic>
      <p:pic>
        <p:nvPicPr>
          <p:cNvPr id="21" name="Picture 20"/>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25523" y="5470485"/>
            <a:ext cx="617417" cy="872258"/>
          </a:xfrm>
          <a:prstGeom prst="rect">
            <a:avLst/>
          </a:prstGeom>
        </p:spPr>
      </p:pic>
      <p:pic>
        <p:nvPicPr>
          <p:cNvPr id="22" name="Picture 21"/>
          <p:cNvPicPr>
            <a:picLocks/>
          </p:cNvPicPr>
          <p:nvPr/>
        </p:nvPicPr>
        <p:blipFill rotWithShape="1">
          <a:blip r:embed="rId9"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23" name="Rectangle 22"/>
          <p:cNvSpPr/>
          <p:nvPr/>
        </p:nvSpPr>
        <p:spPr>
          <a:xfrm>
            <a:off x="6237027" y="2324550"/>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3146912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par>
                                <p:cTn id="17" presetID="10" presetClass="entr" presetSubtype="0"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par>
                                <p:cTn id="23" presetID="10" presetClass="entr" presetSubtype="0" fill="hold" nodeType="withEffect">
                                  <p:stCondLst>
                                    <p:cond delay="0"/>
                                  </p:stCondLst>
                                  <p:childTnLst>
                                    <p:set>
                                      <p:cBhvr>
                                        <p:cTn id="24" dur="1" fill="hold">
                                          <p:stCondLst>
                                            <p:cond delay="0"/>
                                          </p:stCondLst>
                                        </p:cTn>
                                        <p:tgtEl>
                                          <p:spTgt spid="21"/>
                                        </p:tgtEl>
                                        <p:attrNameLst>
                                          <p:attrName>style.visibility</p:attrName>
                                        </p:attrNameLst>
                                      </p:cBhvr>
                                      <p:to>
                                        <p:strVal val="visible"/>
                                      </p:to>
                                    </p:set>
                                    <p:animEffect transition="in" filter="fade">
                                      <p:cBhvr>
                                        <p:cTn id="25" dur="500"/>
                                        <p:tgtEl>
                                          <p:spTgt spid="21"/>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18"/>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11"/>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20"/>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13"/>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21"/>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14"/>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P spid="12" grpId="0"/>
      <p:bldP spid="13" grpId="0"/>
      <p:bldP spid="13" grpId="1"/>
      <p:bldP spid="14" grpId="0"/>
      <p:bldP spid="14" grpId="1"/>
      <p:bldP spid="23"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01880" y="1221187"/>
            <a:ext cx="9619013" cy="1035122"/>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Knowledge check</a:t>
            </a:r>
          </a:p>
        </p:txBody>
      </p:sp>
      <p:sp>
        <p:nvSpPr>
          <p:cNvPr id="3" name="Content Placeholder 2"/>
          <p:cNvSpPr>
            <a:spLocks noGrp="1"/>
          </p:cNvSpPr>
          <p:nvPr>
            <p:ph idx="1"/>
          </p:nvPr>
        </p:nvSpPr>
        <p:spPr>
          <a:xfrm>
            <a:off x="255325" y="1522548"/>
            <a:ext cx="8627418" cy="508133"/>
          </a:xfrm>
        </p:spPr>
        <p:txBody>
          <a:bodyPr>
            <a:normAutofit/>
          </a:bodyPr>
          <a:lstStyle/>
          <a:p>
            <a:pPr marL="0" indent="0">
              <a:buNone/>
            </a:pPr>
            <a:r>
              <a:rPr lang="en-GB" dirty="0">
                <a:solidFill>
                  <a:schemeClr val="bg1"/>
                </a:solidFill>
              </a:rPr>
              <a:t>What does the Human Rights Act aim to do?</a:t>
            </a:r>
          </a:p>
        </p:txBody>
      </p:sp>
      <p:sp>
        <p:nvSpPr>
          <p:cNvPr id="5" name="TextBox 4"/>
          <p:cNvSpPr txBox="1"/>
          <p:nvPr/>
        </p:nvSpPr>
        <p:spPr>
          <a:xfrm>
            <a:off x="999898" y="2721553"/>
            <a:ext cx="5395656" cy="769441"/>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Protect people who can’t make decisions themselves</a:t>
            </a:r>
          </a:p>
        </p:txBody>
      </p:sp>
      <p:sp>
        <p:nvSpPr>
          <p:cNvPr id="6" name="TextBox 5"/>
          <p:cNvSpPr txBox="1"/>
          <p:nvPr/>
        </p:nvSpPr>
        <p:spPr>
          <a:xfrm>
            <a:off x="999897" y="3647543"/>
            <a:ext cx="5947168" cy="769441"/>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Set out the protected characteristics which can be the basis of discrimination</a:t>
            </a:r>
          </a:p>
        </p:txBody>
      </p:sp>
      <p:sp>
        <p:nvSpPr>
          <p:cNvPr id="7" name="TextBox 6"/>
          <p:cNvSpPr txBox="1"/>
          <p:nvPr/>
        </p:nvSpPr>
        <p:spPr>
          <a:xfrm>
            <a:off x="1001219" y="4547019"/>
            <a:ext cx="5078947" cy="769441"/>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Introduce the new ‘Wellbeing Principle’</a:t>
            </a:r>
          </a:p>
        </p:txBody>
      </p:sp>
      <p:sp>
        <p:nvSpPr>
          <p:cNvPr id="8" name="TextBox 7"/>
          <p:cNvSpPr txBox="1"/>
          <p:nvPr/>
        </p:nvSpPr>
        <p:spPr>
          <a:xfrm>
            <a:off x="999897" y="5485397"/>
            <a:ext cx="6347780" cy="769441"/>
          </a:xfrm>
          <a:prstGeom prst="rect">
            <a:avLst/>
          </a:prstGeom>
          <a:noFill/>
        </p:spPr>
        <p:txBody>
          <a:bodyPr wrap="square" rtlCol="0">
            <a:spAutoFit/>
          </a:bodyPr>
          <a:lstStyle/>
          <a:p>
            <a:r>
              <a:rPr lang="en-GB" sz="2200" b="1" dirty="0">
                <a:latin typeface="Arial" panose="020B0604020202020204" pitchFamily="34" charset="0"/>
                <a:cs typeface="Arial" panose="020B0604020202020204" pitchFamily="34" charset="0"/>
              </a:rPr>
              <a:t>Set out the basic rights of every person </a:t>
            </a:r>
            <a:br>
              <a:rPr lang="en-GB" sz="2200" b="1" dirty="0">
                <a:latin typeface="Arial" panose="020B0604020202020204" pitchFamily="34" charset="0"/>
                <a:cs typeface="Arial" panose="020B0604020202020204" pitchFamily="34" charset="0"/>
              </a:rPr>
            </a:br>
            <a:r>
              <a:rPr lang="en-GB" sz="2200" b="1" dirty="0">
                <a:latin typeface="Arial" panose="020B0604020202020204" pitchFamily="34" charset="0"/>
                <a:cs typeface="Arial" panose="020B0604020202020204" pitchFamily="34" charset="0"/>
              </a:rPr>
              <a:t>in the United Kingdom</a:t>
            </a:r>
          </a:p>
        </p:txBody>
      </p:sp>
      <p:grpSp>
        <p:nvGrpSpPr>
          <p:cNvPr id="23" name="Group 22"/>
          <p:cNvGrpSpPr/>
          <p:nvPr/>
        </p:nvGrpSpPr>
        <p:grpSpPr>
          <a:xfrm>
            <a:off x="5555604" y="2954340"/>
            <a:ext cx="3711396" cy="4564662"/>
            <a:chOff x="5508104" y="2348880"/>
            <a:chExt cx="3711396" cy="4564662"/>
          </a:xfrm>
        </p:grpSpPr>
        <p:grpSp>
          <p:nvGrpSpPr>
            <p:cNvPr id="24" name="Group 23"/>
            <p:cNvGrpSpPr/>
            <p:nvPr/>
          </p:nvGrpSpPr>
          <p:grpSpPr>
            <a:xfrm>
              <a:off x="5508104" y="2348880"/>
              <a:ext cx="3711396" cy="4564662"/>
              <a:chOff x="4716116" y="2392730"/>
              <a:chExt cx="3711396" cy="4564662"/>
            </a:xfrm>
          </p:grpSpPr>
          <p:pic>
            <p:nvPicPr>
              <p:cNvPr id="26" name="Picture 2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282173">
                <a:off x="4716116" y="2392730"/>
                <a:ext cx="3711396" cy="4564662"/>
              </a:xfrm>
              <a:prstGeom prst="rect">
                <a:avLst/>
              </a:prstGeom>
              <a:effectLst>
                <a:outerShdw blurRad="63500" sx="102000" sy="102000" algn="ctr" rotWithShape="0">
                  <a:schemeClr val="tx1">
                    <a:lumMod val="65000"/>
                    <a:lumOff val="35000"/>
                    <a:alpha val="40000"/>
                  </a:schemeClr>
                </a:outerShdw>
              </a:effectLst>
            </p:spPr>
          </p:pic>
          <p:pic>
            <p:nvPicPr>
              <p:cNvPr id="27" name="Picture 26"/>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rot="308198">
                <a:off x="5875925" y="2534840"/>
                <a:ext cx="1636750" cy="2465804"/>
              </a:xfrm>
              <a:prstGeom prst="rect">
                <a:avLst/>
              </a:prstGeom>
            </p:spPr>
          </p:pic>
        </p:grpSp>
        <p:pic>
          <p:nvPicPr>
            <p:cNvPr id="25" name="Picture 6" descr="\\DESIGNARCHIVE\Archive\PowerPoints\PPT symbols and documents\ABCD cards\D.pn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rot="308855">
              <a:off x="6573886" y="2478512"/>
              <a:ext cx="1795805" cy="2537026"/>
            </a:xfrm>
            <a:prstGeom prst="rect">
              <a:avLst/>
            </a:prstGeom>
            <a:noFill/>
            <a:extLst>
              <a:ext uri="{909E8E84-426E-40DD-AFC4-6F175D3DCCD1}">
                <a14:hiddenFill xmlns:a14="http://schemas.microsoft.com/office/drawing/2010/main">
                  <a:solidFill>
                    <a:srgbClr val="FFFFFF"/>
                  </a:solidFill>
                </a14:hiddenFill>
              </a:ext>
            </a:extLst>
          </p:spPr>
        </p:pic>
      </p:grpSp>
      <p:pic>
        <p:nvPicPr>
          <p:cNvPr id="28" name="Picture 27"/>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299020" y="2712980"/>
            <a:ext cx="617417" cy="872258"/>
          </a:xfrm>
          <a:prstGeom prst="rect">
            <a:avLst/>
          </a:prstGeom>
        </p:spPr>
      </p:pic>
      <p:pic>
        <p:nvPicPr>
          <p:cNvPr id="29" name="Picture 28"/>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99020" y="3657246"/>
            <a:ext cx="617417" cy="872258"/>
          </a:xfrm>
          <a:prstGeom prst="rect">
            <a:avLst/>
          </a:prstGeom>
        </p:spPr>
      </p:pic>
      <p:pic>
        <p:nvPicPr>
          <p:cNvPr id="30" name="Picture 29"/>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299020" y="4553588"/>
            <a:ext cx="617417" cy="872258"/>
          </a:xfrm>
          <a:prstGeom prst="rect">
            <a:avLst/>
          </a:prstGeom>
        </p:spPr>
      </p:pic>
      <p:pic>
        <p:nvPicPr>
          <p:cNvPr id="31" name="Picture 30"/>
          <p:cNvPicPr>
            <a:picLocks noChangeAspect="1"/>
          </p:cNvPicPr>
          <p:nvPr/>
        </p:nvPicPr>
        <p:blipFill>
          <a:blip r:embed="rId9" cstate="screen">
            <a:extLst>
              <a:ext uri="{28A0092B-C50C-407E-A947-70E740481C1C}">
                <a14:useLocalDpi xmlns:a14="http://schemas.microsoft.com/office/drawing/2010/main"/>
              </a:ext>
            </a:extLst>
          </a:blip>
          <a:stretch>
            <a:fillRect/>
          </a:stretch>
        </p:blipFill>
        <p:spPr>
          <a:xfrm>
            <a:off x="299020" y="5481530"/>
            <a:ext cx="617417" cy="872258"/>
          </a:xfrm>
          <a:prstGeom prst="rect">
            <a:avLst/>
          </a:prstGeom>
        </p:spPr>
      </p:pic>
      <p:pic>
        <p:nvPicPr>
          <p:cNvPr id="18" name="Picture 17"/>
          <p:cNvPicPr>
            <a:picLocks/>
          </p:cNvPicPr>
          <p:nvPr/>
        </p:nvPicPr>
        <p:blipFill rotWithShape="1">
          <a:blip r:embed="rId10"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19" name="Rectangle 18"/>
          <p:cNvSpPr/>
          <p:nvPr/>
        </p:nvSpPr>
        <p:spPr>
          <a:xfrm>
            <a:off x="6237027" y="2324550"/>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353127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fade">
                                      <p:cBhvr>
                                        <p:cTn id="7" dur="500"/>
                                        <p:tgtEl>
                                          <p:spTgt spid="28"/>
                                        </p:tgtEl>
                                      </p:cBhvr>
                                    </p:animEffect>
                                  </p:childTnLst>
                                </p:cTn>
                              </p:par>
                              <p:par>
                                <p:cTn id="8" presetID="10" presetClass="entr" presetSubtype="0" fill="hold" nodeType="withEffect">
                                  <p:stCondLst>
                                    <p:cond delay="0"/>
                                  </p:stCondLst>
                                  <p:childTnLst>
                                    <p:set>
                                      <p:cBhvr>
                                        <p:cTn id="9" dur="1" fill="hold">
                                          <p:stCondLst>
                                            <p:cond delay="0"/>
                                          </p:stCondLst>
                                        </p:cTn>
                                        <p:tgtEl>
                                          <p:spTgt spid="29"/>
                                        </p:tgtEl>
                                        <p:attrNameLst>
                                          <p:attrName>style.visibility</p:attrName>
                                        </p:attrNameLst>
                                      </p:cBhvr>
                                      <p:to>
                                        <p:strVal val="visible"/>
                                      </p:to>
                                    </p:set>
                                    <p:animEffect transition="in" filter="fade">
                                      <p:cBhvr>
                                        <p:cTn id="10" dur="500"/>
                                        <p:tgtEl>
                                          <p:spTgt spid="29"/>
                                        </p:tgtEl>
                                      </p:cBhvr>
                                    </p:animEffect>
                                  </p:childTnLst>
                                </p:cTn>
                              </p:par>
                              <p:par>
                                <p:cTn id="11" presetID="10" presetClass="entr" presetSubtype="0" fill="hold" nodeType="withEffect">
                                  <p:stCondLst>
                                    <p:cond delay="0"/>
                                  </p:stCondLst>
                                  <p:childTnLst>
                                    <p:set>
                                      <p:cBhvr>
                                        <p:cTn id="12" dur="1" fill="hold">
                                          <p:stCondLst>
                                            <p:cond delay="0"/>
                                          </p:stCondLst>
                                        </p:cTn>
                                        <p:tgtEl>
                                          <p:spTgt spid="30"/>
                                        </p:tgtEl>
                                        <p:attrNameLst>
                                          <p:attrName>style.visibility</p:attrName>
                                        </p:attrNameLst>
                                      </p:cBhvr>
                                      <p:to>
                                        <p:strVal val="visible"/>
                                      </p:to>
                                    </p:set>
                                    <p:animEffect transition="in" filter="fade">
                                      <p:cBhvr>
                                        <p:cTn id="13" dur="500"/>
                                        <p:tgtEl>
                                          <p:spTgt spid="30"/>
                                        </p:tgtEl>
                                      </p:cBhvr>
                                    </p:animEffect>
                                  </p:childTnLst>
                                </p:cTn>
                              </p:par>
                              <p:par>
                                <p:cTn id="14" presetID="10" presetClass="entr" presetSubtype="0" fill="hold" nodeType="withEffect">
                                  <p:stCondLst>
                                    <p:cond delay="0"/>
                                  </p:stCondLst>
                                  <p:childTnLst>
                                    <p:set>
                                      <p:cBhvr>
                                        <p:cTn id="15" dur="1" fill="hold">
                                          <p:stCondLst>
                                            <p:cond delay="0"/>
                                          </p:stCondLst>
                                        </p:cTn>
                                        <p:tgtEl>
                                          <p:spTgt spid="31"/>
                                        </p:tgtEl>
                                        <p:attrNameLst>
                                          <p:attrName>style.visibility</p:attrName>
                                        </p:attrNameLst>
                                      </p:cBhvr>
                                      <p:to>
                                        <p:strVal val="visible"/>
                                      </p:to>
                                    </p:set>
                                    <p:animEffect transition="in" filter="fade">
                                      <p:cBhvr>
                                        <p:cTn id="16" dur="500"/>
                                        <p:tgtEl>
                                          <p:spTgt spid="31"/>
                                        </p:tgtEl>
                                      </p:cBhvr>
                                    </p:animEffect>
                                  </p:childTnLst>
                                </p:cTn>
                              </p:par>
                            </p:childTnLst>
                          </p:cTn>
                        </p:par>
                        <p:par>
                          <p:cTn id="17" fill="hold">
                            <p:stCondLst>
                              <p:cond delay="500"/>
                            </p:stCondLst>
                            <p:childTnLst>
                              <p:par>
                                <p:cTn id="18" presetID="10" presetClass="entr" presetSubtype="0" fill="hold" grpId="0" nodeType="afterEffect">
                                  <p:stCondLst>
                                    <p:cond delay="0"/>
                                  </p:stCondLst>
                                  <p:childTnLst>
                                    <p:set>
                                      <p:cBhvr>
                                        <p:cTn id="19" dur="1" fill="hold">
                                          <p:stCondLst>
                                            <p:cond delay="0"/>
                                          </p:stCondLst>
                                        </p:cTn>
                                        <p:tgtEl>
                                          <p:spTgt spid="19"/>
                                        </p:tgtEl>
                                        <p:attrNameLst>
                                          <p:attrName>style.visibility</p:attrName>
                                        </p:attrNameLst>
                                      </p:cBhvr>
                                      <p:to>
                                        <p:strVal val="visible"/>
                                      </p:to>
                                    </p:set>
                                    <p:animEffect transition="in" filter="fade">
                                      <p:cBhvr>
                                        <p:cTn id="20" dur="500"/>
                                        <p:tgtEl>
                                          <p:spTgt spid="19"/>
                                        </p:tgtEl>
                                      </p:cBhvr>
                                    </p:animEffect>
                                  </p:childTnLst>
                                </p:cTn>
                              </p:par>
                            </p:childTnLst>
                          </p:cTn>
                        </p:par>
                      </p:childTnLst>
                    </p:cTn>
                  </p:par>
                  <p:par>
                    <p:cTn id="21" fill="hold">
                      <p:stCondLst>
                        <p:cond delay="indefinite"/>
                      </p:stCondLst>
                      <p:childTnLst>
                        <p:par>
                          <p:cTn id="22" fill="hold">
                            <p:stCondLst>
                              <p:cond delay="0"/>
                            </p:stCondLst>
                            <p:childTnLst>
                              <p:par>
                                <p:cTn id="23" presetID="1" presetClass="exit" presetSubtype="0" fill="hold" nodeType="clickEffect">
                                  <p:stCondLst>
                                    <p:cond delay="0"/>
                                  </p:stCondLst>
                                  <p:childTnLst>
                                    <p:set>
                                      <p:cBhvr>
                                        <p:cTn id="24" dur="1" fill="hold">
                                          <p:stCondLst>
                                            <p:cond delay="0"/>
                                          </p:stCondLst>
                                        </p:cTn>
                                        <p:tgtEl>
                                          <p:spTgt spid="28"/>
                                        </p:tgtEl>
                                        <p:attrNameLst>
                                          <p:attrName>style.visibility</p:attrName>
                                        </p:attrNameLst>
                                      </p:cBhvr>
                                      <p:to>
                                        <p:strVal val="hidden"/>
                                      </p:to>
                                    </p:set>
                                  </p:childTnLst>
                                </p:cTn>
                              </p:par>
                              <p:par>
                                <p:cTn id="25" presetID="1" presetClass="exit" presetSubtype="0" fill="hold" nodeType="withEffect">
                                  <p:stCondLst>
                                    <p:cond delay="0"/>
                                  </p:stCondLst>
                                  <p:childTnLst>
                                    <p:set>
                                      <p:cBhvr>
                                        <p:cTn id="26" dur="1" fill="hold">
                                          <p:stCondLst>
                                            <p:cond delay="0"/>
                                          </p:stCondLst>
                                        </p:cTn>
                                        <p:tgtEl>
                                          <p:spTgt spid="29"/>
                                        </p:tgtEl>
                                        <p:attrNameLst>
                                          <p:attrName>style.visibility</p:attrName>
                                        </p:attrNameLst>
                                      </p:cBhvr>
                                      <p:to>
                                        <p:strVal val="hidden"/>
                                      </p:to>
                                    </p:set>
                                  </p:childTnLst>
                                </p:cTn>
                              </p:par>
                              <p:par>
                                <p:cTn id="27" presetID="1" presetClass="exit" presetSubtype="0" fill="hold" nodeType="withEffect">
                                  <p:stCondLst>
                                    <p:cond delay="0"/>
                                  </p:stCondLst>
                                  <p:childTnLst>
                                    <p:set>
                                      <p:cBhvr>
                                        <p:cTn id="28" dur="1" fill="hold">
                                          <p:stCondLst>
                                            <p:cond delay="0"/>
                                          </p:stCondLst>
                                        </p:cTn>
                                        <p:tgtEl>
                                          <p:spTgt spid="30"/>
                                        </p:tgtEl>
                                        <p:attrNameLst>
                                          <p:attrName>style.visibility</p:attrName>
                                        </p:attrNameLst>
                                      </p:cBhvr>
                                      <p:to>
                                        <p:strVal val="hidden"/>
                                      </p:to>
                                    </p:set>
                                  </p:childTnLst>
                                </p:cTn>
                              </p:par>
                            </p:childTnLst>
                          </p:cTn>
                        </p:par>
                        <p:par>
                          <p:cTn id="29" fill="hold">
                            <p:stCondLst>
                              <p:cond delay="0"/>
                            </p:stCondLst>
                            <p:childTnLst>
                              <p:par>
                                <p:cTn id="30" presetID="1" presetClass="exit" presetSubtype="0" fill="hold" nodeType="afterEffect">
                                  <p:stCondLst>
                                    <p:cond delay="0"/>
                                  </p:stCondLst>
                                  <p:childTnLst>
                                    <p:set>
                                      <p:cBhvr>
                                        <p:cTn id="31" dur="1" fill="hold">
                                          <p:stCondLst>
                                            <p:cond delay="0"/>
                                          </p:stCondLst>
                                        </p:cTn>
                                        <p:tgtEl>
                                          <p:spTgt spid="28"/>
                                        </p:tgtEl>
                                        <p:attrNameLst>
                                          <p:attrName>style.visibility</p:attrName>
                                        </p:attrNameLst>
                                      </p:cBhvr>
                                      <p:to>
                                        <p:strVal val="hidden"/>
                                      </p:to>
                                    </p:set>
                                  </p:childTnLst>
                                </p:cTn>
                              </p:par>
                              <p:par>
                                <p:cTn id="32" presetID="1" presetClass="exit" presetSubtype="0" fill="hold" nodeType="withEffect">
                                  <p:stCondLst>
                                    <p:cond delay="0"/>
                                  </p:stCondLst>
                                  <p:childTnLst>
                                    <p:set>
                                      <p:cBhvr>
                                        <p:cTn id="33" dur="1" fill="hold">
                                          <p:stCondLst>
                                            <p:cond delay="0"/>
                                          </p:stCondLst>
                                        </p:cTn>
                                        <p:tgtEl>
                                          <p:spTgt spid="29"/>
                                        </p:tgtEl>
                                        <p:attrNameLst>
                                          <p:attrName>style.visibility</p:attrName>
                                        </p:attrNameLst>
                                      </p:cBhvr>
                                      <p:to>
                                        <p:strVal val="hidden"/>
                                      </p:to>
                                    </p:set>
                                  </p:childTnLst>
                                </p:cTn>
                              </p:par>
                              <p:par>
                                <p:cTn id="34" presetID="1" presetClass="exit" presetSubtype="0" fill="hold" nodeType="withEffect">
                                  <p:stCondLst>
                                    <p:cond delay="0"/>
                                  </p:stCondLst>
                                  <p:childTnLst>
                                    <p:set>
                                      <p:cBhvr>
                                        <p:cTn id="35" dur="1" fill="hold">
                                          <p:stCondLst>
                                            <p:cond delay="0"/>
                                          </p:stCondLst>
                                        </p:cTn>
                                        <p:tgtEl>
                                          <p:spTgt spid="30"/>
                                        </p:tgtEl>
                                        <p:attrNameLst>
                                          <p:attrName>style.visibility</p:attrName>
                                        </p:attrNameLst>
                                      </p:cBhvr>
                                      <p:to>
                                        <p:strVal val="hidden"/>
                                      </p:to>
                                    </p:set>
                                  </p:childTnLst>
                                </p:cTn>
                              </p:par>
                              <p:par>
                                <p:cTn id="36" presetID="1" presetClass="exit" presetSubtype="0" fill="hold" grpId="0" nodeType="withEffect">
                                  <p:stCondLst>
                                    <p:cond delay="0"/>
                                  </p:stCondLst>
                                  <p:childTnLst>
                                    <p:set>
                                      <p:cBhvr>
                                        <p:cTn id="37" dur="1" fill="hold">
                                          <p:stCondLst>
                                            <p:cond delay="0"/>
                                          </p:stCondLst>
                                        </p:cTn>
                                        <p:tgtEl>
                                          <p:spTgt spid="5"/>
                                        </p:tgtEl>
                                        <p:attrNameLst>
                                          <p:attrName>style.visibility</p:attrName>
                                        </p:attrNameLst>
                                      </p:cBhvr>
                                      <p:to>
                                        <p:strVal val="hidden"/>
                                      </p:to>
                                    </p:set>
                                  </p:childTnLst>
                                </p:cTn>
                              </p:par>
                              <p:par>
                                <p:cTn id="38" presetID="1" presetClass="exit" presetSubtype="0" fill="hold" grpId="0" nodeType="withEffect">
                                  <p:stCondLst>
                                    <p:cond delay="0"/>
                                  </p:stCondLst>
                                  <p:childTnLst>
                                    <p:set>
                                      <p:cBhvr>
                                        <p:cTn id="39" dur="1" fill="hold">
                                          <p:stCondLst>
                                            <p:cond delay="0"/>
                                          </p:stCondLst>
                                        </p:cTn>
                                        <p:tgtEl>
                                          <p:spTgt spid="6"/>
                                        </p:tgtEl>
                                        <p:attrNameLst>
                                          <p:attrName>style.visibility</p:attrName>
                                        </p:attrNameLst>
                                      </p:cBhvr>
                                      <p:to>
                                        <p:strVal val="hidden"/>
                                      </p:to>
                                    </p:set>
                                  </p:childTnLst>
                                </p:cTn>
                              </p:par>
                              <p:par>
                                <p:cTn id="40" presetID="1" presetClass="exit" presetSubtype="0" fill="hold" grpId="0" nodeType="withEffect">
                                  <p:stCondLst>
                                    <p:cond delay="0"/>
                                  </p:stCondLst>
                                  <p:childTnLst>
                                    <p:set>
                                      <p:cBhvr>
                                        <p:cTn id="41" dur="1" fill="hold">
                                          <p:stCondLst>
                                            <p:cond delay="0"/>
                                          </p:stCondLst>
                                        </p:cTn>
                                        <p:tgtEl>
                                          <p:spTgt spid="7"/>
                                        </p:tgtEl>
                                        <p:attrNameLst>
                                          <p:attrName>style.visibility</p:attrName>
                                        </p:attrNameLst>
                                      </p:cBhvr>
                                      <p:to>
                                        <p:strVal val="hidden"/>
                                      </p:to>
                                    </p:set>
                                  </p:childTnLst>
                                </p:cTn>
                              </p:par>
                              <p:par>
                                <p:cTn id="42" presetID="2" presetClass="entr" presetSubtype="4" fill="hold" nodeType="withEffect">
                                  <p:stCondLst>
                                    <p:cond delay="0"/>
                                  </p:stCondLst>
                                  <p:childTnLst>
                                    <p:set>
                                      <p:cBhvr>
                                        <p:cTn id="43" dur="1" fill="hold">
                                          <p:stCondLst>
                                            <p:cond delay="0"/>
                                          </p:stCondLst>
                                        </p:cTn>
                                        <p:tgtEl>
                                          <p:spTgt spid="23"/>
                                        </p:tgtEl>
                                        <p:attrNameLst>
                                          <p:attrName>style.visibility</p:attrName>
                                        </p:attrNameLst>
                                      </p:cBhvr>
                                      <p:to>
                                        <p:strVal val="visible"/>
                                      </p:to>
                                    </p:set>
                                    <p:anim calcmode="lin" valueType="num">
                                      <p:cBhvr additive="base">
                                        <p:cTn id="44" dur="500" fill="hold"/>
                                        <p:tgtEl>
                                          <p:spTgt spid="23"/>
                                        </p:tgtEl>
                                        <p:attrNameLst>
                                          <p:attrName>ppt_x</p:attrName>
                                        </p:attrNameLst>
                                      </p:cBhvr>
                                      <p:tavLst>
                                        <p:tav tm="0">
                                          <p:val>
                                            <p:strVal val="#ppt_x"/>
                                          </p:val>
                                        </p:tav>
                                        <p:tav tm="100000">
                                          <p:val>
                                            <p:strVal val="#ppt_x"/>
                                          </p:val>
                                        </p:tav>
                                      </p:tavLst>
                                    </p:anim>
                                    <p:anim calcmode="lin" valueType="num">
                                      <p:cBhvr additive="base">
                                        <p:cTn id="45"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19" grpId="0" animBg="1"/>
    </p:bldLst>
  </p:timing>
</p:sld>
</file>

<file path=ppt/theme/theme1.xml><?xml version="1.0" encoding="utf-8"?>
<a:theme xmlns:a="http://schemas.openxmlformats.org/drawingml/2006/main" name="2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5058</TotalTime>
  <Words>1962</Words>
  <Application>Microsoft Office PowerPoint</Application>
  <PresentationFormat>On-screen Show (4:3)</PresentationFormat>
  <Paragraphs>194</Paragraphs>
  <Slides>11</Slides>
  <Notes>9</Notes>
  <HiddenSlides>0</HiddenSlides>
  <MMClips>0</MMClips>
  <ScaleCrop>false</ScaleCrop>
  <HeadingPairs>
    <vt:vector size="6" baseType="variant">
      <vt:variant>
        <vt:lpstr>Fonts Used</vt:lpstr>
      </vt:variant>
      <vt:variant>
        <vt:i4>3</vt:i4>
      </vt:variant>
      <vt:variant>
        <vt:lpstr>Theme</vt:lpstr>
      </vt:variant>
      <vt:variant>
        <vt:i4>3</vt:i4>
      </vt:variant>
      <vt:variant>
        <vt:lpstr>Slide Titles</vt:lpstr>
      </vt:variant>
      <vt:variant>
        <vt:i4>11</vt:i4>
      </vt:variant>
    </vt:vector>
  </HeadingPairs>
  <TitlesOfParts>
    <vt:vector size="17" baseType="lpstr">
      <vt:lpstr>Arial</vt:lpstr>
      <vt:lpstr>Calibri</vt:lpstr>
      <vt:lpstr>Wingdings</vt:lpstr>
      <vt:lpstr>2_Custom Design</vt:lpstr>
      <vt:lpstr>3_Office Theme</vt:lpstr>
      <vt:lpstr>4_Office Theme</vt:lpstr>
      <vt:lpstr>PowerPoint Presentation</vt:lpstr>
      <vt:lpstr>Learning outcomes</vt:lpstr>
      <vt:lpstr>Definitions</vt:lpstr>
      <vt:lpstr>Discrimination</vt:lpstr>
      <vt:lpstr>Reducing the likelihood of discrimination</vt:lpstr>
      <vt:lpstr>Legislation</vt:lpstr>
      <vt:lpstr>The code of conduct</vt:lpstr>
      <vt:lpstr>Challenging discrimination</vt:lpstr>
      <vt:lpstr>Knowledge check</vt:lpstr>
      <vt:lpstr>Knowledge check</vt:lpstr>
      <vt:lpstr>Knowledge check</vt:lpstr>
    </vt:vector>
  </TitlesOfParts>
  <Company>Highfield.co.uk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Craven</dc:creator>
  <cp:lastModifiedBy>Janet Howells-Johnson</cp:lastModifiedBy>
  <cp:revision>529</cp:revision>
  <cp:lastPrinted>2015-04-02T14:54:04Z</cp:lastPrinted>
  <dcterms:created xsi:type="dcterms:W3CDTF">2015-01-20T17:14:44Z</dcterms:created>
  <dcterms:modified xsi:type="dcterms:W3CDTF">2023-09-19T19:29:19Z</dcterms:modified>
</cp:coreProperties>
</file>