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60" r:id="rId5"/>
    <p:sldId id="283" r:id="rId6"/>
    <p:sldId id="259" r:id="rId7"/>
    <p:sldId id="262" r:id="rId8"/>
    <p:sldId id="263" r:id="rId9"/>
    <p:sldId id="285" r:id="rId10"/>
    <p:sldId id="264" r:id="rId11"/>
    <p:sldId id="265" r:id="rId12"/>
    <p:sldId id="267" r:id="rId13"/>
    <p:sldId id="268" r:id="rId14"/>
    <p:sldId id="270" r:id="rId15"/>
    <p:sldId id="271" r:id="rId16"/>
    <p:sldId id="272" r:id="rId17"/>
    <p:sldId id="273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4771" autoAdjust="0"/>
    <p:restoredTop sz="94660"/>
  </p:normalViewPr>
  <p:slideViewPr>
    <p:cSldViewPr snapToGrid="0">
      <p:cViewPr varScale="1">
        <p:scale>
          <a:sx n="74" d="100"/>
          <a:sy n="74" d="100"/>
        </p:scale>
        <p:origin x="684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23C8525-3AB0-BBAC-2587-15F17A0C03B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BCD63E9-8E7E-0729-DC21-E2A1E618DB3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08C75A-7674-A214-18F4-245D16A6CE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14086C-2652-B903-22B8-CD6538CCC89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B559B5A-74B7-8FCA-3109-C29483C6E8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39989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120780-32A0-2984-E2C6-134EBCD2316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AF6983-3077-A6C3-5076-0F19F4F743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B6FF06-408A-0674-5BDE-DE99F0E8344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C9839D-7C66-FA7D-2BFB-6FCCCB5B9C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7BB92FC-884B-EACD-8B54-886FE4F91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5794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A8A11D-0DA7-BD73-9130-46C8DF713F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B2D7775-E938-816C-22A2-8A73474ABDC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D728EB3-FCAD-5B7D-BE23-A311954A24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F168FB-9A6D-D9B8-AF51-4B4A8A4400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81F435-C281-7B14-31A4-A14CCF149A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017133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310317-2C66-A545-3163-2BDCF53E6D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9677A-56CA-54B7-EDAA-A5346E71918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16DA24-CF39-A0DD-2F7D-052C9BE96EC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4CABC6-1D60-E366-CC1E-855858D7B3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3EB021-E14E-2730-B8B1-FFA9411F9D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73540A-6346-06EA-F085-1CE6B04B92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02318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3F79C8-3BD6-C3D8-6479-B4E930FD12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973219-4351-F732-48E0-231C4AE410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9E2C7BC-74E1-163F-4107-15438C3D3CF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0C870B3-2AE2-5669-86A3-E2D0B7EA810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5927CBD-5E08-8B20-A2C5-ED1A2B4FAD7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7BB6BDC-8AB4-53F9-DD67-C9D7E0483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62930A6-8FFA-7DDC-CAF7-366E2ED387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5AF4F49-EEB8-9495-6BFA-D69F58CF62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766911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EF680-1846-EE29-6B49-1280260D6B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51C55C-6687-0D1E-7C1F-726B9C2D1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3CC816F-8384-0C30-7009-F780AE13F0D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8CA638-8944-DD65-8CAA-254E4D2DA4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878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5D84BB-2EB2-AF51-C207-682307633BE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498DED0-CE8F-0DB2-39CF-7A97C94351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BEB1326-70B3-589E-3543-E988CB94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3911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FF6A2F-B255-6EAB-E6E4-E6AFBA7B57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20280D2-B7D0-3A94-7C62-0E1DFF1222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FC0A1F4-6FCC-2470-AA39-FDDDEEC4FC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2C2C5A-975D-1F44-EC13-F4AA0B02AF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808175-F154-5206-8205-46588266E2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DD8314-770E-89EB-384F-9658CA7D79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592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0AC06D-F02A-36BF-A981-FD349559C2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1F66AF-2B9F-6FA0-115D-41292F1AA99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8265E6B-7CD2-B836-B73A-CF57C0F140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AC1F3D5-6572-7FA4-2989-7CF5BAB020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D408981-6B39-CB65-2970-0E91B6F39D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C7A3E01-7600-C14E-4378-AFDF86D122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5231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6FE107-0727-6F12-4D60-CF65FC9A90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BB4E375-801B-8839-F3ED-C89FCC22CB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9CA1ED-D898-0724-ABBE-D65C93C0E1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C1064-7486-053F-32F5-1B1D23DCC0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931984-4D0F-9BB4-5557-6F81A2816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44482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776E7B-1661-FBB7-8110-88B430A8C72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246194-20A7-DC3E-FE9A-7D51454F683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DEB55AA-1191-59AD-F15A-6B23813DD8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BCFD45-9B35-D509-65EF-433BE0A068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7DA0BD-AAF1-D50C-298F-12613E91EC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59251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F46B172-8422-9DDF-3A77-5544CEC8E60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45D9CC6-A7C9-27E7-E0E3-37B1DB7D5D3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94BED45-BF08-4A4C-3636-8B3772B47C8E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A376F72-F7C0-4DFE-A301-4FB83158B88B}" type="datetimeFigureOut">
              <a:rPr lang="en-GB" smtClean="0"/>
              <a:t>06/02/2025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B226BD-2B09-6E97-A164-B7C7712C984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59F1FB-8278-5898-6666-0D453EFF3FF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211B9A3-CA96-45B7-A2A0-969DBCF5BAE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2740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gif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gif"/><Relationship Id="rId2" Type="http://schemas.openxmlformats.org/officeDocument/2006/relationships/hyperlink" Target="https://support.microsoft.com/en-us/access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935BB2-251E-1320-9FF2-FC865BF644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548991"/>
            <a:ext cx="9144000" cy="960972"/>
          </a:xfrm>
        </p:spPr>
        <p:txBody>
          <a:bodyPr/>
          <a:lstStyle/>
          <a:p>
            <a:r>
              <a:rPr lang="en-GB" dirty="0"/>
              <a:t>MS Access 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511945-8877-6475-E9C5-EBCFCF6D1B8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96828"/>
            <a:ext cx="9144000" cy="1655762"/>
          </a:xfrm>
        </p:spPr>
        <p:txBody>
          <a:bodyPr/>
          <a:lstStyle/>
          <a:p>
            <a:r>
              <a:rPr lang="en-GB" dirty="0"/>
              <a:t>Presented by </a:t>
            </a:r>
          </a:p>
          <a:p>
            <a:r>
              <a:rPr lang="en-GB" dirty="0"/>
              <a:t>Sadhana Jha</a:t>
            </a:r>
          </a:p>
        </p:txBody>
      </p:sp>
    </p:spTree>
    <p:extLst>
      <p:ext uri="{BB962C8B-B14F-4D97-AF65-F5344CB8AC3E}">
        <p14:creationId xmlns:p14="http://schemas.microsoft.com/office/powerpoint/2010/main" val="216474037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860314-FA62-A50C-6341-16019F8B0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32155"/>
          </a:xfrm>
        </p:spPr>
        <p:txBody>
          <a:bodyPr/>
          <a:lstStyle/>
          <a:p>
            <a:r>
              <a:rPr lang="en-GB" dirty="0"/>
              <a:t>Case Study: International Wholesale Supplier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EF54259-3F13-0794-E65B-D43AD06151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23258" y="1454689"/>
            <a:ext cx="10945483" cy="4351338"/>
          </a:xfrm>
        </p:spPr>
        <p:txBody>
          <a:bodyPr>
            <a:noAutofit/>
          </a:bodyPr>
          <a:lstStyle/>
          <a:p>
            <a:pPr marL="561340" marR="684530" indent="0" algn="just">
              <a:lnSpc>
                <a:spcPct val="105000"/>
              </a:lnSpc>
              <a:spcBef>
                <a:spcPts val="15"/>
              </a:spcBef>
              <a:buNone/>
            </a:pP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The</a:t>
            </a:r>
            <a:r>
              <a:rPr lang="en-GB" sz="2400" spc="-6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wholesale</a:t>
            </a:r>
            <a:r>
              <a:rPr lang="en-GB" sz="2400" spc="-6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supplier</a:t>
            </a:r>
            <a:r>
              <a:rPr lang="en-GB" sz="2400" spc="-7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has</a:t>
            </a:r>
            <a:r>
              <a:rPr lang="en-GB" sz="2400" spc="-7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b="1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customers</a:t>
            </a:r>
            <a:r>
              <a:rPr lang="en-GB" sz="2400" spc="-5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that</a:t>
            </a:r>
            <a:r>
              <a:rPr lang="en-GB" sz="2400" spc="-6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place</a:t>
            </a:r>
            <a:r>
              <a:rPr lang="en-GB" sz="2400" spc="-6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orders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,</a:t>
            </a:r>
            <a:r>
              <a:rPr lang="en-GB" sz="2400" spc="-5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which</a:t>
            </a:r>
            <a:r>
              <a:rPr lang="en-GB" sz="2400" spc="-4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are</a:t>
            </a:r>
            <a:r>
              <a:rPr lang="en-GB" sz="2400" spc="-7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placed</a:t>
            </a:r>
            <a:r>
              <a:rPr lang="en-GB" sz="2400" spc="-6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on</a:t>
            </a:r>
            <a:r>
              <a:rPr lang="en-GB" sz="2400" spc="-5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</a:t>
            </a:r>
            <a:r>
              <a:rPr lang="en-GB" sz="2400" spc="-9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particular</a:t>
            </a:r>
            <a:r>
              <a:rPr lang="en-GB" sz="2400" spc="-7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date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and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have</a:t>
            </a:r>
            <a:r>
              <a:rPr lang="en-GB" sz="2400" spc="-4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total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price,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current</a:t>
            </a:r>
            <a:r>
              <a:rPr lang="en-GB" sz="2400" spc="-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status,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and</a:t>
            </a:r>
            <a:r>
              <a:rPr lang="en-GB" sz="2400" spc="-1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an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order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number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(starting</a:t>
            </a:r>
            <a:r>
              <a:rPr lang="en-GB" sz="2400" spc="-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from</a:t>
            </a:r>
            <a:r>
              <a:rPr lang="en-GB" sz="2400" spc="-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1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for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each customer).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In</a:t>
            </a:r>
            <a:r>
              <a:rPr lang="en-GB" sz="2400" spc="-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each order,</a:t>
            </a:r>
            <a:r>
              <a:rPr lang="en-GB" sz="2400" spc="-3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customer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can</a:t>
            </a:r>
            <a:r>
              <a:rPr lang="en-GB" sz="2400" spc="-1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order</a:t>
            </a:r>
            <a:r>
              <a:rPr lang="en-GB" sz="2400" spc="-3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several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parts</a:t>
            </a:r>
            <a:r>
              <a:rPr lang="en-GB" sz="2400" spc="-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(products),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each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in</a:t>
            </a:r>
            <a:r>
              <a:rPr lang="en-GB" sz="2400" spc="-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different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quantity</a:t>
            </a:r>
            <a:r>
              <a:rPr lang="en-GB" sz="2400" spc="-3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and</a:t>
            </a:r>
            <a:r>
              <a:rPr lang="en-GB" sz="2400" spc="-1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at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 (possibly discounted) price. We also want to model the date on which each of the parts has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been</a:t>
            </a:r>
            <a:r>
              <a:rPr lang="en-GB" sz="2400" spc="-1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sent.</a:t>
            </a:r>
            <a:r>
              <a:rPr lang="en-GB" sz="2400" spc="-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The</a:t>
            </a:r>
            <a:r>
              <a:rPr lang="en-GB" sz="2400" spc="-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parts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are</a:t>
            </a:r>
            <a:r>
              <a:rPr lang="en-GB" sz="2400" spc="-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provided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by</a:t>
            </a:r>
            <a:r>
              <a:rPr lang="en-GB" sz="2400" spc="-4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suppliers.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Each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part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may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be provided</a:t>
            </a:r>
            <a:r>
              <a:rPr lang="en-GB" sz="2400" spc="-1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by</a:t>
            </a:r>
            <a:r>
              <a:rPr lang="en-GB" sz="2400" spc="-4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several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suppliers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and</a:t>
            </a:r>
            <a:r>
              <a:rPr lang="en-GB" sz="2400" spc="-5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customers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may</a:t>
            </a:r>
            <a:r>
              <a:rPr lang="en-GB" sz="2400" spc="-5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order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the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same</a:t>
            </a:r>
            <a:r>
              <a:rPr lang="en-GB" sz="2400" spc="-6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part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of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different</a:t>
            </a:r>
            <a:r>
              <a:rPr lang="en-GB" sz="2400" spc="-4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suppliers</a:t>
            </a:r>
            <a:r>
              <a:rPr lang="en-GB" sz="2400" b="1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in</a:t>
            </a:r>
            <a:r>
              <a:rPr lang="en-GB" sz="2400" spc="-5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the</a:t>
            </a:r>
            <a:r>
              <a:rPr lang="en-GB" sz="2400" spc="-4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same</a:t>
            </a:r>
            <a:r>
              <a:rPr lang="en-GB" sz="2400" spc="-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order,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but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in</a:t>
            </a:r>
            <a:r>
              <a:rPr lang="en-GB" sz="2400" spc="-5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this</a:t>
            </a:r>
            <a:r>
              <a:rPr lang="en-GB" sz="2400" spc="-3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case,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they may have different (retail) prices. Customers and suppliers have a name, an address, a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spc="-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phone</a:t>
            </a:r>
            <a:r>
              <a:rPr lang="en-GB" sz="2400" spc="-4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number,</a:t>
            </a:r>
            <a:r>
              <a:rPr lang="en-GB" sz="2400" spc="-6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and</a:t>
            </a:r>
            <a:r>
              <a:rPr lang="en-GB" sz="2400" spc="-4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</a:t>
            </a:r>
            <a:r>
              <a:rPr lang="en-GB" sz="2400" spc="-3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customer/supplier</a:t>
            </a:r>
            <a:r>
              <a:rPr lang="en-GB" sz="2400" spc="-5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number</a:t>
            </a:r>
            <a:r>
              <a:rPr lang="en-GB" sz="2400" spc="-4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and</a:t>
            </a:r>
            <a:r>
              <a:rPr lang="en-GB" sz="2400" spc="-4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they</a:t>
            </a:r>
            <a:r>
              <a:rPr lang="en-GB" sz="2400" spc="-4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come</a:t>
            </a:r>
            <a:r>
              <a:rPr lang="en-GB" sz="2400" spc="-5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from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certain</a:t>
            </a:r>
            <a:r>
              <a:rPr lang="en-GB" sz="2400" spc="-3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nation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,</a:t>
            </a:r>
            <a:r>
              <a:rPr lang="en-GB" sz="2400" spc="-5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which</a:t>
            </a:r>
            <a:r>
              <a:rPr lang="en-GB" sz="2400" spc="-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in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turn</a:t>
            </a:r>
            <a:r>
              <a:rPr lang="en-GB" sz="2400" spc="1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is</a:t>
            </a:r>
            <a:r>
              <a:rPr lang="en-GB" sz="2400" spc="3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from</a:t>
            </a:r>
            <a:r>
              <a:rPr lang="en-GB" sz="2400" spc="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</a:t>
            </a:r>
            <a:r>
              <a:rPr lang="en-GB" sz="2400" spc="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particular</a:t>
            </a:r>
            <a:r>
              <a:rPr lang="en-GB" sz="2400" spc="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region</a:t>
            </a:r>
            <a:r>
              <a:rPr lang="en-GB" sz="2400" spc="4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(of</a:t>
            </a:r>
            <a:r>
              <a:rPr lang="en-GB" sz="2400" spc="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the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world).</a:t>
            </a:r>
            <a:r>
              <a:rPr lang="en-GB" sz="2400" spc="1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b="1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Parts</a:t>
            </a:r>
            <a:r>
              <a:rPr lang="en-GB" sz="2400" spc="3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have</a:t>
            </a:r>
            <a:r>
              <a:rPr lang="en-GB" sz="2400" spc="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</a:t>
            </a:r>
            <a:r>
              <a:rPr lang="en-GB" sz="2400" spc="2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brand,</a:t>
            </a:r>
            <a:r>
              <a:rPr lang="en-GB" sz="2400" spc="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</a:t>
            </a:r>
            <a:r>
              <a:rPr lang="en-GB" sz="2400" spc="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size,</a:t>
            </a:r>
            <a:r>
              <a:rPr lang="en-GB" sz="2400" spc="1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and</a:t>
            </a:r>
            <a:r>
              <a:rPr lang="en-GB" sz="2400" spc="35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a retail</a:t>
            </a:r>
            <a:r>
              <a:rPr lang="en-GB" sz="2400" spc="2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 </a:t>
            </a:r>
            <a:r>
              <a:rPr lang="en-GB" sz="2400" dirty="0">
                <a:effectLst/>
                <a:ea typeface="Georgia" panose="02040502050405020303" pitchFamily="18" charset="0"/>
                <a:cs typeface="Calibri" panose="020F0502020204030204" pitchFamily="34" charset="0"/>
              </a:rPr>
              <a:t>price.</a:t>
            </a:r>
          </a:p>
        </p:txBody>
      </p:sp>
    </p:spTree>
    <p:extLst>
      <p:ext uri="{BB962C8B-B14F-4D97-AF65-F5344CB8AC3E}">
        <p14:creationId xmlns:p14="http://schemas.microsoft.com/office/powerpoint/2010/main" val="284481370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CDB2526-D555-0326-E3EA-3E40B926AF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1181080" cy="467995"/>
          </a:xfrm>
        </p:spPr>
        <p:txBody>
          <a:bodyPr>
            <a:normAutofit fontScale="90000"/>
          </a:bodyPr>
          <a:lstStyle/>
          <a:p>
            <a:r>
              <a:rPr lang="en-GB" dirty="0"/>
              <a:t>Case Study: ER Diagram for International Wholesale Supplier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0B5CB81C-C24A-EDF4-14BC-D2F805B3E2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62223" y="1401886"/>
            <a:ext cx="5997297" cy="50909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98992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DA1131-3831-93B0-E077-EEA5CF97E5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ER Diagram to Relational Schema Conversion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1E21F8-D477-F466-69D7-DE01701539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</a:pPr>
            <a:r>
              <a:rPr lang="en-GB" dirty="0"/>
              <a:t>customer(</a:t>
            </a:r>
            <a:r>
              <a:rPr lang="en-GB" u="sng" dirty="0"/>
              <a:t>id</a:t>
            </a:r>
            <a:r>
              <a:rPr lang="en-GB" dirty="0"/>
              <a:t>, first_name, last_name, city, phone)</a:t>
            </a:r>
          </a:p>
          <a:p>
            <a:pPr>
              <a:lnSpc>
                <a:spcPct val="150000"/>
              </a:lnSpc>
            </a:pPr>
            <a:r>
              <a:rPr lang="en-GB" dirty="0"/>
              <a:t>order(status, date, </a:t>
            </a:r>
            <a:r>
              <a:rPr lang="en-GB" u="sng" dirty="0"/>
              <a:t>number</a:t>
            </a:r>
            <a:r>
              <a:rPr lang="en-GB" dirty="0"/>
              <a:t>, price, </a:t>
            </a:r>
            <a:r>
              <a:rPr lang="en-GB" dirty="0" err="1"/>
              <a:t>cid</a:t>
            </a:r>
            <a:r>
              <a:rPr lang="en-GB" dirty="0"/>
              <a:t>)</a:t>
            </a:r>
          </a:p>
          <a:p>
            <a:pPr>
              <a:lnSpc>
                <a:spcPct val="150000"/>
              </a:lnSpc>
            </a:pPr>
            <a:r>
              <a:rPr lang="en-GB" dirty="0"/>
              <a:t>supplier(</a:t>
            </a:r>
            <a:r>
              <a:rPr lang="en-GB" u="sng" dirty="0"/>
              <a:t>id</a:t>
            </a:r>
            <a:r>
              <a:rPr lang="en-GB" dirty="0"/>
              <a:t>, phone, name, city)</a:t>
            </a:r>
          </a:p>
          <a:p>
            <a:pPr>
              <a:lnSpc>
                <a:spcPct val="150000"/>
              </a:lnSpc>
            </a:pPr>
            <a:r>
              <a:rPr lang="en-GB" dirty="0"/>
              <a:t>nation(region, country, </a:t>
            </a:r>
            <a:r>
              <a:rPr lang="en-GB" dirty="0" err="1"/>
              <a:t>cid</a:t>
            </a:r>
            <a:r>
              <a:rPr lang="en-GB" dirty="0"/>
              <a:t>, </a:t>
            </a:r>
            <a:r>
              <a:rPr lang="en-GB" dirty="0" err="1"/>
              <a:t>sid</a:t>
            </a:r>
            <a:r>
              <a:rPr lang="en-GB" dirty="0"/>
              <a:t>)</a:t>
            </a:r>
          </a:p>
          <a:p>
            <a:pPr>
              <a:lnSpc>
                <a:spcPct val="150000"/>
              </a:lnSpc>
            </a:pPr>
            <a:r>
              <a:rPr lang="en-GB" dirty="0"/>
              <a:t>part(price, size, brand, </a:t>
            </a:r>
            <a:r>
              <a:rPr lang="en-GB" u="sng" dirty="0"/>
              <a:t>id</a:t>
            </a:r>
            <a:r>
              <a:rPr lang="en-GB" dirty="0"/>
              <a:t>)</a:t>
            </a:r>
          </a:p>
          <a:p>
            <a:pPr>
              <a:lnSpc>
                <a:spcPct val="150000"/>
              </a:lnSpc>
            </a:pPr>
            <a:r>
              <a:rPr lang="en-GB" dirty="0"/>
              <a:t>provides(</a:t>
            </a:r>
            <a:r>
              <a:rPr lang="en-GB" dirty="0" err="1"/>
              <a:t>sid</a:t>
            </a:r>
            <a:r>
              <a:rPr lang="en-GB" dirty="0"/>
              <a:t>, </a:t>
            </a:r>
            <a:r>
              <a:rPr lang="en-GB" dirty="0" err="1"/>
              <a:t>pid</a:t>
            </a:r>
            <a:r>
              <a:rPr lang="en-GB" dirty="0"/>
              <a:t>)</a:t>
            </a:r>
          </a:p>
          <a:p>
            <a:pPr>
              <a:lnSpc>
                <a:spcPct val="150000"/>
              </a:lnSpc>
            </a:pPr>
            <a:r>
              <a:rPr lang="en-GB" dirty="0"/>
              <a:t>consists_of(quantity, price, shipdate, </a:t>
            </a:r>
            <a:r>
              <a:rPr lang="en-GB" u="sng" dirty="0" err="1"/>
              <a:t>order_id</a:t>
            </a:r>
            <a:r>
              <a:rPr lang="en-GB" dirty="0"/>
              <a:t>, </a:t>
            </a:r>
            <a:r>
              <a:rPr lang="en-GB" dirty="0" err="1"/>
              <a:t>part_id</a:t>
            </a:r>
            <a:r>
              <a:rPr lang="en-GB" dirty="0"/>
              <a:t>, </a:t>
            </a:r>
            <a:r>
              <a:rPr lang="en-GB" dirty="0" err="1"/>
              <a:t>supplier_id</a:t>
            </a:r>
            <a:r>
              <a:rPr lang="en-GB" dirty="0"/>
              <a:t>)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0666194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008D72EB-F4A0-D51E-25DE-661C8FB400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8875" y="1585912"/>
            <a:ext cx="7334250" cy="36861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880955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486A6-3D45-888D-04F6-28FF5E322F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Schema to Normalization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0774FA-D68C-BAAF-F9A9-E4418BF1D9D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All tables are in 1NF</a:t>
            </a:r>
          </a:p>
          <a:p>
            <a:r>
              <a:rPr lang="en-GB" dirty="0"/>
              <a:t>All tables are in 2NF</a:t>
            </a:r>
          </a:p>
          <a:p>
            <a:r>
              <a:rPr lang="en-GB" dirty="0"/>
              <a:t>In customer and supplier </a:t>
            </a:r>
            <a:r>
              <a:rPr lang="en-GB" dirty="0" err="1"/>
              <a:t>postcode</a:t>
            </a:r>
            <a:r>
              <a:rPr lang="en-GB" dirty="0" err="1">
                <a:sym typeface="Wingdings" panose="05000000000000000000" pitchFamily="2" charset="2"/>
              </a:rPr>
              <a:t>country</a:t>
            </a:r>
            <a:r>
              <a:rPr lang="en-GB" dirty="0">
                <a:sym typeface="Wingdings" panose="05000000000000000000" pitchFamily="2" charset="2"/>
              </a:rPr>
              <a:t>, </a:t>
            </a:r>
            <a:r>
              <a:rPr lang="en-GB" dirty="0" err="1">
                <a:sym typeface="Wingdings" panose="05000000000000000000" pitchFamily="2" charset="2"/>
              </a:rPr>
              <a:t>countryregion</a:t>
            </a:r>
            <a:r>
              <a:rPr lang="en-GB" dirty="0">
                <a:sym typeface="Wingdings" panose="05000000000000000000" pitchFamily="2" charset="2"/>
              </a:rPr>
              <a:t> violates the 3NF so </a:t>
            </a:r>
          </a:p>
          <a:p>
            <a:pPr marL="0" indent="0">
              <a:buNone/>
            </a:pPr>
            <a:r>
              <a:rPr lang="en-GB" dirty="0">
                <a:sym typeface="Wingdings" panose="05000000000000000000" pitchFamily="2" charset="2"/>
              </a:rPr>
              <a:t> we will have following modified schema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841299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61F7E57-3AD9-254E-2859-E0E72C726BE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FE3D01-5A26-CC09-F328-42A1E500E4A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Relational Schema to Normalization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76B1A4F-7281-5BB0-036E-FEE0A8AC60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4971991"/>
          </a:xfrm>
        </p:spPr>
        <p:txBody>
          <a:bodyPr>
            <a:normAutofit/>
          </a:bodyPr>
          <a:lstStyle/>
          <a:p>
            <a:r>
              <a:rPr lang="en-GB" dirty="0">
                <a:sym typeface="Wingdings" panose="05000000000000000000" pitchFamily="2" charset="2"/>
              </a:rPr>
              <a:t>We will have following modified schemas: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>
                <a:sym typeface="Wingdings" panose="05000000000000000000" pitchFamily="2" charset="2"/>
              </a:rPr>
              <a:t>	</a:t>
            </a:r>
            <a:r>
              <a:rPr lang="en-GB" dirty="0"/>
              <a:t>customer(</a:t>
            </a:r>
            <a:r>
              <a:rPr lang="en-GB" u="sng" dirty="0"/>
              <a:t>id</a:t>
            </a:r>
            <a:r>
              <a:rPr lang="en-GB" dirty="0"/>
              <a:t>, first_name, last_name, city, phone)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	supplier(</a:t>
            </a:r>
            <a:r>
              <a:rPr lang="en-GB" u="sng" dirty="0"/>
              <a:t>id</a:t>
            </a:r>
            <a:r>
              <a:rPr lang="en-GB" dirty="0"/>
              <a:t>, phone, name, city)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		nation(</a:t>
            </a:r>
            <a:r>
              <a:rPr lang="en-GB" dirty="0" err="1"/>
              <a:t>cid</a:t>
            </a:r>
            <a:r>
              <a:rPr lang="en-GB" dirty="0"/>
              <a:t>, </a:t>
            </a:r>
            <a:r>
              <a:rPr lang="en-GB" dirty="0" err="1"/>
              <a:t>sid</a:t>
            </a:r>
            <a:r>
              <a:rPr lang="en-GB" dirty="0"/>
              <a:t>, country, region)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			</a:t>
            </a:r>
            <a:r>
              <a:rPr lang="en-GB" dirty="0" err="1"/>
              <a:t>region_info</a:t>
            </a:r>
            <a:r>
              <a:rPr lang="en-GB" dirty="0"/>
              <a:t>(</a:t>
            </a:r>
            <a:r>
              <a:rPr lang="en-GB" dirty="0" err="1"/>
              <a:t>cid</a:t>
            </a:r>
            <a:r>
              <a:rPr lang="en-GB" dirty="0"/>
              <a:t>, </a:t>
            </a:r>
            <a:r>
              <a:rPr lang="en-GB" dirty="0" err="1"/>
              <a:t>sid</a:t>
            </a:r>
            <a:r>
              <a:rPr lang="en-GB" dirty="0"/>
              <a:t> region)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			</a:t>
            </a:r>
            <a:r>
              <a:rPr lang="en-GB" dirty="0" err="1"/>
              <a:t>country_inf</a:t>
            </a:r>
            <a:r>
              <a:rPr lang="en-GB" dirty="0"/>
              <a:t>(</a:t>
            </a:r>
            <a:r>
              <a:rPr lang="en-GB" dirty="0" err="1"/>
              <a:t>cid</a:t>
            </a:r>
            <a:r>
              <a:rPr lang="en-GB" dirty="0"/>
              <a:t>, </a:t>
            </a:r>
            <a:r>
              <a:rPr lang="en-GB" dirty="0" err="1"/>
              <a:t>sid</a:t>
            </a:r>
            <a:r>
              <a:rPr lang="en-GB" dirty="0"/>
              <a:t>, country)</a:t>
            </a:r>
          </a:p>
        </p:txBody>
      </p:sp>
      <p:cxnSp>
        <p:nvCxnSpPr>
          <p:cNvPr id="5" name="Connector: Elbow 4">
            <a:extLst>
              <a:ext uri="{FF2B5EF4-FFF2-40B4-BE49-F238E27FC236}">
                <a16:creationId xmlns:a16="http://schemas.microsoft.com/office/drawing/2014/main" id="{8D32FB27-7B09-A73A-CAFE-805FFE0FF4BE}"/>
              </a:ext>
            </a:extLst>
          </p:cNvPr>
          <p:cNvCxnSpPr>
            <a:cxnSpLocks/>
          </p:cNvCxnSpPr>
          <p:nvPr/>
        </p:nvCxnSpPr>
        <p:spPr>
          <a:xfrm>
            <a:off x="3032184" y="4311618"/>
            <a:ext cx="651295" cy="553680"/>
          </a:xfrm>
          <a:prstGeom prst="bentConnector3">
            <a:avLst>
              <a:gd name="adj1" fmla="val 50000"/>
            </a:avLst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" name="Connector: Elbow 5">
            <a:extLst>
              <a:ext uri="{FF2B5EF4-FFF2-40B4-BE49-F238E27FC236}">
                <a16:creationId xmlns:a16="http://schemas.microsoft.com/office/drawing/2014/main" id="{C9984A1E-69B7-08EC-6328-AB2E690434FA}"/>
              </a:ext>
            </a:extLst>
          </p:cNvPr>
          <p:cNvCxnSpPr>
            <a:cxnSpLocks/>
          </p:cNvCxnSpPr>
          <p:nvPr/>
        </p:nvCxnSpPr>
        <p:spPr>
          <a:xfrm rot="16200000" flipH="1">
            <a:off x="2812930" y="4517934"/>
            <a:ext cx="1509623" cy="1096993"/>
          </a:xfrm>
          <a:prstGeom prst="bentConnector3">
            <a:avLst>
              <a:gd name="adj1" fmla="val 59714"/>
            </a:avLst>
          </a:prstGeom>
          <a:ln>
            <a:tailEnd type="triangle"/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01319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FBD2BA-6A5E-9A17-23B7-AF47CF7BFF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F48E7A-51D8-ED63-319C-4B74710FFE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1441"/>
            <a:ext cx="10515600" cy="549275"/>
          </a:xfrm>
        </p:spPr>
        <p:txBody>
          <a:bodyPr>
            <a:normAutofit fontScale="90000"/>
          </a:bodyPr>
          <a:lstStyle/>
          <a:p>
            <a:r>
              <a:rPr lang="en-GB" dirty="0"/>
              <a:t>ER Diagram to Relational Schema Conversion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D9D074-B223-8BC8-E075-B1CCD8D3D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58532"/>
            <a:ext cx="10515600" cy="5899468"/>
          </a:xfrm>
        </p:spPr>
        <p:txBody>
          <a:bodyPr>
            <a:normAutofit fontScale="92500" lnSpcReduction="20000"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/>
              <a:t>The final set of schemas is: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i="1" dirty="0"/>
              <a:t>order</a:t>
            </a:r>
            <a:r>
              <a:rPr lang="en-GB" dirty="0"/>
              <a:t>(status, date, </a:t>
            </a:r>
            <a:r>
              <a:rPr lang="en-GB" u="sng" dirty="0"/>
              <a:t>number</a:t>
            </a:r>
            <a:r>
              <a:rPr lang="en-GB" dirty="0"/>
              <a:t>, price, cid)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i="1" dirty="0"/>
              <a:t>part</a:t>
            </a:r>
            <a:r>
              <a:rPr lang="en-GB" dirty="0"/>
              <a:t>(price, size, brand, </a:t>
            </a:r>
            <a:r>
              <a:rPr lang="en-GB" u="sng" dirty="0"/>
              <a:t>id</a:t>
            </a:r>
            <a:r>
              <a:rPr lang="en-GB" dirty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i="1" dirty="0"/>
              <a:t>provides</a:t>
            </a:r>
            <a:r>
              <a:rPr lang="en-GB" dirty="0"/>
              <a:t>(</a:t>
            </a:r>
            <a:r>
              <a:rPr lang="en-GB" dirty="0" err="1"/>
              <a:t>sid</a:t>
            </a:r>
            <a:r>
              <a:rPr lang="en-GB" dirty="0"/>
              <a:t>, </a:t>
            </a:r>
            <a:r>
              <a:rPr lang="en-GB" dirty="0" err="1"/>
              <a:t>pid</a:t>
            </a:r>
            <a:r>
              <a:rPr lang="en-GB" dirty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i="1" dirty="0"/>
              <a:t>consists_of</a:t>
            </a:r>
            <a:r>
              <a:rPr lang="en-GB" dirty="0"/>
              <a:t>(quantity, price, shipdate, </a:t>
            </a:r>
            <a:r>
              <a:rPr lang="en-GB" u="sng" dirty="0" err="1"/>
              <a:t>order_id</a:t>
            </a:r>
            <a:r>
              <a:rPr lang="en-GB" dirty="0"/>
              <a:t>, </a:t>
            </a:r>
            <a:r>
              <a:rPr lang="en-GB" dirty="0" err="1"/>
              <a:t>part_id</a:t>
            </a:r>
            <a:r>
              <a:rPr lang="en-GB" dirty="0"/>
              <a:t>, </a:t>
            </a:r>
            <a:r>
              <a:rPr lang="en-GB" dirty="0" err="1"/>
              <a:t>supplier_id</a:t>
            </a:r>
            <a:r>
              <a:rPr lang="en-GB" dirty="0"/>
              <a:t>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customer</a:t>
            </a:r>
            <a:r>
              <a:rPr lang="en-GB" dirty="0"/>
              <a:t>(</a:t>
            </a:r>
            <a:r>
              <a:rPr lang="en-GB" u="sng" dirty="0"/>
              <a:t>id</a:t>
            </a:r>
            <a:r>
              <a:rPr lang="en-GB" dirty="0"/>
              <a:t>, </a:t>
            </a:r>
            <a:r>
              <a:rPr lang="en-GB" dirty="0" err="1"/>
              <a:t>first_name</a:t>
            </a:r>
            <a:r>
              <a:rPr lang="en-GB" dirty="0"/>
              <a:t>, </a:t>
            </a:r>
            <a:r>
              <a:rPr lang="en-GB" dirty="0" err="1"/>
              <a:t>last_name</a:t>
            </a:r>
            <a:r>
              <a:rPr lang="en-GB" dirty="0"/>
              <a:t>, city, phone)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dirty="0"/>
              <a:t>supplier</a:t>
            </a:r>
            <a:r>
              <a:rPr lang="en-GB" dirty="0"/>
              <a:t>(</a:t>
            </a:r>
            <a:r>
              <a:rPr lang="en-GB" u="sng" dirty="0"/>
              <a:t>id</a:t>
            </a:r>
            <a:r>
              <a:rPr lang="en-GB" dirty="0"/>
              <a:t>, phone, name, city)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dirty="0" err="1"/>
              <a:t>region_info</a:t>
            </a:r>
            <a:r>
              <a:rPr lang="en-GB" dirty="0"/>
              <a:t>(</a:t>
            </a:r>
            <a:r>
              <a:rPr lang="en-GB" dirty="0" err="1"/>
              <a:t>cid</a:t>
            </a:r>
            <a:r>
              <a:rPr lang="en-GB" dirty="0"/>
              <a:t>, </a:t>
            </a:r>
            <a:r>
              <a:rPr lang="en-GB" dirty="0" err="1"/>
              <a:t>sid</a:t>
            </a:r>
            <a:r>
              <a:rPr lang="en-GB" dirty="0"/>
              <a:t> region)   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b="1" dirty="0" err="1"/>
              <a:t>country_inf</a:t>
            </a:r>
            <a:r>
              <a:rPr lang="en-GB" dirty="0"/>
              <a:t>(</a:t>
            </a:r>
            <a:r>
              <a:rPr lang="en-GB" dirty="0" err="1"/>
              <a:t>cid</a:t>
            </a:r>
            <a:r>
              <a:rPr lang="en-GB" dirty="0"/>
              <a:t>, </a:t>
            </a:r>
            <a:r>
              <a:rPr lang="en-GB" dirty="0" err="1"/>
              <a:t>sid</a:t>
            </a:r>
            <a:r>
              <a:rPr lang="en-GB" dirty="0"/>
              <a:t>, region)</a:t>
            </a:r>
          </a:p>
          <a:p>
            <a:pPr>
              <a:lnSpc>
                <a:spcPct val="150000"/>
              </a:lnSpc>
            </a:pPr>
            <a:endParaRPr lang="en-GB" dirty="0"/>
          </a:p>
          <a:p>
            <a:pPr>
              <a:lnSpc>
                <a:spcPct val="150000"/>
              </a:lnSpc>
            </a:pPr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89289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77A713-ECCC-FF69-3A35-C2D4150D02C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6784" y="1129469"/>
            <a:ext cx="9038432" cy="439966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209996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C78DE8-10F7-CAC3-9C1E-45721A877B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39800" y="2549525"/>
            <a:ext cx="10515600" cy="1325563"/>
          </a:xfrm>
        </p:spPr>
        <p:txBody>
          <a:bodyPr/>
          <a:lstStyle/>
          <a:p>
            <a:r>
              <a:rPr lang="en-GB" dirty="0"/>
              <a:t>Implementing database in MS Access</a:t>
            </a:r>
          </a:p>
        </p:txBody>
      </p:sp>
    </p:spTree>
    <p:extLst>
      <p:ext uri="{BB962C8B-B14F-4D97-AF65-F5344CB8AC3E}">
        <p14:creationId xmlns:p14="http://schemas.microsoft.com/office/powerpoint/2010/main" val="368438673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193684-E13D-5922-3C9A-C5288A2420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31348"/>
            <a:ext cx="10515600" cy="315912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B01A567-CB21-1984-1716-18451932AEA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75360"/>
            <a:ext cx="10515600" cy="5201603"/>
          </a:xfrm>
        </p:spPr>
        <p:txBody>
          <a:bodyPr/>
          <a:lstStyle/>
          <a:p>
            <a:r>
              <a:rPr lang="en-GB"/>
              <a:t>Step 1: Search Access in the search bar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51F9097C-C860-1978-0FFD-E23310D96E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59508" y="1790599"/>
            <a:ext cx="5813931" cy="47762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25049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2237DC-5477-B4AB-E419-F26B5F44F81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90BDD-9B27-FCC2-EC7F-A06FD7631F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1787"/>
            <a:ext cx="10515600" cy="315912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D903ED-086E-2977-4675-CA81BCF0D91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036320"/>
            <a:ext cx="10515600" cy="5140643"/>
          </a:xfrm>
        </p:spPr>
        <p:txBody>
          <a:bodyPr/>
          <a:lstStyle/>
          <a:p>
            <a:r>
              <a:rPr lang="en-GB" dirty="0"/>
              <a:t>Step 2: Click on the blank database</a:t>
            </a:r>
            <a:endParaRPr lang="en-GB" b="1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2888B727-A7F0-201A-68CD-78D3FA79C0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98618" y="2052882"/>
            <a:ext cx="7193102" cy="4327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1217495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7AA140-3D25-D90B-DEDA-85BC6D95243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66A11-94AA-F9DE-42AD-ABC65713B4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190CE3-25E9-996B-756A-7704D473AA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870"/>
            <a:ext cx="10515600" cy="4351338"/>
          </a:xfrm>
        </p:spPr>
        <p:txBody>
          <a:bodyPr/>
          <a:lstStyle/>
          <a:p>
            <a:r>
              <a:rPr lang="en-GB" dirty="0"/>
              <a:t>Step 3: Provide a file name and click on create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EA0E652-EB7D-24EF-D52C-6F8F603C482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21957" y="1979524"/>
            <a:ext cx="7004923" cy="45133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867997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A53655-8CFB-9FCC-7F86-0D14376C5B2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CAA796-1E53-4E16-A319-6B37B8FE3F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DCAA69-34AA-3DD3-27B7-DADE86A0A8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870"/>
            <a:ext cx="10515600" cy="4351338"/>
          </a:xfrm>
        </p:spPr>
        <p:txBody>
          <a:bodyPr/>
          <a:lstStyle/>
          <a:p>
            <a:r>
              <a:rPr lang="en-GB" dirty="0"/>
              <a:t>Step 4: right click on the table name and click on the save option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BF179B8-93BE-DE86-562E-58BBF77439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2236" y="2285103"/>
            <a:ext cx="10227528" cy="3327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36221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7B5DD1C-A413-F011-CD65-F7F6DA9F3BC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A83B1-B1F5-F963-ED72-B585E6D751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A7D79-B123-97E6-BF59-E2AA8F9FF79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870"/>
            <a:ext cx="10515600" cy="4351338"/>
          </a:xfrm>
        </p:spPr>
        <p:txBody>
          <a:bodyPr/>
          <a:lstStyle/>
          <a:p>
            <a:r>
              <a:rPr lang="en-GB" dirty="0"/>
              <a:t>Step 5: Provide the table name in the dialog box and click ok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2466BD0-9752-3BE8-CB62-379A8C400AC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67296" y="2458372"/>
            <a:ext cx="10186504" cy="3439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5314917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7719B75-A4CA-DF3B-A55E-A60C11D83E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ADA0D8-58F0-319B-B781-AED4B526E2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158C8D-0D47-B1BF-A4B0-A8772AB1DD8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870"/>
            <a:ext cx="10515600" cy="4351338"/>
          </a:xfrm>
        </p:spPr>
        <p:txBody>
          <a:bodyPr/>
          <a:lstStyle/>
          <a:p>
            <a:r>
              <a:rPr lang="en-GB" dirty="0"/>
              <a:t>Step 6: Right click again on the table name and click on design view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8397301-B193-C172-AA67-9218432D3C2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8960" y="2334640"/>
            <a:ext cx="11494080" cy="3277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002975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8B3A5D-85BF-2895-87A3-2A5E5000BDD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5FE761-CA03-116E-6DF3-9A47E3D6C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70769-2D4F-FF63-F337-80574C0FAD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870"/>
            <a:ext cx="10515600" cy="4351338"/>
          </a:xfrm>
        </p:spPr>
        <p:txBody>
          <a:bodyPr/>
          <a:lstStyle/>
          <a:p>
            <a:r>
              <a:rPr lang="en-GB" dirty="0"/>
              <a:t>Step 7: Enter the field names and the appropriate data type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14AD578-83C7-066F-F022-C3A26494DE6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5496" y="2243422"/>
            <a:ext cx="11041008" cy="3490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842862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8DF2AD8-099A-F40E-D90E-4BCB31C86FC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565394-0174-BEDC-4AEF-699AE658E9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D623C5-2790-48F8-11F6-EA2245433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87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Step 7: Enter the field names and the appropriate data type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84C618A-F007-D29A-6345-EBB9742C8A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8781" y="2122213"/>
            <a:ext cx="11374437" cy="393437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641594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C9E1562-A304-2A22-772E-6E8760FF705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E48C4E-F5A3-5C24-9AD2-A885550B26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8961A7-7104-D7C9-AC2D-F437978F7CA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87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Step 8: Right click on the table name and click on the datasheet view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87FB078-6886-E640-EFF4-7E4E88F3978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5205" y="2457820"/>
            <a:ext cx="10888595" cy="37914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1154372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0CA894-1D4A-C4F8-1DDC-B59691CEF9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FF71F8-3D75-25EA-A2D1-D38FDD006A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3EAB8-1A33-66ED-5FA3-6F53CAC1B7A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87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Step 9: Enter the records in the table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1423EB05-875A-D8B9-E4AC-3A889AE0B7A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08" y="2526271"/>
            <a:ext cx="10644192" cy="28011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96457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1A60B4-F11F-2FFE-2118-F1BBC7BC2B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8C037F-082D-833F-034C-8979838671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E5C983-DBB7-BADF-748B-8D892D7605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87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Step 10: To create another table click on the create option at the top and then click on the table option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0ED72CE-7D5D-7E47-04FD-E7BC07D7580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894" y="2536623"/>
            <a:ext cx="10155067" cy="3677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648138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8F7C9FF-9385-6843-5C70-B936EC5BE10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ECEA20-49F0-9C50-48CB-E488170D2A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57975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database in MS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6DF9A1F-CC66-6285-7686-0D4A58FB0A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245870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Step 11:Repeat step 4 – 9 to rename, design and insert record in the table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6CD3EC1-7F4A-5BEB-877D-A7F3F430B7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894" y="2536623"/>
            <a:ext cx="10155067" cy="36771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187591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753A5-33D1-C1E3-C2FC-074BD1298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125"/>
            <a:ext cx="10515600" cy="43751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Relationship in MS Access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4A30DFD-7F40-ADAD-15D4-15ECF5C5E3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360" y="1107639"/>
            <a:ext cx="10719449" cy="5331460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38050" tIns="201549" rIns="0" bIns="201549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On the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Database Tools 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tab, in the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Relationships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 group, click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Relationships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.</a:t>
            </a:r>
            <a:endParaRPr lang="en-US" altLang="en-US" sz="2000" dirty="0">
              <a:solidFill>
                <a:srgbClr val="363636"/>
              </a:solidFill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On the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Relationships Design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 tab, in the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Relationships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 group, click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Add Tables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363636"/>
              </a:solidFill>
              <a:effectLst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Select one or more tables and then click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Add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. </a:t>
            </a:r>
            <a:endParaRPr lang="en-US" altLang="en-US" sz="2000" dirty="0">
              <a:solidFill>
                <a:srgbClr val="1E1E1E"/>
              </a:solidFill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After you have finished adding tables to the Relationships document tab, click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Close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363636"/>
              </a:solidFill>
              <a:effectLst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Drag a field (typically the primary key) from one table to the common field (the foreign key) in the other table. </a:t>
            </a:r>
            <a:endParaRPr lang="en-US" altLang="en-US" sz="2000" dirty="0">
              <a:solidFill>
                <a:srgbClr val="1E1E1E"/>
              </a:solidFill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To drag multiple fields, press the CTRL key, click each field, and then drag them.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The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Edit Relationships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 dialog box appears.</a:t>
            </a: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</a:br>
            <a:b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</a:b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        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363636"/>
              </a:solidFill>
              <a:effectLst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</p:txBody>
      </p:sp>
      <p:pic>
        <p:nvPicPr>
          <p:cNvPr id="1027" name="Picture 3" descr="Drag a field from one table to the matching field in the other table.">
            <a:extLst>
              <a:ext uri="{FF2B5EF4-FFF2-40B4-BE49-F238E27FC236}">
                <a16:creationId xmlns:a16="http://schemas.microsoft.com/office/drawing/2014/main" id="{5E5A0D51-F3EE-DA04-FE5E-9D1C20E005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488" y="14630400"/>
            <a:ext cx="2724150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02303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C9B7F18-5AA5-CF48-0953-790D0E20817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6948D5-8299-0A76-FAD7-C2D2D00AEF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125"/>
            <a:ext cx="10515600" cy="437515"/>
          </a:xfrm>
        </p:spPr>
        <p:txBody>
          <a:bodyPr>
            <a:normAutofit fontScale="90000"/>
          </a:bodyPr>
          <a:lstStyle/>
          <a:p>
            <a:r>
              <a:rPr lang="en-GB" dirty="0"/>
              <a:t>Steps to design Relationship in MS Access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C65D03B-466E-20C4-F4FA-1F1706E5EB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361" y="1514546"/>
            <a:ext cx="10515600" cy="4517647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38050" tIns="201549" rIns="0" bIns="201549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Verify that the field names shown are the common fields for the relationship. </a:t>
            </a:r>
            <a:endParaRPr lang="en-US" altLang="en-US" sz="2000" dirty="0">
              <a:solidFill>
                <a:srgbClr val="1E1E1E"/>
              </a:solidFill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If a field name is incorrect, click on the field name and select the appropriate field from the list.</a:t>
            </a:r>
            <a:endParaRPr lang="en-US" altLang="en-US" sz="2000" dirty="0">
              <a:solidFill>
                <a:srgbClr val="1E1E1E"/>
              </a:solidFill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To enforce referential integrity for this relationship, select the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Enforce Referential Integrity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 check box and click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Create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.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rgbClr val="363636"/>
              </a:solidFill>
              <a:effectLst/>
              <a:cs typeface="Times New Roman" panose="02020603050405020304" pitchFamily="18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Access draws a relationship line between the two tables. 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If you selected the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 Enforce Referential Integrity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 check box, the line appears thicker at each end, the number 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1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 appears over the thick portion on one side of the relationship line, </a:t>
            </a:r>
          </a:p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and the infinity symbol (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∞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) appears over the thick portion on the on the other side of the line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</p:txBody>
      </p:sp>
      <p:pic>
        <p:nvPicPr>
          <p:cNvPr id="1027" name="Picture 3" descr="Drag a field from one table to the matching field in the other table.">
            <a:extLst>
              <a:ext uri="{FF2B5EF4-FFF2-40B4-BE49-F238E27FC236}">
                <a16:creationId xmlns:a16="http://schemas.microsoft.com/office/drawing/2014/main" id="{81F6B305-BB51-8EE7-711B-333372BB81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488" y="14630400"/>
            <a:ext cx="2724150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675589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61FBE5E-6088-D555-6B07-AEC36D96E15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31798-4A95-E52F-462D-8EF42B1137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1125"/>
            <a:ext cx="10515600" cy="437515"/>
          </a:xfrm>
        </p:spPr>
        <p:txBody>
          <a:bodyPr>
            <a:normAutofit fontScale="90000"/>
          </a:bodyPr>
          <a:lstStyle/>
          <a:p>
            <a:r>
              <a:rPr lang="en-GB" dirty="0"/>
              <a:t>Additional Information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1BC7151-2064-C566-01FE-43C056F1E077}"/>
              </a:ext>
            </a:extLst>
          </p:cNvPr>
          <p:cNvSpPr>
            <a:spLocks noChangeArrowheads="1"/>
          </p:cNvSpPr>
          <p:nvPr/>
        </p:nvSpPr>
        <p:spPr bwMode="auto">
          <a:xfrm>
            <a:off x="467361" y="2899541"/>
            <a:ext cx="10515600" cy="1747658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238050" tIns="201549" rIns="0" bIns="201549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Please </a:t>
            </a:r>
            <a:r>
              <a:rPr lang="en-US" altLang="en-US" sz="2000" dirty="0">
                <a:solidFill>
                  <a:srgbClr val="1E1E1E"/>
                </a:solidFill>
                <a:cs typeface="Times New Roman" panose="02020603050405020304" pitchFamily="18" charset="0"/>
              </a:rPr>
              <a:t>visit the following link </a:t>
            </a:r>
          </a:p>
          <a:p>
            <a:pPr marL="800100" lvl="1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GB" sz="2000" dirty="0">
                <a:hlinkClick r:id="rId2"/>
              </a:rPr>
              <a:t>Access help &amp; learning</a:t>
            </a:r>
            <a:endParaRPr lang="en-US" sz="2000" dirty="0">
              <a:solidFill>
                <a:srgbClr val="1E1E1E"/>
              </a:solidFill>
              <a:cs typeface="Times New Roman" panose="02020603050405020304" pitchFamily="18" charset="0"/>
            </a:endParaRPr>
          </a:p>
          <a:p>
            <a:pPr marL="800100" lvl="1" indent="-342900" eaLnBrk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 typeface="Arial" panose="020B0604020202020204" pitchFamily="34" charset="0"/>
              <a:buChar char="•"/>
            </a:pPr>
            <a:r>
              <a:rPr lang="en-US" altLang="en-US" sz="2000" dirty="0">
                <a:solidFill>
                  <a:srgbClr val="1E1E1E"/>
                </a:solidFill>
                <a:cs typeface="Times New Roman" panose="02020603050405020304" pitchFamily="18" charset="0"/>
              </a:rPr>
              <a:t>Read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 the additional materials uploaded on the </a:t>
            </a:r>
            <a:r>
              <a:rPr lang="en-US" altLang="en-US" sz="2000" dirty="0">
                <a:solidFill>
                  <a:srgbClr val="1E1E1E"/>
                </a:solidFill>
                <a:cs typeface="Times New Roman" panose="02020603050405020304" pitchFamily="18" charset="0"/>
              </a:rPr>
              <a:t>M</a:t>
            </a: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rgbClr val="1E1E1E"/>
                </a:solidFill>
                <a:effectLst/>
                <a:cs typeface="Times New Roman" panose="02020603050405020304" pitchFamily="18" charset="0"/>
              </a:rPr>
              <a:t>oodle </a:t>
            </a:r>
            <a:endParaRPr kumimoji="0" lang="en-US" altLang="en-US" sz="20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cs typeface="Times New Roman" panose="02020603050405020304" pitchFamily="18" charset="0"/>
            </a:endParaRPr>
          </a:p>
        </p:txBody>
      </p:sp>
      <p:pic>
        <p:nvPicPr>
          <p:cNvPr id="1027" name="Picture 3" descr="Drag a field from one table to the matching field in the other table.">
            <a:extLst>
              <a:ext uri="{FF2B5EF4-FFF2-40B4-BE49-F238E27FC236}">
                <a16:creationId xmlns:a16="http://schemas.microsoft.com/office/drawing/2014/main" id="{928C877C-75A4-4733-D405-1A81C50DD6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33488" y="14630400"/>
            <a:ext cx="2724150" cy="2486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18207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82</TotalTime>
  <Words>1024</Words>
  <Application>Microsoft Office PowerPoint</Application>
  <PresentationFormat>Widescreen</PresentationFormat>
  <Paragraphs>85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32" baseType="lpstr">
      <vt:lpstr>Aptos</vt:lpstr>
      <vt:lpstr>Aptos Display</vt:lpstr>
      <vt:lpstr>Arial</vt:lpstr>
      <vt:lpstr>Georgia</vt:lpstr>
      <vt:lpstr>Times New Roman</vt:lpstr>
      <vt:lpstr>Wingdings</vt:lpstr>
      <vt:lpstr>Office Theme</vt:lpstr>
      <vt:lpstr>MS Access Introduction</vt:lpstr>
      <vt:lpstr>Case Study: International Wholesale Supplier</vt:lpstr>
      <vt:lpstr>Case Study: ER Diagram for International Wholesale Supplier</vt:lpstr>
      <vt:lpstr>ER Diagram to Relational Schema Conversion</vt:lpstr>
      <vt:lpstr>PowerPoint Presentation</vt:lpstr>
      <vt:lpstr>Relational Schema to Normalization</vt:lpstr>
      <vt:lpstr>Relational Schema to Normalization</vt:lpstr>
      <vt:lpstr>ER Diagram to Relational Schema Conversion</vt:lpstr>
      <vt:lpstr>PowerPoint Presentation</vt:lpstr>
      <vt:lpstr>Implementing database in MS Access</vt:lpstr>
      <vt:lpstr>Steps to design database in MS Access</vt:lpstr>
      <vt:lpstr>Steps to design database in MS Access</vt:lpstr>
      <vt:lpstr>Steps to design database in MS Access</vt:lpstr>
      <vt:lpstr>Steps to design database in MS Access</vt:lpstr>
      <vt:lpstr>Steps to design database in MS Access</vt:lpstr>
      <vt:lpstr>Steps to design database in MS Access</vt:lpstr>
      <vt:lpstr>Steps to design database in MS Access</vt:lpstr>
      <vt:lpstr>Steps to design database in MS Access</vt:lpstr>
      <vt:lpstr>Steps to design database in MS Access</vt:lpstr>
      <vt:lpstr>Steps to design database in MS Access</vt:lpstr>
      <vt:lpstr>Steps to design database in MS Access</vt:lpstr>
      <vt:lpstr>Steps to design database in MS Access</vt:lpstr>
      <vt:lpstr>Steps to design Relationship in MS Access</vt:lpstr>
      <vt:lpstr>Steps to design Relationship in MS Access</vt:lpstr>
      <vt:lpstr>Additional Information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Sadhana Jha</dc:creator>
  <cp:lastModifiedBy>Sadhana Jha</cp:lastModifiedBy>
  <cp:revision>5</cp:revision>
  <dcterms:created xsi:type="dcterms:W3CDTF">2025-02-04T19:29:52Z</dcterms:created>
  <dcterms:modified xsi:type="dcterms:W3CDTF">2025-02-06T10:23:56Z</dcterms:modified>
</cp:coreProperties>
</file>