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3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3"/>
    <p:sldMasterId id="2147483651" r:id="rId4"/>
    <p:sldMasterId id="2147483736" r:id="rId5"/>
    <p:sldMasterId id="2147483666" r:id="rId6"/>
  </p:sldMasterIdLst>
  <p:notesMasterIdLst>
    <p:notesMasterId r:id="rId32"/>
  </p:notesMasterIdLst>
  <p:sldIdLst>
    <p:sldId id="259" r:id="rId7"/>
    <p:sldId id="260" r:id="rId8"/>
    <p:sldId id="286" r:id="rId9"/>
    <p:sldId id="287" r:id="rId10"/>
    <p:sldId id="288" r:id="rId11"/>
    <p:sldId id="289" r:id="rId12"/>
    <p:sldId id="280" r:id="rId13"/>
    <p:sldId id="266" r:id="rId14"/>
    <p:sldId id="290" r:id="rId15"/>
    <p:sldId id="292" r:id="rId16"/>
    <p:sldId id="291" r:id="rId17"/>
    <p:sldId id="294" r:id="rId18"/>
    <p:sldId id="295" r:id="rId19"/>
    <p:sldId id="298" r:id="rId20"/>
    <p:sldId id="300" r:id="rId21"/>
    <p:sldId id="296" r:id="rId22"/>
    <p:sldId id="297" r:id="rId23"/>
    <p:sldId id="302" r:id="rId24"/>
    <p:sldId id="301" r:id="rId25"/>
    <p:sldId id="303" r:id="rId26"/>
    <p:sldId id="305" r:id="rId27"/>
    <p:sldId id="307" r:id="rId28"/>
    <p:sldId id="285" r:id="rId29"/>
    <p:sldId id="257" r:id="rId30"/>
    <p:sldId id="256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244" autoAdjust="0"/>
    <p:restoredTop sz="93220" autoAdjust="0"/>
  </p:normalViewPr>
  <p:slideViewPr>
    <p:cSldViewPr snapToGrid="0" snapToObjects="1">
      <p:cViewPr varScale="1">
        <p:scale>
          <a:sx n="99" d="100"/>
          <a:sy n="99" d="100"/>
        </p:scale>
        <p:origin x="708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5.xml"/><Relationship Id="rId34" Type="http://schemas.openxmlformats.org/officeDocument/2006/relationships/viewProps" Target="viewProps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4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notesMaster" Target="notesMasters/notesMaster1.xml"/><Relationship Id="rId5" Type="http://schemas.openxmlformats.org/officeDocument/2006/relationships/slideMaster" Target="slideMasters/slideMaster3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tableStyles" Target="tableStyle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theme" Target="theme/theme1.xml"/><Relationship Id="rId8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E20804-71CC-4AB8-9403-93A252CEE6BB}" type="datetimeFigureOut">
              <a:rPr lang="en-GB" smtClean="0"/>
              <a:t>04/10/2026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F65E15-F15E-4E03-9220-C46CB14F39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4630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63647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60BBF7-3F06-6E0D-0660-F96D2F40F5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498D0E7-E853-FCCD-A0AF-38935F1C40F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0306B8C-0A84-E7D2-0D14-49AC6F10CE0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6B2E6C-F0C9-69E1-2379-42A8FC382A4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52693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https://www.youtube.com/watch?v=tT89OZ7TNwc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1852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0DBA0D-668B-7B36-04CA-6DA4EF010C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C79ACFE-658B-B583-5D74-FB4EB705AB6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CC3D47D-FF0D-5AC4-C2F3-E35D25AD972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8C33299-A9B6-90F3-D137-5A0CD367674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50237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5D9757-97F8-A096-C0AC-B936CBCD29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E68B449-B1B7-939F-1D39-E0EE0B34ACD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C0CB0F2-DD6F-B5F4-79EC-EB3978C120B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1C1477-4F3F-4ABF-BEF1-E2933AEEC31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47516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2A31C0-396F-EE63-B1CC-675B662705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D6D5FA0-1DAA-F4ED-1A3E-644BA9D2255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3CC11DA-DE9B-286F-55CA-866564BED54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1CED2A-44AD-720F-F2E1-8444317EFBA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116697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C68EFA-1EFD-E652-3FEB-EA6DE5CA27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790F561-0563-7821-BC32-BD278122AED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24ED813-42EB-B18C-B85C-EC7292C7247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0E988D-5FCA-A909-070B-76C850D57EF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465805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1637C6-D5D2-7F6D-6BB7-FFC2DF4E62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F71B969-5E48-4471-52CA-85A1A6B02B0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BC1ADDE-A908-4B73-6FAC-95686CBB6D3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773074A-C068-61D0-D2A4-B13975BA282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724690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990C52-3CEB-C7B9-8EC9-4EA4561FCE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40827E7-C018-F5CA-092F-10FC31A94AF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B63503B-E83D-25D2-5C7C-38D50F0F211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BED9FA-1A40-5C8E-4B97-961509466A8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898437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595FDE-57E3-A19D-1977-441572872B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6F9B7FB-17B5-8D21-FF0E-51ADE3D0B3A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82B230F-1AB8-0F01-9376-ED87FB2951B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049BA2-5F8A-3458-C1F3-ADEB3AFC8C7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631272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C6FDD1-5A72-6979-B4ED-CF65E8BDA6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02EF36D-EE48-68FC-D5DC-C24D3B3385B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29C1DF3-CE34-2579-4DF3-BE029688862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78B4A6-866A-A191-DCD6-CFAFBC7373A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523247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138981-8CD6-D9EB-F822-A3B13AB478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71F17F8-CDBA-0659-7107-5DEEFE9375B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F0579F7-576B-C03A-0F58-320EC938322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B78E1B-772E-777A-517F-75289E60F3D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346781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CD925C-41DF-5D85-DD80-9DE8579DC6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C029A0E-1C0C-3104-3AEE-1CFB3D6CE5A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6DA74C9-5565-4CF0-9013-0D3521AA7F6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4841E9-7677-2FF1-7EFD-A3EF1776C6F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134488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6EEC4A-3C4F-D964-E23A-0905E87110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77229DF-06A4-22AF-2207-754B839DEDA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C8BED31-2FF9-BFFC-82D2-CA7440AF926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0BFE47-60CE-D2D2-D6F2-7A3BC5A4132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592983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4FFF5E-5F92-F80A-A8D6-99368DAE1A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0C45F5F-E07B-9631-CAD1-0901254BF85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75E5C8A-2069-A683-2289-B2FA0BDD61D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F21970-A7BD-10E0-20F1-3005EAD7C4B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F65E15-F15E-4E03-9220-C46CB14F39D6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90308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4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4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4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4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15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609306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047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8366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867853D1-5ACF-6CCF-F73E-3BC4FEDC7C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37085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ack and white clouds&#10;&#10;Description automatically generated">
            <a:extLst>
              <a:ext uri="{FF2B5EF4-FFF2-40B4-BE49-F238E27FC236}">
                <a16:creationId xmlns:a16="http://schemas.microsoft.com/office/drawing/2014/main" id="{5D2C2F3C-0981-A3BF-29BB-95817151AD3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99560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6.xml"/><Relationship Id="rId4" Type="http://schemas.openxmlformats.org/officeDocument/2006/relationships/slideLayout" Target="../slideLayouts/slideLayout5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.xml"/><Relationship Id="rId3" Type="http://schemas.openxmlformats.org/officeDocument/2006/relationships/slideLayout" Target="../slideLayouts/slideLayout12.xml"/><Relationship Id="rId7" Type="http://schemas.openxmlformats.org/officeDocument/2006/relationships/slideLayout" Target="../slideLayouts/slideLayout16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3.xml"/><Relationship Id="rId9" Type="http://schemas.openxmlformats.org/officeDocument/2006/relationships/theme" Target="../theme/theme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10/4/2026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25" r:id="rId2"/>
    <p:sldLayoutId id="2147483726" r:id="rId3"/>
    <p:sldLayoutId id="2147483678" r:id="rId4"/>
    <p:sldLayoutId id="214748367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26798CCC-3063-2864-8C78-140984D259A5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540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tT89OZ7TNwc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8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sv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svg"/><Relationship Id="rId1" Type="http://schemas.openxmlformats.org/officeDocument/2006/relationships/slideLayout" Target="../slideLayouts/slideLayout8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3718F9-3C64-7D51-EFAB-7110E9660A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4048" y="2300321"/>
            <a:ext cx="10803903" cy="1659481"/>
          </a:xfrm>
        </p:spPr>
        <p:txBody>
          <a:bodyPr/>
          <a:lstStyle/>
          <a:p>
            <a:pPr marL="0" indent="0" algn="ctr">
              <a:buNone/>
            </a:pPr>
            <a:r>
              <a:rPr lang="en-GB" sz="4800" b="1" dirty="0">
                <a:solidFill>
                  <a:schemeClr val="bg1"/>
                </a:solidFill>
              </a:rPr>
              <a:t>Essential Skills </a:t>
            </a:r>
          </a:p>
          <a:p>
            <a:pPr marL="0" indent="0" algn="ctr">
              <a:buNone/>
            </a:pPr>
            <a:r>
              <a:rPr lang="en-GB" sz="4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 Management &amp; Prioritisation</a:t>
            </a:r>
            <a:endParaRPr lang="en-GB" sz="4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42762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732DD-F7E6-DB33-DF37-0CA6912DAF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During this session we will…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96135E-1523-289E-4640-686FB840FA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7940" y="2366413"/>
            <a:ext cx="10828430" cy="2979310"/>
          </a:xfrm>
        </p:spPr>
        <p:txBody>
          <a:bodyPr>
            <a:normAutofit/>
          </a:bodyPr>
          <a:lstStyle/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distinguish between urgency, importance and dependency; 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prioritise competing workplace tasks using relevant criteria; </a:t>
            </a:r>
          </a:p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estimate workload more realistically and include contingency; 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explain the reasoning behind a prioritisation decision</a:t>
            </a:r>
          </a:p>
        </p:txBody>
      </p:sp>
    </p:spTree>
    <p:extLst>
      <p:ext uri="{BB962C8B-B14F-4D97-AF65-F5344CB8AC3E}">
        <p14:creationId xmlns:p14="http://schemas.microsoft.com/office/powerpoint/2010/main" val="4872374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795CED-5AD7-BCD9-1928-57B224249E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C167A4-7BEF-BBD8-7A89-5DFC4707A8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Managing myself at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5C396F-1473-AC45-5105-12F1D2ADC6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4062" y="1858775"/>
            <a:ext cx="6330461" cy="4411396"/>
          </a:xfrm>
        </p:spPr>
        <p:txBody>
          <a:bodyPr>
            <a:normAutofit/>
          </a:bodyPr>
          <a:lstStyle/>
          <a:p>
            <a:r>
              <a:rPr lang="en-GB" dirty="0"/>
              <a:t>Central question</a:t>
            </a:r>
            <a:r>
              <a:rPr lang="en-GB" i="1" dirty="0"/>
              <a:t>: </a:t>
            </a:r>
          </a:p>
          <a:p>
            <a:endParaRPr lang="en-GB" i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Good time management is not doing everything quickly. </a:t>
            </a:r>
          </a:p>
          <a:p>
            <a:pPr marL="0" indent="0">
              <a:buNone/>
            </a:pPr>
            <a:r>
              <a:rPr lang="en-GB" dirty="0"/>
              <a:t>It is deciding what matters, planning realistically and communicating when priorities are unclear or unmanageable.</a:t>
            </a:r>
          </a:p>
          <a:p>
            <a:pPr lvl="0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8E33796-8FD0-ADB1-CA44-2E498CD2B7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05491" y="3759200"/>
            <a:ext cx="4230879" cy="2733675"/>
          </a:xfrm>
          <a:prstGeom prst="rect">
            <a:avLst/>
          </a:prstGeo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0B2C7EBE-D6FF-0663-25A3-B4C30C13D5C9}"/>
              </a:ext>
            </a:extLst>
          </p:cNvPr>
          <p:cNvSpPr txBox="1">
            <a:spLocks/>
          </p:cNvSpPr>
          <p:nvPr/>
        </p:nvSpPr>
        <p:spPr>
          <a:xfrm>
            <a:off x="1130390" y="2415349"/>
            <a:ext cx="9805088" cy="1034453"/>
          </a:xfrm>
          <a:prstGeom prst="round2DiagRect">
            <a:avLst>
              <a:gd name="adj1" fmla="val 17726"/>
              <a:gd name="adj2" fmla="val 0"/>
            </a:avLst>
          </a:prstGeom>
          <a:ln w="38100">
            <a:solidFill>
              <a:schemeClr val="accent2">
                <a:lumMod val="75000"/>
              </a:schemeClr>
            </a:solidFill>
          </a:ln>
        </p:spPr>
        <p:txBody>
          <a:bodyPr vert="horz" lIns="91440" tIns="45720" rIns="91440" bIns="45720" rtlCol="0">
            <a:normAutofit fontScale="5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6500" b="1" i="1" dirty="0">
                <a:latin typeface="Arial" panose="020B0604020202020204" pitchFamily="34" charset="0"/>
                <a:cs typeface="Arial" panose="020B0604020202020204" pitchFamily="34" charset="0"/>
              </a:rPr>
              <a:t>When I have several things to do, how do I decide what to do first?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0876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672ACD-378D-1D16-D3E5-5829FFD21C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F99A4C-B260-4C95-BBA7-3758C94DFE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Scenario discussion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CA927C2-7774-ADAC-47D0-EFD49AB6695C}"/>
              </a:ext>
            </a:extLst>
          </p:cNvPr>
          <p:cNvSpPr txBox="1"/>
          <p:nvPr/>
        </p:nvSpPr>
        <p:spPr>
          <a:xfrm>
            <a:off x="8016199" y="2682994"/>
            <a:ext cx="3062653" cy="70788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28575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Your manager asks for information by 3pm.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0BB7075-64F0-5B68-5457-3003E6DD3DCA}"/>
              </a:ext>
            </a:extLst>
          </p:cNvPr>
          <p:cNvSpPr txBox="1"/>
          <p:nvPr/>
        </p:nvSpPr>
        <p:spPr>
          <a:xfrm>
            <a:off x="4088476" y="5033464"/>
            <a:ext cx="3785423" cy="42601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28575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20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 client has sent a complaint</a:t>
            </a:r>
            <a:endParaRPr lang="en-GB" sz="2400" kern="100" dirty="0"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77E2B011-5CD7-940A-41DE-6CEBE45E1B5D}"/>
              </a:ext>
            </a:extLst>
          </p:cNvPr>
          <p:cNvSpPr txBox="1"/>
          <p:nvPr/>
        </p:nvSpPr>
        <p:spPr>
          <a:xfrm>
            <a:off x="1474532" y="4474032"/>
            <a:ext cx="3062654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28575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>
              <a:lnSpc>
                <a:spcPct val="100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report due tomorrow</a:t>
            </a:r>
            <a:endParaRPr lang="en-GB" sz="2800" kern="1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07410AD-1103-4BE9-908A-5FCBCB0C82A5}"/>
              </a:ext>
            </a:extLst>
          </p:cNvPr>
          <p:cNvSpPr txBox="1"/>
          <p:nvPr/>
        </p:nvSpPr>
        <p:spPr>
          <a:xfrm>
            <a:off x="1113148" y="2682994"/>
            <a:ext cx="3785423" cy="1323439"/>
          </a:xfrm>
          <a:prstGeom prst="rect">
            <a:avLst/>
          </a:prstGeom>
          <a:solidFill>
            <a:schemeClr val="bg2"/>
          </a:solidFill>
          <a:ln w="28575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colleague is waiting for your figures before they can complete their section of a shared report. 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E57CACBC-4914-3BCA-F11A-A7744A08B3E8}"/>
              </a:ext>
            </a:extLst>
          </p:cNvPr>
          <p:cNvSpPr txBox="1"/>
          <p:nvPr/>
        </p:nvSpPr>
        <p:spPr>
          <a:xfrm>
            <a:off x="8214025" y="4010348"/>
            <a:ext cx="2667000" cy="11339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28575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>
              <a:lnSpc>
                <a:spcPct val="115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20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Mandatory online training must be completed next week. </a:t>
            </a:r>
            <a:endParaRPr lang="en-GB" sz="2400" kern="100" dirty="0"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9C037473-C864-A49E-D6EF-35CD217B1BC4}"/>
              </a:ext>
            </a:extLst>
          </p:cNvPr>
          <p:cNvSpPr txBox="1"/>
          <p:nvPr/>
        </p:nvSpPr>
        <p:spPr>
          <a:xfrm>
            <a:off x="1627605" y="1480439"/>
            <a:ext cx="96036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You arrive at work at 9:00. These things are waiting for you. You have 8 hours. </a:t>
            </a:r>
          </a:p>
          <a:p>
            <a:pPr algn="ctr"/>
            <a:r>
              <a:rPr lang="en-GB" sz="2000" b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What would you do first?</a:t>
            </a:r>
            <a:endParaRPr lang="en-GB" sz="2400" kern="100" dirty="0"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6BB50B4-2701-72EB-E75D-47CAE72EEBC3}"/>
              </a:ext>
            </a:extLst>
          </p:cNvPr>
          <p:cNvSpPr txBox="1"/>
          <p:nvPr/>
        </p:nvSpPr>
        <p:spPr>
          <a:xfrm>
            <a:off x="767169" y="5901173"/>
            <a:ext cx="1132449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Individually, </a:t>
            </a:r>
            <a:r>
              <a:rPr lang="en-GB" sz="2000" b="1" u="sng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prioritise the five tasks</a:t>
            </a:r>
            <a:r>
              <a:rPr lang="en-GB" sz="2000" b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</a:t>
            </a:r>
          </a:p>
          <a:p>
            <a:pPr algn="ctr"/>
            <a:r>
              <a:rPr lang="en-GB" sz="2000" b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Decide which tasks involve someone being dependent on you? 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AFC370C-2907-F0B7-1839-E0FE5E13E8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5840" y="3042839"/>
            <a:ext cx="1631248" cy="1631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86241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FB650A-FB6A-4296-4229-3CA27D4391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A4F6C7-C15D-E856-4254-804CE31502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Debrief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CA725511-167D-4CEB-497F-39663BE82986}"/>
              </a:ext>
            </a:extLst>
          </p:cNvPr>
          <p:cNvSpPr txBox="1"/>
          <p:nvPr/>
        </p:nvSpPr>
        <p:spPr>
          <a:xfrm>
            <a:off x="1113148" y="1480439"/>
            <a:ext cx="10632536" cy="2985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Whole-class discussion: </a:t>
            </a:r>
          </a:p>
          <a:p>
            <a:endParaRPr lang="en-GB" sz="28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800" dirty="0"/>
              <a:t>What made something seem urgent?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800" dirty="0"/>
              <a:t>Does a deadline automatically make something most important?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800" dirty="0"/>
              <a:t>What information are we missing?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800" dirty="0"/>
              <a:t>Which tasks involved dependency? </a:t>
            </a: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3E02471-6770-3F6B-E008-C649934E00BC}"/>
              </a:ext>
            </a:extLst>
          </p:cNvPr>
          <p:cNvSpPr txBox="1"/>
          <p:nvPr/>
        </p:nvSpPr>
        <p:spPr>
          <a:xfrm>
            <a:off x="405133" y="5165687"/>
            <a:ext cx="12048565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What makes something a priority when several things matter at the same time?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Urgency is only one reason a task may matter.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961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8E95DD-4979-EEBD-31A9-0BF6AF4A25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F13228-A309-503E-B98B-B0512AC69B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Deciding on priorities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4BD3AC57-E968-83D0-E006-F6C2E926E088}"/>
              </a:ext>
            </a:extLst>
          </p:cNvPr>
          <p:cNvSpPr txBox="1"/>
          <p:nvPr/>
        </p:nvSpPr>
        <p:spPr>
          <a:xfrm>
            <a:off x="1113148" y="1480439"/>
            <a:ext cx="10632536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What makes something a priority?</a:t>
            </a:r>
          </a:p>
          <a:p>
            <a:endParaRPr lang="en-GB" sz="2800" b="1" dirty="0"/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When deciding what to do first, ask:</a:t>
            </a:r>
          </a:p>
          <a:p>
            <a:pPr marL="457200" indent="-457200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is it </a:t>
            </a:r>
            <a:r>
              <a:rPr lang="en-GB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URGENT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? (needs attention soon)</a:t>
            </a:r>
          </a:p>
          <a:p>
            <a:pPr marL="457200" indent="-457200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is it </a:t>
            </a:r>
            <a:r>
              <a:rPr lang="en-GB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IMPORTANT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? (the outcome matters)</a:t>
            </a:r>
          </a:p>
          <a:p>
            <a:pPr marL="457200" indent="-457200"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information do you need?  </a:t>
            </a: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DF83BC51-7C7C-5005-0369-47861C3600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96888293"/>
              </p:ext>
            </p:extLst>
          </p:nvPr>
        </p:nvGraphicFramePr>
        <p:xfrm>
          <a:off x="1389889" y="4078224"/>
          <a:ext cx="9235440" cy="2307888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3078480">
                  <a:extLst>
                    <a:ext uri="{9D8B030D-6E8A-4147-A177-3AD203B41FA5}">
                      <a16:colId xmlns:a16="http://schemas.microsoft.com/office/drawing/2014/main" val="2477507393"/>
                    </a:ext>
                  </a:extLst>
                </a:gridCol>
                <a:gridCol w="3078480">
                  <a:extLst>
                    <a:ext uri="{9D8B030D-6E8A-4147-A177-3AD203B41FA5}">
                      <a16:colId xmlns:a16="http://schemas.microsoft.com/office/drawing/2014/main" val="3584481184"/>
                    </a:ext>
                  </a:extLst>
                </a:gridCol>
                <a:gridCol w="3078480">
                  <a:extLst>
                    <a:ext uri="{9D8B030D-6E8A-4147-A177-3AD203B41FA5}">
                      <a16:colId xmlns:a16="http://schemas.microsoft.com/office/drawing/2014/main" val="1805753104"/>
                    </a:ext>
                  </a:extLst>
                </a:gridCol>
              </a:tblGrid>
              <a:tr h="439598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URGENT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NOT URGENT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22601586"/>
                  </a:ext>
                </a:extLst>
              </a:tr>
              <a:tr h="769296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000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IMPORTANT</a:t>
                      </a:r>
                      <a:endParaRPr lang="en-GB" sz="20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Important report due tomorrow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Professional qualification renewal due in 3 months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58254141"/>
                  </a:ext>
                </a:extLst>
              </a:tr>
              <a:tr h="1098994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000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LESS/NOT IMPORTANT</a:t>
                      </a:r>
                      <a:endParaRPr lang="en-GB" sz="20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Someone wants an immediate answer to a minor issue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Checking non-essential notifications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0926645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43184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4A64221C-CECA-7B6C-6F3C-123AB8AB1A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152" y="365124"/>
            <a:ext cx="8564561" cy="1325563"/>
          </a:xfrm>
        </p:spPr>
        <p:txBody>
          <a:bodyPr/>
          <a:lstStyle/>
          <a:p>
            <a:r>
              <a:rPr lang="en-GB" dirty="0"/>
              <a:t>Deciding on priorities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8D2E29A-2688-B060-6FFA-68859504AB4F}"/>
              </a:ext>
            </a:extLst>
          </p:cNvPr>
          <p:cNvSpPr txBox="1"/>
          <p:nvPr/>
        </p:nvSpPr>
        <p:spPr>
          <a:xfrm>
            <a:off x="834119" y="2753166"/>
            <a:ext cx="217033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Let’s watch this 2-min video about managing tasks with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Eisenhower method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hlinkClick r:id="rId3"/>
            <a:extLst>
              <a:ext uri="{FF2B5EF4-FFF2-40B4-BE49-F238E27FC236}">
                <a16:creationId xmlns:a16="http://schemas.microsoft.com/office/drawing/2014/main" id="{8E8A29D6-970C-C0E2-E256-9C05040F934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81022" y="1677844"/>
            <a:ext cx="6968819" cy="42719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73784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6035B4-6F90-9668-DC5C-BA4746687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04003" y="5372"/>
            <a:ext cx="4342783" cy="1325563"/>
          </a:xfrm>
        </p:spPr>
        <p:txBody>
          <a:bodyPr/>
          <a:lstStyle/>
          <a:p>
            <a:r>
              <a:rPr lang="en-GB" dirty="0"/>
              <a:t>Sorting activity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36C25395-9C1A-447F-C1F5-036C7E84CE32}"/>
              </a:ext>
            </a:extLst>
          </p:cNvPr>
          <p:cNvSpPr/>
          <p:nvPr/>
        </p:nvSpPr>
        <p:spPr>
          <a:xfrm>
            <a:off x="9246786" y="3907523"/>
            <a:ext cx="2511354" cy="1212254"/>
          </a:xfrm>
          <a:prstGeom prst="roundRec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b="1" dirty="0"/>
          </a:p>
          <a:p>
            <a:pPr algn="ctr"/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URGENT &amp; IMPORTANT</a:t>
            </a:r>
          </a:p>
          <a:p>
            <a:pPr algn="ctr"/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667C5832-1E6F-459C-464E-0E1965BB8C92}"/>
              </a:ext>
            </a:extLst>
          </p:cNvPr>
          <p:cNvSpPr/>
          <p:nvPr/>
        </p:nvSpPr>
        <p:spPr>
          <a:xfrm>
            <a:off x="7035363" y="5025241"/>
            <a:ext cx="2488389" cy="1190727"/>
          </a:xfrm>
          <a:prstGeom prst="round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NOT URGENT &amp; IMPORTANT</a:t>
            </a:r>
          </a:p>
          <a:p>
            <a:pPr algn="ctr"/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5DE11B9F-BF72-AAC1-53BF-699BD92B4E11}"/>
              </a:ext>
            </a:extLst>
          </p:cNvPr>
          <p:cNvSpPr/>
          <p:nvPr/>
        </p:nvSpPr>
        <p:spPr>
          <a:xfrm>
            <a:off x="7165994" y="2762227"/>
            <a:ext cx="2488389" cy="1159373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URGENT &amp; LESS IMPORTANT</a:t>
            </a:r>
          </a:p>
          <a:p>
            <a:pPr algn="ctr"/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071549E-9BFF-24B5-4494-E4E2148A44F6}"/>
              </a:ext>
            </a:extLst>
          </p:cNvPr>
          <p:cNvSpPr txBox="1"/>
          <p:nvPr/>
        </p:nvSpPr>
        <p:spPr>
          <a:xfrm>
            <a:off x="850956" y="1240538"/>
            <a:ext cx="5995032" cy="400110"/>
          </a:xfrm>
          <a:prstGeom prst="rect">
            <a:avLst/>
          </a:prstGeom>
          <a:ln w="28575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colleague invites you to an optional meeting.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22CF3ED-18E1-AF88-0856-5E8B2A8D015C}"/>
              </a:ext>
            </a:extLst>
          </p:cNvPr>
          <p:cNvSpPr txBox="1"/>
          <p:nvPr/>
        </p:nvSpPr>
        <p:spPr>
          <a:xfrm>
            <a:off x="862645" y="5642987"/>
            <a:ext cx="5959343" cy="1015663"/>
          </a:xfrm>
          <a:prstGeom prst="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customer has left a message saying there is an urgent problem. You do not yet know how serious it is.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374CFD0-1D3F-488A-8303-81081EEA1EB3}"/>
              </a:ext>
            </a:extLst>
          </p:cNvPr>
          <p:cNvSpPr txBox="1"/>
          <p:nvPr/>
        </p:nvSpPr>
        <p:spPr>
          <a:xfrm>
            <a:off x="844884" y="3086328"/>
            <a:ext cx="6001104" cy="400110"/>
          </a:xfrm>
          <a:prstGeom prst="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You have a project task due on Friday.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F152830-4CAF-7FEC-8731-06066459FF0E}"/>
              </a:ext>
            </a:extLst>
          </p:cNvPr>
          <p:cNvSpPr txBox="1"/>
          <p:nvPr/>
        </p:nvSpPr>
        <p:spPr>
          <a:xfrm>
            <a:off x="844885" y="1783794"/>
            <a:ext cx="5995032" cy="707886"/>
          </a:xfrm>
          <a:prstGeom prst="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You notice information in a document may be incorrect.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525260C7-7955-397F-3C9C-61B7DAF19D19}"/>
              </a:ext>
            </a:extLst>
          </p:cNvPr>
          <p:cNvSpPr txBox="1"/>
          <p:nvPr/>
        </p:nvSpPr>
        <p:spPr>
          <a:xfrm>
            <a:off x="862645" y="4411891"/>
            <a:ext cx="6303349" cy="400110"/>
          </a:xfrm>
          <a:prstGeom prst="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Your manager wants some information by 2pm today.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62A880E2-D8B3-F7A4-C100-6E20C0B552E6}"/>
              </a:ext>
            </a:extLst>
          </p:cNvPr>
          <p:cNvSpPr txBox="1"/>
          <p:nvPr/>
        </p:nvSpPr>
        <p:spPr>
          <a:xfrm>
            <a:off x="850956" y="3653301"/>
            <a:ext cx="5988960" cy="707886"/>
          </a:xfrm>
          <a:prstGeom prst="rect">
            <a:avLst/>
          </a:prstGeom>
          <a:ln w="28575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Administration work must be completed by the end of the week.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15E05D33-3936-DB7F-0755-BBD9E9C4D0BC}"/>
              </a:ext>
            </a:extLst>
          </p:cNvPr>
          <p:cNvSpPr txBox="1"/>
          <p:nvPr/>
        </p:nvSpPr>
        <p:spPr>
          <a:xfrm>
            <a:off x="844884" y="2566101"/>
            <a:ext cx="5995032" cy="400110"/>
          </a:xfrm>
          <a:prstGeom prst="rect">
            <a:avLst/>
          </a:prstGeom>
          <a:ln w="28575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You have 18 unread emails waiting for you.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C1F66DF0-BB7F-1A73-D5BD-D718EC51A1E9}"/>
              </a:ext>
            </a:extLst>
          </p:cNvPr>
          <p:cNvSpPr txBox="1"/>
          <p:nvPr/>
        </p:nvSpPr>
        <p:spPr>
          <a:xfrm>
            <a:off x="862647" y="4932118"/>
            <a:ext cx="5959342" cy="707886"/>
          </a:xfrm>
          <a:prstGeom prst="rect">
            <a:avLst/>
          </a:prstGeom>
          <a:ln w="28575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colleague asks for help with a task they are finding difficult.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F7130EEB-3999-8A67-24DD-018E110EAB66}"/>
              </a:ext>
            </a:extLst>
          </p:cNvPr>
          <p:cNvSpPr txBox="1"/>
          <p:nvPr/>
        </p:nvSpPr>
        <p:spPr>
          <a:xfrm>
            <a:off x="6919155" y="1088896"/>
            <a:ext cx="5209193" cy="1548586"/>
          </a:xfrm>
          <a:prstGeom prst="round2DiagRect">
            <a:avLst>
              <a:gd name="adj1" fmla="val 39005"/>
              <a:gd name="adj2" fmla="val 0"/>
            </a:avLst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Read the task cards listed below.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 pairs sort these into the relevant categories.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BBB4C75-025B-C8FA-4579-AC327F9CC2BF}"/>
              </a:ext>
            </a:extLst>
          </p:cNvPr>
          <p:cNvSpPr/>
          <p:nvPr/>
        </p:nvSpPr>
        <p:spPr>
          <a:xfrm>
            <a:off x="9456066" y="5595474"/>
            <a:ext cx="2511354" cy="1183141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b="1" dirty="0"/>
          </a:p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NOT URGENT &amp; NOT IMPORTANT</a:t>
            </a:r>
          </a:p>
          <a:p>
            <a:pPr algn="ctr"/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20945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8F2A71-D7E7-6C5C-3110-B99AFDD9D6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2AD5F-82EC-1F45-04E2-3772DA14AA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Debrief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19B8F884-9E6F-4093-1505-120E0A5DB7A5}"/>
              </a:ext>
            </a:extLst>
          </p:cNvPr>
          <p:cNvSpPr txBox="1"/>
          <p:nvPr/>
        </p:nvSpPr>
        <p:spPr>
          <a:xfrm>
            <a:off x="898544" y="1480439"/>
            <a:ext cx="10632536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Whole class check: which two were hardest to place?</a:t>
            </a:r>
          </a:p>
          <a:p>
            <a:endParaRPr lang="en-GB" sz="2400" b="1" dirty="0"/>
          </a:p>
          <a:p>
            <a:r>
              <a:rPr lang="en-GB" sz="2400" b="1" dirty="0"/>
              <a:t>Sometimes </a:t>
            </a:r>
            <a:r>
              <a:rPr lang="en-GB" sz="2400" b="1" u="sng" dirty="0"/>
              <a:t>it depends</a:t>
            </a:r>
            <a:r>
              <a:rPr lang="en-GB" sz="2400" b="1" dirty="0"/>
              <a:t>. You might decide that you simply need more information. </a:t>
            </a:r>
          </a:p>
          <a:p>
            <a:r>
              <a:rPr lang="en-GB" sz="2400" dirty="0"/>
              <a:t>For example: </a:t>
            </a:r>
            <a:r>
              <a:rPr lang="en-GB" sz="2400" b="1" dirty="0"/>
              <a:t>Message marked urgent</a:t>
            </a:r>
          </a:p>
          <a:p>
            <a:r>
              <a:rPr lang="en-GB" sz="2400" dirty="0"/>
              <a:t>You need to know: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400" dirty="0"/>
              <a:t>urgent for whom?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400" dirty="0"/>
              <a:t>what is actually the problem?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400" dirty="0"/>
              <a:t>what happens if dealing with it is delayed?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400" dirty="0"/>
              <a:t>can anyone else deal with it?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400" dirty="0"/>
              <a:t>does another task depend on getting it sorted?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r>
              <a:rPr lang="en-GB" sz="2400" b="1" dirty="0"/>
              <a:t>Professional prioritisation often begins with asking good questions.</a:t>
            </a:r>
            <a:endParaRPr lang="en-GB" sz="2400" dirty="0"/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166CA23-8B30-B1CA-F210-B91456B164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04927" y="2806002"/>
            <a:ext cx="2806553" cy="2806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7312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B9FFD0-1B8F-D0F2-A2BF-D35B57F8EA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59CA91-C83A-C01F-868C-BB0EAD5A02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Long Will It Really Take?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945837-0835-CC99-A8B9-FD690AB971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5745" y="2919518"/>
            <a:ext cx="5040255" cy="2901821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Possible issues:</a:t>
            </a:r>
          </a:p>
          <a:p>
            <a:pPr lvl="0"/>
            <a:r>
              <a:rPr lang="en-GB" dirty="0"/>
              <a:t>interruptions</a:t>
            </a:r>
          </a:p>
          <a:p>
            <a:pPr lvl="0"/>
            <a:r>
              <a:rPr lang="en-GB" dirty="0"/>
              <a:t>tasks take longer</a:t>
            </a:r>
          </a:p>
          <a:p>
            <a:pPr lvl="0"/>
            <a:r>
              <a:rPr lang="en-GB" dirty="0"/>
              <a:t>unexpected problems</a:t>
            </a:r>
          </a:p>
          <a:p>
            <a:pPr lvl="0"/>
            <a:r>
              <a:rPr lang="en-GB" dirty="0"/>
              <a:t>procrastination</a:t>
            </a:r>
          </a:p>
          <a:p>
            <a:pPr lvl="0"/>
            <a:r>
              <a:rPr lang="en-GB" dirty="0"/>
              <a:t>people ask for things</a:t>
            </a:r>
          </a:p>
          <a:p>
            <a:pPr lvl="0"/>
            <a:r>
              <a:rPr lang="en-GB" dirty="0"/>
              <a:t>unrealistic plans</a:t>
            </a:r>
          </a:p>
          <a:p>
            <a:pPr marL="0" indent="0">
              <a:buNone/>
            </a:pPr>
            <a:endParaRPr lang="en-GB" dirty="0"/>
          </a:p>
          <a:p>
            <a:pPr lvl="0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8D3944B2-AE97-B86E-27D4-E05AE76A607C}"/>
              </a:ext>
            </a:extLst>
          </p:cNvPr>
          <p:cNvSpPr txBox="1">
            <a:spLocks/>
          </p:cNvSpPr>
          <p:nvPr/>
        </p:nvSpPr>
        <p:spPr>
          <a:xfrm>
            <a:off x="1055745" y="1518562"/>
            <a:ext cx="9805088" cy="1034453"/>
          </a:xfrm>
          <a:prstGeom prst="round2DiagRect">
            <a:avLst>
              <a:gd name="adj1" fmla="val 17726"/>
              <a:gd name="adj2" fmla="val 0"/>
            </a:avLst>
          </a:prstGeom>
          <a:ln w="38100">
            <a:solidFill>
              <a:schemeClr val="accent2">
                <a:lumMod val="75000"/>
              </a:schemeClr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b="1" dirty="0"/>
              <a:t>Why do our plans sometimes fail even when we know what the priorities are?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061D9E8-8524-650B-C35F-DF7D77445E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86974" y="2919518"/>
            <a:ext cx="4496578" cy="299771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89D31CC-9932-CBA8-912F-9C0FD4687C37}"/>
              </a:ext>
            </a:extLst>
          </p:cNvPr>
          <p:cNvSpPr txBox="1"/>
          <p:nvPr/>
        </p:nvSpPr>
        <p:spPr>
          <a:xfrm>
            <a:off x="1055745" y="6000753"/>
            <a:ext cx="6533761" cy="4921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400" b="1" kern="100" dirty="0">
                <a:effectLst/>
                <a:ea typeface="Aptos" panose="020B0004020202020204" pitchFamily="34" charset="0"/>
                <a:cs typeface="Arial" panose="020B0604020202020204" pitchFamily="34" charset="0"/>
              </a:rPr>
              <a:t>We often underestimate how long work will take.</a:t>
            </a:r>
            <a:endParaRPr lang="en-GB" kern="100" dirty="0">
              <a:effectLst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1674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E02EA1-DE09-2872-D827-69A75A7788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FB5C2A-AF01-AF12-55FF-1F9CFBA7F4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Quick estimation activity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95CEB8-50AD-DE50-3BAC-30742BF182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5745" y="2625930"/>
            <a:ext cx="10231091" cy="3487765"/>
          </a:xfrm>
        </p:spPr>
        <p:txBody>
          <a:bodyPr>
            <a:normAutofit lnSpcReduction="10000"/>
          </a:bodyPr>
          <a:lstStyle/>
          <a:p>
            <a:pPr lvl="0"/>
            <a:r>
              <a:rPr lang="en-GB" dirty="0"/>
              <a:t>reply properly to five important emails</a:t>
            </a:r>
          </a:p>
          <a:p>
            <a:pPr lvl="0"/>
            <a:r>
              <a:rPr lang="en-GB" dirty="0"/>
              <a:t>prepare slides for a 10-minute presentation</a:t>
            </a:r>
          </a:p>
          <a:p>
            <a:pPr lvl="0"/>
            <a:r>
              <a:rPr lang="en-GB" dirty="0"/>
              <a:t>read and check a three-page report</a:t>
            </a:r>
          </a:p>
          <a:p>
            <a:pPr lvl="0"/>
            <a:r>
              <a:rPr lang="en-GB" dirty="0"/>
              <a:t>have a meeting with a colleague</a:t>
            </a:r>
          </a:p>
          <a:p>
            <a:pPr lvl="0"/>
            <a:r>
              <a:rPr lang="en-GB" dirty="0"/>
              <a:t>solve a problem you have not seen before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Discuss in pairs before checking as a whole class. </a:t>
            </a:r>
            <a:endParaRPr lang="en-GB" dirty="0"/>
          </a:p>
          <a:p>
            <a:pPr lvl="0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C0267898-2DF8-F29E-7A4D-F9C6658B529C}"/>
              </a:ext>
            </a:extLst>
          </p:cNvPr>
          <p:cNvSpPr txBox="1">
            <a:spLocks/>
          </p:cNvSpPr>
          <p:nvPr/>
        </p:nvSpPr>
        <p:spPr>
          <a:xfrm>
            <a:off x="1055745" y="1762207"/>
            <a:ext cx="9805088" cy="589108"/>
          </a:xfrm>
          <a:prstGeom prst="round2DiagRect">
            <a:avLst>
              <a:gd name="adj1" fmla="val 17726"/>
              <a:gd name="adj2" fmla="val 0"/>
            </a:avLst>
          </a:prstGeom>
          <a:ln w="38100">
            <a:solidFill>
              <a:srgbClr val="00B0F0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/>
              <a:t>How long would you allow for each?</a:t>
            </a:r>
          </a:p>
        </p:txBody>
      </p:sp>
      <p:pic>
        <p:nvPicPr>
          <p:cNvPr id="5" name="Graphic 4" descr="Hourglass Finished with solid fill">
            <a:extLst>
              <a:ext uri="{FF2B5EF4-FFF2-40B4-BE49-F238E27FC236}">
                <a16:creationId xmlns:a16="http://schemas.microsoft.com/office/drawing/2014/main" id="{02320618-EA91-34A8-9F97-5C449617099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791401" y="3043989"/>
            <a:ext cx="1989553" cy="1989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4252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C814E6-0A45-E153-00EE-21330E2742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6FF8AA-0093-01D0-753A-AB7F359DA3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4035" y="365125"/>
            <a:ext cx="8996219" cy="1325563"/>
          </a:xfrm>
        </p:spPr>
        <p:txBody>
          <a:bodyPr/>
          <a:lstStyle/>
          <a:p>
            <a:r>
              <a:rPr lang="en-GB" dirty="0"/>
              <a:t>What might make the task take longer?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D6EE10-5019-D42A-D722-2BCA54D25D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5745" y="2146416"/>
            <a:ext cx="10231091" cy="3487765"/>
          </a:xfrm>
        </p:spPr>
        <p:txBody>
          <a:bodyPr>
            <a:normAutofit lnSpcReduction="10000"/>
          </a:bodyPr>
          <a:lstStyle/>
          <a:p>
            <a:pPr lvl="0"/>
            <a:r>
              <a:rPr lang="en-GB" dirty="0"/>
              <a:t>unfamiliar task</a:t>
            </a:r>
          </a:p>
          <a:p>
            <a:pPr lvl="0"/>
            <a:r>
              <a:rPr lang="en-GB" dirty="0"/>
              <a:t>waiting for information</a:t>
            </a:r>
          </a:p>
          <a:p>
            <a:pPr lvl="0"/>
            <a:r>
              <a:rPr lang="en-GB" dirty="0"/>
              <a:t>technology problems</a:t>
            </a:r>
          </a:p>
          <a:p>
            <a:pPr lvl="0"/>
            <a:r>
              <a:rPr lang="en-GB" dirty="0"/>
              <a:t>interruptions</a:t>
            </a:r>
          </a:p>
          <a:p>
            <a:pPr lvl="0"/>
            <a:r>
              <a:rPr lang="en-GB" dirty="0"/>
              <a:t>misunderstanding</a:t>
            </a:r>
          </a:p>
          <a:p>
            <a:pPr lvl="0"/>
            <a:r>
              <a:rPr lang="en-GB" dirty="0"/>
              <a:t>needing to check work</a:t>
            </a:r>
          </a:p>
          <a:p>
            <a:pPr lvl="0"/>
            <a:r>
              <a:rPr lang="en-GB" dirty="0"/>
              <a:t>unexpected complexity</a:t>
            </a:r>
          </a:p>
          <a:p>
            <a:pPr lvl="0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CF601B8-63C2-9D61-5467-ED5FFE40FD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9131" y="2146416"/>
            <a:ext cx="5327705" cy="31504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9359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4E9073-7A63-65A0-5D96-E86374FBF0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4814E7-434A-235F-FC21-07C35BEB8E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Simple planning rule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4E28E48-F1FF-5E46-8DBF-58EB579E7D30}"/>
              </a:ext>
            </a:extLst>
          </p:cNvPr>
          <p:cNvSpPr txBox="1">
            <a:spLocks/>
          </p:cNvSpPr>
          <p:nvPr/>
        </p:nvSpPr>
        <p:spPr>
          <a:xfrm>
            <a:off x="3251199" y="1518562"/>
            <a:ext cx="6391565" cy="633511"/>
          </a:xfrm>
          <a:prstGeom prst="round2DiagRect">
            <a:avLst>
              <a:gd name="adj1" fmla="val 17726"/>
              <a:gd name="adj2" fmla="val 0"/>
            </a:avLst>
          </a:prstGeom>
          <a:ln w="38100">
            <a:solidFill>
              <a:schemeClr val="accent2">
                <a:lumMod val="75000"/>
              </a:schemeClr>
            </a:solidFill>
          </a:ln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3600" b="1" dirty="0"/>
              <a:t>Estimate → Check → Add Space</a:t>
            </a:r>
            <a:endParaRPr lang="en-GB" sz="3600" dirty="0"/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5C5E92A0-719A-B532-11E2-9B7DDE87BAB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39084431"/>
              </p:ext>
            </p:extLst>
          </p:nvPr>
        </p:nvGraphicFramePr>
        <p:xfrm>
          <a:off x="1932997" y="2645647"/>
          <a:ext cx="8661111" cy="219456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887037">
                  <a:extLst>
                    <a:ext uri="{9D8B030D-6E8A-4147-A177-3AD203B41FA5}">
                      <a16:colId xmlns:a16="http://schemas.microsoft.com/office/drawing/2014/main" val="591709089"/>
                    </a:ext>
                  </a:extLst>
                </a:gridCol>
                <a:gridCol w="2887037">
                  <a:extLst>
                    <a:ext uri="{9D8B030D-6E8A-4147-A177-3AD203B41FA5}">
                      <a16:colId xmlns:a16="http://schemas.microsoft.com/office/drawing/2014/main" val="594224671"/>
                    </a:ext>
                  </a:extLst>
                </a:gridCol>
                <a:gridCol w="2887037">
                  <a:extLst>
                    <a:ext uri="{9D8B030D-6E8A-4147-A177-3AD203B41FA5}">
                      <a16:colId xmlns:a16="http://schemas.microsoft.com/office/drawing/2014/main" val="794079812"/>
                    </a:ext>
                  </a:extLst>
                </a:gridCol>
              </a:tblGrid>
              <a:tr h="277473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600" b="1" dirty="0"/>
                        <a:t>Estimate</a:t>
                      </a:r>
                      <a:endParaRPr lang="en-GB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600" b="1" dirty="0"/>
                        <a:t>Check</a:t>
                      </a:r>
                      <a:endParaRPr lang="en-GB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3600" b="1" dirty="0"/>
                        <a:t>Add Space</a:t>
                      </a:r>
                      <a:endParaRPr lang="en-GB" sz="3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8656108"/>
                  </a:ext>
                </a:extLst>
              </a:tr>
              <a:tr h="114585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/>
                        <a:t>How long do I think it will take?</a:t>
                      </a:r>
                    </a:p>
                    <a:p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/>
                        <a:t>Have I done something similar before?</a:t>
                      </a:r>
                    </a:p>
                    <a:p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dirty="0"/>
                        <a:t>What could delay me?</a:t>
                      </a:r>
                    </a:p>
                    <a:p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6014541"/>
                  </a:ext>
                </a:extLst>
              </a:tr>
            </a:tbl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E8517BF5-6CFB-C191-A77E-6A128910874C}"/>
              </a:ext>
            </a:extLst>
          </p:cNvPr>
          <p:cNvSpPr txBox="1"/>
          <p:nvPr/>
        </p:nvSpPr>
        <p:spPr>
          <a:xfrm>
            <a:off x="1782617" y="5333781"/>
            <a:ext cx="10169238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/>
              <a:t>Question: if a task usually takes you about 45 minutes, would you schedule exactly 45 minutes? Why or why not? </a:t>
            </a:r>
          </a:p>
        </p:txBody>
      </p:sp>
    </p:spTree>
    <p:extLst>
      <p:ext uri="{BB962C8B-B14F-4D97-AF65-F5344CB8AC3E}">
        <p14:creationId xmlns:p14="http://schemas.microsoft.com/office/powerpoint/2010/main" val="3596887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D14433-F6BB-53F3-416D-229C08FBC2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FCEA79-4B89-9C38-2CE4-B2994EA307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4035" y="365125"/>
            <a:ext cx="8996219" cy="1325563"/>
          </a:xfrm>
        </p:spPr>
        <p:txBody>
          <a:bodyPr/>
          <a:lstStyle/>
          <a:p>
            <a:r>
              <a:rPr lang="en-GB" dirty="0"/>
              <a:t>What Interrupts My Plan?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5F8245-AF8A-4BCD-E0BB-7598CBA340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7244" y="1611283"/>
            <a:ext cx="6471891" cy="493178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things can interrupt work? </a:t>
            </a:r>
          </a:p>
          <a:p>
            <a:pPr marL="0" indent="0">
              <a:buNone/>
            </a:pP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Work in pairs to list 5 things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76E679A-DF32-0AF6-CE38-BE9043C57F99}"/>
              </a:ext>
            </a:extLst>
          </p:cNvPr>
          <p:cNvSpPr txBox="1"/>
          <p:nvPr/>
        </p:nvSpPr>
        <p:spPr>
          <a:xfrm>
            <a:off x="7326425" y="1457605"/>
            <a:ext cx="3927443" cy="52352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Examples: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Teams/email message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customer query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colleague needing help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phone notification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manager asking for information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emergency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social media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meeting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conversation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4373927-C402-4E68-D622-9DF1E2D8AD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8132" y="2771284"/>
            <a:ext cx="5397204" cy="3603401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062383D6-3EF2-931B-8CD1-BF9D71704BB5}"/>
              </a:ext>
            </a:extLst>
          </p:cNvPr>
          <p:cNvSpPr/>
          <p:nvPr/>
        </p:nvSpPr>
        <p:spPr>
          <a:xfrm>
            <a:off x="7151571" y="1328287"/>
            <a:ext cx="4283242" cy="5364598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8012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6C1CD9-D606-08E0-1945-D962EDEB22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5DFB2-5267-BCC3-81E5-BC505E36F0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4035" y="365125"/>
            <a:ext cx="8996219" cy="1325563"/>
          </a:xfrm>
        </p:spPr>
        <p:txBody>
          <a:bodyPr/>
          <a:lstStyle/>
          <a:p>
            <a:r>
              <a:rPr lang="en-GB" dirty="0"/>
              <a:t>What Interrupts My Plan?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76CC9E-0039-155D-0850-D30AC28CD3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5744" y="1690688"/>
            <a:ext cx="6471891" cy="4931785"/>
          </a:xfrm>
        </p:spPr>
        <p:txBody>
          <a:bodyPr>
            <a:normAutofit/>
          </a:bodyPr>
          <a:lstStyle/>
          <a:p>
            <a:endParaRPr lang="en-GB" dirty="0"/>
          </a:p>
          <a:p>
            <a:pPr lvl="0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C356FC9-4C79-B560-E5AF-C5A323FAFF64}"/>
              </a:ext>
            </a:extLst>
          </p:cNvPr>
          <p:cNvSpPr txBox="1"/>
          <p:nvPr/>
        </p:nvSpPr>
        <p:spPr>
          <a:xfrm>
            <a:off x="946976" y="1546993"/>
            <a:ext cx="3637307" cy="46987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000" b="1" u="sng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kumimoji="0" lang="en-GB" sz="20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ort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the examples: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Teams/email message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customer query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colleague needing help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phone notification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manager asking for information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emergency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social media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meeting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conversation</a:t>
            </a:r>
          </a:p>
          <a:p>
            <a:pPr marL="685800" lvl="1" indent="-2286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/>
            </a:pP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ystem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alert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7F91630-E71D-A63A-937A-0B638A7407D2}"/>
              </a:ext>
            </a:extLst>
          </p:cNvPr>
          <p:cNvSpPr txBox="1"/>
          <p:nvPr/>
        </p:nvSpPr>
        <p:spPr>
          <a:xfrm>
            <a:off x="4927893" y="3752992"/>
            <a:ext cx="6698050" cy="30931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18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Could the same thing appear in different categories?</a:t>
            </a:r>
            <a:endParaRPr lang="en-GB" sz="18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Yes! An email could be:</a:t>
            </a:r>
          </a:p>
          <a:p>
            <a:pPr marL="2171700" lvl="4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critical information; </a:t>
            </a:r>
          </a:p>
          <a:p>
            <a:pPr marL="2171700" lvl="4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something to schedule later; </a:t>
            </a:r>
          </a:p>
          <a:p>
            <a:pPr marL="2171700" lvl="4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irrelevant distraction. </a:t>
            </a:r>
          </a:p>
          <a:p>
            <a:pPr>
              <a:lnSpc>
                <a:spcPct val="100000"/>
              </a:lnSpc>
              <a:spcAft>
                <a:spcPts val="800"/>
              </a:spcAft>
              <a:buNone/>
            </a:pPr>
            <a:endParaRPr lang="en-GB" sz="1100" b="1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18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 professional skill is not avoiding every interruption. It is deciding whether the interruption deserves your attention right now.</a:t>
            </a:r>
            <a:endParaRPr lang="en-GB" sz="12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0" name="Content Placeholder 8">
            <a:extLst>
              <a:ext uri="{FF2B5EF4-FFF2-40B4-BE49-F238E27FC236}">
                <a16:creationId xmlns:a16="http://schemas.microsoft.com/office/drawing/2014/main" id="{16E30C5E-5D9C-7686-EE7F-D4205D8A6948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43165827"/>
              </p:ext>
            </p:extLst>
          </p:nvPr>
        </p:nvGraphicFramePr>
        <p:xfrm>
          <a:off x="4976169" y="1653540"/>
          <a:ext cx="6771072" cy="186944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257024">
                  <a:extLst>
                    <a:ext uri="{9D8B030D-6E8A-4147-A177-3AD203B41FA5}">
                      <a16:colId xmlns:a16="http://schemas.microsoft.com/office/drawing/2014/main" val="591709089"/>
                    </a:ext>
                  </a:extLst>
                </a:gridCol>
                <a:gridCol w="2257024">
                  <a:extLst>
                    <a:ext uri="{9D8B030D-6E8A-4147-A177-3AD203B41FA5}">
                      <a16:colId xmlns:a16="http://schemas.microsoft.com/office/drawing/2014/main" val="594224671"/>
                    </a:ext>
                  </a:extLst>
                </a:gridCol>
                <a:gridCol w="2257024">
                  <a:extLst>
                    <a:ext uri="{9D8B030D-6E8A-4147-A177-3AD203B41FA5}">
                      <a16:colId xmlns:a16="http://schemas.microsoft.com/office/drawing/2014/main" val="794079812"/>
                    </a:ext>
                  </a:extLst>
                </a:gridCol>
              </a:tblGrid>
              <a:tr h="38059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1" kern="100" dirty="0">
                          <a:effectLst/>
                        </a:rPr>
                        <a:t>MUST RESPOND</a:t>
                      </a:r>
                      <a:endParaRPr lang="en-GB" sz="2400" kern="100" dirty="0"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1" kern="100" dirty="0">
                          <a:effectLst/>
                        </a:rPr>
                        <a:t>CAN MANAGE</a:t>
                      </a:r>
                      <a:endParaRPr lang="en-GB" sz="2400" kern="100" dirty="0">
                        <a:effectLst/>
                        <a:latin typeface="+mn-lt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kern="100" dirty="0">
                          <a:effectLst/>
                        </a:rPr>
                        <a:t>DISTRACTION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8656108"/>
                  </a:ext>
                </a:extLst>
              </a:tr>
              <a:tr h="1175601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Something genuinely needs attention.</a:t>
                      </a:r>
                    </a:p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Necessary, but perhaps not immediately.</a:t>
                      </a:r>
                    </a:p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Does not need attention now.</a:t>
                      </a:r>
                    </a:p>
                    <a:p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601454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42966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28E16E-BF85-F0D9-C603-86344F2625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138016-716A-3F89-2189-CA2DEC6C7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First Week at Work Challenge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1962E3-ED6F-EB72-4312-F6326E7B35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94514" y="1690688"/>
            <a:ext cx="6883121" cy="46672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Your situation: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It's Wednesday of your first week in a new job. You work from 9:00 to 17:00, and your manager is in meetings for part of the day. You have several responsibilities competing for your attention.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Your challenge: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Decide what to prioritise and create  a realistic </a:t>
            </a:r>
            <a:r>
              <a:rPr lang="en-GB" sz="2000" u="sng" dirty="0">
                <a:latin typeface="Arial" panose="020B0604020202020204" pitchFamily="34" charset="0"/>
                <a:cs typeface="Arial" panose="020B0604020202020204" pitchFamily="34" charset="0"/>
              </a:rPr>
              <a:t>plan for your working day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Download the group worksheet from Moodle and get organising. </a:t>
            </a:r>
          </a:p>
          <a:p>
            <a:pPr marL="0" lv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86460F0-1A2E-287D-CBD8-786900B34EB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917" r="27966" b="-1"/>
          <a:stretch>
            <a:fillRect/>
          </a:stretch>
        </p:blipFill>
        <p:spPr>
          <a:xfrm>
            <a:off x="1057044" y="1690688"/>
            <a:ext cx="3882861" cy="46672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856057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470CD9-34DC-6BD4-1C1F-362EE51E6F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4A5C7F-1EA6-C350-4B23-29944C9F5B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4035" y="365125"/>
            <a:ext cx="8996219" cy="1325563"/>
          </a:xfrm>
        </p:spPr>
        <p:txBody>
          <a:bodyPr/>
          <a:lstStyle/>
          <a:p>
            <a:r>
              <a:rPr lang="en-GB" dirty="0"/>
              <a:t>First Week at Work Challenge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932DF90A-4983-1C4D-6893-7CB1A660B6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88428330"/>
              </p:ext>
            </p:extLst>
          </p:nvPr>
        </p:nvGraphicFramePr>
        <p:xfrm>
          <a:off x="1505527" y="1791855"/>
          <a:ext cx="9301018" cy="4424218"/>
        </p:xfrm>
        <a:graphic>
          <a:graphicData uri="http://schemas.openxmlformats.org/drawingml/2006/table">
            <a:tbl>
              <a:tblPr firstRow="1" firstCol="1" bandRow="1">
                <a:tableStyleId>{69CF1AB2-1976-4502-BF36-3FF5EA218861}</a:tableStyleId>
              </a:tblPr>
              <a:tblGrid>
                <a:gridCol w="9301018">
                  <a:extLst>
                    <a:ext uri="{9D8B030D-6E8A-4147-A177-3AD203B41FA5}">
                      <a16:colId xmlns:a16="http://schemas.microsoft.com/office/drawing/2014/main" val="2890275202"/>
                    </a:ext>
                  </a:extLst>
                </a:gridCol>
              </a:tblGrid>
              <a:tr h="4424218">
                <a:tc>
                  <a:txBody>
                    <a:bodyPr/>
                    <a:lstStyle/>
                    <a:p>
                      <a:pPr marL="158750"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US" sz="1600" dirty="0">
                          <a:effectLst/>
                        </a:rPr>
                        <a:t>Tasks: </a:t>
                      </a:r>
                      <a:endParaRPr lang="en-GB" sz="1600" dirty="0">
                        <a:effectLst/>
                      </a:endParaRPr>
                    </a:p>
                    <a:p>
                      <a:pPr marL="158750">
                        <a:lnSpc>
                          <a:spcPct val="115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en-US" sz="1600" dirty="0">
                          <a:effectLst/>
                        </a:rPr>
                        <a:t>A. Manager information</a:t>
                      </a:r>
                      <a:endParaRPr lang="en-GB" sz="1600" dirty="0">
                        <a:effectLst/>
                      </a:endParaRPr>
                    </a:p>
                    <a:p>
                      <a:pPr marL="158750">
                        <a:lnSpc>
                          <a:spcPct val="115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en-US" sz="1600" b="0" dirty="0">
                          <a:effectLst/>
                        </a:rPr>
                        <a:t>Your manager has asked for a short piece of information by 3pm. Estimated time: 45 minutes.</a:t>
                      </a:r>
                      <a:endParaRPr lang="en-GB" sz="1600" b="0" dirty="0">
                        <a:effectLst/>
                      </a:endParaRPr>
                    </a:p>
                    <a:p>
                      <a:pPr marL="158750">
                        <a:lnSpc>
                          <a:spcPct val="115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en-US" sz="1600" dirty="0">
                          <a:effectLst/>
                        </a:rPr>
                        <a:t>B. Team meeting</a:t>
                      </a:r>
                      <a:endParaRPr lang="en-GB" sz="1600" dirty="0">
                        <a:effectLst/>
                      </a:endParaRPr>
                    </a:p>
                    <a:p>
                      <a:pPr marL="158750">
                        <a:lnSpc>
                          <a:spcPct val="115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en-US" sz="1600" b="0" dirty="0">
                          <a:effectLst/>
                        </a:rPr>
                        <a:t>Team meeting at 10:30–11:00. You need about 15 minutes preparation.</a:t>
                      </a:r>
                      <a:endParaRPr lang="en-GB" sz="1600" b="0" dirty="0">
                        <a:effectLst/>
                      </a:endParaRPr>
                    </a:p>
                    <a:p>
                      <a:pPr marL="158750">
                        <a:lnSpc>
                          <a:spcPct val="115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en-US" sz="1600" dirty="0">
                          <a:effectLst/>
                        </a:rPr>
                        <a:t>C. Important project</a:t>
                      </a:r>
                      <a:endParaRPr lang="en-GB" sz="1600" dirty="0">
                        <a:effectLst/>
                      </a:endParaRPr>
                    </a:p>
                    <a:p>
                      <a:pPr marL="158750">
                        <a:lnSpc>
                          <a:spcPct val="115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en-US" sz="1600" b="0" dirty="0">
                          <a:effectLst/>
                        </a:rPr>
                        <a:t>You have a project task due Friday. Estimated work today: 90 minutes.</a:t>
                      </a:r>
                      <a:endParaRPr lang="en-GB" sz="1600" b="0" dirty="0">
                        <a:effectLst/>
                      </a:endParaRPr>
                    </a:p>
                    <a:p>
                      <a:pPr marL="158750">
                        <a:lnSpc>
                          <a:spcPct val="115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en-US" sz="1600" dirty="0">
                          <a:effectLst/>
                        </a:rPr>
                        <a:t>D. Junior colleague</a:t>
                      </a:r>
                      <a:endParaRPr lang="en-GB" sz="1600" dirty="0">
                        <a:effectLst/>
                      </a:endParaRPr>
                    </a:p>
                    <a:p>
                      <a:pPr marL="158750">
                        <a:lnSpc>
                          <a:spcPct val="115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en-US" sz="1600" b="0" dirty="0">
                          <a:effectLst/>
                        </a:rPr>
                        <a:t>A junior colleague has asked you to show them how to use a system. Estimated time: 30 minutes.</a:t>
                      </a:r>
                      <a:endParaRPr lang="en-GB" sz="1600" b="0" dirty="0">
                        <a:effectLst/>
                      </a:endParaRPr>
                    </a:p>
                    <a:p>
                      <a:pPr marL="158750">
                        <a:lnSpc>
                          <a:spcPct val="115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en-US" sz="1600" dirty="0">
                          <a:effectLst/>
                        </a:rPr>
                        <a:t>E. Routine administration</a:t>
                      </a:r>
                      <a:endParaRPr lang="en-GB" sz="1600" dirty="0">
                        <a:effectLst/>
                      </a:endParaRPr>
                    </a:p>
                    <a:p>
                      <a:pPr marL="158750">
                        <a:lnSpc>
                          <a:spcPct val="115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en-US" sz="1600" b="0" dirty="0">
                          <a:effectLst/>
                        </a:rPr>
                        <a:t>Needs completing by the end of the week. Estimated time: 45 minutes.</a:t>
                      </a:r>
                      <a:endParaRPr lang="en-GB" sz="1600" b="0" dirty="0">
                        <a:effectLst/>
                      </a:endParaRPr>
                    </a:p>
                    <a:p>
                      <a:pPr marL="158750">
                        <a:lnSpc>
                          <a:spcPct val="115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en-US" sz="1600" dirty="0">
                          <a:effectLst/>
                        </a:rPr>
                        <a:t>F. Possible error</a:t>
                      </a:r>
                      <a:endParaRPr lang="en-GB" sz="1600" dirty="0">
                        <a:effectLst/>
                      </a:endParaRPr>
                    </a:p>
                    <a:p>
                      <a:pPr marL="158750">
                        <a:lnSpc>
                          <a:spcPct val="115000"/>
                        </a:lnSpc>
                        <a:spcAft>
                          <a:spcPts val="300"/>
                        </a:spcAft>
                        <a:buNone/>
                      </a:pPr>
                      <a:r>
                        <a:rPr lang="en-US" sz="1600" b="0" dirty="0">
                          <a:effectLst/>
                        </a:rPr>
                        <a:t>You notice something in important information sent yesterday that may be incorrect. You are not sure.</a:t>
                      </a:r>
                      <a:endParaRPr lang="en-GB" sz="1600" b="0" dirty="0">
                        <a:effectLst/>
                        <a:latin typeface="Aptos" panose="020B0004020202020204" pitchFamily="34" charset="0"/>
                        <a:ea typeface="MS Mincho" panose="02020609040205080304" pitchFamily="49" charset="-128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3947523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8880289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504065-C5AA-C237-7D4D-9CEEF6F5CE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B470E-38BC-FC58-9D61-81024759FD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Debrief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1F8EBB18-0C65-CAFB-5710-FAF032E0FA45}"/>
              </a:ext>
            </a:extLst>
          </p:cNvPr>
          <p:cNvSpPr txBox="1"/>
          <p:nvPr/>
        </p:nvSpPr>
        <p:spPr>
          <a:xfrm>
            <a:off x="898544" y="1480439"/>
            <a:ext cx="603651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Whole class check: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what did you put first? Why?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What happens if that task is late?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Who else might be affected?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Do you actually have enough information for each task?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Where is your buffer?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Professional prioritisation often begins with asking good questions.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9B629A8-BB1E-D5DF-8D93-72C801EE11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77233" y="1944384"/>
            <a:ext cx="4453847" cy="29692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0392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C6A87E-5F24-BBE5-D8BC-6DDC5500D6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6E341C-2EC6-B7E5-0AE1-F28891610C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Unexpected event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30AF73-031E-924B-0FCE-738314ECA6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4359" y="1701866"/>
            <a:ext cx="9097347" cy="4667250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We’re continuing with the same scenario, but something unexpected happens. 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At 11:45 your manager contacts you. They need a new piece of work completed by 2pm.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You estimate it will take about one hour.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 cannot simply add it to the plan. Something now has to change.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What will you move? </a:t>
            </a:r>
          </a:p>
          <a:p>
            <a:pPr lvl="0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What will you keep? </a:t>
            </a:r>
          </a:p>
          <a:p>
            <a:pPr lvl="0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What will you ask? </a:t>
            </a:r>
          </a:p>
          <a:p>
            <a:pPr lvl="0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Who needs to know?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It is not possible to squeeze everything in. You still only have the same number of hours.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Discuss in pairs what adjustments to your schedule you would need to make. </a:t>
            </a:r>
          </a:p>
          <a:p>
            <a:pPr lvl="0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C6023E8-EBF9-3A1F-FAE6-BB2B7DCDEC8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985" t="10187" r="18015" b="18652"/>
          <a:stretch>
            <a:fillRect/>
          </a:stretch>
        </p:blipFill>
        <p:spPr>
          <a:xfrm>
            <a:off x="8260424" y="2538803"/>
            <a:ext cx="2551399" cy="2269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0126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382631-747A-AA23-8582-E3BBF1B1C7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F002B5-55EC-C7FE-0963-F6FA952741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When I Cannot Do Everything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A5461E-CAC7-7ACE-E7A3-F08C1A7CF6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7633" y="3972209"/>
            <a:ext cx="10420908" cy="2707724"/>
          </a:xfrm>
          <a:prstGeom prst="round2DiagRect">
            <a:avLst>
              <a:gd name="adj1" fmla="val 50000"/>
              <a:gd name="adj2" fmla="val 0"/>
            </a:avLst>
          </a:prstGeom>
          <a:ln>
            <a:solidFill>
              <a:schemeClr val="accent5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Your manager gives you another task but you do not think you can complete everything. What do you want to achieve?</a:t>
            </a:r>
          </a:p>
          <a:p>
            <a:pPr lvl="6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Agree realistic priorities.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Which professional response might help?</a:t>
            </a:r>
          </a:p>
          <a:p>
            <a:pPr lvl="6"/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Negotiate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or </a:t>
            </a:r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clarify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 or </a:t>
            </a:r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seek advice</a:t>
            </a:r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4A985FA6-23BD-19F6-50A9-4A9443F02F80}"/>
              </a:ext>
            </a:extLst>
          </p:cNvPr>
          <p:cNvSpPr txBox="1">
            <a:spLocks/>
          </p:cNvSpPr>
          <p:nvPr/>
        </p:nvSpPr>
        <p:spPr>
          <a:xfrm>
            <a:off x="6822869" y="1771428"/>
            <a:ext cx="4755672" cy="1322409"/>
          </a:xfrm>
          <a:prstGeom prst="round2DiagRect">
            <a:avLst>
              <a:gd name="adj1" fmla="val 17726"/>
              <a:gd name="adj2" fmla="val 0"/>
            </a:avLst>
          </a:prstGeom>
          <a:ln w="38100">
            <a:solidFill>
              <a:schemeClr val="accent2">
                <a:lumMod val="75000"/>
              </a:schemeClr>
            </a:solidFill>
          </a:ln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1. What do I want to achieve?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2. What should I do?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3. How do I speak?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4. What do I say?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8CA463D-69D2-DA4A-D8C0-519DA456D0AD}"/>
              </a:ext>
            </a:extLst>
          </p:cNvPr>
          <p:cNvSpPr txBox="1"/>
          <p:nvPr/>
        </p:nvSpPr>
        <p:spPr>
          <a:xfrm>
            <a:off x="862088" y="2087969"/>
            <a:ext cx="613021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GB" sz="2400" dirty="0"/>
              <a:t>Consider the four communication questions: </a:t>
            </a:r>
          </a:p>
        </p:txBody>
      </p:sp>
    </p:spTree>
    <p:extLst>
      <p:ext uri="{BB962C8B-B14F-4D97-AF65-F5344CB8AC3E}">
        <p14:creationId xmlns:p14="http://schemas.microsoft.com/office/powerpoint/2010/main" val="1899000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689CDD-BE37-C738-8CF8-7932ECA011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1168E3-F55C-F784-FA07-DE03CDBD4A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When I Cannot Do Everything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8D35D2-2091-41C4-6CAD-0C37A2D637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2064" y="3827204"/>
            <a:ext cx="11559936" cy="30307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600" dirty="0"/>
              <a:t>Instead try : 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“I currently have the report due at 3pm and the project work due Friday. I don't think I can complete all three to the required standard today. Which would you like me to prioritise?”</a:t>
            </a:r>
          </a:p>
          <a:p>
            <a:pPr marL="0" indent="0">
              <a:buNone/>
            </a:pPr>
            <a:r>
              <a:rPr lang="en-GB" sz="2600" dirty="0"/>
              <a:t>This is why it works: </a:t>
            </a:r>
          </a:p>
          <a:p>
            <a:pPr marL="0" indent="0">
              <a:buNone/>
            </a:pPr>
            <a:r>
              <a:rPr lang="en-GB" sz="2600" b="1" u="sng" dirty="0"/>
              <a:t>Observe</a:t>
            </a:r>
            <a:r>
              <a:rPr lang="en-GB" sz="2600" b="1" dirty="0"/>
              <a:t>:</a:t>
            </a:r>
            <a:r>
              <a:rPr lang="en-GB" sz="2600" dirty="0"/>
              <a:t> I have these current tasks.   </a:t>
            </a:r>
            <a:r>
              <a:rPr lang="en-GB" sz="2600" b="1" u="sng" dirty="0"/>
              <a:t>Impact</a:t>
            </a:r>
            <a:r>
              <a:rPr lang="en-GB" sz="2600" b="1" dirty="0"/>
              <a:t>:</a:t>
            </a:r>
            <a:r>
              <a:rPr lang="en-GB" sz="2600" dirty="0"/>
              <a:t> I cannot complete all of them properly.   </a:t>
            </a:r>
            <a:r>
              <a:rPr lang="en-GB" sz="2600" b="1" u="sng" dirty="0"/>
              <a:t>Position</a:t>
            </a:r>
            <a:r>
              <a:rPr lang="en-GB" sz="2600" b="1" dirty="0"/>
              <a:t>:</a:t>
            </a:r>
            <a:r>
              <a:rPr lang="en-GB" sz="2600" dirty="0"/>
              <a:t> I need a clear priority.           </a:t>
            </a:r>
            <a:r>
              <a:rPr lang="en-GB" sz="2600" b="1" u="sng" dirty="0"/>
              <a:t>Request</a:t>
            </a:r>
            <a:r>
              <a:rPr lang="en-GB" sz="2600" b="1" dirty="0"/>
              <a:t>:</a:t>
            </a:r>
            <a:r>
              <a:rPr lang="en-GB" sz="2600" dirty="0"/>
              <a:t> Which should come first?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9BD86EF-8DD1-B8B9-C5D7-6A915EC29264}"/>
              </a:ext>
            </a:extLst>
          </p:cNvPr>
          <p:cNvSpPr txBox="1"/>
          <p:nvPr/>
        </p:nvSpPr>
        <p:spPr>
          <a:xfrm>
            <a:off x="632064" y="1459855"/>
            <a:ext cx="613021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GB" sz="2400" u="sng" dirty="0"/>
              <a:t>How best to communicate in this situation: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5D1805F-1AB5-E761-C632-768E0219DD7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6871" r="22665"/>
          <a:stretch>
            <a:fillRect/>
          </a:stretch>
        </p:blipFill>
        <p:spPr>
          <a:xfrm>
            <a:off x="8430768" y="1690687"/>
            <a:ext cx="3525058" cy="2525868"/>
          </a:xfrm>
          <a:prstGeom prst="rect">
            <a:avLst/>
          </a:prstGeom>
        </p:spPr>
      </p:pic>
      <p:sp>
        <p:nvSpPr>
          <p:cNvPr id="4" name="Speech Bubble: Rectangle 3">
            <a:extLst>
              <a:ext uri="{FF2B5EF4-FFF2-40B4-BE49-F238E27FC236}">
                <a16:creationId xmlns:a16="http://schemas.microsoft.com/office/drawing/2014/main" id="{F9DBFD03-9354-E8FC-8759-50C65030667D}"/>
              </a:ext>
            </a:extLst>
          </p:cNvPr>
          <p:cNvSpPr/>
          <p:nvPr/>
        </p:nvSpPr>
        <p:spPr>
          <a:xfrm>
            <a:off x="1164337" y="2674948"/>
            <a:ext cx="2596896" cy="461665"/>
          </a:xfrm>
          <a:prstGeom prst="wedgeRectCallout">
            <a:avLst>
              <a:gd name="adj1" fmla="val -44777"/>
              <a:gd name="adj2" fmla="val 121920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 can't do that</a:t>
            </a:r>
            <a:endParaRPr lang="en-GB" sz="2000" dirty="0"/>
          </a:p>
        </p:txBody>
      </p:sp>
      <p:sp>
        <p:nvSpPr>
          <p:cNvPr id="7" name="Speech Bubble: Rectangle 6">
            <a:extLst>
              <a:ext uri="{FF2B5EF4-FFF2-40B4-BE49-F238E27FC236}">
                <a16:creationId xmlns:a16="http://schemas.microsoft.com/office/drawing/2014/main" id="{1BB25EB3-8E60-374B-B0A7-99D9028C1EB0}"/>
              </a:ext>
            </a:extLst>
          </p:cNvPr>
          <p:cNvSpPr/>
          <p:nvPr/>
        </p:nvSpPr>
        <p:spPr>
          <a:xfrm>
            <a:off x="3697170" y="1988433"/>
            <a:ext cx="2596896" cy="461665"/>
          </a:xfrm>
          <a:prstGeom prst="wedgeRectCallout">
            <a:avLst>
              <a:gd name="adj1" fmla="val 72829"/>
              <a:gd name="adj2" fmla="val 121920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 don't have time</a:t>
            </a:r>
            <a:endParaRPr lang="en-GB" sz="2000" dirty="0"/>
          </a:p>
        </p:txBody>
      </p:sp>
      <p:sp>
        <p:nvSpPr>
          <p:cNvPr id="10" name="Speech Bubble: Rectangle 9">
            <a:extLst>
              <a:ext uri="{FF2B5EF4-FFF2-40B4-BE49-F238E27FC236}">
                <a16:creationId xmlns:a16="http://schemas.microsoft.com/office/drawing/2014/main" id="{7F017B06-C12C-AC62-02F4-B57D3BC30E50}"/>
              </a:ext>
            </a:extLst>
          </p:cNvPr>
          <p:cNvSpPr/>
          <p:nvPr/>
        </p:nvSpPr>
        <p:spPr>
          <a:xfrm>
            <a:off x="4165380" y="2858550"/>
            <a:ext cx="2596896" cy="461665"/>
          </a:xfrm>
          <a:prstGeom prst="wedgeRectCallout">
            <a:avLst>
              <a:gd name="adj1" fmla="val -44777"/>
              <a:gd name="adj2" fmla="val 121920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Okay, I'll try</a:t>
            </a:r>
            <a:endParaRPr lang="en-GB" sz="20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98A01F2-B7B8-BBC0-E66F-822EEC04610A}"/>
              </a:ext>
            </a:extLst>
          </p:cNvPr>
          <p:cNvSpPr txBox="1"/>
          <p:nvPr/>
        </p:nvSpPr>
        <p:spPr>
          <a:xfrm>
            <a:off x="792027" y="1993566"/>
            <a:ext cx="2596896" cy="461665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Avoid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saying:</a:t>
            </a:r>
            <a:endParaRPr lang="en-GB" sz="2400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6" name="Graphic 15" descr="Close with solid fill">
            <a:extLst>
              <a:ext uri="{FF2B5EF4-FFF2-40B4-BE49-F238E27FC236}">
                <a16:creationId xmlns:a16="http://schemas.microsoft.com/office/drawing/2014/main" id="{FD9DFD53-5922-8386-2D14-10EF1394E64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239970" y="2831118"/>
            <a:ext cx="914400" cy="914400"/>
          </a:xfrm>
          <a:prstGeom prst="rect">
            <a:avLst/>
          </a:prstGeom>
        </p:spPr>
      </p:pic>
      <p:pic>
        <p:nvPicPr>
          <p:cNvPr id="18" name="Graphic 17" descr="Close with solid fill">
            <a:extLst>
              <a:ext uri="{FF2B5EF4-FFF2-40B4-BE49-F238E27FC236}">
                <a16:creationId xmlns:a16="http://schemas.microsoft.com/office/drawing/2014/main" id="{77695968-2916-B879-B703-7E3D8599CBB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224922" y="2842514"/>
            <a:ext cx="914400" cy="914400"/>
          </a:xfrm>
          <a:prstGeom prst="rect">
            <a:avLst/>
          </a:prstGeom>
        </p:spPr>
      </p:pic>
      <p:pic>
        <p:nvPicPr>
          <p:cNvPr id="20" name="Graphic 19" descr="Close with solid fill">
            <a:extLst>
              <a:ext uri="{FF2B5EF4-FFF2-40B4-BE49-F238E27FC236}">
                <a16:creationId xmlns:a16="http://schemas.microsoft.com/office/drawing/2014/main" id="{DB581A4D-6D56-3CA7-BFDD-5C368640BE8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156123" y="1866889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3706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36A4D6-E1BA-E382-B2A3-B4E45E380B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DC066-15D9-681C-1EE5-1C239C93F1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Short paired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D1C841-80C3-F295-D469-AA87913DC5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6725" y="1511560"/>
            <a:ext cx="9897455" cy="17168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Work in pairs. Choose one scenario and  produce one professional sentence you could actually say in this situation. </a:t>
            </a:r>
          </a:p>
          <a:p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8">
            <a:extLst>
              <a:ext uri="{FF2B5EF4-FFF2-40B4-BE49-F238E27FC236}">
                <a16:creationId xmlns:a16="http://schemas.microsoft.com/office/drawing/2014/main" id="{E2D030D7-82FD-05D5-966F-8BFADD6DD7DB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88527407"/>
              </p:ext>
            </p:extLst>
          </p:nvPr>
        </p:nvGraphicFramePr>
        <p:xfrm>
          <a:off x="916724" y="2235404"/>
          <a:ext cx="10819644" cy="204561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918158">
                  <a:extLst>
                    <a:ext uri="{9D8B030D-6E8A-4147-A177-3AD203B41FA5}">
                      <a16:colId xmlns:a16="http://schemas.microsoft.com/office/drawing/2014/main" val="591709089"/>
                    </a:ext>
                  </a:extLst>
                </a:gridCol>
                <a:gridCol w="2705877">
                  <a:extLst>
                    <a:ext uri="{9D8B030D-6E8A-4147-A177-3AD203B41FA5}">
                      <a16:colId xmlns:a16="http://schemas.microsoft.com/office/drawing/2014/main" val="594224671"/>
                    </a:ext>
                  </a:extLst>
                </a:gridCol>
                <a:gridCol w="2490698">
                  <a:extLst>
                    <a:ext uri="{9D8B030D-6E8A-4147-A177-3AD203B41FA5}">
                      <a16:colId xmlns:a16="http://schemas.microsoft.com/office/drawing/2014/main" val="794079812"/>
                    </a:ext>
                  </a:extLst>
                </a:gridCol>
                <a:gridCol w="2704911">
                  <a:extLst>
                    <a:ext uri="{9D8B030D-6E8A-4147-A177-3AD203B41FA5}">
                      <a16:colId xmlns:a16="http://schemas.microsoft.com/office/drawing/2014/main" val="3096808470"/>
                    </a:ext>
                  </a:extLst>
                </a:gridCol>
              </a:tblGrid>
              <a:tr h="430174"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Scenario A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Scenario B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Scenario C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Scenario D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8656108"/>
                  </a:ext>
                </a:extLst>
              </a:tr>
              <a:tr h="1094659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Two managers give you tasks due at the same time.</a:t>
                      </a:r>
                    </a:p>
                    <a:p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 task is taking much longer than you expected.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b="0" kern="1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Does not need attention now.</a:t>
                      </a:r>
                    </a:p>
                    <a:p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You do not understand which of two tasks is most important.</a:t>
                      </a:r>
                    </a:p>
                    <a:p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36014541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8E07D40B-E84F-895A-C9EA-83CD1A80ACF5}"/>
              </a:ext>
            </a:extLst>
          </p:cNvPr>
          <p:cNvSpPr txBox="1"/>
          <p:nvPr/>
        </p:nvSpPr>
        <p:spPr>
          <a:xfrm>
            <a:off x="871013" y="4370649"/>
            <a:ext cx="10449974" cy="23391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Use these prompts to help you: 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“I currently have…”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“I am working on…”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“I am concerned that…”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“I don't think I can complete both by…”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“Could you clarify which…?”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“Which would you like me to prioritise?”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“Would it be possible to…?”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3223682-6AD8-1789-CF78-84B435DC610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418" t="3029" r="6189" b="25835"/>
          <a:stretch>
            <a:fillRect/>
          </a:stretch>
        </p:blipFill>
        <p:spPr>
          <a:xfrm>
            <a:off x="7100989" y="4221805"/>
            <a:ext cx="4174287" cy="2402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2293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8080F8-BDB5-9405-A6C0-6C83C2D46D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Professional Planning Toolkit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0D6F86-3C98-F91B-8155-B0F5A4B178F1}"/>
              </a:ext>
            </a:extLst>
          </p:cNvPr>
          <p:cNvSpPr txBox="1"/>
          <p:nvPr/>
        </p:nvSpPr>
        <p:spPr>
          <a:xfrm>
            <a:off x="873173" y="1553170"/>
            <a:ext cx="10590945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When deciding what to do first, I will ask:</a:t>
            </a: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What is urgent?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What is important?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What happens if I wait?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Do I need more information?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cs typeface="Arial" panose="020B0604020202020204" pitchFamily="34" charset="0"/>
              </a:rPr>
              <a:t>Take time to reflect and consider how you manage your time and prioritise your tasks. Try to complete the following sentences: </a:t>
            </a:r>
          </a:p>
          <a:p>
            <a:endParaRPr lang="en-GB" sz="2400" dirty="0">
              <a:cs typeface="Arial" panose="020B0604020202020204" pitchFamily="34" charset="0"/>
            </a:endParaRPr>
          </a:p>
          <a:p>
            <a:r>
              <a:rPr lang="en-GB" sz="2400" b="1" dirty="0"/>
              <a:t>One thing that often disrupts my plans is …..</a:t>
            </a:r>
            <a:endParaRPr lang="en-GB" sz="2400" dirty="0"/>
          </a:p>
          <a:p>
            <a:r>
              <a:rPr lang="en-GB" sz="2400" b="1" dirty="0"/>
              <a:t>One professional phrase I can use when I have too much work is …..</a:t>
            </a:r>
            <a:endParaRPr lang="en-GB" sz="2400" dirty="0"/>
          </a:p>
          <a:p>
            <a:r>
              <a:rPr lang="en-GB" sz="2400" b="1" dirty="0"/>
              <a:t>In my next professional role, I will manage my time more effectively by …..</a:t>
            </a:r>
            <a:endParaRPr lang="en-GB" sz="2400" dirty="0"/>
          </a:p>
          <a:p>
            <a:endParaRPr lang="en-GB" dirty="0"/>
          </a:p>
        </p:txBody>
      </p:sp>
      <p:pic>
        <p:nvPicPr>
          <p:cNvPr id="6" name="Graphic 5" descr="Pen outline">
            <a:extLst>
              <a:ext uri="{FF2B5EF4-FFF2-40B4-BE49-F238E27FC236}">
                <a16:creationId xmlns:a16="http://schemas.microsoft.com/office/drawing/2014/main" id="{330A2773-EA44-ADCB-C00B-0D98F392BF8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142560" y="3855444"/>
            <a:ext cx="1758287" cy="1758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1499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260912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423A366-52DD-4B0D-BE45-A2541ACCCAE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9C2DCFA-149B-430D-8596-BC24F5C8AA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123</TotalTime>
  <Words>1664</Words>
  <Application>Microsoft Office PowerPoint</Application>
  <PresentationFormat>Widescreen</PresentationFormat>
  <Paragraphs>270</Paragraphs>
  <Slides>25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25</vt:i4>
      </vt:variant>
    </vt:vector>
  </HeadingPairs>
  <TitlesOfParts>
    <vt:vector size="34" baseType="lpstr">
      <vt:lpstr>Aptos</vt:lpstr>
      <vt:lpstr>Arial</vt:lpstr>
      <vt:lpstr>Calibri</vt:lpstr>
      <vt:lpstr>Calibri Light</vt:lpstr>
      <vt:lpstr>Symbol</vt:lpstr>
      <vt:lpstr>UWTSD Holding Page</vt:lpstr>
      <vt:lpstr>UWTSD Title Page 1</vt:lpstr>
      <vt:lpstr>UWTSD Text 4</vt:lpstr>
      <vt:lpstr>UWTSD Logo Variations place image in Background</vt:lpstr>
      <vt:lpstr>PowerPoint Presentation</vt:lpstr>
      <vt:lpstr>During this session we will…</vt:lpstr>
      <vt:lpstr>Managing myself at work</vt:lpstr>
      <vt:lpstr>Scenario discussion</vt:lpstr>
      <vt:lpstr>Debrief</vt:lpstr>
      <vt:lpstr>Deciding on priorities</vt:lpstr>
      <vt:lpstr>Deciding on priorities</vt:lpstr>
      <vt:lpstr>Sorting activity</vt:lpstr>
      <vt:lpstr>Debrief</vt:lpstr>
      <vt:lpstr>How Long Will It Really Take?</vt:lpstr>
      <vt:lpstr>Quick estimation activity</vt:lpstr>
      <vt:lpstr>What might make the task take longer?</vt:lpstr>
      <vt:lpstr>Simple planning rule</vt:lpstr>
      <vt:lpstr>What Interrupts My Plan?</vt:lpstr>
      <vt:lpstr>What Interrupts My Plan?</vt:lpstr>
      <vt:lpstr>First Week at Work Challenge</vt:lpstr>
      <vt:lpstr>First Week at Work Challenge</vt:lpstr>
      <vt:lpstr>Debrief</vt:lpstr>
      <vt:lpstr>Unexpected event</vt:lpstr>
      <vt:lpstr>When I Cannot Do Everything</vt:lpstr>
      <vt:lpstr>When I Cannot Do Everything</vt:lpstr>
      <vt:lpstr>Short paired practice</vt:lpstr>
      <vt:lpstr>My Professional Planning Toolkit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Beau Academic</cp:lastModifiedBy>
  <cp:revision>28</cp:revision>
  <cp:lastPrinted>2026-10-04T18:30:47Z</cp:lastPrinted>
  <dcterms:created xsi:type="dcterms:W3CDTF">2021-03-09T15:35:42Z</dcterms:created>
  <dcterms:modified xsi:type="dcterms:W3CDTF">2026-10-04T19:13:39Z</dcterms:modified>
</cp:coreProperties>
</file>