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FB8690-AE1B-B041-9962-37E88A9D51D0}" type="datetimeFigureOut">
              <a:rPr lang="en-US" smtClean="0"/>
              <a:t>8/10/26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23AF2-EB8A-B74F-B635-35E9C036324B}" type="slidenum">
              <a:rPr lang="en-US" smtClean="0"/>
              <a:t>‹#›</a:t>
            </a:fld>
            <a:endParaRPr lang="en-US"/>
          </a:p>
        </p:txBody>
      </p:sp>
    </p:spTree>
    <p:extLst>
      <p:ext uri="{BB962C8B-B14F-4D97-AF65-F5344CB8AC3E}">
        <p14:creationId xmlns:p14="http://schemas.microsoft.com/office/powerpoint/2010/main" val="2547661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F23AF2-EB8A-B74F-B635-35E9C036324B}" type="slidenum">
              <a:rPr lang="en-US" smtClean="0"/>
              <a:t>1</a:t>
            </a:fld>
            <a:endParaRPr lang="en-US"/>
          </a:p>
        </p:txBody>
      </p:sp>
    </p:spTree>
    <p:extLst>
      <p:ext uri="{BB962C8B-B14F-4D97-AF65-F5344CB8AC3E}">
        <p14:creationId xmlns:p14="http://schemas.microsoft.com/office/powerpoint/2010/main" val="895597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F23AF2-EB8A-B74F-B635-35E9C036324B}" type="slidenum">
              <a:rPr lang="en-US" smtClean="0"/>
              <a:t>15</a:t>
            </a:fld>
            <a:endParaRPr lang="en-US"/>
          </a:p>
        </p:txBody>
      </p:sp>
    </p:spTree>
    <p:extLst>
      <p:ext uri="{BB962C8B-B14F-4D97-AF65-F5344CB8AC3E}">
        <p14:creationId xmlns:p14="http://schemas.microsoft.com/office/powerpoint/2010/main" val="2515194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8/10/26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0247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8/10/26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0941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5635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8/10/26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8133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8/10/26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2682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8/10/26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15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8/10/26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197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8199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5860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8/10/26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437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8/10/26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24867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8/10/26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5614946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3.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3.png"/><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3.xml"/><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4.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5.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5634-CB56-1454-62CF-3006ECB17728}"/>
              </a:ext>
            </a:extLst>
          </p:cNvPr>
          <p:cNvSpPr>
            <a:spLocks noGrp="1"/>
          </p:cNvSpPr>
          <p:nvPr>
            <p:ph type="ctrTitle"/>
          </p:nvPr>
        </p:nvSpPr>
        <p:spPr>
          <a:xfrm>
            <a:off x="6094105" y="802955"/>
            <a:ext cx="4977976" cy="1455996"/>
          </a:xfrm>
        </p:spPr>
        <p:txBody>
          <a:bodyPr vert="horz" lIns="91440" tIns="45720" rIns="91440" bIns="45720" rtlCol="0" anchor="b">
            <a:normAutofit/>
          </a:bodyPr>
          <a:lstStyle/>
          <a:p>
            <a:pPr algn="l"/>
            <a:r>
              <a:rPr lang="en-US" sz="3600">
                <a:solidFill>
                  <a:schemeClr val="tx2"/>
                </a:solidFill>
              </a:rPr>
              <a:t>Type 2 diabetes: A person-centred care plan </a:t>
            </a:r>
          </a:p>
        </p:txBody>
      </p:sp>
      <p:sp>
        <p:nvSpPr>
          <p:cNvPr id="3" name="Subtitle 2">
            <a:extLst>
              <a:ext uri="{FF2B5EF4-FFF2-40B4-BE49-F238E27FC236}">
                <a16:creationId xmlns:a16="http://schemas.microsoft.com/office/drawing/2014/main" id="{4C994FBE-4315-6655-4B5A-2382024C2021}"/>
              </a:ext>
            </a:extLst>
          </p:cNvPr>
          <p:cNvSpPr>
            <a:spLocks noGrp="1"/>
          </p:cNvSpPr>
          <p:nvPr>
            <p:ph type="subTitle" idx="1"/>
          </p:nvPr>
        </p:nvSpPr>
        <p:spPr>
          <a:xfrm>
            <a:off x="6090574" y="2421682"/>
            <a:ext cx="4977578" cy="3639289"/>
          </a:xfrm>
        </p:spPr>
        <p:txBody>
          <a:bodyPr vert="horz" lIns="91440" tIns="45720" rIns="91440" bIns="45720" rtlCol="0" anchor="ctr">
            <a:normAutofit/>
          </a:bodyPr>
          <a:lstStyle/>
          <a:p>
            <a:pPr indent="-228600" algn="l">
              <a:buFont typeface="Arial" panose="020B0604020202020204" pitchFamily="34" charset="0"/>
              <a:buChar char="•"/>
            </a:pPr>
            <a:r>
              <a:rPr lang="en-US" sz="1800" dirty="0">
                <a:solidFill>
                  <a:schemeClr val="tx2"/>
                </a:solidFill>
              </a:rPr>
              <a:t>Component 2: presentation </a:t>
            </a:r>
          </a:p>
          <a:p>
            <a:pPr indent="-228600" algn="l">
              <a:buFont typeface="Arial" panose="020B0604020202020204" pitchFamily="34" charset="0"/>
              <a:buChar char="•"/>
            </a:pPr>
            <a:r>
              <a:rPr lang="en-US" sz="1800" dirty="0">
                <a:solidFill>
                  <a:schemeClr val="tx2"/>
                </a:solidFill>
              </a:rPr>
              <a:t>Student name: Joylynn Barros </a:t>
            </a:r>
          </a:p>
          <a:p>
            <a:pPr indent="-228600" algn="l">
              <a:buFont typeface="Arial" panose="020B0604020202020204" pitchFamily="34" charset="0"/>
              <a:buChar char="•"/>
            </a:pPr>
            <a:r>
              <a:rPr lang="en-US" sz="1800" dirty="0">
                <a:solidFill>
                  <a:schemeClr val="tx2"/>
                </a:solidFill>
              </a:rPr>
              <a:t>Student number: 2413613</a:t>
            </a:r>
          </a:p>
          <a:p>
            <a:pPr indent="-228600" algn="l">
              <a:buFont typeface="Arial" panose="020B0604020202020204" pitchFamily="34" charset="0"/>
              <a:buChar char="•"/>
            </a:pPr>
            <a:r>
              <a:rPr lang="en-US" sz="1800" dirty="0">
                <a:solidFill>
                  <a:schemeClr val="tx2"/>
                </a:solidFill>
              </a:rPr>
              <a:t>Module:</a:t>
            </a:r>
            <a:r>
              <a:rPr lang="en-GB" sz="1800" dirty="0">
                <a:solidFill>
                  <a:schemeClr val="tx2"/>
                </a:solidFill>
              </a:rPr>
              <a:t>BMHP5023</a:t>
            </a:r>
            <a:endParaRPr lang="en-US" sz="1800" dirty="0">
              <a:solidFill>
                <a:schemeClr val="tx2"/>
              </a:solidFill>
            </a:endParaRPr>
          </a:p>
          <a:p>
            <a:pPr indent="-228600" algn="l">
              <a:buFont typeface="Arial" panose="020B0604020202020204" pitchFamily="34" charset="0"/>
              <a:buChar char="•"/>
            </a:pPr>
            <a:r>
              <a:rPr lang="en-US" sz="1800" dirty="0">
                <a:solidFill>
                  <a:schemeClr val="tx2"/>
                </a:solidFill>
              </a:rPr>
              <a:t>Lecturer: </a:t>
            </a:r>
            <a:r>
              <a:rPr lang="en-GB" sz="1800" dirty="0">
                <a:solidFill>
                  <a:schemeClr val="tx2"/>
                </a:solidFill>
              </a:rPr>
              <a:t>Bianca </a:t>
            </a:r>
            <a:r>
              <a:rPr lang="en-GB" sz="1800" dirty="0" err="1">
                <a:solidFill>
                  <a:schemeClr val="tx2"/>
                </a:solidFill>
              </a:rPr>
              <a:t>Sanfilippo</a:t>
            </a:r>
            <a:endParaRPr lang="en-GB" sz="1800" dirty="0">
              <a:solidFill>
                <a:schemeClr val="tx2"/>
              </a:solidFill>
            </a:endParaRPr>
          </a:p>
          <a:p>
            <a:pPr algn="l"/>
            <a:endParaRPr lang="en-GB" sz="1800" dirty="0">
              <a:solidFill>
                <a:schemeClr val="tx2"/>
              </a:solidFill>
            </a:endParaRPr>
          </a:p>
          <a:p>
            <a:pPr algn="l"/>
            <a:r>
              <a:rPr lang="en-US" sz="1800" dirty="0">
                <a:solidFill>
                  <a:schemeClr val="tx2"/>
                </a:solidFill>
              </a:rPr>
              <a:t>Fictional patient: Daniel Silva </a:t>
            </a:r>
          </a:p>
        </p:txBody>
      </p:sp>
      <p:pic>
        <p:nvPicPr>
          <p:cNvPr id="4" name="Picture 3">
            <a:extLst>
              <a:ext uri="{FF2B5EF4-FFF2-40B4-BE49-F238E27FC236}">
                <a16:creationId xmlns:a16="http://schemas.microsoft.com/office/drawing/2014/main" id="{CDC1600B-E76F-15A8-B95B-45FD5A5143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671" y="859627"/>
            <a:ext cx="3759105" cy="2509203"/>
          </a:xfrm>
          <a:prstGeom prst="rect">
            <a:avLst/>
          </a:prstGeom>
        </p:spPr>
      </p:pic>
      <p:pic>
        <p:nvPicPr>
          <p:cNvPr id="5" name="Picture 4">
            <a:extLst>
              <a:ext uri="{FF2B5EF4-FFF2-40B4-BE49-F238E27FC236}">
                <a16:creationId xmlns:a16="http://schemas.microsoft.com/office/drawing/2014/main" id="{9C93F2F1-6B7A-AB9E-CACE-958FB21B5D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4672" y="3462198"/>
            <a:ext cx="3759105" cy="2088391"/>
          </a:xfrm>
          <a:prstGeom prst="rect">
            <a:avLst/>
          </a:prstGeom>
        </p:spPr>
      </p:pic>
      <p:pic>
        <p:nvPicPr>
          <p:cNvPr id="7" name="Áudio 6">
            <a:hlinkClick r:id="" action="ppaction://media"/>
            <a:extLst>
              <a:ext uri="{FF2B5EF4-FFF2-40B4-BE49-F238E27FC236}">
                <a16:creationId xmlns:a16="http://schemas.microsoft.com/office/drawing/2014/main" id="{16532A1A-0327-6458-CF36-BAF8F07E2D4D}"/>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252676765"/>
      </p:ext>
    </p:extLst>
  </p:cSld>
  <p:clrMapOvr>
    <a:masterClrMapping/>
  </p:clrMapOvr>
  <mc:AlternateContent xmlns:mc="http://schemas.openxmlformats.org/markup-compatibility/2006" xmlns:p14="http://schemas.microsoft.com/office/powerpoint/2010/main">
    <mc:Choice Requires="p14">
      <p:transition spd="slow" p14:dur="2000" advTm="43399"/>
    </mc:Choice>
    <mc:Fallback xmlns="">
      <p:transition spd="slow" advTm="43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ssolv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D171C-34E0-EE53-EFE0-DA6D905C1610}"/>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What is type 2 diabetes? </a:t>
            </a:r>
            <a:endParaRPr lang="en-US" sz="3600">
              <a:solidFill>
                <a:schemeClr val="tx2"/>
              </a:solidFill>
            </a:endParaRPr>
          </a:p>
        </p:txBody>
      </p:sp>
      <p:sp>
        <p:nvSpPr>
          <p:cNvPr id="3" name="Content Placeholder 2">
            <a:extLst>
              <a:ext uri="{FF2B5EF4-FFF2-40B4-BE49-F238E27FC236}">
                <a16:creationId xmlns:a16="http://schemas.microsoft.com/office/drawing/2014/main" id="{8008ACFF-7E1D-55A6-6F0C-2239A44F905F}"/>
              </a:ext>
            </a:extLst>
          </p:cNvPr>
          <p:cNvSpPr>
            <a:spLocks noGrp="1"/>
          </p:cNvSpPr>
          <p:nvPr>
            <p:ph idx="1"/>
          </p:nvPr>
        </p:nvSpPr>
        <p:spPr>
          <a:xfrm>
            <a:off x="804672" y="2421683"/>
            <a:ext cx="4765949" cy="3353476"/>
          </a:xfrm>
        </p:spPr>
        <p:txBody>
          <a:bodyPr anchor="t">
            <a:normAutofit fontScale="92500" lnSpcReduction="10000"/>
          </a:bodyPr>
          <a:lstStyle/>
          <a:p>
            <a:pPr marL="0" indent="0">
              <a:buNone/>
            </a:pPr>
            <a:r>
              <a:rPr lang="en-GB" sz="1800" dirty="0">
                <a:solidFill>
                  <a:schemeClr val="tx2"/>
                </a:solidFill>
              </a:rPr>
              <a:t>Type 2 diabetes is a long-term condition where the body struggles to control blood glucose levels because it becomes resistant to insulin, the hormones that help move glucose from the blood into the cells. Over time, the pancreas may also start producing less insulin which make it even harder for the body to manage glucose properly. As a result, glucose begins to build up the bloodstream, leading to consistently high blood sugar levels. If this continues it can cause long-term complications such as damage to the heart, kidneys, nerves and eyes.</a:t>
            </a:r>
          </a:p>
          <a:p>
            <a:pPr marL="0" indent="0">
              <a:buNone/>
            </a:pPr>
            <a:endParaRPr lang="en-GB" sz="1800" dirty="0">
              <a:solidFill>
                <a:schemeClr val="tx2"/>
              </a:solidFill>
            </a:endParaRPr>
          </a:p>
          <a:p>
            <a:pPr marL="0" indent="0">
              <a:buNone/>
            </a:pPr>
            <a:r>
              <a:rPr lang="en-GB" sz="1800" dirty="0">
                <a:solidFill>
                  <a:schemeClr val="tx2"/>
                </a:solidFill>
              </a:rPr>
              <a:t>(NHS,2024)</a:t>
            </a:r>
            <a:endParaRPr lang="en-US" sz="1800" dirty="0">
              <a:solidFill>
                <a:schemeClr val="tx2"/>
              </a:solidFill>
            </a:endParaRPr>
          </a:p>
        </p:txBody>
      </p:sp>
      <p:pic>
        <p:nvPicPr>
          <p:cNvPr id="4" name="Picture 3">
            <a:extLst>
              <a:ext uri="{FF2B5EF4-FFF2-40B4-BE49-F238E27FC236}">
                <a16:creationId xmlns:a16="http://schemas.microsoft.com/office/drawing/2014/main" id="{D8084132-F5E3-67BE-07C3-4DA554CCF57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2993" y="1700784"/>
            <a:ext cx="3493029" cy="4379976"/>
          </a:xfrm>
          <a:prstGeom prst="rect">
            <a:avLst/>
          </a:prstGeom>
        </p:spPr>
      </p:pic>
      <p:pic>
        <p:nvPicPr>
          <p:cNvPr id="7" name="Áudio 6">
            <a:hlinkClick r:id="" action="ppaction://media"/>
            <a:extLst>
              <a:ext uri="{FF2B5EF4-FFF2-40B4-BE49-F238E27FC236}">
                <a16:creationId xmlns:a16="http://schemas.microsoft.com/office/drawing/2014/main" id="{8DF9E24D-B033-2CBB-B711-717B288B4AD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84469686"/>
      </p:ext>
    </p:extLst>
  </p:cSld>
  <p:clrMapOvr>
    <a:masterClrMapping/>
  </p:clrMapOvr>
  <mc:AlternateContent xmlns:mc="http://schemas.openxmlformats.org/markup-compatibility/2006" xmlns:p14="http://schemas.microsoft.com/office/powerpoint/2010/main">
    <mc:Choice Requires="p14">
      <p:transition spd="slow" p14:dur="2000" advTm="90254"/>
    </mc:Choice>
    <mc:Fallback xmlns="">
      <p:transition spd="slow" advTm="90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dissolv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FB3E2-2183-01E1-B670-02E41C07C037}"/>
              </a:ext>
            </a:extLst>
          </p:cNvPr>
          <p:cNvSpPr>
            <a:spLocks noGrp="1"/>
          </p:cNvSpPr>
          <p:nvPr>
            <p:ph type="title"/>
          </p:nvPr>
        </p:nvSpPr>
        <p:spPr>
          <a:xfrm>
            <a:off x="761800" y="762001"/>
            <a:ext cx="5334197" cy="1708242"/>
          </a:xfrm>
        </p:spPr>
        <p:txBody>
          <a:bodyPr anchor="ctr">
            <a:normAutofit/>
          </a:bodyPr>
          <a:lstStyle/>
          <a:p>
            <a:r>
              <a:rPr lang="en-GB" sz="4000"/>
              <a:t>Fictional patient : Daniel Silva </a:t>
            </a:r>
            <a:endParaRPr lang="en-US" sz="4000"/>
          </a:p>
        </p:txBody>
      </p:sp>
      <p:sp>
        <p:nvSpPr>
          <p:cNvPr id="3" name="Content Placeholder 2">
            <a:extLst>
              <a:ext uri="{FF2B5EF4-FFF2-40B4-BE49-F238E27FC236}">
                <a16:creationId xmlns:a16="http://schemas.microsoft.com/office/drawing/2014/main" id="{07D68463-03A0-8B2E-CEE2-55DD027D226C}"/>
              </a:ext>
            </a:extLst>
          </p:cNvPr>
          <p:cNvSpPr>
            <a:spLocks noGrp="1"/>
          </p:cNvSpPr>
          <p:nvPr>
            <p:ph idx="1"/>
          </p:nvPr>
        </p:nvSpPr>
        <p:spPr>
          <a:xfrm>
            <a:off x="761800" y="2470244"/>
            <a:ext cx="5334197" cy="3769835"/>
          </a:xfrm>
        </p:spPr>
        <p:txBody>
          <a:bodyPr anchor="ctr">
            <a:normAutofit/>
          </a:bodyPr>
          <a:lstStyle/>
          <a:p>
            <a:r>
              <a:rPr lang="en-GB" sz="1900"/>
              <a:t>Age: 52 years old </a:t>
            </a:r>
          </a:p>
          <a:p>
            <a:r>
              <a:rPr lang="en-GB" sz="1900"/>
              <a:t>Recently diagnosed with type 2 diabetes </a:t>
            </a:r>
          </a:p>
          <a:p>
            <a:r>
              <a:rPr lang="en-GB" sz="1900"/>
              <a:t>BMI: 31kg/m2</a:t>
            </a:r>
          </a:p>
          <a:p>
            <a:r>
              <a:rPr lang="en-GB" sz="1900"/>
              <a:t>Works mainly at a desk </a:t>
            </a:r>
          </a:p>
          <a:p>
            <a:r>
              <a:rPr lang="en-GB" sz="1900"/>
              <a:t>Low level of physical activity </a:t>
            </a:r>
          </a:p>
          <a:p>
            <a:r>
              <a:rPr lang="en-GB" sz="1900"/>
              <a:t>Frequently eats takeaway and processed foods </a:t>
            </a:r>
          </a:p>
          <a:p>
            <a:r>
              <a:rPr lang="en-GB" sz="1900"/>
              <a:t>Family history of type 2 diabetes </a:t>
            </a:r>
          </a:p>
          <a:p>
            <a:r>
              <a:rPr lang="en-GB" sz="1900"/>
              <a:t>HbaA1c: 62mmol/mol</a:t>
            </a:r>
          </a:p>
          <a:p>
            <a:r>
              <a:rPr lang="en-GB" sz="1900"/>
              <a:t>Feels to worried about his diagnosis </a:t>
            </a:r>
            <a:endParaRPr lang="en-US" sz="1900"/>
          </a:p>
        </p:txBody>
      </p:sp>
      <p:pic>
        <p:nvPicPr>
          <p:cNvPr id="4" name="Picture 3">
            <a:extLst>
              <a:ext uri="{FF2B5EF4-FFF2-40B4-BE49-F238E27FC236}">
                <a16:creationId xmlns:a16="http://schemas.microsoft.com/office/drawing/2014/main" id="{3BDD8CBD-9939-4D00-9181-DC9C4CC76F0F}"/>
              </a:ext>
            </a:extLst>
          </p:cNvPr>
          <p:cNvPicPr>
            <a:picLocks noChangeAspect="1"/>
          </p:cNvPicPr>
          <p:nvPr/>
        </p:nvPicPr>
        <p:blipFill>
          <a:blip r:embed="rId5">
            <a:extLst>
              <a:ext uri="{28A0092B-C50C-407E-A947-70E740481C1C}">
                <a14:useLocalDpi xmlns:a14="http://schemas.microsoft.com/office/drawing/2010/main" val="0"/>
              </a:ext>
            </a:extLst>
          </a:blip>
          <a:srcRect l="11296" r="11045"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6" name="Áudio 5">
            <a:hlinkClick r:id="" action="ppaction://media"/>
            <a:extLst>
              <a:ext uri="{FF2B5EF4-FFF2-40B4-BE49-F238E27FC236}">
                <a16:creationId xmlns:a16="http://schemas.microsoft.com/office/drawing/2014/main" id="{878049CD-262C-181C-9FE7-AFA12C631CAF}"/>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348184159"/>
      </p:ext>
    </p:extLst>
  </p:cSld>
  <p:clrMapOvr>
    <a:masterClrMapping/>
  </p:clrMapOvr>
  <mc:AlternateContent xmlns:mc="http://schemas.openxmlformats.org/markup-compatibility/2006" xmlns:p14="http://schemas.microsoft.com/office/powerpoint/2010/main">
    <mc:Choice Requires="p14">
      <p:transition spd="slow" p14:dur="2000" advTm="77701"/>
    </mc:Choice>
    <mc:Fallback xmlns="">
      <p:transition spd="slow" advTm="77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dissolv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dissolv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dissolv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dissolv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dissolve">
                                      <p:cBhvr>
                                        <p:cTn id="36" dur="5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dissolve">
                                      <p:cBhvr>
                                        <p:cTn id="41" dur="500"/>
                                        <p:tgtEl>
                                          <p:spTgt spid="3">
                                            <p:txEl>
                                              <p:pRg st="4" end="4"/>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dissolve">
                                      <p:cBhvr>
                                        <p:cTn id="46" dur="500"/>
                                        <p:tgtEl>
                                          <p:spTgt spid="3">
                                            <p:txEl>
                                              <p:pRg st="5" end="5"/>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dissolve">
                                      <p:cBhvr>
                                        <p:cTn id="51" dur="500"/>
                                        <p:tgtEl>
                                          <p:spTgt spid="3">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dissolve">
                                      <p:cBhvr>
                                        <p:cTn id="56" dur="500"/>
                                        <p:tgtEl>
                                          <p:spTgt spid="3">
                                            <p:txEl>
                                              <p:pRg st="7" end="7"/>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Effect transition="in" filter="dissolve">
                                      <p:cBhvr>
                                        <p:cTn id="6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7221D0-0DA9-8380-4853-E24DEBD15F3D}"/>
              </a:ext>
            </a:extLst>
          </p:cNvPr>
          <p:cNvPicPr>
            <a:picLocks noChangeAspect="1"/>
          </p:cNvPicPr>
          <p:nvPr/>
        </p:nvPicPr>
        <p:blipFill>
          <a:blip r:embed="rId5">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2" name="Title 1">
            <a:extLst>
              <a:ext uri="{FF2B5EF4-FFF2-40B4-BE49-F238E27FC236}">
                <a16:creationId xmlns:a16="http://schemas.microsoft.com/office/drawing/2014/main" id="{C40D2314-5DE7-8773-994C-6709039B5376}"/>
              </a:ext>
            </a:extLst>
          </p:cNvPr>
          <p:cNvSpPr>
            <a:spLocks noGrp="1"/>
          </p:cNvSpPr>
          <p:nvPr>
            <p:ph type="title"/>
          </p:nvPr>
        </p:nvSpPr>
        <p:spPr>
          <a:xfrm>
            <a:off x="7531610" y="365125"/>
            <a:ext cx="3822189" cy="1899912"/>
          </a:xfrm>
        </p:spPr>
        <p:txBody>
          <a:bodyPr>
            <a:normAutofit/>
          </a:bodyPr>
          <a:lstStyle/>
          <a:p>
            <a:r>
              <a:rPr lang="en-GB" sz="4000"/>
              <a:t>Relevant Anatomy: The pancreas </a:t>
            </a:r>
            <a:endParaRPr lang="en-US" sz="4000"/>
          </a:p>
        </p:txBody>
      </p:sp>
      <p:sp>
        <p:nvSpPr>
          <p:cNvPr id="3" name="Content Placeholder 2">
            <a:extLst>
              <a:ext uri="{FF2B5EF4-FFF2-40B4-BE49-F238E27FC236}">
                <a16:creationId xmlns:a16="http://schemas.microsoft.com/office/drawing/2014/main" id="{263AA9A6-906F-A078-6736-CB74756D783E}"/>
              </a:ext>
            </a:extLst>
          </p:cNvPr>
          <p:cNvSpPr>
            <a:spLocks noGrp="1"/>
          </p:cNvSpPr>
          <p:nvPr>
            <p:ph idx="1"/>
          </p:nvPr>
        </p:nvSpPr>
        <p:spPr>
          <a:xfrm>
            <a:off x="7531610" y="2434201"/>
            <a:ext cx="3822189" cy="3742762"/>
          </a:xfrm>
        </p:spPr>
        <p:txBody>
          <a:bodyPr>
            <a:normAutofit/>
          </a:bodyPr>
          <a:lstStyle/>
          <a:p>
            <a:pPr marL="0" indent="0">
              <a:buNone/>
            </a:pPr>
            <a:r>
              <a:rPr lang="en-GB" sz="1400"/>
              <a:t>The pancreas is a vital organ located just behind the stomach, and it has two main roles: helping with digestion and controlling the body’s blood glucose levels. Within the pancreas are clusters of specialised cells called the islets of Langerhans, which are responsible for its endocrine (hormone-producing) functions. These islets contain beta cells, which produce glucagon. Together, insulin and glucagon work to regulate blood glucose, keeping levels stable by either lowering or raising blood sugar depending on what the body needs. </a:t>
            </a:r>
          </a:p>
          <a:p>
            <a:pPr marL="0" indent="0">
              <a:buNone/>
            </a:pPr>
            <a:endParaRPr lang="en-GB" sz="1400"/>
          </a:p>
          <a:p>
            <a:pPr marL="0" indent="0">
              <a:buNone/>
            </a:pPr>
            <a:r>
              <a:rPr lang="en-GB" sz="1400"/>
              <a:t>(Waugh and Grant, 2023) </a:t>
            </a:r>
            <a:endParaRPr lang="en-US" sz="1400"/>
          </a:p>
        </p:txBody>
      </p:sp>
      <p:pic>
        <p:nvPicPr>
          <p:cNvPr id="9" name="Áudio 8">
            <a:hlinkClick r:id="" action="ppaction://media"/>
            <a:extLst>
              <a:ext uri="{FF2B5EF4-FFF2-40B4-BE49-F238E27FC236}">
                <a16:creationId xmlns:a16="http://schemas.microsoft.com/office/drawing/2014/main" id="{9C3DD488-260C-D11C-B510-D452A87E34A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864962144"/>
      </p:ext>
    </p:extLst>
  </p:cSld>
  <p:clrMapOvr>
    <a:masterClrMapping/>
  </p:clrMapOvr>
  <mc:AlternateContent xmlns:mc="http://schemas.openxmlformats.org/markup-compatibility/2006" xmlns:p14="http://schemas.microsoft.com/office/powerpoint/2010/main">
    <mc:Choice Requires="p14">
      <p:transition spd="slow" p14:dur="2000" advTm="80415"/>
    </mc:Choice>
    <mc:Fallback xmlns="">
      <p:transition spd="slow" advTm="80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dissolv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dissolve">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67230-86E4-3C69-E5D2-6BD6F68959B2}"/>
              </a:ext>
            </a:extLst>
          </p:cNvPr>
          <p:cNvSpPr>
            <a:spLocks noGrp="1"/>
          </p:cNvSpPr>
          <p:nvPr>
            <p:ph type="title"/>
          </p:nvPr>
        </p:nvSpPr>
        <p:spPr>
          <a:xfrm>
            <a:off x="836679" y="723898"/>
            <a:ext cx="6002110" cy="1495425"/>
          </a:xfrm>
        </p:spPr>
        <p:txBody>
          <a:bodyPr>
            <a:normAutofit/>
          </a:bodyPr>
          <a:lstStyle/>
          <a:p>
            <a:r>
              <a:rPr lang="en-GB" sz="4000" dirty="0"/>
              <a:t>How Blood glucose is normally controlled </a:t>
            </a:r>
            <a:endParaRPr lang="en-US" sz="4000" dirty="0"/>
          </a:p>
        </p:txBody>
      </p:sp>
      <p:sp>
        <p:nvSpPr>
          <p:cNvPr id="3" name="Content Placeholder 2">
            <a:extLst>
              <a:ext uri="{FF2B5EF4-FFF2-40B4-BE49-F238E27FC236}">
                <a16:creationId xmlns:a16="http://schemas.microsoft.com/office/drawing/2014/main" id="{6159DFCE-3EAF-5A6F-7FD6-E8D73C8017D1}"/>
              </a:ext>
            </a:extLst>
          </p:cNvPr>
          <p:cNvSpPr>
            <a:spLocks noGrp="1"/>
          </p:cNvSpPr>
          <p:nvPr>
            <p:ph idx="1"/>
          </p:nvPr>
        </p:nvSpPr>
        <p:spPr>
          <a:xfrm>
            <a:off x="836680" y="2405067"/>
            <a:ext cx="6002110" cy="3729034"/>
          </a:xfrm>
        </p:spPr>
        <p:txBody>
          <a:bodyPr>
            <a:normAutofit/>
          </a:bodyPr>
          <a:lstStyle/>
          <a:p>
            <a:pPr marL="0" indent="0">
              <a:buNone/>
            </a:pPr>
            <a:r>
              <a:rPr lang="en-GB" sz="2000"/>
              <a:t>Blood glucose is normally controlled through a simple process that keeps levels stable throughout the day. After eating, carbohydrates are broken down into glucose, which enters then enter the bloodstream. As blood glucose rises the pancreas releases insulin, a hormone that helps move glucose out of the blood into the body’s cells, where it can be used for energy. Once the glucose levels begin to decrease, returning to a healthy, balanced range. This system allows the body to maintain steady energy levels and prevents blood sugar from becoming too high. </a:t>
            </a:r>
            <a:endParaRPr lang="en-US" sz="2000"/>
          </a:p>
        </p:txBody>
      </p:sp>
      <p:pic>
        <p:nvPicPr>
          <p:cNvPr id="4" name="Picture 3">
            <a:extLst>
              <a:ext uri="{FF2B5EF4-FFF2-40B4-BE49-F238E27FC236}">
                <a16:creationId xmlns:a16="http://schemas.microsoft.com/office/drawing/2014/main" id="{A4A0C11E-7136-EA38-4C11-D3C9C97F5DF2}"/>
              </a:ext>
            </a:extLst>
          </p:cNvPr>
          <p:cNvPicPr>
            <a:picLocks noChangeAspect="1"/>
          </p:cNvPicPr>
          <p:nvPr/>
        </p:nvPicPr>
        <p:blipFill>
          <a:blip r:embed="rId5">
            <a:extLst>
              <a:ext uri="{28A0092B-C50C-407E-A947-70E740481C1C}">
                <a14:useLocalDpi xmlns:a14="http://schemas.microsoft.com/office/drawing/2010/main" val="0"/>
              </a:ext>
            </a:extLst>
          </a:blip>
          <a:srcRect r="1" b="1591"/>
          <a:stretch>
            <a:fillRect/>
          </a:stretch>
        </p:blipFill>
        <p:spPr>
          <a:xfrm>
            <a:off x="7199440" y="10"/>
            <a:ext cx="4992560" cy="6857990"/>
          </a:xfrm>
          <a:prstGeom prst="rect">
            <a:avLst/>
          </a:prstGeom>
          <a:effectLst/>
        </p:spPr>
      </p:pic>
      <p:pic>
        <p:nvPicPr>
          <p:cNvPr id="8" name="Áudio 7">
            <a:hlinkClick r:id="" action="ppaction://media"/>
            <a:extLst>
              <a:ext uri="{FF2B5EF4-FFF2-40B4-BE49-F238E27FC236}">
                <a16:creationId xmlns:a16="http://schemas.microsoft.com/office/drawing/2014/main" id="{23BF2528-877B-E96B-14C9-CB013068CA9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067122185"/>
      </p:ext>
    </p:extLst>
  </p:cSld>
  <p:clrMapOvr>
    <a:masterClrMapping/>
  </p:clrMapOvr>
  <mc:AlternateContent xmlns:mc="http://schemas.openxmlformats.org/markup-compatibility/2006" xmlns:p14="http://schemas.microsoft.com/office/powerpoint/2010/main">
    <mc:Choice Requires="p14">
      <p:transition spd="slow" p14:dur="2000" advTm="68147"/>
    </mc:Choice>
    <mc:Fallback xmlns="">
      <p:transition spd="slow" advTm="68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A672F-B9D9-1D92-8E3A-6DB5EB862B2D}"/>
              </a:ext>
            </a:extLst>
          </p:cNvPr>
          <p:cNvSpPr>
            <a:spLocks noGrp="1"/>
          </p:cNvSpPr>
          <p:nvPr>
            <p:ph type="title"/>
          </p:nvPr>
        </p:nvSpPr>
        <p:spPr>
          <a:xfrm>
            <a:off x="1137037" y="609600"/>
            <a:ext cx="6650303" cy="1330518"/>
          </a:xfrm>
        </p:spPr>
        <p:txBody>
          <a:bodyPr>
            <a:normAutofit/>
          </a:bodyPr>
          <a:lstStyle/>
          <a:p>
            <a:r>
              <a:rPr lang="en-GB" dirty="0"/>
              <a:t>What happens in type 2 diabetes </a:t>
            </a:r>
            <a:endParaRPr lang="en-US" dirty="0"/>
          </a:p>
        </p:txBody>
      </p:sp>
      <p:sp>
        <p:nvSpPr>
          <p:cNvPr id="3" name="Content Placeholder 2">
            <a:extLst>
              <a:ext uri="{FF2B5EF4-FFF2-40B4-BE49-F238E27FC236}">
                <a16:creationId xmlns:a16="http://schemas.microsoft.com/office/drawing/2014/main" id="{C52AA281-E745-7C3B-7434-0FB3F13B4D58}"/>
              </a:ext>
            </a:extLst>
          </p:cNvPr>
          <p:cNvSpPr>
            <a:spLocks noGrp="1"/>
          </p:cNvSpPr>
          <p:nvPr>
            <p:ph idx="1"/>
          </p:nvPr>
        </p:nvSpPr>
        <p:spPr>
          <a:xfrm>
            <a:off x="1137038" y="2193779"/>
            <a:ext cx="6300992" cy="3908909"/>
          </a:xfrm>
        </p:spPr>
        <p:txBody>
          <a:bodyPr>
            <a:normAutofit lnSpcReduction="10000"/>
          </a:bodyPr>
          <a:lstStyle/>
          <a:p>
            <a:pPr marL="0" indent="0">
              <a:buNone/>
            </a:pPr>
            <a:r>
              <a:rPr lang="en-GB" sz="2000" dirty="0"/>
              <a:t>In type 2 diabetes, the body develops insulin resistance meaning insulin becomes much less effective at helping glucose move from the blood into the cells. Because the cells are not responding properly, more glucose stays in the bloodstream. Causing the blood sugar levels to rise. In response, the pancreas tries to compensate by producing more insulin but over time it can be come less able to produce enough insulin to meet the body’s needs. This combination of insulin resistance and reduces insulin production leads to consistently high blood glucose levels which can cause long-term health complications if not managed properly. </a:t>
            </a:r>
          </a:p>
          <a:p>
            <a:pPr marL="0" indent="0">
              <a:buNone/>
            </a:pPr>
            <a:endParaRPr lang="en-GB" sz="2000" dirty="0"/>
          </a:p>
          <a:p>
            <a:pPr marL="0" indent="0">
              <a:buNone/>
            </a:pPr>
            <a:r>
              <a:rPr lang="en-GB" sz="2000" dirty="0"/>
              <a:t>(NHS,2024)</a:t>
            </a:r>
            <a:endParaRPr lang="en-US" sz="2000" dirty="0"/>
          </a:p>
        </p:txBody>
      </p:sp>
      <p:pic>
        <p:nvPicPr>
          <p:cNvPr id="5" name="Picture 4">
            <a:extLst>
              <a:ext uri="{FF2B5EF4-FFF2-40B4-BE49-F238E27FC236}">
                <a16:creationId xmlns:a16="http://schemas.microsoft.com/office/drawing/2014/main" id="{B383C086-F29F-5486-4FA4-C079D19E7B73}"/>
              </a:ext>
            </a:extLst>
          </p:cNvPr>
          <p:cNvPicPr>
            <a:picLocks noChangeAspect="1"/>
          </p:cNvPicPr>
          <p:nvPr/>
        </p:nvPicPr>
        <p:blipFill>
          <a:blip r:embed="rId5">
            <a:extLst>
              <a:ext uri="{28A0092B-C50C-407E-A947-70E740481C1C}">
                <a14:useLocalDpi xmlns:a14="http://schemas.microsoft.com/office/drawing/2010/main" val="0"/>
              </a:ext>
            </a:extLst>
          </a:blip>
          <a:srcRect r="-2" b="3003"/>
          <a:stretch>
            <a:fillRect/>
          </a:stretch>
        </p:blipFill>
        <p:spPr>
          <a:xfrm>
            <a:off x="8096690" y="3579285"/>
            <a:ext cx="3324472" cy="2418420"/>
          </a:xfrm>
          <a:prstGeom prst="rect">
            <a:avLst/>
          </a:prstGeom>
        </p:spPr>
      </p:pic>
      <p:pic>
        <p:nvPicPr>
          <p:cNvPr id="4" name="Picture 3">
            <a:extLst>
              <a:ext uri="{FF2B5EF4-FFF2-40B4-BE49-F238E27FC236}">
                <a16:creationId xmlns:a16="http://schemas.microsoft.com/office/drawing/2014/main" id="{46897681-E9F4-BC6F-B89F-A617055641D2}"/>
              </a:ext>
            </a:extLst>
          </p:cNvPr>
          <p:cNvPicPr>
            <a:picLocks noChangeAspect="1"/>
          </p:cNvPicPr>
          <p:nvPr/>
        </p:nvPicPr>
        <p:blipFill>
          <a:blip r:embed="rId6">
            <a:extLst>
              <a:ext uri="{28A0092B-C50C-407E-A947-70E740481C1C}">
                <a14:useLocalDpi xmlns:a14="http://schemas.microsoft.com/office/drawing/2010/main" val="0"/>
              </a:ext>
            </a:extLst>
          </a:blip>
          <a:srcRect l="13404" r="11918" b="4"/>
          <a:stretch>
            <a:fillRect/>
          </a:stretch>
        </p:blipFill>
        <p:spPr>
          <a:xfrm>
            <a:off x="8716604" y="699909"/>
            <a:ext cx="3314533" cy="2429927"/>
          </a:xfrm>
          <a:prstGeom prst="rect">
            <a:avLst/>
          </a:prstGeom>
        </p:spPr>
      </p:pic>
      <p:pic>
        <p:nvPicPr>
          <p:cNvPr id="6" name="Áudio 5">
            <a:hlinkClick r:id="" action="ppaction://media"/>
            <a:extLst>
              <a:ext uri="{FF2B5EF4-FFF2-40B4-BE49-F238E27FC236}">
                <a16:creationId xmlns:a16="http://schemas.microsoft.com/office/drawing/2014/main" id="{A7B4CAAA-3E95-18C5-C596-B8D63B789D3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376221388"/>
      </p:ext>
    </p:extLst>
  </p:cSld>
  <p:clrMapOvr>
    <a:masterClrMapping/>
  </p:clrMapOvr>
  <mc:AlternateContent xmlns:mc="http://schemas.openxmlformats.org/markup-compatibility/2006" xmlns:p14="http://schemas.microsoft.com/office/powerpoint/2010/main">
    <mc:Choice Requires="p14">
      <p:transition spd="slow" p14:dur="2000" advTm="83175"/>
    </mc:Choice>
    <mc:Fallback xmlns="">
      <p:transition spd="slow" advTm="83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B53DE-53A6-0232-1D0A-9258B8B92F15}"/>
              </a:ext>
            </a:extLst>
          </p:cNvPr>
          <p:cNvSpPr>
            <a:spLocks noGrp="1"/>
          </p:cNvSpPr>
          <p:nvPr>
            <p:ph type="title"/>
          </p:nvPr>
        </p:nvSpPr>
        <p:spPr/>
        <p:txBody>
          <a:bodyPr/>
          <a:lstStyle/>
          <a:p>
            <a:r>
              <a:rPr lang="en-GB" dirty="0"/>
              <a:t>Risk factors </a:t>
            </a:r>
            <a:endParaRPr lang="en-US" dirty="0"/>
          </a:p>
        </p:txBody>
      </p:sp>
      <p:sp>
        <p:nvSpPr>
          <p:cNvPr id="3" name="Content Placeholder 2">
            <a:extLst>
              <a:ext uri="{FF2B5EF4-FFF2-40B4-BE49-F238E27FC236}">
                <a16:creationId xmlns:a16="http://schemas.microsoft.com/office/drawing/2014/main" id="{3109B97A-1441-08D2-BD5A-EF5A9E27B7D5}"/>
              </a:ext>
            </a:extLst>
          </p:cNvPr>
          <p:cNvSpPr>
            <a:spLocks noGrp="1"/>
          </p:cNvSpPr>
          <p:nvPr>
            <p:ph idx="1"/>
          </p:nvPr>
        </p:nvSpPr>
        <p:spPr>
          <a:xfrm>
            <a:off x="838200" y="1385455"/>
            <a:ext cx="10515600" cy="4791508"/>
          </a:xfrm>
        </p:spPr>
        <p:txBody>
          <a:bodyPr>
            <a:normAutofit fontScale="92500" lnSpcReduction="10000"/>
          </a:bodyPr>
          <a:lstStyle/>
          <a:p>
            <a:pPr marL="0" indent="0">
              <a:buNone/>
            </a:pPr>
            <a:r>
              <a:rPr lang="en-GB" u="sng" dirty="0"/>
              <a:t>Daniel’s risk factors:</a:t>
            </a:r>
          </a:p>
          <a:p>
            <a:r>
              <a:rPr lang="en-GB" dirty="0"/>
              <a:t>Age </a:t>
            </a:r>
          </a:p>
          <a:p>
            <a:r>
              <a:rPr lang="en-GB" dirty="0"/>
              <a:t>Higher BMI </a:t>
            </a:r>
          </a:p>
          <a:p>
            <a:r>
              <a:rPr lang="en-GB" dirty="0"/>
              <a:t>Low physical activity unhealthy diet </a:t>
            </a:r>
          </a:p>
          <a:p>
            <a:r>
              <a:rPr lang="en-GB" dirty="0"/>
              <a:t>Family history </a:t>
            </a:r>
          </a:p>
          <a:p>
            <a:pPr marL="0" indent="0">
              <a:buNone/>
            </a:pPr>
            <a:r>
              <a:rPr lang="en-GB" u="sng" dirty="0"/>
              <a:t>Other risk factors can include: </a:t>
            </a:r>
          </a:p>
          <a:p>
            <a:r>
              <a:rPr lang="en-GB" dirty="0"/>
              <a:t>High blood pressures </a:t>
            </a:r>
          </a:p>
          <a:p>
            <a:r>
              <a:rPr lang="en-GB" dirty="0"/>
              <a:t>Previous gestational diabetes </a:t>
            </a:r>
          </a:p>
          <a:p>
            <a:r>
              <a:rPr lang="en-GB" dirty="0"/>
              <a:t>Certain ethnic backgrounds </a:t>
            </a:r>
          </a:p>
          <a:p>
            <a:r>
              <a:rPr lang="en-GB" dirty="0"/>
              <a:t>Increasing age </a:t>
            </a:r>
          </a:p>
        </p:txBody>
      </p:sp>
      <p:pic>
        <p:nvPicPr>
          <p:cNvPr id="8" name="Picture 7">
            <a:extLst>
              <a:ext uri="{FF2B5EF4-FFF2-40B4-BE49-F238E27FC236}">
                <a16:creationId xmlns:a16="http://schemas.microsoft.com/office/drawing/2014/main" id="{20FD487B-76FA-AA80-3326-0ECF9C4BBF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3028735"/>
            <a:ext cx="5937691" cy="3148228"/>
          </a:xfrm>
          <a:prstGeom prst="rect">
            <a:avLst/>
          </a:prstGeom>
        </p:spPr>
      </p:pic>
      <p:pic>
        <p:nvPicPr>
          <p:cNvPr id="7" name="Áudio 6">
            <a:hlinkClick r:id="" action="ppaction://media"/>
            <a:extLst>
              <a:ext uri="{FF2B5EF4-FFF2-40B4-BE49-F238E27FC236}">
                <a16:creationId xmlns:a16="http://schemas.microsoft.com/office/drawing/2014/main" id="{9418EFD3-9D1C-98ED-1934-528DC84BD8A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77452459"/>
      </p:ext>
    </p:extLst>
  </p:cSld>
  <p:clrMapOvr>
    <a:masterClrMapping/>
  </p:clrMapOvr>
  <mc:AlternateContent xmlns:mc="http://schemas.openxmlformats.org/markup-compatibility/2006" xmlns:p14="http://schemas.microsoft.com/office/powerpoint/2010/main">
    <mc:Choice Requires="p14">
      <p:transition spd="slow" p14:dur="2000" advTm="74370"/>
    </mc:Choice>
    <mc:Fallback xmlns="">
      <p:transition spd="slow" advTm="74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p:tgtEl>
                                          <p:spTgt spid="8"/>
                                        </p:tgtEl>
                                        <p:attrNameLst>
                                          <p:attrName>ppt_y</p:attrName>
                                        </p:attrNameLst>
                                      </p:cBhvr>
                                      <p:tavLst>
                                        <p:tav tm="0">
                                          <p:val>
                                            <p:strVal val="#ppt_y+#ppt_h*1.125000"/>
                                          </p:val>
                                        </p:tav>
                                        <p:tav tm="100000">
                                          <p:val>
                                            <p:strVal val="#ppt_y"/>
                                          </p:val>
                                        </p:tav>
                                      </p:tavLst>
                                    </p:anim>
                                    <p:animEffect transition="in" filter="wipe(up)">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ssolv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dissolv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dissolv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dissolv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dissolv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dissolv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dissolve">
                                      <p:cBhvr>
                                        <p:cTn id="47" dur="500"/>
                                        <p:tgtEl>
                                          <p:spTgt spid="3">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dissolve">
                                      <p:cBhvr>
                                        <p:cTn id="52" dur="500"/>
                                        <p:tgtEl>
                                          <p:spTgt spid="3">
                                            <p:txEl>
                                              <p:pRg st="6" end="6"/>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3">
                                            <p:txEl>
                                              <p:pRg st="7" end="7"/>
                                            </p:txEl>
                                          </p:spTgt>
                                        </p:tgtEl>
                                        <p:attrNameLst>
                                          <p:attrName>style.visibility</p:attrName>
                                        </p:attrNameLst>
                                      </p:cBhvr>
                                      <p:to>
                                        <p:strVal val="visible"/>
                                      </p:to>
                                    </p:set>
                                    <p:animEffect transition="in" filter="dissolve">
                                      <p:cBhvr>
                                        <p:cTn id="57" dur="500"/>
                                        <p:tgtEl>
                                          <p:spTgt spid="3">
                                            <p:txEl>
                                              <p:pRg st="7" end="7"/>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Effect transition="in" filter="dissolve">
                                      <p:cBhvr>
                                        <p:cTn id="62" dur="500"/>
                                        <p:tgtEl>
                                          <p:spTgt spid="3">
                                            <p:txEl>
                                              <p:pRg st="8" end="8"/>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Effect transition="in" filter="dissolve">
                                      <p:cBhvr>
                                        <p:cTn id="6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8"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A4D56-0EF0-A53F-AABE-6532E79377B6}"/>
              </a:ext>
            </a:extLst>
          </p:cNvPr>
          <p:cNvSpPr>
            <a:spLocks noGrp="1"/>
          </p:cNvSpPr>
          <p:nvPr>
            <p:ph type="title"/>
          </p:nvPr>
        </p:nvSpPr>
        <p:spPr>
          <a:xfrm>
            <a:off x="630936" y="639520"/>
            <a:ext cx="3429000" cy="1719072"/>
          </a:xfrm>
        </p:spPr>
        <p:txBody>
          <a:bodyPr anchor="b">
            <a:normAutofit/>
          </a:bodyPr>
          <a:lstStyle/>
          <a:p>
            <a:r>
              <a:rPr lang="en-GB" sz="5400"/>
              <a:t>Signs and symptoms </a:t>
            </a:r>
            <a:endParaRPr lang="en-US" sz="5400"/>
          </a:p>
        </p:txBody>
      </p:sp>
      <p:sp>
        <p:nvSpPr>
          <p:cNvPr id="3" name="Content Placeholder 2">
            <a:extLst>
              <a:ext uri="{FF2B5EF4-FFF2-40B4-BE49-F238E27FC236}">
                <a16:creationId xmlns:a16="http://schemas.microsoft.com/office/drawing/2014/main" id="{A8E8251E-CA53-7CEB-A282-FB31FE8176F7}"/>
              </a:ext>
            </a:extLst>
          </p:cNvPr>
          <p:cNvSpPr>
            <a:spLocks noGrp="1"/>
          </p:cNvSpPr>
          <p:nvPr>
            <p:ph idx="1"/>
          </p:nvPr>
        </p:nvSpPr>
        <p:spPr>
          <a:xfrm>
            <a:off x="630936" y="2807208"/>
            <a:ext cx="3429000" cy="3410712"/>
          </a:xfrm>
        </p:spPr>
        <p:txBody>
          <a:bodyPr anchor="t">
            <a:normAutofit/>
          </a:bodyPr>
          <a:lstStyle/>
          <a:p>
            <a:r>
              <a:rPr lang="en-GB" sz="1700"/>
              <a:t>Increase thirst </a:t>
            </a:r>
          </a:p>
          <a:p>
            <a:r>
              <a:rPr lang="en-GB" sz="1700"/>
              <a:t>Passing urine more frequently </a:t>
            </a:r>
          </a:p>
          <a:p>
            <a:r>
              <a:rPr lang="en-GB" sz="1700"/>
              <a:t>Feeling tired </a:t>
            </a:r>
          </a:p>
          <a:p>
            <a:r>
              <a:rPr lang="en-GB" sz="1700"/>
              <a:t>Unexplained weight loss </a:t>
            </a:r>
          </a:p>
          <a:p>
            <a:r>
              <a:rPr lang="en-GB" sz="1700"/>
              <a:t>Blurred vision</a:t>
            </a:r>
          </a:p>
          <a:p>
            <a:r>
              <a:rPr lang="en-GB" sz="1700"/>
              <a:t>Cuts or wounds taking longer heal </a:t>
            </a:r>
          </a:p>
          <a:p>
            <a:r>
              <a:rPr lang="en-GB" sz="1700"/>
              <a:t>Genital itching or recurring infection </a:t>
            </a:r>
            <a:endParaRPr lang="en-US" sz="1700"/>
          </a:p>
        </p:txBody>
      </p:sp>
      <p:pic>
        <p:nvPicPr>
          <p:cNvPr id="6" name="Picture 5">
            <a:extLst>
              <a:ext uri="{FF2B5EF4-FFF2-40B4-BE49-F238E27FC236}">
                <a16:creationId xmlns:a16="http://schemas.microsoft.com/office/drawing/2014/main" id="{F80B414D-5D2E-13BE-CD6A-9F965C3B49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54296" y="1487329"/>
            <a:ext cx="6903720" cy="3883342"/>
          </a:xfrm>
          <a:prstGeom prst="rect">
            <a:avLst/>
          </a:prstGeom>
        </p:spPr>
      </p:pic>
      <p:pic>
        <p:nvPicPr>
          <p:cNvPr id="8" name="Áudio 7">
            <a:hlinkClick r:id="" action="ppaction://media"/>
            <a:extLst>
              <a:ext uri="{FF2B5EF4-FFF2-40B4-BE49-F238E27FC236}">
                <a16:creationId xmlns:a16="http://schemas.microsoft.com/office/drawing/2014/main" id="{4617D738-C1D1-7481-5440-BD64A376586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591872302"/>
      </p:ext>
    </p:extLst>
  </p:cSld>
  <p:clrMapOvr>
    <a:masterClrMapping/>
  </p:clrMapOvr>
  <mc:AlternateContent xmlns:mc="http://schemas.openxmlformats.org/markup-compatibility/2006" xmlns:p14="http://schemas.microsoft.com/office/powerpoint/2010/main">
    <mc:Choice Requires="p14">
      <p:transition spd="slow" p14:dur="2000" advTm="64996"/>
    </mc:Choice>
    <mc:Fallback xmlns="">
      <p:transition spd="slow" advTm="64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5461D-2F09-7810-56AB-68216858993A}"/>
              </a:ext>
            </a:extLst>
          </p:cNvPr>
          <p:cNvSpPr>
            <a:spLocks noGrp="1"/>
          </p:cNvSpPr>
          <p:nvPr>
            <p:ph type="title"/>
          </p:nvPr>
        </p:nvSpPr>
        <p:spPr>
          <a:xfrm>
            <a:off x="761803" y="350196"/>
            <a:ext cx="4646904" cy="1624520"/>
          </a:xfrm>
        </p:spPr>
        <p:txBody>
          <a:bodyPr anchor="ctr">
            <a:normAutofit/>
          </a:bodyPr>
          <a:lstStyle/>
          <a:p>
            <a:r>
              <a:rPr lang="en-GB" sz="4000"/>
              <a:t>Diagnosis and assessment </a:t>
            </a:r>
            <a:endParaRPr lang="en-US" sz="4000"/>
          </a:p>
        </p:txBody>
      </p:sp>
      <p:sp>
        <p:nvSpPr>
          <p:cNvPr id="3" name="Content Placeholder 2">
            <a:extLst>
              <a:ext uri="{FF2B5EF4-FFF2-40B4-BE49-F238E27FC236}">
                <a16:creationId xmlns:a16="http://schemas.microsoft.com/office/drawing/2014/main" id="{2012F26D-1308-50FD-2AA5-CF787C5980A9}"/>
              </a:ext>
            </a:extLst>
          </p:cNvPr>
          <p:cNvSpPr>
            <a:spLocks noGrp="1"/>
          </p:cNvSpPr>
          <p:nvPr>
            <p:ph idx="1"/>
          </p:nvPr>
        </p:nvSpPr>
        <p:spPr>
          <a:xfrm>
            <a:off x="761802" y="2743200"/>
            <a:ext cx="4646905" cy="3613149"/>
          </a:xfrm>
        </p:spPr>
        <p:txBody>
          <a:bodyPr anchor="ctr">
            <a:normAutofit/>
          </a:bodyPr>
          <a:lstStyle/>
          <a:p>
            <a:r>
              <a:rPr lang="en-GB" sz="1600"/>
              <a:t>Measure’s average blood glucose levels over approximately 2-3 months </a:t>
            </a:r>
          </a:p>
          <a:p>
            <a:r>
              <a:rPr lang="en-GB" sz="1600"/>
              <a:t>An HbA1c of 48mmol/mol or above can indicate diabetes </a:t>
            </a:r>
          </a:p>
          <a:p>
            <a:pPr marL="0" indent="0">
              <a:buNone/>
            </a:pPr>
            <a:r>
              <a:rPr lang="en-GB" sz="1600" u="sng"/>
              <a:t>Other assessments: </a:t>
            </a:r>
          </a:p>
          <a:p>
            <a:r>
              <a:rPr lang="en-GB" sz="1600"/>
              <a:t>Blood pressure </a:t>
            </a:r>
          </a:p>
          <a:p>
            <a:r>
              <a:rPr lang="en-GB" sz="1600"/>
              <a:t>Weight and BMI </a:t>
            </a:r>
          </a:p>
          <a:p>
            <a:r>
              <a:rPr lang="en-GB" sz="1600"/>
              <a:t>Cholesterol </a:t>
            </a:r>
          </a:p>
          <a:p>
            <a:r>
              <a:rPr lang="en-GB" sz="1600"/>
              <a:t>Kidney function </a:t>
            </a:r>
          </a:p>
          <a:p>
            <a:r>
              <a:rPr lang="en-GB" sz="1600"/>
              <a:t>Foot assessment </a:t>
            </a:r>
          </a:p>
          <a:p>
            <a:r>
              <a:rPr lang="en-GB" sz="1600"/>
              <a:t>Eye screening </a:t>
            </a:r>
          </a:p>
        </p:txBody>
      </p:sp>
      <p:pic>
        <p:nvPicPr>
          <p:cNvPr id="4" name="Picture 3">
            <a:extLst>
              <a:ext uri="{FF2B5EF4-FFF2-40B4-BE49-F238E27FC236}">
                <a16:creationId xmlns:a16="http://schemas.microsoft.com/office/drawing/2014/main" id="{B661F831-1239-FE00-F6D5-BA295612048D}"/>
              </a:ext>
            </a:extLst>
          </p:cNvPr>
          <p:cNvPicPr>
            <a:picLocks noChangeAspect="1"/>
          </p:cNvPicPr>
          <p:nvPr/>
        </p:nvPicPr>
        <p:blipFill>
          <a:blip r:embed="rId5">
            <a:extLst>
              <a:ext uri="{28A0092B-C50C-407E-A947-70E740481C1C}">
                <a14:useLocalDpi xmlns:a14="http://schemas.microsoft.com/office/drawing/2010/main" val="0"/>
              </a:ext>
            </a:extLst>
          </a:blip>
          <a:srcRect l="30565" r="10034" b="-2"/>
          <a:stretch>
            <a:fillRect/>
          </a:stretch>
        </p:blipFill>
        <p:spPr>
          <a:xfrm>
            <a:off x="6096000" y="1"/>
            <a:ext cx="6102825" cy="6858000"/>
          </a:xfrm>
          <a:prstGeom prst="rect">
            <a:avLst/>
          </a:prstGeom>
        </p:spPr>
      </p:pic>
      <p:pic>
        <p:nvPicPr>
          <p:cNvPr id="7" name="Áudio 6">
            <a:hlinkClick r:id="" action="ppaction://media"/>
            <a:extLst>
              <a:ext uri="{FF2B5EF4-FFF2-40B4-BE49-F238E27FC236}">
                <a16:creationId xmlns:a16="http://schemas.microsoft.com/office/drawing/2014/main" id="{3691D41F-16DD-2F04-C8D9-8C204356A8A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595976144"/>
      </p:ext>
    </p:extLst>
  </p:cSld>
  <p:clrMapOvr>
    <a:masterClrMapping/>
  </p:clrMapOvr>
  <mc:AlternateContent xmlns:mc="http://schemas.openxmlformats.org/markup-compatibility/2006" xmlns:p14="http://schemas.microsoft.com/office/powerpoint/2010/main">
    <mc:Choice Requires="p14">
      <p:transition spd="slow" p14:dur="2000" advTm="87342"/>
    </mc:Choice>
    <mc:Fallback xmlns="">
      <p:transition spd="slow" advTm="87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dissolve">
                                      <p:cBhvr>
                                        <p:cTn id="5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DF4FE-A144-74A8-6611-C69DE623DDF5}"/>
              </a:ext>
            </a:extLst>
          </p:cNvPr>
          <p:cNvSpPr>
            <a:spLocks noGrp="1"/>
          </p:cNvSpPr>
          <p:nvPr>
            <p:ph type="title"/>
          </p:nvPr>
        </p:nvSpPr>
        <p:spPr>
          <a:xfrm>
            <a:off x="6094105" y="802955"/>
            <a:ext cx="4977976" cy="1455996"/>
          </a:xfrm>
        </p:spPr>
        <p:txBody>
          <a:bodyPr anchor="b">
            <a:normAutofit/>
          </a:bodyPr>
          <a:lstStyle/>
          <a:p>
            <a:r>
              <a:rPr lang="en-GB" sz="3600">
                <a:solidFill>
                  <a:schemeClr val="tx2"/>
                </a:solidFill>
              </a:rPr>
              <a:t>Daniels care plan </a:t>
            </a:r>
            <a:endParaRPr lang="en-US" sz="3600">
              <a:solidFill>
                <a:schemeClr val="tx2"/>
              </a:solidFill>
            </a:endParaRPr>
          </a:p>
        </p:txBody>
      </p:sp>
      <p:pic>
        <p:nvPicPr>
          <p:cNvPr id="9" name="Picture 8">
            <a:extLst>
              <a:ext uri="{FF2B5EF4-FFF2-40B4-BE49-F238E27FC236}">
                <a16:creationId xmlns:a16="http://schemas.microsoft.com/office/drawing/2014/main" id="{0648141C-62CB-DA93-B3CC-8B30C6F579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4671" y="624685"/>
            <a:ext cx="3759105" cy="2744145"/>
          </a:xfrm>
          <a:prstGeom prst="rect">
            <a:avLst/>
          </a:prstGeom>
        </p:spPr>
      </p:pic>
      <p:grpSp>
        <p:nvGrpSpPr>
          <p:cNvPr id="16" name="Group 15">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17" name="Freeform: Shape 16">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 name="Freeform: Shape 19">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Picture 7">
            <a:extLst>
              <a:ext uri="{FF2B5EF4-FFF2-40B4-BE49-F238E27FC236}">
                <a16:creationId xmlns:a16="http://schemas.microsoft.com/office/drawing/2014/main" id="{E8E453C0-CE37-13BD-8E8C-BC7DBF8A1B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672" y="3462198"/>
            <a:ext cx="3759105" cy="1522437"/>
          </a:xfrm>
          <a:prstGeom prst="rect">
            <a:avLst/>
          </a:prstGeom>
        </p:spPr>
      </p:pic>
      <p:sp>
        <p:nvSpPr>
          <p:cNvPr id="7" name="Content Placeholder 6">
            <a:extLst>
              <a:ext uri="{FF2B5EF4-FFF2-40B4-BE49-F238E27FC236}">
                <a16:creationId xmlns:a16="http://schemas.microsoft.com/office/drawing/2014/main" id="{22B52F7F-3866-E144-EB8B-39B593DCC747}"/>
              </a:ext>
            </a:extLst>
          </p:cNvPr>
          <p:cNvSpPr>
            <a:spLocks noGrp="1"/>
          </p:cNvSpPr>
          <p:nvPr>
            <p:ph idx="1"/>
          </p:nvPr>
        </p:nvSpPr>
        <p:spPr>
          <a:xfrm>
            <a:off x="6090574" y="2421682"/>
            <a:ext cx="4977578" cy="3639289"/>
          </a:xfrm>
        </p:spPr>
        <p:txBody>
          <a:bodyPr anchor="ctr">
            <a:normAutofit/>
          </a:bodyPr>
          <a:lstStyle/>
          <a:p>
            <a:pPr marL="0" indent="0">
              <a:buNone/>
            </a:pPr>
            <a:r>
              <a:rPr lang="en-GB" sz="1800">
                <a:solidFill>
                  <a:schemeClr val="tx2"/>
                </a:solidFill>
              </a:rPr>
              <a:t>Diet – support healthier food choices </a:t>
            </a:r>
          </a:p>
          <a:p>
            <a:pPr marL="0" indent="0">
              <a:buNone/>
            </a:pPr>
            <a:r>
              <a:rPr lang="en-GB" sz="1800">
                <a:solidFill>
                  <a:schemeClr val="tx2"/>
                </a:solidFill>
              </a:rPr>
              <a:t>Physical activity – gradually increase activity </a:t>
            </a:r>
          </a:p>
          <a:p>
            <a:pPr marL="0" indent="0">
              <a:buNone/>
            </a:pPr>
            <a:r>
              <a:rPr lang="en-GB" sz="1800">
                <a:solidFill>
                  <a:schemeClr val="tx2"/>
                </a:solidFill>
              </a:rPr>
              <a:t>Weight – agree with a realistic weight goal </a:t>
            </a:r>
          </a:p>
          <a:p>
            <a:pPr marL="0" indent="0">
              <a:buNone/>
            </a:pPr>
            <a:r>
              <a:rPr lang="en-GB" sz="1800">
                <a:solidFill>
                  <a:schemeClr val="tx2"/>
                </a:solidFill>
              </a:rPr>
              <a:t>Blood glucose – regular HbA1c monitoring </a:t>
            </a:r>
          </a:p>
          <a:p>
            <a:pPr marL="0" indent="0">
              <a:buNone/>
            </a:pPr>
            <a:r>
              <a:rPr lang="en-GB" sz="1800">
                <a:solidFill>
                  <a:schemeClr val="tx2"/>
                </a:solidFill>
              </a:rPr>
              <a:t>Medication - take medication as prescribed </a:t>
            </a:r>
          </a:p>
          <a:p>
            <a:pPr marL="0" indent="0">
              <a:buNone/>
            </a:pPr>
            <a:r>
              <a:rPr lang="en-GB" sz="1800">
                <a:solidFill>
                  <a:schemeClr val="tx2"/>
                </a:solidFill>
              </a:rPr>
              <a:t>Education – improve understanding of diabetes </a:t>
            </a:r>
          </a:p>
          <a:p>
            <a:pPr marL="0" indent="0">
              <a:buNone/>
            </a:pPr>
            <a:r>
              <a:rPr lang="en-GB" sz="1800">
                <a:solidFill>
                  <a:schemeClr val="tx2"/>
                </a:solidFill>
              </a:rPr>
              <a:t>Emotional wellbeing – discuss worries and provide support </a:t>
            </a:r>
            <a:endParaRPr lang="en-US" sz="1800">
              <a:solidFill>
                <a:schemeClr val="tx2"/>
              </a:solidFill>
            </a:endParaRPr>
          </a:p>
        </p:txBody>
      </p:sp>
      <p:pic>
        <p:nvPicPr>
          <p:cNvPr id="3" name="Áudio 2">
            <a:hlinkClick r:id="" action="ppaction://media"/>
            <a:extLst>
              <a:ext uri="{FF2B5EF4-FFF2-40B4-BE49-F238E27FC236}">
                <a16:creationId xmlns:a16="http://schemas.microsoft.com/office/drawing/2014/main" id="{BBE438E9-5280-886A-D724-BA264ACA20B4}"/>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18072052"/>
      </p:ext>
    </p:extLst>
  </p:cSld>
  <p:clrMapOvr>
    <a:masterClrMapping/>
  </p:clrMapOvr>
  <mc:AlternateContent xmlns:mc="http://schemas.openxmlformats.org/markup-compatibility/2006" xmlns:p14="http://schemas.microsoft.com/office/powerpoint/2010/main">
    <mc:Choice Requires="p14">
      <p:transition spd="slow" p14:dur="2000" advTm="111627"/>
    </mc:Choice>
    <mc:Fallback xmlns="">
      <p:transition spd="slow" advTm="111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7">
                                            <p:txEl>
                                              <p:pRg st="0" end="0"/>
                                            </p:txEl>
                                          </p:spTgt>
                                        </p:tgtEl>
                                        <p:attrNameLst>
                                          <p:attrName>style.visibility</p:attrName>
                                        </p:attrNameLst>
                                      </p:cBhvr>
                                      <p:to>
                                        <p:strVal val="visible"/>
                                      </p:to>
                                    </p:set>
                                    <p:animEffect transition="in" filter="dissolve">
                                      <p:cBhvr>
                                        <p:cTn id="16" dur="500"/>
                                        <p:tgtEl>
                                          <p:spTgt spid="7">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Effect transition="in" filter="dissolve">
                                      <p:cBhvr>
                                        <p:cTn id="21" dur="500"/>
                                        <p:tgtEl>
                                          <p:spTgt spid="7">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dissolve">
                                      <p:cBhvr>
                                        <p:cTn id="26" dur="500"/>
                                        <p:tgtEl>
                                          <p:spTgt spid="7">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animEffect transition="in" filter="dissolve">
                                      <p:cBhvr>
                                        <p:cTn id="31" dur="500"/>
                                        <p:tgtEl>
                                          <p:spTgt spid="7">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7">
                                            <p:txEl>
                                              <p:pRg st="4" end="4"/>
                                            </p:txEl>
                                          </p:spTgt>
                                        </p:tgtEl>
                                        <p:attrNameLst>
                                          <p:attrName>style.visibility</p:attrName>
                                        </p:attrNameLst>
                                      </p:cBhvr>
                                      <p:to>
                                        <p:strVal val="visible"/>
                                      </p:to>
                                    </p:set>
                                    <p:animEffect transition="in" filter="dissolve">
                                      <p:cBhvr>
                                        <p:cTn id="36" dur="500"/>
                                        <p:tgtEl>
                                          <p:spTgt spid="7">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dissolve">
                                      <p:cBhvr>
                                        <p:cTn id="41" dur="500"/>
                                        <p:tgtEl>
                                          <p:spTgt spid="7">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7">
                                            <p:txEl>
                                              <p:pRg st="6" end="6"/>
                                            </p:txEl>
                                          </p:spTgt>
                                        </p:tgtEl>
                                        <p:attrNameLst>
                                          <p:attrName>style.visibility</p:attrName>
                                        </p:attrNameLst>
                                      </p:cBhvr>
                                      <p:to>
                                        <p:strVal val="visible"/>
                                      </p:to>
                                    </p:set>
                                    <p:animEffect transition="in" filter="dissolve">
                                      <p:cBhvr>
                                        <p:cTn id="46"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3"/>
                </p:tgtEl>
              </p:cMediaNode>
            </p:audio>
          </p:childTnLst>
        </p:cTn>
      </p:par>
    </p:tnLst>
    <p:bldLst>
      <p:bldP spid="2" grpId="0"/>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7E9ED5A-93EE-9E1E-79D4-035FCF4DB4CC}"/>
              </a:ext>
            </a:extLst>
          </p:cNvPr>
          <p:cNvPicPr>
            <a:picLocks noChangeAspect="1"/>
          </p:cNvPicPr>
          <p:nvPr/>
        </p:nvPicPr>
        <p:blipFill>
          <a:blip r:embed="rId5">
            <a:extLst>
              <a:ext uri="{28A0092B-C50C-407E-A947-70E740481C1C}">
                <a14:useLocalDpi xmlns:a14="http://schemas.microsoft.com/office/drawing/2010/main" val="0"/>
              </a:ext>
            </a:extLst>
          </a:blip>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14B49B-130A-E3D6-4F0E-F431E5D6DD77}"/>
              </a:ext>
            </a:extLst>
          </p:cNvPr>
          <p:cNvSpPr>
            <a:spLocks noGrp="1"/>
          </p:cNvSpPr>
          <p:nvPr>
            <p:ph type="title"/>
          </p:nvPr>
        </p:nvSpPr>
        <p:spPr>
          <a:xfrm>
            <a:off x="838200" y="365125"/>
            <a:ext cx="3822189" cy="1899912"/>
          </a:xfrm>
        </p:spPr>
        <p:txBody>
          <a:bodyPr>
            <a:normAutofit/>
          </a:bodyPr>
          <a:lstStyle/>
          <a:p>
            <a:r>
              <a:rPr lang="en-GB" sz="4000"/>
              <a:t>Treatment and medication </a:t>
            </a:r>
            <a:endParaRPr lang="en-US" sz="4000"/>
          </a:p>
        </p:txBody>
      </p:sp>
      <p:sp>
        <p:nvSpPr>
          <p:cNvPr id="3" name="Content Placeholder 2">
            <a:extLst>
              <a:ext uri="{FF2B5EF4-FFF2-40B4-BE49-F238E27FC236}">
                <a16:creationId xmlns:a16="http://schemas.microsoft.com/office/drawing/2014/main" id="{F41CE418-C33C-1BE8-AF95-9AC52AE7F6A1}"/>
              </a:ext>
            </a:extLst>
          </p:cNvPr>
          <p:cNvSpPr>
            <a:spLocks noGrp="1"/>
          </p:cNvSpPr>
          <p:nvPr>
            <p:ph idx="1"/>
          </p:nvPr>
        </p:nvSpPr>
        <p:spPr>
          <a:xfrm>
            <a:off x="838200" y="2434201"/>
            <a:ext cx="3822189" cy="3742762"/>
          </a:xfrm>
        </p:spPr>
        <p:txBody>
          <a:bodyPr>
            <a:normAutofit/>
          </a:bodyPr>
          <a:lstStyle/>
          <a:p>
            <a:pPr marL="0" indent="0">
              <a:buNone/>
            </a:pPr>
            <a:r>
              <a:rPr lang="en-GB" sz="1400"/>
              <a:t>Lifestyle changes: </a:t>
            </a:r>
          </a:p>
          <a:p>
            <a:r>
              <a:rPr lang="en-GB" sz="1400"/>
              <a:t>Healthy balanced diet </a:t>
            </a:r>
          </a:p>
          <a:p>
            <a:r>
              <a:rPr lang="en-GB" sz="1400"/>
              <a:t>Increased physical activity </a:t>
            </a:r>
          </a:p>
          <a:p>
            <a:r>
              <a:rPr lang="en-GB" sz="1400"/>
              <a:t>Weight management </a:t>
            </a:r>
          </a:p>
          <a:p>
            <a:r>
              <a:rPr lang="en-GB" sz="1400"/>
              <a:t>Stopping smoking if needed </a:t>
            </a:r>
          </a:p>
          <a:p>
            <a:r>
              <a:rPr lang="en-GB" sz="1400"/>
              <a:t>Reducing alcohol intake </a:t>
            </a:r>
          </a:p>
          <a:p>
            <a:pPr marL="0" indent="0">
              <a:buNone/>
            </a:pPr>
            <a:r>
              <a:rPr lang="en-GB" sz="1400"/>
              <a:t>Medication: </a:t>
            </a:r>
          </a:p>
          <a:p>
            <a:r>
              <a:rPr lang="en-GB" sz="1400"/>
              <a:t>Modified-release metformin </a:t>
            </a:r>
          </a:p>
          <a:p>
            <a:r>
              <a:rPr lang="en-GB" sz="1400"/>
              <a:t>SGLT-2 inhibitor </a:t>
            </a:r>
          </a:p>
          <a:p>
            <a:r>
              <a:rPr lang="en-GB" sz="1400"/>
              <a:t>Other medication that may be considered depending on the patient’s needs </a:t>
            </a:r>
          </a:p>
        </p:txBody>
      </p:sp>
      <p:pic>
        <p:nvPicPr>
          <p:cNvPr id="5" name="Áudio 4">
            <a:hlinkClick r:id="" action="ppaction://media"/>
            <a:extLst>
              <a:ext uri="{FF2B5EF4-FFF2-40B4-BE49-F238E27FC236}">
                <a16:creationId xmlns:a16="http://schemas.microsoft.com/office/drawing/2014/main" id="{E6BB2051-D61B-7B79-ED6D-DF995FF5D32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545946390"/>
      </p:ext>
    </p:extLst>
  </p:cSld>
  <p:clrMapOvr>
    <a:masterClrMapping/>
  </p:clrMapOvr>
  <mc:AlternateContent xmlns:mc="http://schemas.openxmlformats.org/markup-compatibility/2006" xmlns:p14="http://schemas.microsoft.com/office/powerpoint/2010/main">
    <mc:Choice Requires="p14">
      <p:transition spd="slow" p14:dur="2000" advTm="103689"/>
    </mc:Choice>
    <mc:Fallback xmlns="">
      <p:transition spd="slow" advTm="103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dissolv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dissolve">
                                      <p:cBhvr>
                                        <p:cTn id="61"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BB757C-5B46-6139-B5A8-EFB71D1A76AC}"/>
              </a:ext>
            </a:extLst>
          </p:cNvPr>
          <p:cNvSpPr>
            <a:spLocks noGrp="1"/>
          </p:cNvSpPr>
          <p:nvPr>
            <p:ph type="title"/>
          </p:nvPr>
        </p:nvSpPr>
        <p:spPr>
          <a:xfrm>
            <a:off x="838201" y="365125"/>
            <a:ext cx="3816095" cy="1938076"/>
          </a:xfrm>
        </p:spPr>
        <p:txBody>
          <a:bodyPr>
            <a:normAutofit/>
          </a:bodyPr>
          <a:lstStyle/>
          <a:p>
            <a:r>
              <a:rPr lang="en-GB"/>
              <a:t>Monitoring </a:t>
            </a:r>
            <a:endParaRPr lang="en-US"/>
          </a:p>
        </p:txBody>
      </p:sp>
      <p:sp>
        <p:nvSpPr>
          <p:cNvPr id="3" name="Content Placeholder 2">
            <a:extLst>
              <a:ext uri="{FF2B5EF4-FFF2-40B4-BE49-F238E27FC236}">
                <a16:creationId xmlns:a16="http://schemas.microsoft.com/office/drawing/2014/main" id="{8C7DC016-7BF0-D4B5-D6B6-D1C6453FCF03}"/>
              </a:ext>
            </a:extLst>
          </p:cNvPr>
          <p:cNvSpPr>
            <a:spLocks noGrp="1"/>
          </p:cNvSpPr>
          <p:nvPr>
            <p:ph idx="1"/>
          </p:nvPr>
        </p:nvSpPr>
        <p:spPr>
          <a:xfrm>
            <a:off x="838201" y="2482589"/>
            <a:ext cx="3816096" cy="3694373"/>
          </a:xfrm>
        </p:spPr>
        <p:txBody>
          <a:bodyPr>
            <a:normAutofit/>
          </a:bodyPr>
          <a:lstStyle/>
          <a:p>
            <a:r>
              <a:rPr lang="en-GB" sz="2000"/>
              <a:t>Every 3-6 months until stable</a:t>
            </a:r>
          </a:p>
          <a:p>
            <a:r>
              <a:rPr lang="en-GB" sz="2000"/>
              <a:t>Every 6 months </a:t>
            </a:r>
          </a:p>
          <a:p>
            <a:r>
              <a:rPr lang="en-GB" sz="2000"/>
              <a:t>Blood Pressure </a:t>
            </a:r>
          </a:p>
          <a:p>
            <a:r>
              <a:rPr lang="en-GB" sz="2000"/>
              <a:t>Cholesterol </a:t>
            </a:r>
          </a:p>
          <a:p>
            <a:r>
              <a:rPr lang="en-GB" sz="2000"/>
              <a:t>Kidney function </a:t>
            </a:r>
          </a:p>
          <a:p>
            <a:r>
              <a:rPr lang="en-GB" sz="2000"/>
              <a:t>Foot health </a:t>
            </a:r>
          </a:p>
          <a:p>
            <a:r>
              <a:rPr lang="en-GB" sz="2000"/>
              <a:t>Eye health </a:t>
            </a:r>
          </a:p>
          <a:p>
            <a:r>
              <a:rPr lang="en-GB" sz="2000"/>
              <a:t>Weight </a:t>
            </a:r>
          </a:p>
          <a:p>
            <a:r>
              <a:rPr lang="en-GB" sz="2000"/>
              <a:t>Medication side effects </a:t>
            </a:r>
          </a:p>
          <a:p>
            <a:endParaRPr lang="en-US" sz="2000"/>
          </a:p>
        </p:txBody>
      </p:sp>
      <p:pic>
        <p:nvPicPr>
          <p:cNvPr id="5" name="Picture 4">
            <a:extLst>
              <a:ext uri="{FF2B5EF4-FFF2-40B4-BE49-F238E27FC236}">
                <a16:creationId xmlns:a16="http://schemas.microsoft.com/office/drawing/2014/main" id="{91D9194B-481C-CB0D-0CCE-2160602DCE00}"/>
              </a:ext>
            </a:extLst>
          </p:cNvPr>
          <p:cNvPicPr>
            <a:picLocks noChangeAspect="1"/>
          </p:cNvPicPr>
          <p:nvPr/>
        </p:nvPicPr>
        <p:blipFill>
          <a:blip r:embed="rId5">
            <a:extLst>
              <a:ext uri="{28A0092B-C50C-407E-A947-70E740481C1C}">
                <a14:useLocalDpi xmlns:a14="http://schemas.microsoft.com/office/drawing/2010/main" val="0"/>
              </a:ext>
            </a:extLst>
          </a:blip>
          <a:srcRect l="6534" r="16533" b="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812DC5F0-A3EA-1480-FAF6-A83CF6B792A5}"/>
              </a:ext>
            </a:extLst>
          </p:cNvPr>
          <p:cNvPicPr>
            <a:picLocks noChangeAspect="1"/>
          </p:cNvPicPr>
          <p:nvPr/>
        </p:nvPicPr>
        <p:blipFill>
          <a:blip r:embed="rId5">
            <a:extLst>
              <a:ext uri="{28A0092B-C50C-407E-A947-70E740481C1C}">
                <a14:useLocalDpi xmlns:a14="http://schemas.microsoft.com/office/drawing/2010/main" val="0"/>
              </a:ext>
            </a:extLst>
          </a:blip>
          <a:srcRect r="4611" b="2"/>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4" name="Áudio 3">
            <a:hlinkClick r:id="" action="ppaction://media"/>
            <a:extLst>
              <a:ext uri="{FF2B5EF4-FFF2-40B4-BE49-F238E27FC236}">
                <a16:creationId xmlns:a16="http://schemas.microsoft.com/office/drawing/2014/main" id="{6651BB9D-E6A4-BEA3-3830-1158D55776F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847955855"/>
      </p:ext>
    </p:extLst>
  </p:cSld>
  <p:clrMapOvr>
    <a:masterClrMapping/>
  </p:clrMapOvr>
  <mc:AlternateContent xmlns:mc="http://schemas.openxmlformats.org/markup-compatibility/2006" xmlns:p14="http://schemas.microsoft.com/office/powerpoint/2010/main">
    <mc:Choice Requires="p14">
      <p:transition spd="slow" p14:dur="2000" advTm="82233"/>
    </mc:Choice>
    <mc:Fallback xmlns="">
      <p:transition spd="slow" advTm="82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dissolve">
                                      <p:cBhvr>
                                        <p:cTn id="5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5058B28-CE56-1BE5-6770-B846B80AE0C0}"/>
              </a:ext>
            </a:extLst>
          </p:cNvPr>
          <p:cNvPicPr>
            <a:picLocks noChangeAspect="1"/>
          </p:cNvPicPr>
          <p:nvPr/>
        </p:nvPicPr>
        <p:blipFill>
          <a:blip r:embed="rId5">
            <a:extLst>
              <a:ext uri="{28A0092B-C50C-407E-A947-70E740481C1C}">
                <a14:useLocalDpi xmlns:a14="http://schemas.microsoft.com/office/drawing/2010/main" val="0"/>
              </a:ext>
            </a:extLst>
          </a:blip>
          <a:srcRect r="9409"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2BF140-DD71-AD20-136A-48C54FC77864}"/>
              </a:ext>
            </a:extLst>
          </p:cNvPr>
          <p:cNvSpPr>
            <a:spLocks noGrp="1"/>
          </p:cNvSpPr>
          <p:nvPr>
            <p:ph type="title"/>
          </p:nvPr>
        </p:nvSpPr>
        <p:spPr>
          <a:xfrm>
            <a:off x="838200" y="365125"/>
            <a:ext cx="3822189" cy="1899912"/>
          </a:xfrm>
        </p:spPr>
        <p:txBody>
          <a:bodyPr>
            <a:normAutofit/>
          </a:bodyPr>
          <a:lstStyle/>
          <a:p>
            <a:r>
              <a:rPr lang="en-GB" sz="4000"/>
              <a:t>Communication and ethical considerations </a:t>
            </a:r>
            <a:endParaRPr lang="en-US" sz="4000"/>
          </a:p>
        </p:txBody>
      </p:sp>
      <p:sp>
        <p:nvSpPr>
          <p:cNvPr id="3" name="Content Placeholder 2">
            <a:extLst>
              <a:ext uri="{FF2B5EF4-FFF2-40B4-BE49-F238E27FC236}">
                <a16:creationId xmlns:a16="http://schemas.microsoft.com/office/drawing/2014/main" id="{521AB313-6D67-4C09-FB55-BFB6E4E6D136}"/>
              </a:ext>
            </a:extLst>
          </p:cNvPr>
          <p:cNvSpPr>
            <a:spLocks noGrp="1"/>
          </p:cNvSpPr>
          <p:nvPr>
            <p:ph idx="1"/>
          </p:nvPr>
        </p:nvSpPr>
        <p:spPr>
          <a:xfrm>
            <a:off x="838200" y="2434201"/>
            <a:ext cx="3822189" cy="3742762"/>
          </a:xfrm>
        </p:spPr>
        <p:txBody>
          <a:bodyPr>
            <a:normAutofit/>
          </a:bodyPr>
          <a:lstStyle/>
          <a:p>
            <a:pPr marL="0" indent="0">
              <a:buNone/>
            </a:pPr>
            <a:r>
              <a:rPr lang="en-GB" sz="1700"/>
              <a:t>Healthcare professionals should: </a:t>
            </a:r>
          </a:p>
          <a:p>
            <a:r>
              <a:rPr lang="en-GB" sz="1700"/>
              <a:t>Treat Daniel with dignity and respect </a:t>
            </a:r>
          </a:p>
          <a:p>
            <a:r>
              <a:rPr lang="en-GB" sz="1700"/>
              <a:t>Listen to his concerns </a:t>
            </a:r>
          </a:p>
          <a:p>
            <a:r>
              <a:rPr lang="en-GB" sz="1700"/>
              <a:t>Use clear and understandable language </a:t>
            </a:r>
          </a:p>
          <a:p>
            <a:r>
              <a:rPr lang="en-GB" sz="1700"/>
              <a:t>Involve him in decisions </a:t>
            </a:r>
          </a:p>
          <a:p>
            <a:r>
              <a:rPr lang="en-GB" sz="1700"/>
              <a:t>Respect his choices </a:t>
            </a:r>
          </a:p>
          <a:p>
            <a:r>
              <a:rPr lang="en-GB" sz="1700"/>
              <a:t>Gain informed consent </a:t>
            </a:r>
          </a:p>
          <a:p>
            <a:r>
              <a:rPr lang="en-GB" sz="1700"/>
              <a:t>Maintain confidentiality </a:t>
            </a:r>
          </a:p>
          <a:p>
            <a:r>
              <a:rPr lang="en-GB" sz="1700"/>
              <a:t>Avoid judgment and blame </a:t>
            </a:r>
            <a:endParaRPr lang="en-US" sz="1700"/>
          </a:p>
        </p:txBody>
      </p:sp>
      <p:pic>
        <p:nvPicPr>
          <p:cNvPr id="5" name="Áudio 4">
            <a:hlinkClick r:id="" action="ppaction://media"/>
            <a:extLst>
              <a:ext uri="{FF2B5EF4-FFF2-40B4-BE49-F238E27FC236}">
                <a16:creationId xmlns:a16="http://schemas.microsoft.com/office/drawing/2014/main" id="{244706FF-F0C0-DE2C-A194-1B188C7692A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032356651"/>
      </p:ext>
    </p:extLst>
  </p:cSld>
  <p:clrMapOvr>
    <a:masterClrMapping/>
  </p:clrMapOvr>
  <mc:AlternateContent xmlns:mc="http://schemas.openxmlformats.org/markup-compatibility/2006" xmlns:p14="http://schemas.microsoft.com/office/powerpoint/2010/main">
    <mc:Choice Requires="p14">
      <p:transition spd="slow" p14:dur="2000" advTm="95322"/>
    </mc:Choice>
    <mc:Fallback xmlns="">
      <p:transition spd="slow" advTm="95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dissolve">
                                      <p:cBhvr>
                                        <p:cTn id="5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85401DC-68CF-CA86-0C15-EE27E3C56892}"/>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Conclusion </a:t>
            </a:r>
            <a:endParaRPr lang="en-US"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CF1434F-3962-8FB7-8357-18793EF718FF}"/>
              </a:ext>
            </a:extLst>
          </p:cNvPr>
          <p:cNvSpPr>
            <a:spLocks noGrp="1"/>
          </p:cNvSpPr>
          <p:nvPr>
            <p:ph idx="1"/>
          </p:nvPr>
        </p:nvSpPr>
        <p:spPr>
          <a:xfrm>
            <a:off x="1179226" y="2890979"/>
            <a:ext cx="9833548" cy="2693976"/>
          </a:xfrm>
        </p:spPr>
        <p:txBody>
          <a:bodyPr>
            <a:normAutofit/>
          </a:bodyPr>
          <a:lstStyle/>
          <a:p>
            <a:pPr marL="0" indent="0">
              <a:buNone/>
            </a:pPr>
            <a:r>
              <a:rPr lang="en-GB" sz="1500">
                <a:solidFill>
                  <a:schemeClr val="tx2"/>
                </a:solidFill>
              </a:rPr>
              <a:t>Type 2 diabetes affects how the body keeps blood glucose under control, mainly because the cells become resistant to insulin. This insulin resistance makes it harder for glucose to move in into cells, so blood sugar stays higher than it should. </a:t>
            </a:r>
          </a:p>
          <a:p>
            <a:pPr marL="0" indent="0">
              <a:buNone/>
            </a:pPr>
            <a:r>
              <a:rPr lang="en-GB" sz="1500">
                <a:solidFill>
                  <a:schemeClr val="tx2"/>
                </a:solidFill>
              </a:rPr>
              <a:t>In Daniel’s case several risk factors contribute to how the condition develops and how it needs to be managed. Treatment usually involves lifestyle changes and medication which help improve glucose levels and reduce the risk of complications. Regular monitoring is also important so any issues can be picked up early. </a:t>
            </a:r>
          </a:p>
          <a:p>
            <a:pPr marL="0" indent="0">
              <a:buNone/>
            </a:pPr>
            <a:r>
              <a:rPr lang="en-GB" sz="1500">
                <a:solidFill>
                  <a:schemeClr val="tx2"/>
                </a:solidFill>
              </a:rPr>
              <a:t>Good diabetes care should support both physical and emotional needs of a the person, using person-centred communication to make sure they feel involved and understood. </a:t>
            </a:r>
          </a:p>
          <a:p>
            <a:pPr marL="0" indent="0">
              <a:buNone/>
            </a:pPr>
            <a:r>
              <a:rPr lang="en-GB" sz="1500">
                <a:solidFill>
                  <a:schemeClr val="tx2"/>
                </a:solidFill>
              </a:rPr>
              <a:t>Healthcare professionals should follow evidence-based guidance to provide safe and effective support for people living with type 2 diabetes </a:t>
            </a:r>
            <a:endParaRPr lang="en-US" sz="15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Áudio 3">
            <a:hlinkClick r:id="" action="ppaction://media"/>
            <a:extLst>
              <a:ext uri="{FF2B5EF4-FFF2-40B4-BE49-F238E27FC236}">
                <a16:creationId xmlns:a16="http://schemas.microsoft.com/office/drawing/2014/main" id="{2912DAE5-C7C0-BB2C-73B7-EDAEF55850D3}"/>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518515257"/>
      </p:ext>
    </p:extLst>
  </p:cSld>
  <p:clrMapOvr>
    <a:masterClrMapping/>
  </p:clrMapOvr>
  <mc:AlternateContent xmlns:mc="http://schemas.openxmlformats.org/markup-compatibility/2006" xmlns:p14="http://schemas.microsoft.com/office/powerpoint/2010/main">
    <mc:Choice Requires="p14">
      <p:transition spd="slow" p14:dur="2000" advTm="92842"/>
    </mc:Choice>
    <mc:Fallback xmlns="">
      <p:transition spd="slow" advTm="92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p:tgtEl>
                                          <p:spTgt spid="2"/>
                                        </p:tgtEl>
                                        <p:attrNameLst>
                                          <p:attrName>ppt_y</p:attrName>
                                        </p:attrNameLst>
                                      </p:cBhvr>
                                      <p:tavLst>
                                        <p:tav tm="0">
                                          <p:val>
                                            <p:strVal val="#ppt_y+#ppt_h*1.125000"/>
                                          </p:val>
                                        </p:tav>
                                        <p:tav tm="100000">
                                          <p:val>
                                            <p:strVal val="#ppt_y"/>
                                          </p:val>
                                        </p:tav>
                                      </p:tavLst>
                                    </p:anim>
                                    <p:animEffect transition="in" filter="wipe(up)">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D7E3D-09B5-E2FA-D9F6-4498497166BA}"/>
              </a:ext>
            </a:extLst>
          </p:cNvPr>
          <p:cNvSpPr>
            <a:spLocks noGrp="1"/>
          </p:cNvSpPr>
          <p:nvPr>
            <p:ph type="title"/>
          </p:nvPr>
        </p:nvSpPr>
        <p:spPr>
          <a:xfrm>
            <a:off x="167062" y="-286472"/>
            <a:ext cx="10515600" cy="1325563"/>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FA7BA98A-C9C5-F34E-B51F-CD8771B91039}"/>
              </a:ext>
            </a:extLst>
          </p:cNvPr>
          <p:cNvSpPr>
            <a:spLocks noGrp="1"/>
          </p:cNvSpPr>
          <p:nvPr>
            <p:ph idx="1"/>
          </p:nvPr>
        </p:nvSpPr>
        <p:spPr>
          <a:xfrm>
            <a:off x="-400102" y="874568"/>
            <a:ext cx="7038737" cy="5983432"/>
          </a:xfrm>
        </p:spPr>
        <p:txBody>
          <a:bodyPr>
            <a:normAutofit fontScale="77500" lnSpcReduction="20000"/>
          </a:bodyPr>
          <a:lstStyle/>
          <a:p>
            <a:pPr marL="457200" lvl="1" indent="0">
              <a:buNone/>
            </a:pPr>
            <a:r>
              <a:rPr lang="en-GB" sz="1400" b="1" i="0" dirty="0">
                <a:effectLst/>
                <a:latin typeface=".SFUI-Semibold"/>
              </a:rPr>
              <a:t>Diabetes UK (2026) </a:t>
            </a:r>
            <a:r>
              <a:rPr lang="en-GB" sz="1400" b="1" i="1" dirty="0">
                <a:effectLst/>
                <a:latin typeface=".SFUI-SemiboldItalic"/>
              </a:rPr>
              <a:t>Type 2 diabetes</a:t>
            </a:r>
            <a:r>
              <a:rPr lang="en-GB" sz="1400" b="1" i="0" dirty="0">
                <a:effectLst/>
                <a:latin typeface=".SFUI-Semibold"/>
              </a:rPr>
              <a:t>. Available at: https://www.diabetes.org.uk/about-diabetes/type-2-diabetes⁠ (Accessed: 10 August 2026).</a:t>
            </a:r>
            <a:endParaRPr lang="en-GB" sz="1400" dirty="0">
              <a:effectLst/>
              <a:latin typeface=".SF UI"/>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National Institute for Health and Care Excellence (NICE) (2026) </a:t>
            </a:r>
            <a:r>
              <a:rPr lang="en-GB" sz="1400" b="1" i="1" dirty="0">
                <a:effectLst/>
                <a:latin typeface=".SFUI-SemiboldItalic"/>
              </a:rPr>
              <a:t>Type 2 diabetes in adults: management (NG28)</a:t>
            </a:r>
            <a:r>
              <a:rPr lang="en-GB" sz="1400" b="1" i="0" dirty="0">
                <a:effectLst/>
                <a:latin typeface=".SFUI-Semibold"/>
              </a:rPr>
              <a:t>. Available at: https://www.nice.org.uk/guidance/</a:t>
            </a:r>
            <a:r>
              <a:rPr lang="en-GB" sz="1400" b="1" i="0" dirty="0" err="1">
                <a:effectLst/>
                <a:latin typeface=".SFUI-Semibold"/>
              </a:rPr>
              <a:t>ng28</a:t>
            </a:r>
            <a:r>
              <a:rPr lang="en-GB" sz="1400" b="1" i="0" dirty="0">
                <a:effectLst/>
                <a:latin typeface=".SFUI-Semibold"/>
              </a:rPr>
              <a:t>⁠ (Accessed: 10 August 2026).</a:t>
            </a:r>
            <a:endParaRPr lang="en-GB" sz="1400" dirty="0">
              <a:effectLst/>
              <a:latin typeface="Times New Roman" panose="02020603050405020304" pitchFamily="18" charset="0"/>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National Institute for Health and Care Excellence (NICE) (2026) </a:t>
            </a:r>
            <a:r>
              <a:rPr lang="en-GB" sz="1400" b="1" i="1" dirty="0">
                <a:effectLst/>
                <a:latin typeface=".SFUI-SemiboldItalic"/>
              </a:rPr>
              <a:t>Type 2 diabetes in adults: management – blood glucose management</a:t>
            </a:r>
            <a:r>
              <a:rPr lang="en-GB" sz="1400" b="1" i="0" dirty="0">
                <a:effectLst/>
                <a:latin typeface=".SFUI-Semibold"/>
              </a:rPr>
              <a:t>. Available at: https://www.nice.org.uk/guidance/</a:t>
            </a:r>
            <a:r>
              <a:rPr lang="en-GB" sz="1400" b="1" i="0" dirty="0" err="1">
                <a:effectLst/>
                <a:latin typeface=".SFUI-Semibold"/>
              </a:rPr>
              <a:t>ng28</a:t>
            </a:r>
            <a:r>
              <a:rPr lang="en-GB" sz="1400" b="1" i="0" dirty="0">
                <a:effectLst/>
                <a:latin typeface=".SFUI-Semibold"/>
              </a:rPr>
              <a:t>/chapter/Blood-glucose-management⁠ (Accessed: 10 August 2026).</a:t>
            </a:r>
            <a:endParaRPr lang="en-GB" sz="1400" dirty="0">
              <a:effectLst/>
              <a:latin typeface="Times New Roman" panose="02020603050405020304" pitchFamily="18" charset="0"/>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National Institute for Health and Care Excellence (NICE) (2026) </a:t>
            </a:r>
            <a:r>
              <a:rPr lang="en-GB" sz="1400" b="1" i="1" dirty="0">
                <a:effectLst/>
                <a:latin typeface=".SFUI-SemiboldItalic"/>
              </a:rPr>
              <a:t>Type 2 diabetes in adults: management – initial medicines</a:t>
            </a:r>
            <a:r>
              <a:rPr lang="en-GB" sz="1400" b="1" i="0" dirty="0">
                <a:effectLst/>
                <a:latin typeface=".SFUI-Semibold"/>
              </a:rPr>
              <a:t>. Available at: https://www.nice.org.uk/guidance/</a:t>
            </a:r>
            <a:r>
              <a:rPr lang="en-GB" sz="1400" b="1" i="0" dirty="0" err="1">
                <a:effectLst/>
                <a:latin typeface=".SFUI-Semibold"/>
              </a:rPr>
              <a:t>ng28</a:t>
            </a:r>
            <a:r>
              <a:rPr lang="en-GB" sz="1400" b="1" i="0" dirty="0">
                <a:effectLst/>
                <a:latin typeface=".SFUI-Semibold"/>
              </a:rPr>
              <a:t>/chapter/Initial-medicines⁠ (Accessed: 10 August 2026).</a:t>
            </a:r>
            <a:endParaRPr lang="en-GB" sz="1400" dirty="0">
              <a:effectLst/>
              <a:latin typeface="Times New Roman" panose="02020603050405020304" pitchFamily="18" charset="0"/>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NHS (2024) </a:t>
            </a:r>
            <a:r>
              <a:rPr lang="en-GB" sz="1400" b="1" i="1" dirty="0">
                <a:effectLst/>
                <a:latin typeface=".SFUI-SemiboldItalic"/>
              </a:rPr>
              <a:t>Type 2 diabetes</a:t>
            </a:r>
            <a:r>
              <a:rPr lang="en-GB" sz="1400" b="1" i="0" dirty="0">
                <a:effectLst/>
                <a:latin typeface=".SFUI-Semibold"/>
              </a:rPr>
              <a:t>. Available at: https://</a:t>
            </a:r>
            <a:r>
              <a:rPr lang="en-GB" sz="1400" b="1" i="0" dirty="0" err="1">
                <a:effectLst/>
                <a:latin typeface=".SFUI-Semibold"/>
              </a:rPr>
              <a:t>www.nhs.uk</a:t>
            </a:r>
            <a:r>
              <a:rPr lang="en-GB" sz="1400" b="1" i="0" dirty="0">
                <a:effectLst/>
                <a:latin typeface=".SFUI-Semibold"/>
              </a:rPr>
              <a:t>/conditions/type-2-diabetes/⁠ (Accessed: 10 August 2026).</a:t>
            </a:r>
            <a:endParaRPr lang="en-GB" sz="1400" dirty="0">
              <a:effectLst/>
              <a:latin typeface=".SF UI"/>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NHS (2024) </a:t>
            </a:r>
            <a:r>
              <a:rPr lang="en-GB" sz="1400" b="1" i="1" dirty="0">
                <a:effectLst/>
                <a:latin typeface=".SFUI-SemiboldItalic"/>
              </a:rPr>
              <a:t>Symptoms of type 2 diabetes</a:t>
            </a:r>
            <a:r>
              <a:rPr lang="en-GB" sz="1400" b="1" i="0" dirty="0">
                <a:effectLst/>
                <a:latin typeface=".SFUI-Semibold"/>
              </a:rPr>
              <a:t>. Available at: https://</a:t>
            </a:r>
            <a:r>
              <a:rPr lang="en-GB" sz="1400" b="1" i="0" dirty="0" err="1">
                <a:effectLst/>
                <a:latin typeface=".SFUI-Semibold"/>
              </a:rPr>
              <a:t>www.nhs.uk</a:t>
            </a:r>
            <a:r>
              <a:rPr lang="en-GB" sz="1400" b="1" i="0" dirty="0">
                <a:effectLst/>
                <a:latin typeface=".SFUI-Semibold"/>
              </a:rPr>
              <a:t>/conditions/type-2-diabetes/symptoms/⁠ (Accessed: 10 August 2026).</a:t>
            </a:r>
            <a:endParaRPr lang="en-GB" sz="1400" dirty="0">
              <a:effectLst/>
              <a:latin typeface=".SF UI"/>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NHS (2024) </a:t>
            </a:r>
            <a:r>
              <a:rPr lang="en-GB" sz="1400" b="1" i="1" dirty="0">
                <a:effectLst/>
                <a:latin typeface=".SFUI-SemiboldItalic"/>
              </a:rPr>
              <a:t>Treatment for type 2 diabetes</a:t>
            </a:r>
            <a:r>
              <a:rPr lang="en-GB" sz="1400" b="1" i="0" dirty="0">
                <a:effectLst/>
                <a:latin typeface=".SFUI-Semibold"/>
              </a:rPr>
              <a:t>. Available at: https://</a:t>
            </a:r>
            <a:r>
              <a:rPr lang="en-GB" sz="1400" b="1" i="0" dirty="0" err="1">
                <a:effectLst/>
                <a:latin typeface=".SFUI-Semibold"/>
              </a:rPr>
              <a:t>www.nhs.uk</a:t>
            </a:r>
            <a:r>
              <a:rPr lang="en-GB" sz="1400" b="1" i="0" dirty="0">
                <a:effectLst/>
                <a:latin typeface=".SFUI-Semibold"/>
              </a:rPr>
              <a:t>/conditions/type-2-diabetes/treatment/⁠ (Accessed: 10 August 2026).</a:t>
            </a:r>
            <a:endParaRPr lang="en-GB" sz="1400" dirty="0">
              <a:effectLst/>
              <a:latin typeface=".SF UI"/>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Nursing and Midwifery Council (NMC) (2018) </a:t>
            </a:r>
            <a:r>
              <a:rPr lang="en-GB" sz="1400" b="1" i="1" dirty="0">
                <a:effectLst/>
                <a:latin typeface=".SFUI-SemiboldItalic"/>
              </a:rPr>
              <a:t>The Code: Professional standards of practice and </a:t>
            </a:r>
            <a:r>
              <a:rPr lang="en-GB" sz="1400" b="1" dirty="0">
                <a:effectLst/>
                <a:latin typeface=".SFUI-SemiboldItalic"/>
              </a:rPr>
              <a:t>behaviour</a:t>
            </a:r>
            <a:r>
              <a:rPr lang="en-GB" sz="1400" b="1" i="1" dirty="0">
                <a:effectLst/>
                <a:latin typeface=".SFUI-SemiboldItalic"/>
              </a:rPr>
              <a:t> for nurses, midwives and nursing associates</a:t>
            </a:r>
            <a:r>
              <a:rPr lang="en-GB" sz="1400" b="1" i="0" dirty="0">
                <a:effectLst/>
                <a:latin typeface=".SFUI-Semibold"/>
              </a:rPr>
              <a:t>. London: NMC. Available at: https://</a:t>
            </a:r>
            <a:r>
              <a:rPr lang="en-GB" sz="1400" b="1" i="0" dirty="0" err="1">
                <a:effectLst/>
                <a:latin typeface=".SFUI-Semibold"/>
              </a:rPr>
              <a:t>www.nmc.org.uk</a:t>
            </a:r>
            <a:r>
              <a:rPr lang="en-GB" sz="1400" b="1" i="0" dirty="0">
                <a:effectLst/>
                <a:latin typeface=".SFUI-Semibold"/>
              </a:rPr>
              <a:t>/standards/code/⁠ (Accessed: 10 August 2026).</a:t>
            </a:r>
            <a:endParaRPr lang="en-GB" sz="1400" dirty="0">
              <a:effectLst/>
              <a:latin typeface="Times New Roman" panose="02020603050405020304" pitchFamily="18" charset="0"/>
            </a:endParaRPr>
          </a:p>
          <a:p>
            <a:pPr marL="457200" lvl="1" indent="0">
              <a:buNone/>
            </a:pPr>
            <a:br>
              <a:rPr lang="en-GB" sz="1400" dirty="0">
                <a:effectLst/>
                <a:latin typeface=".SF UI"/>
              </a:rPr>
            </a:br>
            <a:endParaRPr lang="en-GB" sz="1400" dirty="0">
              <a:effectLst/>
              <a:latin typeface=".SF UI"/>
            </a:endParaRPr>
          </a:p>
          <a:p>
            <a:pPr marL="457200" lvl="1" indent="0">
              <a:buNone/>
            </a:pPr>
            <a:r>
              <a:rPr lang="en-GB" sz="1400" b="1" i="0" dirty="0">
                <a:effectLst/>
                <a:latin typeface=".SFUI-Semibold"/>
              </a:rPr>
              <a:t>Waugh, A. and Grant, A. (2023) </a:t>
            </a:r>
            <a:r>
              <a:rPr lang="en-GB" sz="1400" b="1" i="1" dirty="0">
                <a:effectLst/>
                <a:latin typeface=".SFUI-SemiboldItalic"/>
              </a:rPr>
              <a:t>Ross &amp; Wilson Anatomy and Physiology in Health and Illness</a:t>
            </a:r>
            <a:r>
              <a:rPr lang="en-GB" sz="1400" b="1" i="0" dirty="0">
                <a:effectLst/>
                <a:latin typeface=".SFUI-Semibold"/>
              </a:rPr>
              <a:t>. 14th </a:t>
            </a:r>
            <a:r>
              <a:rPr lang="en-GB" sz="1400" b="1" i="0" dirty="0" err="1">
                <a:effectLst/>
                <a:latin typeface=".SFUI-Semibold"/>
              </a:rPr>
              <a:t>edn</a:t>
            </a:r>
            <a:r>
              <a:rPr lang="en-GB" sz="1400" b="1" i="0" dirty="0">
                <a:effectLst/>
                <a:latin typeface=".SFUI-Semibold"/>
              </a:rPr>
              <a:t>. London: Elsevier.</a:t>
            </a:r>
            <a:endParaRPr lang="en-GB" sz="1400" dirty="0">
              <a:effectLst/>
              <a:latin typeface="Times New Roman" panose="02020603050405020304" pitchFamily="18" charset="0"/>
            </a:endParaRPr>
          </a:p>
          <a:p>
            <a:pPr marL="457200" lvl="1" indent="0">
              <a:buNone/>
            </a:pPr>
            <a:endParaRPr lang="en-US" dirty="0"/>
          </a:p>
        </p:txBody>
      </p:sp>
      <p:pic>
        <p:nvPicPr>
          <p:cNvPr id="4" name="Áudio 3">
            <a:hlinkClick r:id="" action="ppaction://media"/>
            <a:extLst>
              <a:ext uri="{FF2B5EF4-FFF2-40B4-BE49-F238E27FC236}">
                <a16:creationId xmlns:a16="http://schemas.microsoft.com/office/drawing/2014/main" id="{AB3AE122-13E8-7B4F-FC16-ABCEF49A3A2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0000" t="-90625" r="-200000" b="-90625"/>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736820408"/>
      </p:ext>
    </p:extLst>
  </p:cSld>
  <p:clrMapOvr>
    <a:masterClrMapping/>
  </p:clrMapOvr>
  <mc:AlternateContent xmlns:mc="http://schemas.openxmlformats.org/markup-compatibility/2006" xmlns:p14="http://schemas.microsoft.com/office/powerpoint/2010/main">
    <mc:Choice Requires="p14">
      <p:transition spd="med" p14:dur="700" advTm="25821">
        <p:fade/>
      </p:transition>
    </mc:Choice>
    <mc:Fallback xmlns="">
      <p:transition spd="med" advTm="258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dissolve">
                                      <p:cBhvr>
                                        <p:cTn id="19" dur="500"/>
                                        <p:tgtEl>
                                          <p:spTgt spid="3">
                                            <p:txEl>
                                              <p:pRg st="1" end="1"/>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dissolve">
                                      <p:cBhvr>
                                        <p:cTn id="25" dur="500"/>
                                        <p:tgtEl>
                                          <p:spTgt spid="3">
                                            <p:txEl>
                                              <p:pRg st="3" end="3"/>
                                            </p:txEl>
                                          </p:spTgt>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dissolve">
                                      <p:cBhvr>
                                        <p:cTn id="28" dur="500"/>
                                        <p:tgtEl>
                                          <p:spTgt spid="3">
                                            <p:txEl>
                                              <p:pRg st="4" end="4"/>
                                            </p:txEl>
                                          </p:spTgt>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dissolve">
                                      <p:cBhvr>
                                        <p:cTn id="31" dur="500"/>
                                        <p:tgtEl>
                                          <p:spTgt spid="3">
                                            <p:txEl>
                                              <p:pRg st="5" end="5"/>
                                            </p:txEl>
                                          </p:spTgt>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dissolve">
                                      <p:cBhvr>
                                        <p:cTn id="34" dur="500"/>
                                        <p:tgtEl>
                                          <p:spTgt spid="3">
                                            <p:txEl>
                                              <p:pRg st="6" end="6"/>
                                            </p:txEl>
                                          </p:spTgt>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dissolve">
                                      <p:cBhvr>
                                        <p:cTn id="37" dur="500"/>
                                        <p:tgtEl>
                                          <p:spTgt spid="3">
                                            <p:txEl>
                                              <p:pRg st="7" end="7"/>
                                            </p:txEl>
                                          </p:spTgt>
                                        </p:tgtEl>
                                      </p:cBhvr>
                                    </p:animEffect>
                                  </p:childTnLst>
                                </p:cTn>
                              </p:par>
                              <p:par>
                                <p:cTn id="38" presetID="9" presetClass="entr" presetSubtype="0" fill="hold" grpId="0" nodeType="with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dissolve">
                                      <p:cBhvr>
                                        <p:cTn id="40" dur="500"/>
                                        <p:tgtEl>
                                          <p:spTgt spid="3">
                                            <p:txEl>
                                              <p:pRg st="8" end="8"/>
                                            </p:txEl>
                                          </p:spTgt>
                                        </p:tgtEl>
                                      </p:cBhvr>
                                    </p:animEffect>
                                  </p:childTnLst>
                                </p:cTn>
                              </p:par>
                              <p:par>
                                <p:cTn id="41" presetID="9" presetClass="entr" presetSubtype="0" fill="hold" grpId="0"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dissolve">
                                      <p:cBhvr>
                                        <p:cTn id="43" dur="500"/>
                                        <p:tgtEl>
                                          <p:spTgt spid="3">
                                            <p:txEl>
                                              <p:pRg st="9" end="9"/>
                                            </p:txEl>
                                          </p:spTgt>
                                        </p:tgtEl>
                                      </p:cBhvr>
                                    </p:animEffect>
                                  </p:childTnLst>
                                </p:cTn>
                              </p:par>
                              <p:par>
                                <p:cTn id="44" presetID="9" presetClass="entr" presetSubtype="0" fill="hold" grpId="0" nodeType="withEffect">
                                  <p:stCondLst>
                                    <p:cond delay="0"/>
                                  </p:stCondLst>
                                  <p:childTnLst>
                                    <p:set>
                                      <p:cBhvr>
                                        <p:cTn id="45" dur="1" fill="hold">
                                          <p:stCondLst>
                                            <p:cond delay="0"/>
                                          </p:stCondLst>
                                        </p:cTn>
                                        <p:tgtEl>
                                          <p:spTgt spid="3">
                                            <p:txEl>
                                              <p:pRg st="10" end="10"/>
                                            </p:txEl>
                                          </p:spTgt>
                                        </p:tgtEl>
                                        <p:attrNameLst>
                                          <p:attrName>style.visibility</p:attrName>
                                        </p:attrNameLst>
                                      </p:cBhvr>
                                      <p:to>
                                        <p:strVal val="visible"/>
                                      </p:to>
                                    </p:set>
                                    <p:animEffect transition="in" filter="dissolve">
                                      <p:cBhvr>
                                        <p:cTn id="46" dur="500"/>
                                        <p:tgtEl>
                                          <p:spTgt spid="3">
                                            <p:txEl>
                                              <p:pRg st="10" end="10"/>
                                            </p:txEl>
                                          </p:spTgt>
                                        </p:tgtEl>
                                      </p:cBhvr>
                                    </p:animEffect>
                                  </p:childTnLst>
                                </p:cTn>
                              </p:par>
                              <p:par>
                                <p:cTn id="47" presetID="9" presetClass="entr" presetSubtype="0" fill="hold" grpId="0" nodeType="with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dissolve">
                                      <p:cBhvr>
                                        <p:cTn id="49" dur="500"/>
                                        <p:tgtEl>
                                          <p:spTgt spid="3">
                                            <p:txEl>
                                              <p:pRg st="11" end="11"/>
                                            </p:txEl>
                                          </p:spTgt>
                                        </p:tgtEl>
                                      </p:cBhvr>
                                    </p:animEffect>
                                  </p:childTnLst>
                                </p:cTn>
                              </p:par>
                              <p:par>
                                <p:cTn id="50" presetID="9" presetClass="entr" presetSubtype="0" fill="hold" grpId="0" nodeType="withEffect">
                                  <p:stCondLst>
                                    <p:cond delay="0"/>
                                  </p:stCondLst>
                                  <p:childTnLst>
                                    <p:set>
                                      <p:cBhvr>
                                        <p:cTn id="51" dur="1" fill="hold">
                                          <p:stCondLst>
                                            <p:cond delay="0"/>
                                          </p:stCondLst>
                                        </p:cTn>
                                        <p:tgtEl>
                                          <p:spTgt spid="3">
                                            <p:txEl>
                                              <p:pRg st="12" end="12"/>
                                            </p:txEl>
                                          </p:spTgt>
                                        </p:tgtEl>
                                        <p:attrNameLst>
                                          <p:attrName>style.visibility</p:attrName>
                                        </p:attrNameLst>
                                      </p:cBhvr>
                                      <p:to>
                                        <p:strVal val="visible"/>
                                      </p:to>
                                    </p:set>
                                    <p:animEffect transition="in" filter="dissolve">
                                      <p:cBhvr>
                                        <p:cTn id="52" dur="500"/>
                                        <p:tgtEl>
                                          <p:spTgt spid="3">
                                            <p:txEl>
                                              <p:pRg st="12" end="12"/>
                                            </p:txEl>
                                          </p:spTgt>
                                        </p:tgtEl>
                                      </p:cBhvr>
                                    </p:animEffect>
                                  </p:childTnLst>
                                </p:cTn>
                              </p:par>
                              <p:par>
                                <p:cTn id="53" presetID="9" presetClass="entr" presetSubtype="0" fill="hold" grpId="0" nodeType="with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animEffect transition="in" filter="dissolve">
                                      <p:cBhvr>
                                        <p:cTn id="55" dur="500"/>
                                        <p:tgtEl>
                                          <p:spTgt spid="3">
                                            <p:txEl>
                                              <p:pRg st="13" end="13"/>
                                            </p:txEl>
                                          </p:spTgt>
                                        </p:tgtEl>
                                      </p:cBhvr>
                                    </p:animEffect>
                                  </p:childTnLst>
                                </p:cTn>
                              </p:par>
                              <p:par>
                                <p:cTn id="56" presetID="9" presetClass="entr" presetSubtype="0" fill="hold" grpId="0" nodeType="withEffect">
                                  <p:stCondLst>
                                    <p:cond delay="0"/>
                                  </p:stCondLst>
                                  <p:childTnLst>
                                    <p:set>
                                      <p:cBhvr>
                                        <p:cTn id="57" dur="1" fill="hold">
                                          <p:stCondLst>
                                            <p:cond delay="0"/>
                                          </p:stCondLst>
                                        </p:cTn>
                                        <p:tgtEl>
                                          <p:spTgt spid="3">
                                            <p:txEl>
                                              <p:pRg st="14" end="14"/>
                                            </p:txEl>
                                          </p:spTgt>
                                        </p:tgtEl>
                                        <p:attrNameLst>
                                          <p:attrName>style.visibility</p:attrName>
                                        </p:attrNameLst>
                                      </p:cBhvr>
                                      <p:to>
                                        <p:strVal val="visible"/>
                                      </p:to>
                                    </p:set>
                                    <p:animEffect transition="in" filter="dissolve">
                                      <p:cBhvr>
                                        <p:cTn id="58" dur="500"/>
                                        <p:tgtEl>
                                          <p:spTgt spid="3">
                                            <p:txEl>
                                              <p:pRg st="14" end="14"/>
                                            </p:txEl>
                                          </p:spTgt>
                                        </p:tgtEl>
                                      </p:cBhvr>
                                    </p:animEffect>
                                  </p:childTnLst>
                                </p:cTn>
                              </p:par>
                              <p:par>
                                <p:cTn id="59" presetID="9" presetClass="entr" presetSubtype="0" fill="hold" grpId="0" nodeType="withEffect">
                                  <p:stCondLst>
                                    <p:cond delay="0"/>
                                  </p:stCondLst>
                                  <p:childTnLst>
                                    <p:set>
                                      <p:cBhvr>
                                        <p:cTn id="60" dur="1" fill="hold">
                                          <p:stCondLst>
                                            <p:cond delay="0"/>
                                          </p:stCondLst>
                                        </p:cTn>
                                        <p:tgtEl>
                                          <p:spTgt spid="3">
                                            <p:txEl>
                                              <p:pRg st="15" end="15"/>
                                            </p:txEl>
                                          </p:spTgt>
                                        </p:tgtEl>
                                        <p:attrNameLst>
                                          <p:attrName>style.visibility</p:attrName>
                                        </p:attrNameLst>
                                      </p:cBhvr>
                                      <p:to>
                                        <p:strVal val="visible"/>
                                      </p:to>
                                    </p:set>
                                    <p:animEffect transition="in" filter="dissolve">
                                      <p:cBhvr>
                                        <p:cTn id="61" dur="500"/>
                                        <p:tgtEl>
                                          <p:spTgt spid="3">
                                            <p:txEl>
                                              <p:pRg st="15" end="15"/>
                                            </p:txEl>
                                          </p:spTgt>
                                        </p:tgtEl>
                                      </p:cBhvr>
                                    </p:animEffect>
                                  </p:childTnLst>
                                </p:cTn>
                              </p:par>
                              <p:par>
                                <p:cTn id="62" presetID="9" presetClass="entr" presetSubtype="0" fill="hold" grpId="0" nodeType="withEffect">
                                  <p:stCondLst>
                                    <p:cond delay="0"/>
                                  </p:stCondLst>
                                  <p:childTnLst>
                                    <p:set>
                                      <p:cBhvr>
                                        <p:cTn id="63" dur="1" fill="hold">
                                          <p:stCondLst>
                                            <p:cond delay="0"/>
                                          </p:stCondLst>
                                        </p:cTn>
                                        <p:tgtEl>
                                          <p:spTgt spid="3">
                                            <p:txEl>
                                              <p:pRg st="16" end="16"/>
                                            </p:txEl>
                                          </p:spTgt>
                                        </p:tgtEl>
                                        <p:attrNameLst>
                                          <p:attrName>style.visibility</p:attrName>
                                        </p:attrNameLst>
                                      </p:cBhvr>
                                      <p:to>
                                        <p:strVal val="visible"/>
                                      </p:to>
                                    </p:set>
                                    <p:animEffect transition="in" filter="dissolve">
                                      <p:cBhvr>
                                        <p:cTn id="64" dur="5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5"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6|0.4"/>
</p:tagLst>
</file>

<file path=ppt/tags/tag2.xml><?xml version="1.0" encoding="utf-8"?>
<p:tagLst xmlns:a="http://schemas.openxmlformats.org/drawingml/2006/main" xmlns:r="http://schemas.openxmlformats.org/officeDocument/2006/relationships" xmlns:p="http://schemas.openxmlformats.org/presentationml/2006/main">
  <p:tag name="TIMING" val="|1.5|0.5|0.5|84.3"/>
</p:tagLst>
</file>

<file path=ppt/tags/tag3.xml><?xml version="1.0" encoding="utf-8"?>
<p:tagLst xmlns:a="http://schemas.openxmlformats.org/drawingml/2006/main" xmlns:r="http://schemas.openxmlformats.org/officeDocument/2006/relationships" xmlns:p="http://schemas.openxmlformats.org/presentationml/2006/main">
  <p:tag name="TIMING" val="|1.3|0.4|0.4|0.4|0.1|0.1|0.2|0.4|0.5|0.5|0.6"/>
</p:tagLst>
</file>

<file path=ppt/tags/tag4.xml><?xml version="1.0" encoding="utf-8"?>
<p:tagLst xmlns:a="http://schemas.openxmlformats.org/drawingml/2006/main" xmlns:r="http://schemas.openxmlformats.org/officeDocument/2006/relationships" xmlns:p="http://schemas.openxmlformats.org/presentationml/2006/main">
  <p:tag name="TIMING" val="|1.3|0.6|0.7"/>
</p:tagLst>
</file>

<file path=ppt/tags/tag5.xml><?xml version="1.0" encoding="utf-8"?>
<p:tagLst xmlns:a="http://schemas.openxmlformats.org/drawingml/2006/main" xmlns:r="http://schemas.openxmlformats.org/officeDocument/2006/relationships" xmlns:p="http://schemas.openxmlformats.org/presentationml/2006/main">
  <p:tag name="TIMING" val="|0.7|0.5"/>
</p:tagLst>
</file>

<file path=ppt/tags/tag6.xml><?xml version="1.0" encoding="utf-8"?>
<p:tagLst xmlns:a="http://schemas.openxmlformats.org/drawingml/2006/main" xmlns:r="http://schemas.openxmlformats.org/officeDocument/2006/relationships" xmlns:p="http://schemas.openxmlformats.org/presentationml/2006/main">
  <p:tag name="TIMING" val="|0.7|1.8"/>
</p:tagLst>
</file>

<file path=ppt/tags/tag7.xml><?xml version="1.0" encoding="utf-8"?>
<p:tagLst xmlns:a="http://schemas.openxmlformats.org/drawingml/2006/main" xmlns:r="http://schemas.openxmlformats.org/officeDocument/2006/relationships" xmlns:p="http://schemas.openxmlformats.org/presentationml/2006/main">
  <p:tag name="TIMING" val="|1.6|0.2|0.8|1.1|0.4|0.4|0|0|0|0|0|0"/>
</p:tagLst>
</file>

<file path=ppt/tags/tag8.xml><?xml version="1.0" encoding="utf-8"?>
<p:tagLst xmlns:a="http://schemas.openxmlformats.org/drawingml/2006/main" xmlns:r="http://schemas.openxmlformats.org/officeDocument/2006/relationships" xmlns:p="http://schemas.openxmlformats.org/presentationml/2006/main">
  <p:tag name="TIMING" val="|0.4|0.8|17.7|5|3.4|2.2|3.6|30.1"/>
</p:tagLst>
</file>

<file path=ppt/tags/tag9.xml><?xml version="1.0" encoding="utf-8"?>
<p:tagLst xmlns:a="http://schemas.openxmlformats.org/drawingml/2006/main" xmlns:r="http://schemas.openxmlformats.org/officeDocument/2006/relationships" xmlns:p="http://schemas.openxmlformats.org/presentationml/2006/main">
  <p:tag name="TIMING" val="|1.2|1.4|1.9|0.4|0.4|2.2|76.6|0.5|0.6|0.6"/>
</p:tagLst>
</file>

<file path=ppt/tags/tag10.xml><?xml version="1.0" encoding="utf-8"?>
<p:tagLst xmlns:a="http://schemas.openxmlformats.org/drawingml/2006/main" xmlns:r="http://schemas.openxmlformats.org/officeDocument/2006/relationships" xmlns:p="http://schemas.openxmlformats.org/presentationml/2006/main">
  <p:tag name="TIMING" val="|1.9|0.6|1.2|0.2|2.9|0.5|102.7|0.6"/>
</p:tagLst>
</file>

<file path=ppt/tags/tag11.xml><?xml version="1.0" encoding="utf-8"?>
<p:tagLst xmlns:a="http://schemas.openxmlformats.org/drawingml/2006/main" xmlns:r="http://schemas.openxmlformats.org/officeDocument/2006/relationships" xmlns:p="http://schemas.openxmlformats.org/presentationml/2006/main">
  <p:tag name="TIMING" val="|1.4|0.8|2.2|11.3|3.3|5.5|74.7|0.4|0.4|0.5|0.4"/>
</p:tagLst>
</file>

<file path=ppt/tags/tag12.xml><?xml version="1.0" encoding="utf-8"?>
<p:tagLst xmlns:a="http://schemas.openxmlformats.org/drawingml/2006/main" xmlns:r="http://schemas.openxmlformats.org/officeDocument/2006/relationships" xmlns:p="http://schemas.openxmlformats.org/presentationml/2006/main">
  <p:tag name="TIMING" val="|0.9|0.4|0.3|0.3|0.3|0.3|0.3|0.3|0.4|77.1"/>
</p:tagLst>
</file>

<file path=ppt/tags/tag13.xml><?xml version="1.0" encoding="utf-8"?>
<p:tagLst xmlns:a="http://schemas.openxmlformats.org/drawingml/2006/main" xmlns:r="http://schemas.openxmlformats.org/officeDocument/2006/relationships" xmlns:p="http://schemas.openxmlformats.org/presentationml/2006/main">
  <p:tag name="TIMING" val="|0.9|3.6|0.4|0.7|17.4|0.5|0.5|0.4|0.5|1.4"/>
</p:tagLst>
</file>

<file path=ppt/tags/tag14.xml><?xml version="1.0" encoding="utf-8"?>
<p:tagLst xmlns:a="http://schemas.openxmlformats.org/drawingml/2006/main" xmlns:r="http://schemas.openxmlformats.org/officeDocument/2006/relationships" xmlns:p="http://schemas.openxmlformats.org/presentationml/2006/main">
  <p:tag name="TIMING" val="|0.6|3.2|0.6|0.8|1.8"/>
</p:tagLst>
</file>

<file path=ppt/tags/tag15.xml><?xml version="1.0" encoding="utf-8"?>
<p:tagLst xmlns:a="http://schemas.openxmlformats.org/drawingml/2006/main" xmlns:r="http://schemas.openxmlformats.org/officeDocument/2006/relationships" xmlns:p="http://schemas.openxmlformats.org/presentationml/2006/main">
  <p:tag name="TIMING" val="|0.3|1"/>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1304</Words>
  <Application>Microsoft Office PowerPoint</Application>
  <PresentationFormat>Widescreen</PresentationFormat>
  <Paragraphs>125</Paragraphs>
  <Slides>15</Slides>
  <Notes>2</Notes>
  <HiddenSlides>0</HiddenSlides>
  <MMClips>15</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Type 2 diabetes: A person-centred care plan </vt:lpstr>
      <vt:lpstr>What is type 2 diabetes? </vt:lpstr>
      <vt:lpstr>Fictional patient : Daniel Silva </vt:lpstr>
      <vt:lpstr>Relevant Anatomy: The pancreas </vt:lpstr>
      <vt:lpstr>How Blood glucose is normally controlled </vt:lpstr>
      <vt:lpstr>What happens in type 2 diabetes </vt:lpstr>
      <vt:lpstr>Risk factors </vt:lpstr>
      <vt:lpstr>Signs and symptoms </vt:lpstr>
      <vt:lpstr>Diagnosis and assessment </vt:lpstr>
      <vt:lpstr>Daniels care plan </vt:lpstr>
      <vt:lpstr>Treatment and medication </vt:lpstr>
      <vt:lpstr>Monitoring </vt:lpstr>
      <vt:lpstr>Communication and ethical considerations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 A person-centred care plan</dc:title>
  <dc:creator>Joylynn Barros (2413613)</dc:creator>
  <cp:lastModifiedBy>Joylynn Barros (2413613)</cp:lastModifiedBy>
  <cp:revision>3</cp:revision>
  <dcterms:created xsi:type="dcterms:W3CDTF">2026-08-10T01:30:29Z</dcterms:created>
  <dcterms:modified xsi:type="dcterms:W3CDTF">2026-08-10T13:11:10Z</dcterms:modified>
</cp:coreProperties>
</file>