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6" r:id="rId2"/>
    <p:sldId id="257" r:id="rId3"/>
    <p:sldId id="260" r:id="rId4"/>
    <p:sldId id="261" r:id="rId5"/>
    <p:sldId id="258" r:id="rId6"/>
    <p:sldId id="259"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EFD0"/>
    <a:srgbClr val="FAEBD6"/>
    <a:srgbClr val="DEDAF6"/>
    <a:srgbClr val="FFE7FA"/>
    <a:srgbClr val="D5F9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1551" autoAdjust="0"/>
  </p:normalViewPr>
  <p:slideViewPr>
    <p:cSldViewPr snapToGrid="0">
      <p:cViewPr varScale="1">
        <p:scale>
          <a:sx n="71" d="100"/>
          <a:sy n="71" d="100"/>
        </p:scale>
        <p:origin x="48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9312E3-B7AE-4DB4-8286-78ED2BCDF763}"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39EB2A-1E18-4E89-B764-7110844038A3}" type="slidenum">
              <a:rPr lang="en-GB" smtClean="0"/>
              <a:t>‹#›</a:t>
            </a:fld>
            <a:endParaRPr lang="en-GB"/>
          </a:p>
        </p:txBody>
      </p:sp>
    </p:spTree>
    <p:extLst>
      <p:ext uri="{BB962C8B-B14F-4D97-AF65-F5344CB8AC3E}">
        <p14:creationId xmlns:p14="http://schemas.microsoft.com/office/powerpoint/2010/main" val="1360373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and the presentation of the structure</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will examine the issues that will be affecting the company Green Haven Florists, which is an independent florist based in Norwich, UK. Based on this, the presentation will initially highlight the context of the business, through mentioning their history, values as well as the current decline in the in-store sales. Further, the presentation will analyse the nature as well as the scope of the key challenges that will be impacting the foot traffic as well as revenue. This section will also include the external market pressure as well as constraints of the internal operational aspects. Later on, a fishbone diagram will be highlighting in this presentation for mentioning the root causes of declining in-store of the company.</a:t>
            </a:r>
            <a:endParaRPr lang="en-US" dirty="0"/>
          </a:p>
        </p:txBody>
      </p:sp>
      <p:sp>
        <p:nvSpPr>
          <p:cNvPr id="4" name="Slide Number Placeholder 3"/>
          <p:cNvSpPr>
            <a:spLocks noGrp="1"/>
          </p:cNvSpPr>
          <p:nvPr>
            <p:ph type="sldNum" sz="quarter" idx="5"/>
          </p:nvPr>
        </p:nvSpPr>
        <p:spPr/>
        <p:txBody>
          <a:bodyPr/>
          <a:lstStyle/>
          <a:p>
            <a:fld id="{2639EB2A-1E18-4E89-B764-7110844038A3}" type="slidenum">
              <a:rPr lang="en-GB" smtClean="0"/>
              <a:t>3</a:t>
            </a:fld>
            <a:endParaRPr lang="en-GB"/>
          </a:p>
        </p:txBody>
      </p:sp>
    </p:spTree>
    <p:extLst>
      <p:ext uri="{BB962C8B-B14F-4D97-AF65-F5344CB8AC3E}">
        <p14:creationId xmlns:p14="http://schemas.microsoft.com/office/powerpoint/2010/main" val="2525954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and Scope of issues that are impacting the in-store sales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the context, the in-store sales of Green Haven Florists have been declined by almost 30% over the past year due to the combination of external as well as internal factors </a:t>
            </a:r>
            <a:r>
              <a:rPr lang="en-US" sz="1200" kern="1200" dirty="0">
                <a:solidFill>
                  <a:schemeClr val="tx1"/>
                </a:solidFill>
                <a:effectLst/>
                <a:latin typeface="+mn-lt"/>
                <a:ea typeface="+mn-ea"/>
                <a:cs typeface="+mn-cs"/>
              </a:rPr>
              <a:t>(Devine, 2025)</a:t>
            </a:r>
            <a:r>
              <a:rPr lang="en-GB" sz="1200" kern="1200" dirty="0">
                <a:solidFill>
                  <a:schemeClr val="tx1"/>
                </a:solidFill>
                <a:effectLst/>
                <a:latin typeface="+mn-lt"/>
                <a:ea typeface="+mn-ea"/>
                <a:cs typeface="+mn-cs"/>
              </a:rPr>
              <a:t>. Based on the external factors, the organisation has been facing issues like a reduction in the high-street footfall, increased competition from significant online retailers, along with rising costs of the suppliers. All these factors have weakened the sales performance of Green Haven Florists </a:t>
            </a:r>
            <a:r>
              <a:rPr lang="en-US" sz="1200" kern="1200" dirty="0">
                <a:solidFill>
                  <a:schemeClr val="tx1"/>
                </a:solidFill>
                <a:effectLst/>
                <a:latin typeface="+mn-lt"/>
                <a:ea typeface="+mn-ea"/>
                <a:cs typeface="+mn-cs"/>
              </a:rPr>
              <a:t>(Dean, 2025)</a:t>
            </a:r>
            <a:r>
              <a:rPr lang="en-GB" sz="1200" kern="1200" dirty="0">
                <a:solidFill>
                  <a:schemeClr val="tx1"/>
                </a:solidFill>
                <a:effectLst/>
                <a:latin typeface="+mn-lt"/>
                <a:ea typeface="+mn-ea"/>
                <a:cs typeface="+mn-cs"/>
              </a:rPr>
              <a:t>. From the internal context, the company is facing constraints in the context of limitations in the digital capability, an outdated website as well as the lack of flexible services. Even after maintaining string product quality, Green Haven Florists is still facing issues of changing customer demands as well as intensified local competition. </a:t>
            </a:r>
            <a:endParaRPr lang="en-US" dirty="0"/>
          </a:p>
        </p:txBody>
      </p:sp>
      <p:sp>
        <p:nvSpPr>
          <p:cNvPr id="4" name="Slide Number Placeholder 3"/>
          <p:cNvSpPr>
            <a:spLocks noGrp="1"/>
          </p:cNvSpPr>
          <p:nvPr>
            <p:ph type="sldNum" sz="quarter" idx="5"/>
          </p:nvPr>
        </p:nvSpPr>
        <p:spPr/>
        <p:txBody>
          <a:bodyPr/>
          <a:lstStyle/>
          <a:p>
            <a:fld id="{2639EB2A-1E18-4E89-B764-7110844038A3}" type="slidenum">
              <a:rPr lang="en-GB" smtClean="0"/>
              <a:t>4</a:t>
            </a:fld>
            <a:endParaRPr lang="en-GB"/>
          </a:p>
        </p:txBody>
      </p:sp>
    </p:spTree>
    <p:extLst>
      <p:ext uri="{BB962C8B-B14F-4D97-AF65-F5344CB8AC3E}">
        <p14:creationId xmlns:p14="http://schemas.microsoft.com/office/powerpoint/2010/main" val="2600125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Application of the 5W&amp;2H model for Green Haven Florists </a:t>
            </a:r>
          </a:p>
          <a:p>
            <a:pPr marL="0" marR="0" algn="ctr">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Factors </a:t>
            </a:r>
            <a:endParaRPr lang="en-GB" sz="1800" dirty="0">
              <a:effectLst/>
              <a:latin typeface="Times New Roman" panose="02020603050405020304" pitchFamily="18" charset="0"/>
              <a:ea typeface="Times New Roman" panose="02020603050405020304" pitchFamily="18" charset="0"/>
            </a:endParaRPr>
          </a:p>
          <a:p>
            <a:pPr marL="0" marR="0" algn="ctr">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Analysis </a:t>
            </a:r>
            <a:endParaRPr lang="en-GB" sz="1800" dirty="0">
              <a:effectLst/>
              <a:latin typeface="Times New Roman" panose="02020603050405020304" pitchFamily="18" charset="0"/>
              <a:ea typeface="Times New Roman" panose="02020603050405020304" pitchFamily="18" charset="0"/>
            </a:endParaRP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What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Currently, Green Haven Florists is experiencing a 30 % decline in its store sales due to the rising costs of eco-friendly packaging materials and flowers. The online service patterns are also evolving as per consumer preferences, boosting marketing competition.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Why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Fewer people visit the shop of the company, which is the main reason for the decline in its sales productivity. Most of the customers are likely to buy their essentials from online platforms and marketplaces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Thursd</a:t>
            </a:r>
            <a:r>
              <a:rPr lang="en-US" sz="1800" dirty="0">
                <a:effectLst/>
                <a:latin typeface="Times New Roman" panose="02020603050405020304" pitchFamily="18" charset="0"/>
                <a:ea typeface="Times New Roman" panose="02020603050405020304" pitchFamily="18" charset="0"/>
              </a:rPr>
              <a:t>, 2025)</a:t>
            </a:r>
            <a:r>
              <a:rPr lang="en-GB" sz="1800" dirty="0">
                <a:effectLst/>
                <a:latin typeface="Times New Roman" panose="02020603050405020304" pitchFamily="18" charset="0"/>
                <a:ea typeface="Times New Roman" panose="02020603050405020304" pitchFamily="18" charset="0"/>
              </a:rPr>
              <a:t>.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Where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Majorly, the sales decline problem is occurring in the physical store of the shop in Norwich, UK. Some problems are also arising in online platforms due to the outdated website and complex usage.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When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Over the last 12 months, Green Haven Florists has been experiencing issues, and this is still increasing as the online shopping trends are rising.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Who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overall business, including its owners, Liam and Priya are affected by the sales decline. Besides, the limited delivery options also affect customers by not fulfilling their requirements as well.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How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Nowadays, customers are very likely to conduct their shopping activities online for better convenience and competitive pricing. The increasing costs of eco-friendly packaging materials are also causing the problem (</a:t>
            </a:r>
            <a:r>
              <a:rPr lang="en-GB" sz="1800" dirty="0">
                <a:solidFill>
                  <a:srgbClr val="222222"/>
                </a:solidFill>
                <a:effectLst/>
                <a:latin typeface="Times New Roman" panose="02020603050405020304" pitchFamily="18" charset="0"/>
                <a:ea typeface="Times New Roman" panose="02020603050405020304" pitchFamily="18" charset="0"/>
              </a:rPr>
              <a:t>Rita and Ramos, 2022</a:t>
            </a:r>
            <a:r>
              <a:rPr lang="en-GB" sz="1800" dirty="0">
                <a:effectLst/>
                <a:latin typeface="Times New Roman" panose="02020603050405020304" pitchFamily="18" charset="0"/>
                <a:ea typeface="Times New Roman" panose="02020603050405020304" pitchFamily="18" charset="0"/>
              </a:rPr>
              <a:t>).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How Much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Due to the problems within the shop of Green Haven Florists, the sales of the firm have declined by 30 %. Although online sales have slightly increased, the overall scenario created a loss for the business. </a:t>
            </a:r>
          </a:p>
          <a:p>
            <a:endParaRPr lang="en-GB" dirty="0"/>
          </a:p>
        </p:txBody>
      </p:sp>
      <p:sp>
        <p:nvSpPr>
          <p:cNvPr id="4" name="Slide Number Placeholder 3"/>
          <p:cNvSpPr>
            <a:spLocks noGrp="1"/>
          </p:cNvSpPr>
          <p:nvPr>
            <p:ph type="sldNum" sz="quarter" idx="5"/>
          </p:nvPr>
        </p:nvSpPr>
        <p:spPr/>
        <p:txBody>
          <a:bodyPr/>
          <a:lstStyle/>
          <a:p>
            <a:fld id="{2639EB2A-1E18-4E89-B764-7110844038A3}" type="slidenum">
              <a:rPr lang="en-GB" smtClean="0"/>
              <a:t>5</a:t>
            </a:fld>
            <a:endParaRPr lang="en-GB"/>
          </a:p>
        </p:txBody>
      </p:sp>
    </p:spTree>
    <p:extLst>
      <p:ext uri="{BB962C8B-B14F-4D97-AF65-F5344CB8AC3E}">
        <p14:creationId xmlns:p14="http://schemas.microsoft.com/office/powerpoint/2010/main" val="2797228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Execution of the PESTLE analysis for the firm </a:t>
            </a:r>
          </a:p>
          <a:p>
            <a:pPr marL="0" marR="0" algn="ctr">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PESTLE Factors</a:t>
            </a:r>
            <a:endParaRPr lang="en-GB" sz="1800" dirty="0">
              <a:effectLst/>
              <a:latin typeface="Times New Roman" panose="02020603050405020304" pitchFamily="18" charset="0"/>
              <a:ea typeface="Times New Roman" panose="02020603050405020304" pitchFamily="18" charset="0"/>
            </a:endParaRPr>
          </a:p>
          <a:p>
            <a:pPr marL="0" marR="0" algn="ctr">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Analysis</a:t>
            </a:r>
            <a:endParaRPr lang="en-GB" sz="1800" dirty="0">
              <a:effectLst/>
              <a:latin typeface="Times New Roman" panose="02020603050405020304" pitchFamily="18" charset="0"/>
              <a:ea typeface="Times New Roman" panose="02020603050405020304" pitchFamily="18" charset="0"/>
            </a:endParaRP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Political Factors </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political stability of the UK is 0.26 points in 2024, which is fluctuating due to the changes in taxation, government rules and others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Theglobaleconomy</a:t>
            </a:r>
            <a:r>
              <a:rPr lang="en-US" sz="1800" dirty="0">
                <a:effectLst/>
                <a:latin typeface="Times New Roman" panose="02020603050405020304" pitchFamily="18" charset="0"/>
                <a:ea typeface="Times New Roman" panose="02020603050405020304" pitchFamily="18" charset="0"/>
              </a:rPr>
              <a:t>, 2026)</a:t>
            </a:r>
            <a:r>
              <a:rPr lang="en-GB" sz="1800" dirty="0">
                <a:effectLst/>
                <a:latin typeface="Times New Roman" panose="02020603050405020304" pitchFamily="18" charset="0"/>
                <a:ea typeface="Times New Roman" panose="02020603050405020304" pitchFamily="18" charset="0"/>
              </a:rPr>
              <a:t>. These are the main reasons for increasing the costs of flowers and packaging materials, and affecting the company.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Economic Factors</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rising inflation rate of the UK creates various problems in supply chains and fluctuates the costs of flowers. This significantly restricted the spending power of customers.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Social Factors</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Nowadays, people prefer sustainable products with personalised services (</a:t>
            </a:r>
            <a:r>
              <a:rPr lang="en-GB" sz="1800" dirty="0" err="1">
                <a:solidFill>
                  <a:srgbClr val="222222"/>
                </a:solidFill>
                <a:effectLst/>
                <a:latin typeface="Times New Roman" panose="02020603050405020304" pitchFamily="18" charset="0"/>
                <a:ea typeface="Times New Roman" panose="02020603050405020304" pitchFamily="18" charset="0"/>
              </a:rPr>
              <a:t>Piscitelli</a:t>
            </a:r>
            <a:r>
              <a:rPr lang="en-GB" sz="1800" dirty="0">
                <a:solidFill>
                  <a:srgbClr val="222222"/>
                </a:solidFill>
                <a:effectLst/>
                <a:latin typeface="Times New Roman" panose="02020603050405020304" pitchFamily="18" charset="0"/>
                <a:ea typeface="Times New Roman" panose="02020603050405020304" pitchFamily="18" charset="0"/>
              </a:rPr>
              <a:t> and </a:t>
            </a:r>
            <a:r>
              <a:rPr lang="en-GB" sz="1800" dirty="0" err="1">
                <a:solidFill>
                  <a:srgbClr val="222222"/>
                </a:solidFill>
                <a:effectLst/>
                <a:latin typeface="Times New Roman" panose="02020603050405020304" pitchFamily="18" charset="0"/>
                <a:ea typeface="Times New Roman" panose="02020603050405020304" pitchFamily="18" charset="0"/>
              </a:rPr>
              <a:t>D’Uggento</a:t>
            </a:r>
            <a:r>
              <a:rPr lang="en-GB" sz="1800" dirty="0">
                <a:solidFill>
                  <a:srgbClr val="222222"/>
                </a:solidFill>
                <a:effectLst/>
                <a:latin typeface="Times New Roman" panose="02020603050405020304" pitchFamily="18" charset="0"/>
                <a:ea typeface="Times New Roman" panose="02020603050405020304" pitchFamily="18" charset="0"/>
              </a:rPr>
              <a:t>, 2022</a:t>
            </a:r>
            <a:r>
              <a:rPr lang="en-GB" sz="1800" dirty="0">
                <a:effectLst/>
                <a:latin typeface="Times New Roman" panose="02020603050405020304" pitchFamily="18" charset="0"/>
                <a:ea typeface="Times New Roman" panose="02020603050405020304" pitchFamily="18" charset="0"/>
              </a:rPr>
              <a:t>). The business can incorporate these to stay relevant and flexible. According to customer expectations, the business should also focus on streamlining its online facilities.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Technological Factors</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rising trends of social media marketing and advanced website design are very relevant in the UK market. In this context, the outdated technological infrastructure of Green Haven Florists creates difficulties in resonating with ongoing market expectations and reaching more customers.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Legal Factors</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To stay legally relevant in the UK, businesses should comply with many regulations, such as consumer protection laws, health and safety legislations and others. By following these, the company can ensure smooth operations and transparency. </a:t>
            </a:r>
          </a:p>
          <a:p>
            <a:pPr marL="0" marR="0" algn="ctr">
              <a:lnSpc>
                <a:spcPct val="200000"/>
              </a:lnSpc>
              <a:spcBef>
                <a:spcPts val="0"/>
              </a:spcBef>
              <a:spcAft>
                <a:spcPts val="0"/>
              </a:spcAft>
            </a:pPr>
            <a:r>
              <a:rPr lang="en-GB" sz="1800" i="1" dirty="0">
                <a:effectLst/>
                <a:latin typeface="Times New Roman" panose="02020603050405020304" pitchFamily="18" charset="0"/>
                <a:ea typeface="Times New Roman" panose="02020603050405020304" pitchFamily="18" charset="0"/>
              </a:rPr>
              <a:t>Environmental Factors</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eco-friendly packaging is very popular in Green Haven Florists. However, this has become expensive in the UK market. Green Haven Florists should also focus on sustainable outsourcing to attract and retain customers as well </a:t>
            </a:r>
            <a:r>
              <a:rPr lang="en-US" sz="1800" dirty="0">
                <a:effectLst/>
                <a:latin typeface="Times New Roman" panose="02020603050405020304" pitchFamily="18" charset="0"/>
                <a:ea typeface="Times New Roman" panose="02020603050405020304" pitchFamily="18" charset="0"/>
              </a:rPr>
              <a:t>(Brooke, 2024)</a:t>
            </a:r>
            <a:r>
              <a:rPr lang="en-GB" sz="1800" dirty="0">
                <a:effectLst/>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2639EB2A-1E18-4E89-B764-7110844038A3}" type="slidenum">
              <a:rPr lang="en-GB" smtClean="0"/>
              <a:t>6</a:t>
            </a:fld>
            <a:endParaRPr lang="en-GB"/>
          </a:p>
        </p:txBody>
      </p:sp>
    </p:spTree>
    <p:extLst>
      <p:ext uri="{BB962C8B-B14F-4D97-AF65-F5344CB8AC3E}">
        <p14:creationId xmlns:p14="http://schemas.microsoft.com/office/powerpoint/2010/main" val="120552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Creation and application of Fishbone Diagram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Fishbone Diagram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Source: (Author)</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Creation</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fishbone diagram is also known as the Ishikawa Diagram, which is mentioned as the problem-solving tool for identifying as well as categorising the root causes of particular issues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Gurnov</a:t>
            </a:r>
            <a:r>
              <a:rPr lang="en-US" sz="1200" kern="1200" dirty="0">
                <a:solidFill>
                  <a:schemeClr val="tx1"/>
                </a:solidFill>
                <a:effectLst/>
                <a:latin typeface="+mn-lt"/>
                <a:ea typeface="+mn-ea"/>
                <a:cs typeface="+mn-cs"/>
              </a:rPr>
              <a:t>, 2025)</a:t>
            </a:r>
            <a:r>
              <a:rPr lang="en-GB" sz="1200" kern="1200" dirty="0">
                <a:solidFill>
                  <a:schemeClr val="tx1"/>
                </a:solidFill>
                <a:effectLst/>
                <a:latin typeface="+mn-lt"/>
                <a:ea typeface="+mn-ea"/>
                <a:cs typeface="+mn-cs"/>
              </a:rPr>
              <a:t>. For the company, Green Haven Florists, the major problem has been identified as the decline in in-store sales. Based on this, the diagram has categorised the factors into six main aspects, which include people, processes, place, product, price as well as promotion.</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Application</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Due to the application of the fishbone diagram, it is evident that limited digital skills, rising costs of sustainable materials, reduction in high-street activity are collectively impacting the customer footfall. This diagram has also showcased that while maintaining the strongest product quality, the convenience gaps and the pricing pressure are continuously pushing the customers towards their competitors. This has also been analysed that the organisers are required to improve the digital marketing, service flexibility as well as customer engagement. </a:t>
            </a:r>
            <a:endParaRPr lang="en-US" dirty="0"/>
          </a:p>
        </p:txBody>
      </p:sp>
      <p:sp>
        <p:nvSpPr>
          <p:cNvPr id="4" name="Slide Number Placeholder 3"/>
          <p:cNvSpPr>
            <a:spLocks noGrp="1"/>
          </p:cNvSpPr>
          <p:nvPr>
            <p:ph type="sldNum" sz="quarter" idx="5"/>
          </p:nvPr>
        </p:nvSpPr>
        <p:spPr/>
        <p:txBody>
          <a:bodyPr/>
          <a:lstStyle/>
          <a:p>
            <a:fld id="{2639EB2A-1E18-4E89-B764-7110844038A3}" type="slidenum">
              <a:rPr lang="en-GB" smtClean="0"/>
              <a:t>7</a:t>
            </a:fld>
            <a:endParaRPr lang="en-GB"/>
          </a:p>
        </p:txBody>
      </p:sp>
    </p:spTree>
    <p:extLst>
      <p:ext uri="{BB962C8B-B14F-4D97-AF65-F5344CB8AC3E}">
        <p14:creationId xmlns:p14="http://schemas.microsoft.com/office/powerpoint/2010/main" val="2504052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Summary of the findings</a:t>
            </a:r>
            <a:endParaRPr lang="en-US" sz="1200" b="1"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presentation has highlighted the major issues of the company, Green Haven Florists, of their in-store decline due to the reduced foot traffic and changing customer behaviour. </a:t>
            </a:r>
            <a:endParaRPr lang="en-US"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Online growth has been insufficient for the company for losing the physical stores.</a:t>
            </a:r>
            <a:endParaRPr lang="en-US"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The 5W2H and PESTLE methods has also been highlighted in this presentation with its application in the company. </a:t>
            </a:r>
            <a:endParaRPr lang="en-US"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Fishbone diagram and their application based on the company have been showcased in the presentation.</a:t>
            </a:r>
            <a:endParaRPr lang="en-US" dirty="0"/>
          </a:p>
        </p:txBody>
      </p:sp>
      <p:sp>
        <p:nvSpPr>
          <p:cNvPr id="4" name="Slide Number Placeholder 3"/>
          <p:cNvSpPr>
            <a:spLocks noGrp="1"/>
          </p:cNvSpPr>
          <p:nvPr>
            <p:ph type="sldNum" sz="quarter" idx="5"/>
          </p:nvPr>
        </p:nvSpPr>
        <p:spPr/>
        <p:txBody>
          <a:bodyPr/>
          <a:lstStyle/>
          <a:p>
            <a:fld id="{2639EB2A-1E18-4E89-B764-7110844038A3}" type="slidenum">
              <a:rPr lang="en-GB" smtClean="0"/>
              <a:t>8</a:t>
            </a:fld>
            <a:endParaRPr lang="en-GB"/>
          </a:p>
        </p:txBody>
      </p:sp>
    </p:spTree>
    <p:extLst>
      <p:ext uri="{BB962C8B-B14F-4D97-AF65-F5344CB8AC3E}">
        <p14:creationId xmlns:p14="http://schemas.microsoft.com/office/powerpoint/2010/main" val="1413061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Brooke, J. (2024) </a:t>
            </a:r>
            <a:r>
              <a:rPr lang="en-GB" sz="1200" i="1" kern="1200" dirty="0">
                <a:solidFill>
                  <a:schemeClr val="tx1"/>
                </a:solidFill>
                <a:effectLst/>
                <a:latin typeface="+mn-lt"/>
                <a:ea typeface="+mn-ea"/>
                <a:cs typeface="+mn-cs"/>
              </a:rPr>
              <a:t>Eco-friendly and Sustainable Floral Products To Love. </a:t>
            </a:r>
            <a:r>
              <a:rPr lang="en-GB" sz="1200" kern="1200" dirty="0">
                <a:solidFill>
                  <a:schemeClr val="tx1"/>
                </a:solidFill>
                <a:effectLst/>
                <a:latin typeface="+mn-lt"/>
                <a:ea typeface="+mn-ea"/>
                <a:cs typeface="+mn-cs"/>
              </a:rPr>
              <a:t>[Online] Available at: https://floristsreview.com/eco-friendly-and-sustainable-floral-products-to-love/ (Accessed 2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Dean, G. (2025) </a:t>
            </a:r>
            <a:r>
              <a:rPr lang="en-GB" sz="1200" i="1" kern="1200" dirty="0">
                <a:solidFill>
                  <a:schemeClr val="tx1"/>
                </a:solidFill>
                <a:effectLst/>
                <a:latin typeface="+mn-lt"/>
                <a:ea typeface="+mn-ea"/>
                <a:cs typeface="+mn-cs"/>
              </a:rPr>
              <a:t>Nerd glasses and friendship necklaces: Claire's was heaven until Shein came along. </a:t>
            </a:r>
            <a:r>
              <a:rPr lang="en-GB" sz="1200" kern="1200" dirty="0">
                <a:solidFill>
                  <a:schemeClr val="tx1"/>
                </a:solidFill>
                <a:effectLst/>
                <a:latin typeface="+mn-lt"/>
                <a:ea typeface="+mn-ea"/>
                <a:cs typeface="+mn-cs"/>
              </a:rPr>
              <a:t>[Online] Available at: https://www.bbc.com/news/articles/c23pek275p5o (Accessed 2 February 2026).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Devine, J. (2025) </a:t>
            </a:r>
            <a:r>
              <a:rPr lang="en-GB" sz="1200" i="1" kern="1200" dirty="0">
                <a:solidFill>
                  <a:schemeClr val="tx1"/>
                </a:solidFill>
                <a:effectLst/>
                <a:latin typeface="+mn-lt"/>
                <a:ea typeface="+mn-ea"/>
                <a:cs typeface="+mn-cs"/>
              </a:rPr>
              <a:t>High prices hit sales of popular blooms - florist. </a:t>
            </a:r>
            <a:r>
              <a:rPr lang="en-GB" sz="1200" kern="1200" dirty="0">
                <a:solidFill>
                  <a:schemeClr val="tx1"/>
                </a:solidFill>
                <a:effectLst/>
                <a:latin typeface="+mn-lt"/>
                <a:ea typeface="+mn-ea"/>
                <a:cs typeface="+mn-cs"/>
              </a:rPr>
              <a:t>[Online] Available at: https://www.bbc.com/news/articles/cj4y18kqwgdo (Accessed 2 February 2026).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Gurnov</a:t>
            </a:r>
            <a:r>
              <a:rPr lang="en-GB" sz="1200" kern="1200" dirty="0">
                <a:solidFill>
                  <a:schemeClr val="tx1"/>
                </a:solidFill>
                <a:effectLst/>
                <a:latin typeface="+mn-lt"/>
                <a:ea typeface="+mn-ea"/>
                <a:cs typeface="+mn-cs"/>
              </a:rPr>
              <a:t>, A. (2025) </a:t>
            </a:r>
            <a:r>
              <a:rPr lang="en-GB" sz="1200" i="1" kern="1200" dirty="0">
                <a:solidFill>
                  <a:schemeClr val="tx1"/>
                </a:solidFill>
                <a:effectLst/>
                <a:latin typeface="+mn-lt"/>
                <a:ea typeface="+mn-ea"/>
                <a:cs typeface="+mn-cs"/>
              </a:rPr>
              <a:t>What is a Fishbone Diagram in project management?. </a:t>
            </a:r>
            <a:r>
              <a:rPr lang="en-GB" sz="1200" kern="1200" dirty="0">
                <a:solidFill>
                  <a:schemeClr val="tx1"/>
                </a:solidFill>
                <a:effectLst/>
                <a:latin typeface="+mn-lt"/>
                <a:ea typeface="+mn-ea"/>
                <a:cs typeface="+mn-cs"/>
              </a:rPr>
              <a:t>[Online] Available at: https://www.wrike.com/project-management-guide/faq/what-is-a-fishbone-diagram-in-project-management/ (Accessed 2 February 2026).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Piscitelli, A. and </a:t>
            </a:r>
            <a:r>
              <a:rPr lang="en-GB" sz="1200" kern="1200" dirty="0" err="1">
                <a:solidFill>
                  <a:schemeClr val="tx1"/>
                </a:solidFill>
                <a:effectLst/>
                <a:latin typeface="+mn-lt"/>
                <a:ea typeface="+mn-ea"/>
                <a:cs typeface="+mn-cs"/>
              </a:rPr>
              <a:t>D’Uggento</a:t>
            </a:r>
            <a:r>
              <a:rPr lang="en-GB" sz="1200" kern="1200" dirty="0">
                <a:solidFill>
                  <a:schemeClr val="tx1"/>
                </a:solidFill>
                <a:effectLst/>
                <a:latin typeface="+mn-lt"/>
                <a:ea typeface="+mn-ea"/>
                <a:cs typeface="+mn-cs"/>
              </a:rPr>
              <a:t>, A.M. (2022) Do young people really engage in sustainable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in their lifestyles?. </a:t>
            </a:r>
            <a:r>
              <a:rPr lang="en-GB" sz="1200" i="1" kern="1200" dirty="0">
                <a:solidFill>
                  <a:schemeClr val="tx1"/>
                </a:solidFill>
                <a:effectLst/>
                <a:latin typeface="+mn-lt"/>
                <a:ea typeface="+mn-ea"/>
                <a:cs typeface="+mn-cs"/>
              </a:rPr>
              <a:t>Social Indicators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163</a:t>
            </a:r>
            <a:r>
              <a:rPr lang="en-GB" sz="1200" kern="1200" dirty="0">
                <a:solidFill>
                  <a:schemeClr val="tx1"/>
                </a:solidFill>
                <a:effectLst/>
                <a:latin typeface="+mn-lt"/>
                <a:ea typeface="+mn-ea"/>
                <a:cs typeface="+mn-cs"/>
              </a:rPr>
              <a:t>(3), pp.1467-1485.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Rita, P. and Ramos, R.F. (2022) Global research trends in consumer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sustainability in E-Commerce: A bibliometric analysis of the knowledge structure.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(15), p.9455.</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Theglobaleconomy</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United Kingdom: Political stability. </a:t>
            </a:r>
            <a:r>
              <a:rPr lang="en-GB" sz="1200" kern="1200" dirty="0">
                <a:solidFill>
                  <a:schemeClr val="tx1"/>
                </a:solidFill>
                <a:effectLst/>
                <a:latin typeface="+mn-lt"/>
                <a:ea typeface="+mn-ea"/>
                <a:cs typeface="+mn-cs"/>
              </a:rPr>
              <a:t>[Online] Available at: https://www.theglobaleconomy.com/United-Kingdom/wb_political_stability/ (Accessed 2 February 2026).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Thursd</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Why Sustainable Packaging Matters in the Floriculture Industry. </a:t>
            </a:r>
            <a:r>
              <a:rPr lang="en-GB" sz="1200" kern="1200" dirty="0">
                <a:solidFill>
                  <a:schemeClr val="tx1"/>
                </a:solidFill>
                <a:effectLst/>
                <a:latin typeface="+mn-lt"/>
                <a:ea typeface="+mn-ea"/>
                <a:cs typeface="+mn-cs"/>
              </a:rPr>
              <a:t>[Online]Available at: https://www.floristrytradeclub.co.uk/post/why-sustainable-packaging-matters-in-the-floriculture-industry (Accessed 2 February 2026).</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639EB2A-1E18-4E89-B764-7110844038A3}" type="slidenum">
              <a:rPr lang="en-GB" smtClean="0"/>
              <a:t>9</a:t>
            </a:fld>
            <a:endParaRPr lang="en-GB"/>
          </a:p>
        </p:txBody>
      </p:sp>
    </p:spTree>
    <p:extLst>
      <p:ext uri="{BB962C8B-B14F-4D97-AF65-F5344CB8AC3E}">
        <p14:creationId xmlns:p14="http://schemas.microsoft.com/office/powerpoint/2010/main" val="1867770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AD2F9-2F99-482B-8A6E-73AD3F7746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81E156-4DFD-4ECB-B8FD-DAF423B371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6D94C6-AA78-4996-98DF-CCD7F0B8774F}"/>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5" name="Footer Placeholder 4">
            <a:extLst>
              <a:ext uri="{FF2B5EF4-FFF2-40B4-BE49-F238E27FC236}">
                <a16:creationId xmlns:a16="http://schemas.microsoft.com/office/drawing/2014/main" id="{3E522875-1D5F-4C3E-BC8E-CAEF1721E3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7129D-E705-464D-8C18-4C0A99CBE39A}"/>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702094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4A985-7338-4F34-B40C-7B8BF3F5F3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0943B7-755F-4730-A059-127A52DE2E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18021D-D410-47F2-AB35-662E4D82F24E}"/>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5" name="Footer Placeholder 4">
            <a:extLst>
              <a:ext uri="{FF2B5EF4-FFF2-40B4-BE49-F238E27FC236}">
                <a16:creationId xmlns:a16="http://schemas.microsoft.com/office/drawing/2014/main" id="{D5AEF474-E5DF-4A46-8109-CF23C0238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A5FD6-E834-4D47-893F-EF80DE646B74}"/>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217841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C9F7-20ED-454B-BC74-BCC9AAF52D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DF1007-C9F6-41C2-9663-33EE674BB4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8857D2-FD46-4A7A-AC69-5323ED90A0C9}"/>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5" name="Footer Placeholder 4">
            <a:extLst>
              <a:ext uri="{FF2B5EF4-FFF2-40B4-BE49-F238E27FC236}">
                <a16:creationId xmlns:a16="http://schemas.microsoft.com/office/drawing/2014/main" id="{60F5A7B0-D84C-4D84-893C-59ED2FB914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F8CA39-8A0D-476F-A898-5BE66F8B7189}"/>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1749037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2D8C-189B-430A-B799-18D937E5FD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DA7051-F693-48D6-927E-0F6C71ECC3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C93987-FEA5-43B3-85C5-6436261866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6483AC-9481-48D6-B4D1-6FBB11D5C463}"/>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6" name="Footer Placeholder 5">
            <a:extLst>
              <a:ext uri="{FF2B5EF4-FFF2-40B4-BE49-F238E27FC236}">
                <a16:creationId xmlns:a16="http://schemas.microsoft.com/office/drawing/2014/main" id="{2DFBB169-840F-491A-8C93-9DAEB3E91F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B8D89B-61D3-4324-B629-11B09B15D770}"/>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2263582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0F14D-03D2-4F3A-85B0-63503C1D98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6B901E-2F2A-4D73-888D-670F2C5967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4C4B28-8C87-4327-B23D-3B2242953E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550148-18A4-46F0-80C3-620389833C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8052BE-0CC5-4F88-B015-8946277D29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F5296D-B18E-46EB-9D37-36D8AFF12DB9}"/>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8" name="Footer Placeholder 7">
            <a:extLst>
              <a:ext uri="{FF2B5EF4-FFF2-40B4-BE49-F238E27FC236}">
                <a16:creationId xmlns:a16="http://schemas.microsoft.com/office/drawing/2014/main" id="{B2FB48BB-7FF5-4000-A3E7-7226299C7A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018344-2CAF-4D26-91FB-4F990BAC4D03}"/>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2912478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C3F16-E95E-4F75-8863-D8FDBB9EB5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1915F4-B95E-44F2-82FE-7AE4CBA6D352}"/>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4" name="Footer Placeholder 3">
            <a:extLst>
              <a:ext uri="{FF2B5EF4-FFF2-40B4-BE49-F238E27FC236}">
                <a16:creationId xmlns:a16="http://schemas.microsoft.com/office/drawing/2014/main" id="{9A4000BB-AFA5-4018-9E89-DE40919FDB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1AADFA-D8E0-48F4-BA10-829AFD66D8F0}"/>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1510570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203955-71FD-4920-8C80-A8F3AD056ED6}"/>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3" name="Footer Placeholder 2">
            <a:extLst>
              <a:ext uri="{FF2B5EF4-FFF2-40B4-BE49-F238E27FC236}">
                <a16:creationId xmlns:a16="http://schemas.microsoft.com/office/drawing/2014/main" id="{1E130E21-E644-4C9A-9855-BDCE5C3967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D2AB62-3DBD-4D20-BC52-B3BF244BD739}"/>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450117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581E-EDE2-4BD3-B6A6-B78B59B45A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7AAA7B-041C-4245-836A-2A717002CD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06CF64-9A9A-4A07-B764-E2D8F68DCB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EC66AB-A4C3-47BF-87B0-018B56DA2D71}"/>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6" name="Footer Placeholder 5">
            <a:extLst>
              <a:ext uri="{FF2B5EF4-FFF2-40B4-BE49-F238E27FC236}">
                <a16:creationId xmlns:a16="http://schemas.microsoft.com/office/drawing/2014/main" id="{1ABF5088-0DAF-4F93-8C41-1C990474C1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78949-295C-4ED6-8150-613670B5A026}"/>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2673077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C9B21-7E4C-4727-ACA8-6E9C20D2A4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A09113-7B47-435E-9A2B-5EFE271896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1C758D-E076-4D9B-91F1-A0F0FA8F92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75C7B-E2B6-40D5-B124-463982A9C5A6}"/>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6" name="Footer Placeholder 5">
            <a:extLst>
              <a:ext uri="{FF2B5EF4-FFF2-40B4-BE49-F238E27FC236}">
                <a16:creationId xmlns:a16="http://schemas.microsoft.com/office/drawing/2014/main" id="{E20C1B62-9F57-4771-B0A4-9AAED017A5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7DF6BF-B627-4B27-B4C2-8D93256CB894}"/>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4122236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83A7-5510-42D7-BAC3-E0C5EF4E56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6DF7BB-A7FF-4114-975F-AE2EE4BDBE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7E68B2-16DB-4607-AB4B-08FE368CDB11}"/>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5" name="Footer Placeholder 4">
            <a:extLst>
              <a:ext uri="{FF2B5EF4-FFF2-40B4-BE49-F238E27FC236}">
                <a16:creationId xmlns:a16="http://schemas.microsoft.com/office/drawing/2014/main" id="{8FE4F991-C3A5-4065-AFC9-E31156421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3060EC-7AA1-4BA0-BD98-D72BF6884997}"/>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1390155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343B96-CB32-4B56-AC52-F7610ABB1C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93D057-8EC6-4FF9-BB59-2538209496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7E00F8-FB43-4BBB-AEE7-FC364C8A4C2A}"/>
              </a:ext>
            </a:extLst>
          </p:cNvPr>
          <p:cNvSpPr>
            <a:spLocks noGrp="1"/>
          </p:cNvSpPr>
          <p:nvPr>
            <p:ph type="dt" sz="half" idx="10"/>
          </p:nvPr>
        </p:nvSpPr>
        <p:spPr/>
        <p:txBody>
          <a:bodyPr/>
          <a:lstStyle/>
          <a:p>
            <a:fld id="{29FCD763-8782-470C-9D28-720A2210D9FB}" type="datetimeFigureOut">
              <a:rPr lang="en-GB" smtClean="0"/>
              <a:t>11/02/2026</a:t>
            </a:fld>
            <a:endParaRPr lang="en-GB"/>
          </a:p>
        </p:txBody>
      </p:sp>
      <p:sp>
        <p:nvSpPr>
          <p:cNvPr id="5" name="Footer Placeholder 4">
            <a:extLst>
              <a:ext uri="{FF2B5EF4-FFF2-40B4-BE49-F238E27FC236}">
                <a16:creationId xmlns:a16="http://schemas.microsoft.com/office/drawing/2014/main" id="{2BC1D233-5F0B-4068-B55E-A15C4F34B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23F8F5-5EC6-46ED-8C78-C62F26409E60}"/>
              </a:ext>
            </a:extLst>
          </p:cNvPr>
          <p:cNvSpPr>
            <a:spLocks noGrp="1"/>
          </p:cNvSpPr>
          <p:nvPr>
            <p:ph type="sldNum" sz="quarter" idx="12"/>
          </p:nvPr>
        </p:nvSpPr>
        <p:spPr/>
        <p:txBody>
          <a:bodyPr/>
          <a:lstStyle/>
          <a:p>
            <a:fld id="{49050AF4-972B-41F8-B79C-42A937717E64}" type="slidenum">
              <a:rPr lang="en-GB" smtClean="0"/>
              <a:t>‹#›</a:t>
            </a:fld>
            <a:endParaRPr lang="en-GB"/>
          </a:p>
        </p:txBody>
      </p:sp>
    </p:spTree>
    <p:extLst>
      <p:ext uri="{BB962C8B-B14F-4D97-AF65-F5344CB8AC3E}">
        <p14:creationId xmlns:p14="http://schemas.microsoft.com/office/powerpoint/2010/main" val="672070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alphaModFix amt="28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D4410D-8B47-47ED-A059-EBDEA49EFF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B3F6FE-8453-44C3-81C6-408EC2309C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39BFC6-5B3A-400A-90A2-034B53BCDD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FCD763-8782-470C-9D28-720A2210D9FB}" type="datetimeFigureOut">
              <a:rPr lang="en-GB" smtClean="0"/>
              <a:t>11/02/2026</a:t>
            </a:fld>
            <a:endParaRPr lang="en-GB"/>
          </a:p>
        </p:txBody>
      </p:sp>
      <p:sp>
        <p:nvSpPr>
          <p:cNvPr id="5" name="Footer Placeholder 4">
            <a:extLst>
              <a:ext uri="{FF2B5EF4-FFF2-40B4-BE49-F238E27FC236}">
                <a16:creationId xmlns:a16="http://schemas.microsoft.com/office/drawing/2014/main" id="{BA20529D-5A85-4058-AB2C-7F466865F6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B48E69-D148-47B7-99BB-4433F3EB9C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050AF4-972B-41F8-B79C-42A937717E64}" type="slidenum">
              <a:rPr lang="en-GB" smtClean="0"/>
              <a:t>‹#›</a:t>
            </a:fld>
            <a:endParaRPr lang="en-GB"/>
          </a:p>
        </p:txBody>
      </p:sp>
    </p:spTree>
    <p:extLst>
      <p:ext uri="{BB962C8B-B14F-4D97-AF65-F5344CB8AC3E}">
        <p14:creationId xmlns:p14="http://schemas.microsoft.com/office/powerpoint/2010/main" val="2743879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02D20F-F76E-44E0-BCE0-6FEDD5E916A7}"/>
              </a:ext>
            </a:extLst>
          </p:cNvPr>
          <p:cNvSpPr txBox="1"/>
          <p:nvPr/>
        </p:nvSpPr>
        <p:spPr>
          <a:xfrm>
            <a:off x="895350" y="2029658"/>
            <a:ext cx="10401300" cy="4365169"/>
          </a:xfrm>
          <a:prstGeom prst="rect">
            <a:avLst/>
          </a:prstGeom>
          <a:solidFill>
            <a:srgbClr val="C9EFD0"/>
          </a:solidFill>
          <a:effectLst>
            <a:innerShdw blurRad="114300">
              <a:prstClr val="black"/>
            </a:innerShdw>
          </a:effectLst>
        </p:spPr>
        <p:txBody>
          <a:bodyPr wrap="square">
            <a:spAutoFit/>
          </a:bodyPr>
          <a:lstStyle/>
          <a:p>
            <a:pPr marL="0" marR="0" algn="ctr">
              <a:lnSpc>
                <a:spcPct val="150000"/>
              </a:lnSpc>
              <a:spcBef>
                <a:spcPts val="1200"/>
              </a:spcBef>
              <a:spcAft>
                <a:spcPts val="1200"/>
              </a:spcAft>
            </a:pPr>
            <a:r>
              <a:rPr lang="en-GB" sz="2800" b="1" dirty="0">
                <a:solidFill>
                  <a:srgbClr val="000000"/>
                </a:solidFill>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Module Code: </a:t>
            </a:r>
            <a:r>
              <a:rPr lang="en-GB" sz="2800" b="1" dirty="0">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LCLM4004</a:t>
            </a:r>
            <a:endParaRPr lang="en-GB" sz="2800" dirty="0">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endParaRPr>
          </a:p>
          <a:p>
            <a:pPr marL="0" marR="0" algn="ctr">
              <a:lnSpc>
                <a:spcPct val="150000"/>
              </a:lnSpc>
              <a:spcBef>
                <a:spcPts val="1200"/>
              </a:spcBef>
              <a:spcAft>
                <a:spcPts val="1200"/>
              </a:spcAft>
            </a:pPr>
            <a:r>
              <a:rPr lang="en-GB" sz="2800" b="1" dirty="0">
                <a:solidFill>
                  <a:srgbClr val="000000"/>
                </a:solidFill>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Module Title: </a:t>
            </a:r>
            <a:r>
              <a:rPr lang="en-GB" sz="2800" b="1" dirty="0">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Problem Solving and Decision-Making</a:t>
            </a:r>
            <a:r>
              <a:rPr lang="en-GB" sz="2800" dirty="0">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 </a:t>
            </a:r>
            <a:r>
              <a:rPr lang="en-GB" sz="2800" b="1" dirty="0">
                <a:solidFill>
                  <a:srgbClr val="000000"/>
                </a:solidFill>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Assignment Type: </a:t>
            </a:r>
            <a:r>
              <a:rPr lang="en-GB" sz="2800" b="1" dirty="0">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Individual Presentation</a:t>
            </a:r>
            <a:endParaRPr lang="en-GB" sz="2800" dirty="0">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endParaRPr>
          </a:p>
          <a:p>
            <a:pPr algn="ctr">
              <a:lnSpc>
                <a:spcPct val="150000"/>
              </a:lnSpc>
            </a:pPr>
            <a:r>
              <a:rPr lang="en-GB" sz="2800" b="1" dirty="0">
                <a:solidFill>
                  <a:srgbClr val="000000"/>
                </a:solidFill>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Student Name:</a:t>
            </a:r>
            <a:r>
              <a:rPr lang="en-GB" sz="2800" b="1" dirty="0">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 Carina Mircea</a:t>
            </a:r>
          </a:p>
          <a:p>
            <a:pPr algn="ctr">
              <a:lnSpc>
                <a:spcPct val="150000"/>
              </a:lnSpc>
            </a:pPr>
            <a:r>
              <a:rPr lang="en-GB" sz="2800" b="1" dirty="0">
                <a:solidFill>
                  <a:srgbClr val="000000"/>
                </a:solidFill>
                <a:effectLst>
                  <a:outerShdw blurRad="50800" dist="38100" dir="13500000" algn="br" rotWithShape="0">
                    <a:prstClr val="black">
                      <a:alpha val="40000"/>
                    </a:prstClr>
                  </a:outerShdw>
                </a:effectLst>
                <a:latin typeface="Times New Roman" panose="02020603050405020304" pitchFamily="18" charset="0"/>
                <a:ea typeface="Times New Roman" panose="02020603050405020304" pitchFamily="18" charset="0"/>
              </a:rPr>
              <a:t>Student ID: 2513303</a:t>
            </a:r>
          </a:p>
          <a:p>
            <a:pPr algn="ctr">
              <a:lnSpc>
                <a:spcPct val="150000"/>
              </a:lnSpc>
            </a:pPr>
            <a:r>
              <a:rPr lang="en-GB" sz="2800" b="1" dirty="0">
                <a:solidFill>
                  <a:srgbClr val="000000"/>
                </a:solidFill>
                <a:effectLst>
                  <a:outerShdw blurRad="50800" dist="38100" dir="13500000" algn="br" rotWithShape="0">
                    <a:prstClr val="black">
                      <a:alpha val="40000"/>
                    </a:prstClr>
                  </a:outerShdw>
                </a:effectLst>
                <a:latin typeface="Times New Roman" panose="02020603050405020304" pitchFamily="18" charset="0"/>
              </a:rPr>
              <a:t>Module Leader: Dr Mucahit Ozden</a:t>
            </a:r>
            <a:endParaRPr lang="en-GB" sz="2800" dirty="0">
              <a:effectLst>
                <a:outerShdw blurRad="50800" dist="38100" dir="13500000" algn="br" rotWithShape="0">
                  <a:prstClr val="black">
                    <a:alpha val="40000"/>
                  </a:prstClr>
                </a:outerShdw>
              </a:effectLst>
            </a:endParaRPr>
          </a:p>
        </p:txBody>
      </p:sp>
      <p:pic>
        <p:nvPicPr>
          <p:cNvPr id="7" name="Picture 6">
            <a:extLst>
              <a:ext uri="{FF2B5EF4-FFF2-40B4-BE49-F238E27FC236}">
                <a16:creationId xmlns:a16="http://schemas.microsoft.com/office/drawing/2014/main" id="{EB53C68A-5985-42F2-AEAE-159246F4FF2A}"/>
              </a:ext>
            </a:extLst>
          </p:cNvPr>
          <p:cNvPicPr/>
          <p:nvPr/>
        </p:nvPicPr>
        <p:blipFill>
          <a:blip r:embed="rId2"/>
          <a:stretch>
            <a:fillRect/>
          </a:stretch>
        </p:blipFill>
        <p:spPr>
          <a:xfrm>
            <a:off x="895350" y="385763"/>
            <a:ext cx="1819275" cy="742950"/>
          </a:xfrm>
          <a:prstGeom prst="rect">
            <a:avLst/>
          </a:prstGeom>
          <a:ln>
            <a:noFill/>
          </a:ln>
          <a:effectLst>
            <a:softEdge rad="112500"/>
          </a:effectLst>
        </p:spPr>
      </p:pic>
    </p:spTree>
    <p:extLst>
      <p:ext uri="{BB962C8B-B14F-4D97-AF65-F5344CB8AC3E}">
        <p14:creationId xmlns:p14="http://schemas.microsoft.com/office/powerpoint/2010/main" val="3943673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903C25-AFFB-44E8-A845-921E33CC9193}"/>
              </a:ext>
            </a:extLst>
          </p:cNvPr>
          <p:cNvSpPr txBox="1"/>
          <p:nvPr/>
        </p:nvSpPr>
        <p:spPr>
          <a:xfrm>
            <a:off x="0" y="343972"/>
            <a:ext cx="12192000" cy="523220"/>
          </a:xfrm>
          <a:prstGeom prst="rect">
            <a:avLst/>
          </a:prstGeom>
          <a:solidFill>
            <a:schemeClr val="tx2">
              <a:lumMod val="40000"/>
              <a:lumOff val="60000"/>
            </a:schemeClr>
          </a:solidFill>
        </p:spPr>
        <p:txBody>
          <a:bodyPr wrap="square">
            <a:spAutoFit/>
          </a:bodyPr>
          <a:lstStyle/>
          <a:p>
            <a:pPr algn="ctr"/>
            <a:r>
              <a:rPr lang="en-GB" sz="2800" b="1" kern="0" dirty="0">
                <a:effectLst/>
                <a:latin typeface="Times New Roman" panose="02020603050405020304" pitchFamily="18" charset="0"/>
              </a:rPr>
              <a:t>Table of Contents</a:t>
            </a:r>
            <a:endParaRPr lang="en-GB" sz="2800" b="1" dirty="0"/>
          </a:p>
        </p:txBody>
      </p:sp>
      <p:sp>
        <p:nvSpPr>
          <p:cNvPr id="4" name="TextBox 3">
            <a:extLst>
              <a:ext uri="{FF2B5EF4-FFF2-40B4-BE49-F238E27FC236}">
                <a16:creationId xmlns:a16="http://schemas.microsoft.com/office/drawing/2014/main" id="{AFFFA267-27E4-D3A7-0177-61FBAEDA03D8}"/>
              </a:ext>
            </a:extLst>
          </p:cNvPr>
          <p:cNvSpPr txBox="1"/>
          <p:nvPr/>
        </p:nvSpPr>
        <p:spPr>
          <a:xfrm>
            <a:off x="1245876" y="1913504"/>
            <a:ext cx="10106486" cy="3613997"/>
          </a:xfrm>
          <a:prstGeom prst="verticalScroll">
            <a:avLst/>
          </a:prstGeom>
          <a:solidFill>
            <a:schemeClr val="accent4">
              <a:lumMod val="40000"/>
              <a:lumOff val="60000"/>
            </a:schemeClr>
          </a:solidFill>
        </p:spPr>
        <p:txBody>
          <a:bodyPr wrap="square">
            <a:spAutoFit/>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Introduction and the presentation of the structure………………………………………………3</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Nature and Scope of issues that are impacting the in-store sale</a:t>
            </a:r>
            <a:r>
              <a:rPr lang="en-GB" dirty="0">
                <a:latin typeface="Times New Roman" panose="02020603050405020304" pitchFamily="18" charset="0"/>
                <a:ea typeface="Times New Roman" panose="02020603050405020304" pitchFamily="18" charset="0"/>
              </a:rPr>
              <a:t>s……………………………….</a:t>
            </a:r>
            <a:r>
              <a:rPr lang="en-GB" sz="1800" dirty="0">
                <a:effectLst/>
                <a:latin typeface="Times New Roman" panose="02020603050405020304" pitchFamily="18" charset="0"/>
                <a:ea typeface="Times New Roman" panose="02020603050405020304" pitchFamily="18" charset="0"/>
              </a:rPr>
              <a:t>4</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Application of the 5W&amp;2H model for Green Haven Florists	………………………………….5</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Execution of the PESTLE analysis for the firm………………………………………………..6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Creation and application of Fishbone Diagram………………………………………………...7</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Summary of the findings………………………………………………………………………8</a:t>
            </a:r>
            <a:endParaRPr lang="en-US" sz="1800" dirty="0">
              <a:effectLst/>
              <a:latin typeface="Times New Roman" panose="02020603050405020304" pitchFamily="18" charset="0"/>
              <a:ea typeface="Times New Roman" panose="02020603050405020304" pitchFamily="18" charset="0"/>
            </a:endParaRPr>
          </a:p>
          <a:p>
            <a:pPr>
              <a:lnSpc>
                <a:spcPct val="150000"/>
              </a:lnSpc>
              <a:buNone/>
            </a:pPr>
            <a:r>
              <a:rPr lang="en-GB" sz="1800" dirty="0">
                <a:effectLst/>
                <a:latin typeface="Times New Roman" panose="02020603050405020304" pitchFamily="18" charset="0"/>
                <a:ea typeface="Times New Roman" panose="02020603050405020304" pitchFamily="18" charset="0"/>
              </a:rPr>
              <a:t>References……………………………………………………………………………………..9</a:t>
            </a:r>
            <a:endParaRPr lang="en-US" dirty="0"/>
          </a:p>
        </p:txBody>
      </p:sp>
    </p:spTree>
    <p:extLst>
      <p:ext uri="{BB962C8B-B14F-4D97-AF65-F5344CB8AC3E}">
        <p14:creationId xmlns:p14="http://schemas.microsoft.com/office/powerpoint/2010/main" val="3900916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59D2A0D-87FE-7E74-41E0-2CE24192F46F}"/>
              </a:ext>
            </a:extLst>
          </p:cNvPr>
          <p:cNvSpPr txBox="1"/>
          <p:nvPr/>
        </p:nvSpPr>
        <p:spPr>
          <a:xfrm>
            <a:off x="0" y="327803"/>
            <a:ext cx="12192000" cy="822789"/>
          </a:xfrm>
          <a:prstGeom prst="rect">
            <a:avLst/>
          </a:prstGeom>
          <a:solidFill>
            <a:schemeClr val="tx2">
              <a:lumMod val="40000"/>
              <a:lumOff val="60000"/>
            </a:schemeClr>
          </a:solidFill>
        </p:spPr>
        <p:txBody>
          <a:bodyPr wrap="square">
            <a:spAutoFit/>
          </a:bodyPr>
          <a:lstStyle/>
          <a:p>
            <a:pPr marL="0" marR="0" algn="ctr">
              <a:lnSpc>
                <a:spcPct val="200000"/>
              </a:lnSpc>
              <a:buNone/>
            </a:pPr>
            <a:r>
              <a:rPr lang="en-GB" sz="2800" b="1" kern="0" dirty="0">
                <a:effectLst/>
                <a:latin typeface="Times New Roman" panose="02020603050405020304" pitchFamily="18" charset="0"/>
              </a:rPr>
              <a:t>Introduction and the presentation of the structure</a:t>
            </a:r>
            <a:endParaRPr lang="en-US" sz="2800" b="1" kern="0" dirty="0">
              <a:effectLst/>
              <a:latin typeface="Times New Roman" panose="02020603050405020304" pitchFamily="18" charset="0"/>
            </a:endParaRPr>
          </a:p>
        </p:txBody>
      </p:sp>
      <p:sp>
        <p:nvSpPr>
          <p:cNvPr id="7" name="TextBox 6">
            <a:extLst>
              <a:ext uri="{FF2B5EF4-FFF2-40B4-BE49-F238E27FC236}">
                <a16:creationId xmlns:a16="http://schemas.microsoft.com/office/drawing/2014/main" id="{76359EA9-6DC3-6E58-21A6-D368D039EFF3}"/>
              </a:ext>
            </a:extLst>
          </p:cNvPr>
          <p:cNvSpPr txBox="1"/>
          <p:nvPr/>
        </p:nvSpPr>
        <p:spPr>
          <a:xfrm>
            <a:off x="0" y="1375590"/>
            <a:ext cx="11214340" cy="2678073"/>
          </a:xfrm>
          <a:prstGeom prst="round2SameRect">
            <a:avLst/>
          </a:prstGeom>
          <a:solidFill>
            <a:schemeClr val="accent2">
              <a:lumMod val="20000"/>
              <a:lumOff val="80000"/>
            </a:schemeClr>
          </a:solidFill>
        </p:spPr>
        <p:txBody>
          <a:bodyPr wrap="square">
            <a:spAutoFit/>
          </a:bodyPr>
          <a:lstStyle/>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presentation will examine the issues that will be affecting the company Green Haven Florists, which is an independent florist based in Norwich, UK. </a:t>
            </a:r>
          </a:p>
          <a:p>
            <a:pPr marL="285750" marR="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Based on this, the presentation will initially highlight the context of the business, through mentioning their history, values as well as the current decline in the in-store sales.</a:t>
            </a:r>
          </a:p>
          <a:p>
            <a:pPr marL="285750" marR="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Further, the presentation will analyse the nature as well as the scope of the key challenges that will be impacting the foot traffic as well as revenue.</a:t>
            </a:r>
            <a:endParaRPr lang="en-US" sz="16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7F0FBF2C-7DA8-39BF-5A7B-82F4F8F6382C}"/>
              </a:ext>
            </a:extLst>
          </p:cNvPr>
          <p:cNvSpPr txBox="1"/>
          <p:nvPr/>
        </p:nvSpPr>
        <p:spPr>
          <a:xfrm>
            <a:off x="5378570" y="6439620"/>
            <a:ext cx="1953883" cy="276999"/>
          </a:xfrm>
          <a:prstGeom prst="rect">
            <a:avLst/>
          </a:prstGeom>
          <a:noFill/>
        </p:spPr>
        <p:txBody>
          <a:bodyPr wrap="square">
            <a:spAutoFit/>
          </a:bodyPr>
          <a:lstStyle/>
          <a:p>
            <a:r>
              <a:rPr lang="en-US" sz="1200" dirty="0">
                <a:effectLst/>
                <a:latin typeface="Times New Roman" panose="02020603050405020304" pitchFamily="18" charset="0"/>
                <a:ea typeface="Times New Roman" panose="02020603050405020304" pitchFamily="18" charset="0"/>
              </a:rPr>
              <a:t>(Devine, 2025)</a:t>
            </a:r>
            <a:endParaRPr lang="en-US" sz="1200" dirty="0"/>
          </a:p>
        </p:txBody>
      </p:sp>
      <p:pic>
        <p:nvPicPr>
          <p:cNvPr id="1026" name="Picture 2" descr="Green Haven UK (@greenhaven.uk) • Facebook">
            <a:extLst>
              <a:ext uri="{FF2B5EF4-FFF2-40B4-BE49-F238E27FC236}">
                <a16:creationId xmlns:a16="http://schemas.microsoft.com/office/drawing/2014/main" id="{5A55112B-8E04-D969-E8F5-0BFC334B433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43841" y="4278661"/>
            <a:ext cx="6504317" cy="203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7178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3FC7FC-590E-C972-29B8-E3A15C7FC9B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415ABAF-0E5F-6050-6282-CF996ED33ABA}"/>
              </a:ext>
            </a:extLst>
          </p:cNvPr>
          <p:cNvSpPr txBox="1"/>
          <p:nvPr/>
        </p:nvSpPr>
        <p:spPr>
          <a:xfrm>
            <a:off x="0" y="350172"/>
            <a:ext cx="12191999" cy="523220"/>
          </a:xfrm>
          <a:prstGeom prst="rect">
            <a:avLst/>
          </a:prstGeom>
          <a:solidFill>
            <a:schemeClr val="tx2">
              <a:lumMod val="40000"/>
              <a:lumOff val="60000"/>
            </a:schemeClr>
          </a:solidFill>
        </p:spPr>
        <p:txBody>
          <a:bodyPr wrap="square">
            <a:spAutoFit/>
          </a:bodyPr>
          <a:lstStyle/>
          <a:p>
            <a:pPr algn="ctr"/>
            <a:r>
              <a:rPr lang="en-GB" sz="2800" b="1" dirty="0">
                <a:effectLst/>
                <a:latin typeface="Times New Roman" panose="02020603050405020304" pitchFamily="18" charset="0"/>
                <a:ea typeface="Times New Roman" panose="02020603050405020304" pitchFamily="18" charset="0"/>
              </a:rPr>
              <a:t>Nature and Scope of issues that are impacting the in-store sales</a:t>
            </a:r>
            <a:endParaRPr lang="en-US" sz="2800" b="1" dirty="0"/>
          </a:p>
        </p:txBody>
      </p:sp>
      <p:sp>
        <p:nvSpPr>
          <p:cNvPr id="5" name="TextBox 4">
            <a:extLst>
              <a:ext uri="{FF2B5EF4-FFF2-40B4-BE49-F238E27FC236}">
                <a16:creationId xmlns:a16="http://schemas.microsoft.com/office/drawing/2014/main" id="{8D662FCA-82A8-1DF2-D984-DCA9E53425D8}"/>
              </a:ext>
            </a:extLst>
          </p:cNvPr>
          <p:cNvSpPr txBox="1"/>
          <p:nvPr/>
        </p:nvSpPr>
        <p:spPr>
          <a:xfrm>
            <a:off x="1650521" y="4267250"/>
            <a:ext cx="10541479" cy="2240578"/>
          </a:xfrm>
          <a:prstGeom prst="snip2DiagRect">
            <a:avLst/>
          </a:prstGeom>
          <a:solidFill>
            <a:schemeClr val="accent6">
              <a:lumMod val="40000"/>
              <a:lumOff val="60000"/>
            </a:schemeClr>
          </a:solidFill>
        </p:spPr>
        <p:txBody>
          <a:bodyPr wrap="square">
            <a:spAutoFit/>
          </a:bodyPr>
          <a:lstStyle/>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As per the context, the in-store sales of Green Haven Florists have been declined by almost 30% over the past year due to the combination of external as well as internal factors </a:t>
            </a:r>
            <a:r>
              <a:rPr lang="en-US" sz="1600" dirty="0">
                <a:effectLst/>
                <a:latin typeface="Times New Roman" panose="02020603050405020304" pitchFamily="18" charset="0"/>
                <a:ea typeface="Times New Roman" panose="02020603050405020304" pitchFamily="18" charset="0"/>
              </a:rPr>
              <a:t>(Devine, 2025)</a:t>
            </a:r>
            <a:r>
              <a:rPr lang="en-GB" sz="1600" dirty="0">
                <a:effectLst/>
                <a:latin typeface="Times New Roman" panose="02020603050405020304" pitchFamily="18" charset="0"/>
                <a:ea typeface="Times New Roman" panose="02020603050405020304" pitchFamily="18" charset="0"/>
              </a:rPr>
              <a:t>. </a:t>
            </a: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Based on the external factors, the organisation has been facing issues like a reduction in the high-street footfall, increased competition from significant online retailers, along with rising costs of the suppliers.</a:t>
            </a: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All these factors have weakened the sales performance of Green Haven Florists </a:t>
            </a:r>
            <a:r>
              <a:rPr lang="en-US" sz="1600" dirty="0">
                <a:effectLst/>
                <a:latin typeface="Times New Roman" panose="02020603050405020304" pitchFamily="18" charset="0"/>
                <a:ea typeface="Times New Roman" panose="02020603050405020304" pitchFamily="18" charset="0"/>
              </a:rPr>
              <a:t>(Dean, 2025)</a:t>
            </a:r>
            <a:r>
              <a:rPr lang="en-GB" sz="1600" dirty="0">
                <a:effectLst/>
                <a:latin typeface="Times New Roman" panose="02020603050405020304" pitchFamily="18" charset="0"/>
                <a:ea typeface="Times New Roman" panose="02020603050405020304" pitchFamily="18" charset="0"/>
              </a:rPr>
              <a:t>. </a:t>
            </a:r>
            <a:endParaRPr lang="en-US" sz="16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554DFBD8-AC34-EA52-6D49-063A06963BED}"/>
              </a:ext>
            </a:extLst>
          </p:cNvPr>
          <p:cNvSpPr txBox="1"/>
          <p:nvPr/>
        </p:nvSpPr>
        <p:spPr>
          <a:xfrm>
            <a:off x="6185858" y="3835077"/>
            <a:ext cx="1470804" cy="276999"/>
          </a:xfrm>
          <a:prstGeom prst="rect">
            <a:avLst/>
          </a:prstGeom>
          <a:noFill/>
        </p:spPr>
        <p:txBody>
          <a:bodyPr wrap="square">
            <a:spAutoFit/>
          </a:bodyPr>
          <a:lstStyle/>
          <a:p>
            <a:r>
              <a:rPr lang="en-US" sz="1200" dirty="0">
                <a:effectLst/>
                <a:latin typeface="Times New Roman" panose="02020603050405020304" pitchFamily="18" charset="0"/>
                <a:ea typeface="Times New Roman" panose="02020603050405020304" pitchFamily="18" charset="0"/>
              </a:rPr>
              <a:t>(Dean, 2025)</a:t>
            </a:r>
            <a:endParaRPr lang="en-US" sz="1200" dirty="0"/>
          </a:p>
        </p:txBody>
      </p:sp>
      <p:pic>
        <p:nvPicPr>
          <p:cNvPr id="2052" name="Picture 4" descr="Great Britain's high streets lost more than 17,500 chain store outlets in  2020 | Retail industry | The Guardian">
            <a:extLst>
              <a:ext uri="{FF2B5EF4-FFF2-40B4-BE49-F238E27FC236}">
                <a16:creationId xmlns:a16="http://schemas.microsoft.com/office/drawing/2014/main" id="{A73AAA19-4DA4-92F6-FD26-75CECD1726D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656936" y="1184294"/>
            <a:ext cx="7781026" cy="2478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5705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996EFF-A13E-4A9D-8F04-4FDFBA7EFB6F}"/>
              </a:ext>
            </a:extLst>
          </p:cNvPr>
          <p:cNvSpPr txBox="1"/>
          <p:nvPr/>
        </p:nvSpPr>
        <p:spPr>
          <a:xfrm>
            <a:off x="1" y="95544"/>
            <a:ext cx="12191999" cy="523220"/>
          </a:xfrm>
          <a:prstGeom prst="rect">
            <a:avLst/>
          </a:prstGeom>
          <a:solidFill>
            <a:schemeClr val="tx2">
              <a:lumMod val="40000"/>
              <a:lumOff val="60000"/>
            </a:schemeClr>
          </a:solidFill>
        </p:spPr>
        <p:txBody>
          <a:bodyPr wrap="square">
            <a:spAutoFit/>
          </a:bodyPr>
          <a:lstStyle/>
          <a:p>
            <a:pPr marL="0" marR="0" algn="ctr">
              <a:spcBef>
                <a:spcPts val="0"/>
              </a:spcBef>
              <a:spcAft>
                <a:spcPts val="0"/>
              </a:spcAft>
            </a:pPr>
            <a:r>
              <a:rPr lang="en-GB" sz="2800" b="1" kern="0" dirty="0">
                <a:effectLst/>
                <a:latin typeface="Times New Roman" panose="02020603050405020304" pitchFamily="18" charset="0"/>
              </a:rPr>
              <a:t>Application of the 5W&amp;2H model for Green Haven Florists </a:t>
            </a:r>
          </a:p>
        </p:txBody>
      </p:sp>
      <p:graphicFrame>
        <p:nvGraphicFramePr>
          <p:cNvPr id="8" name="Table 7">
            <a:extLst>
              <a:ext uri="{FF2B5EF4-FFF2-40B4-BE49-F238E27FC236}">
                <a16:creationId xmlns:a16="http://schemas.microsoft.com/office/drawing/2014/main" id="{312A1659-996C-40F4-B11B-71B349164525}"/>
              </a:ext>
            </a:extLst>
          </p:cNvPr>
          <p:cNvGraphicFramePr>
            <a:graphicFrameLocks noGrp="1"/>
          </p:cNvGraphicFramePr>
          <p:nvPr>
            <p:extLst>
              <p:ext uri="{D42A27DB-BD31-4B8C-83A1-F6EECF244321}">
                <p14:modId xmlns:p14="http://schemas.microsoft.com/office/powerpoint/2010/main" val="252253797"/>
              </p:ext>
            </p:extLst>
          </p:nvPr>
        </p:nvGraphicFramePr>
        <p:xfrm>
          <a:off x="616323" y="900953"/>
          <a:ext cx="10959353" cy="5513417"/>
        </p:xfrm>
        <a:graphic>
          <a:graphicData uri="http://schemas.openxmlformats.org/drawingml/2006/table">
            <a:tbl>
              <a:tblPr>
                <a:effectLst>
                  <a:innerShdw blurRad="63500" dist="50800" dir="13500000">
                    <a:prstClr val="black">
                      <a:alpha val="50000"/>
                    </a:prstClr>
                  </a:innerShdw>
                </a:effectLst>
                <a:tableStyleId>{7DF18680-E054-41AD-8BC1-D1AEF772440D}</a:tableStyleId>
              </a:tblPr>
              <a:tblGrid>
                <a:gridCol w="1769690">
                  <a:extLst>
                    <a:ext uri="{9D8B030D-6E8A-4147-A177-3AD203B41FA5}">
                      <a16:colId xmlns:a16="http://schemas.microsoft.com/office/drawing/2014/main" val="3346467908"/>
                    </a:ext>
                  </a:extLst>
                </a:gridCol>
                <a:gridCol w="9189663">
                  <a:extLst>
                    <a:ext uri="{9D8B030D-6E8A-4147-A177-3AD203B41FA5}">
                      <a16:colId xmlns:a16="http://schemas.microsoft.com/office/drawing/2014/main" val="873970876"/>
                    </a:ext>
                  </a:extLst>
                </a:gridCol>
              </a:tblGrid>
              <a:tr h="342273">
                <a:tc>
                  <a:txBody>
                    <a:bodyPr/>
                    <a:lstStyle/>
                    <a:p>
                      <a:pPr marL="0" marR="0" algn="ctr">
                        <a:lnSpc>
                          <a:spcPct val="100000"/>
                        </a:lnSpc>
                        <a:spcBef>
                          <a:spcPts val="0"/>
                        </a:spcBef>
                        <a:spcAft>
                          <a:spcPts val="0"/>
                        </a:spcAft>
                      </a:pPr>
                      <a:r>
                        <a:rPr lang="en-GB" sz="1600" b="1">
                          <a:effectLst/>
                          <a:latin typeface="Times New Roman" panose="02020603050405020304" pitchFamily="18" charset="0"/>
                          <a:cs typeface="Times New Roman" panose="02020603050405020304" pitchFamily="18" charset="0"/>
                        </a:rPr>
                        <a:t>Factors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ctr">
                        <a:lnSpc>
                          <a:spcPct val="100000"/>
                        </a:lnSpc>
                        <a:spcBef>
                          <a:spcPts val="0"/>
                        </a:spcBef>
                        <a:spcAft>
                          <a:spcPts val="0"/>
                        </a:spcAft>
                      </a:pPr>
                      <a:r>
                        <a:rPr lang="en-GB" sz="1600" b="1">
                          <a:effectLst/>
                          <a:latin typeface="Times New Roman" panose="02020603050405020304" pitchFamily="18" charset="0"/>
                          <a:cs typeface="Times New Roman" panose="02020603050405020304" pitchFamily="18" charset="0"/>
                        </a:rPr>
                        <a:t>Analysis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extLst>
                  <a:ext uri="{0D108BD9-81ED-4DB2-BD59-A6C34878D82A}">
                    <a16:rowId xmlns:a16="http://schemas.microsoft.com/office/drawing/2014/main" val="3868337936"/>
                  </a:ext>
                </a:extLst>
              </a:tr>
              <a:tr h="897320">
                <a:tc>
                  <a:txBody>
                    <a:bodyPr/>
                    <a:lstStyle/>
                    <a:p>
                      <a:pPr marL="0" marR="0" algn="ctr">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What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Currently, Green Haven Florists is experiencing a 30 % decline in its store sales due to the rising costs of eco-friendly packaging materials and flowers. The online service patterns are also evolving as per consumer preferences, boosting marketing competition.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2">
                        <a:lumMod val="20000"/>
                        <a:lumOff val="80000"/>
                      </a:schemeClr>
                    </a:solidFill>
                  </a:tcPr>
                </a:tc>
                <a:extLst>
                  <a:ext uri="{0D108BD9-81ED-4DB2-BD59-A6C34878D82A}">
                    <a16:rowId xmlns:a16="http://schemas.microsoft.com/office/drawing/2014/main" val="2908677000"/>
                  </a:ext>
                </a:extLst>
              </a:tr>
              <a:tr h="897320">
                <a:tc>
                  <a:txBody>
                    <a:bodyPr/>
                    <a:lstStyle/>
                    <a:p>
                      <a:pPr marL="0" marR="0" algn="ctr">
                        <a:lnSpc>
                          <a:spcPct val="100000"/>
                        </a:lnSpc>
                        <a:spcBef>
                          <a:spcPts val="0"/>
                        </a:spcBef>
                        <a:spcAft>
                          <a:spcPts val="0"/>
                        </a:spcAft>
                      </a:pPr>
                      <a:r>
                        <a:rPr lang="en-GB" sz="1600">
                          <a:effectLst/>
                          <a:latin typeface="Times New Roman" panose="02020603050405020304" pitchFamily="18" charset="0"/>
                          <a:cs typeface="Times New Roman" panose="02020603050405020304" pitchFamily="18" charset="0"/>
                        </a:rPr>
                        <a:t>Why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Fewer people visit the shop of the company, which is the main reason for the decline in its sales productivity. Most of the customers are likely to buy their essentials from online platforms and marketplaces </a:t>
                      </a:r>
                      <a:r>
                        <a:rPr lang="en-US" sz="1600" dirty="0">
                          <a:effectLst/>
                          <a:latin typeface="Times New Roman" panose="02020603050405020304" pitchFamily="18" charset="0"/>
                          <a:cs typeface="Times New Roman" panose="02020603050405020304" pitchFamily="18" charset="0"/>
                        </a:rPr>
                        <a:t>(</a:t>
                      </a:r>
                      <a:r>
                        <a:rPr lang="en-US" sz="1600" dirty="0" err="1">
                          <a:effectLst/>
                          <a:latin typeface="Times New Roman" panose="02020603050405020304" pitchFamily="18" charset="0"/>
                          <a:cs typeface="Times New Roman" panose="02020603050405020304" pitchFamily="18" charset="0"/>
                        </a:rPr>
                        <a:t>Thursd</a:t>
                      </a:r>
                      <a:r>
                        <a:rPr lang="en-US" sz="1600" dirty="0">
                          <a:effectLst/>
                          <a:latin typeface="Times New Roman" panose="02020603050405020304" pitchFamily="18" charset="0"/>
                          <a:cs typeface="Times New Roman" panose="02020603050405020304" pitchFamily="18" charset="0"/>
                        </a:rPr>
                        <a:t>, 2025)</a:t>
                      </a: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extLst>
                  <a:ext uri="{0D108BD9-81ED-4DB2-BD59-A6C34878D82A}">
                    <a16:rowId xmlns:a16="http://schemas.microsoft.com/office/drawing/2014/main" val="1221379145"/>
                  </a:ext>
                </a:extLst>
              </a:tr>
              <a:tr h="619796">
                <a:tc>
                  <a:txBody>
                    <a:bodyPr/>
                    <a:lstStyle/>
                    <a:p>
                      <a:pPr marL="0" marR="0" algn="ctr">
                        <a:lnSpc>
                          <a:spcPct val="100000"/>
                        </a:lnSpc>
                        <a:spcBef>
                          <a:spcPts val="0"/>
                        </a:spcBef>
                        <a:spcAft>
                          <a:spcPts val="0"/>
                        </a:spcAft>
                      </a:pPr>
                      <a:r>
                        <a:rPr lang="en-GB" sz="1600">
                          <a:effectLst/>
                          <a:latin typeface="Times New Roman" panose="02020603050405020304" pitchFamily="18" charset="0"/>
                          <a:cs typeface="Times New Roman" panose="02020603050405020304" pitchFamily="18" charset="0"/>
                        </a:rPr>
                        <a:t>Where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Majorly, the sales decline problem is occurring in the physical store of the shop in Norwich, UK. Some problems are also arising in online platforms due to the outdated website and complex usage.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4">
                        <a:lumMod val="20000"/>
                        <a:lumOff val="80000"/>
                      </a:schemeClr>
                    </a:solidFill>
                  </a:tcPr>
                </a:tc>
                <a:extLst>
                  <a:ext uri="{0D108BD9-81ED-4DB2-BD59-A6C34878D82A}">
                    <a16:rowId xmlns:a16="http://schemas.microsoft.com/office/drawing/2014/main" val="2748192731"/>
                  </a:ext>
                </a:extLst>
              </a:tr>
              <a:tr h="619796">
                <a:tc>
                  <a:txBody>
                    <a:bodyPr/>
                    <a:lstStyle/>
                    <a:p>
                      <a:pPr marL="0" marR="0" algn="ctr">
                        <a:lnSpc>
                          <a:spcPct val="100000"/>
                        </a:lnSpc>
                        <a:spcBef>
                          <a:spcPts val="0"/>
                        </a:spcBef>
                        <a:spcAft>
                          <a:spcPts val="0"/>
                        </a:spcAft>
                      </a:pPr>
                      <a:r>
                        <a:rPr lang="en-GB" sz="1600">
                          <a:effectLst/>
                          <a:latin typeface="Times New Roman" panose="02020603050405020304" pitchFamily="18" charset="0"/>
                          <a:cs typeface="Times New Roman" panose="02020603050405020304" pitchFamily="18" charset="0"/>
                        </a:rPr>
                        <a:t>When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Over the last 12 months, Green Haven Florists has been experiencing issues, and this is still increasing as the online shopping trends are rising.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rgbClr val="D5F9FB"/>
                    </a:solidFill>
                  </a:tcPr>
                </a:tc>
                <a:extLst>
                  <a:ext uri="{0D108BD9-81ED-4DB2-BD59-A6C34878D82A}">
                    <a16:rowId xmlns:a16="http://schemas.microsoft.com/office/drawing/2014/main" val="1771080995"/>
                  </a:ext>
                </a:extLst>
              </a:tr>
              <a:tr h="619796">
                <a:tc>
                  <a:txBody>
                    <a:bodyPr/>
                    <a:lstStyle/>
                    <a:p>
                      <a:pPr marL="0" marR="0" algn="ctr">
                        <a:lnSpc>
                          <a:spcPct val="100000"/>
                        </a:lnSpc>
                        <a:spcBef>
                          <a:spcPts val="0"/>
                        </a:spcBef>
                        <a:spcAft>
                          <a:spcPts val="0"/>
                        </a:spcAft>
                      </a:pPr>
                      <a:r>
                        <a:rPr lang="en-GB" sz="1600">
                          <a:effectLst/>
                          <a:latin typeface="Times New Roman" panose="02020603050405020304" pitchFamily="18" charset="0"/>
                          <a:cs typeface="Times New Roman" panose="02020603050405020304" pitchFamily="18" charset="0"/>
                        </a:rPr>
                        <a:t>Who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The overall business, including its owners, Liam and Priya are affected by the sales decline. Besides, the limited delivery options also affect customers by not fulfilling their requirements as well.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rgbClr val="FFE7FA"/>
                    </a:solidFill>
                  </a:tcPr>
                </a:tc>
                <a:extLst>
                  <a:ext uri="{0D108BD9-81ED-4DB2-BD59-A6C34878D82A}">
                    <a16:rowId xmlns:a16="http://schemas.microsoft.com/office/drawing/2014/main" val="2636840739"/>
                  </a:ext>
                </a:extLst>
              </a:tr>
              <a:tr h="897320">
                <a:tc>
                  <a:txBody>
                    <a:bodyPr/>
                    <a:lstStyle/>
                    <a:p>
                      <a:pPr marL="0" marR="0" algn="ctr">
                        <a:lnSpc>
                          <a:spcPct val="100000"/>
                        </a:lnSpc>
                        <a:spcBef>
                          <a:spcPts val="0"/>
                        </a:spcBef>
                        <a:spcAft>
                          <a:spcPts val="0"/>
                        </a:spcAft>
                      </a:pPr>
                      <a:r>
                        <a:rPr lang="en-GB" sz="1600">
                          <a:effectLst/>
                          <a:latin typeface="Times New Roman" panose="02020603050405020304" pitchFamily="18" charset="0"/>
                          <a:cs typeface="Times New Roman" panose="02020603050405020304" pitchFamily="18" charset="0"/>
                        </a:rPr>
                        <a:t>How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Nowadays, customers are very likely to conduct their shopping activities online for better convenience and competitive pricing. The increasing costs of eco-friendly packaging materials are also causing the problem (</a:t>
                      </a:r>
                      <a:r>
                        <a:rPr lang="en-GB" sz="1600" dirty="0">
                          <a:solidFill>
                            <a:srgbClr val="222222"/>
                          </a:solidFill>
                          <a:effectLst/>
                          <a:latin typeface="Times New Roman" panose="02020603050405020304" pitchFamily="18" charset="0"/>
                          <a:cs typeface="Times New Roman" panose="02020603050405020304" pitchFamily="18" charset="0"/>
                        </a:rPr>
                        <a:t>Rita and Ramos, 2022</a:t>
                      </a: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rgbClr val="FAEBD6"/>
                    </a:solidFill>
                  </a:tcPr>
                </a:tc>
                <a:extLst>
                  <a:ext uri="{0D108BD9-81ED-4DB2-BD59-A6C34878D82A}">
                    <a16:rowId xmlns:a16="http://schemas.microsoft.com/office/drawing/2014/main" val="1724571166"/>
                  </a:ext>
                </a:extLst>
              </a:tr>
              <a:tr h="619796">
                <a:tc>
                  <a:txBody>
                    <a:bodyPr/>
                    <a:lstStyle/>
                    <a:p>
                      <a:pPr marL="0" marR="0" algn="ctr">
                        <a:lnSpc>
                          <a:spcPct val="100000"/>
                        </a:lnSpc>
                        <a:spcBef>
                          <a:spcPts val="0"/>
                        </a:spcBef>
                        <a:spcAft>
                          <a:spcPts val="0"/>
                        </a:spcAft>
                      </a:pPr>
                      <a:r>
                        <a:rPr lang="en-GB" sz="1600">
                          <a:effectLst/>
                          <a:latin typeface="Times New Roman" panose="02020603050405020304" pitchFamily="18" charset="0"/>
                          <a:cs typeface="Times New Roman" panose="02020603050405020304" pitchFamily="18" charset="0"/>
                        </a:rPr>
                        <a:t>How Much </a:t>
                      </a:r>
                      <a:endParaRPr lang="en-GB"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cs typeface="Times New Roman" panose="02020603050405020304" pitchFamily="18" charset="0"/>
                        </a:rPr>
                        <a:t>Due to the problems within the shop of Green Haven Florists, the sales of the firm have declined by 30 %. Although online sales have slightly increased, the overall scenario created a loss for the business. </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8445" marR="28445" marT="28445" marB="28445">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cell3D prstMaterial="dkEdge">
                      <a:bevel w="77470" h="12700" prst="softRound"/>
                      <a:lightRig rig="flood" dir="t"/>
                    </a:cell3D>
                    <a:solidFill>
                      <a:srgbClr val="C9EFD0"/>
                    </a:solidFill>
                  </a:tcPr>
                </a:tc>
                <a:extLst>
                  <a:ext uri="{0D108BD9-81ED-4DB2-BD59-A6C34878D82A}">
                    <a16:rowId xmlns:a16="http://schemas.microsoft.com/office/drawing/2014/main" val="4001536530"/>
                  </a:ext>
                </a:extLst>
              </a:tr>
            </a:tbl>
          </a:graphicData>
        </a:graphic>
      </p:graphicFrame>
    </p:spTree>
    <p:extLst>
      <p:ext uri="{BB962C8B-B14F-4D97-AF65-F5344CB8AC3E}">
        <p14:creationId xmlns:p14="http://schemas.microsoft.com/office/powerpoint/2010/main" val="3181773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E76642-9B70-48A9-9BE2-B67239DC5A9E}"/>
              </a:ext>
            </a:extLst>
          </p:cNvPr>
          <p:cNvSpPr txBox="1"/>
          <p:nvPr/>
        </p:nvSpPr>
        <p:spPr>
          <a:xfrm>
            <a:off x="0" y="100013"/>
            <a:ext cx="12192000" cy="523220"/>
          </a:xfrm>
          <a:prstGeom prst="rect">
            <a:avLst/>
          </a:prstGeom>
          <a:solidFill>
            <a:schemeClr val="tx2">
              <a:lumMod val="40000"/>
              <a:lumOff val="60000"/>
            </a:schemeClr>
          </a:solidFill>
        </p:spPr>
        <p:txBody>
          <a:bodyPr wrap="square">
            <a:spAutoFit/>
          </a:bodyPr>
          <a:lstStyle/>
          <a:p>
            <a:pPr marL="0" marR="0" algn="ctr">
              <a:spcBef>
                <a:spcPts val="0"/>
              </a:spcBef>
              <a:spcAft>
                <a:spcPts val="0"/>
              </a:spcAft>
            </a:pPr>
            <a:r>
              <a:rPr lang="en-GB" sz="2800" b="1" kern="0" dirty="0">
                <a:effectLst/>
                <a:latin typeface="Times New Roman" panose="02020603050405020304" pitchFamily="18" charset="0"/>
              </a:rPr>
              <a:t>Execution of the PESTLE analysis for the firm </a:t>
            </a:r>
          </a:p>
        </p:txBody>
      </p:sp>
      <p:graphicFrame>
        <p:nvGraphicFramePr>
          <p:cNvPr id="5" name="Table 4">
            <a:extLst>
              <a:ext uri="{FF2B5EF4-FFF2-40B4-BE49-F238E27FC236}">
                <a16:creationId xmlns:a16="http://schemas.microsoft.com/office/drawing/2014/main" id="{38A896BD-5D48-4782-BD39-509A4D53DD6A}"/>
              </a:ext>
            </a:extLst>
          </p:cNvPr>
          <p:cNvGraphicFramePr>
            <a:graphicFrameLocks noGrp="1"/>
          </p:cNvGraphicFramePr>
          <p:nvPr>
            <p:extLst>
              <p:ext uri="{D42A27DB-BD31-4B8C-83A1-F6EECF244321}">
                <p14:modId xmlns:p14="http://schemas.microsoft.com/office/powerpoint/2010/main" val="683005990"/>
              </p:ext>
            </p:extLst>
          </p:nvPr>
        </p:nvGraphicFramePr>
        <p:xfrm>
          <a:off x="438150" y="1089789"/>
          <a:ext cx="11315700" cy="5296722"/>
        </p:xfrm>
        <a:graphic>
          <a:graphicData uri="http://schemas.openxmlformats.org/drawingml/2006/table">
            <a:tbl>
              <a:tblPr>
                <a:effectLst>
                  <a:innerShdw blurRad="63500" dist="50800" dir="13500000">
                    <a:prstClr val="black">
                      <a:alpha val="50000"/>
                    </a:prstClr>
                  </a:innerShdw>
                </a:effectLst>
              </a:tblPr>
              <a:tblGrid>
                <a:gridCol w="2447925">
                  <a:extLst>
                    <a:ext uri="{9D8B030D-6E8A-4147-A177-3AD203B41FA5}">
                      <a16:colId xmlns:a16="http://schemas.microsoft.com/office/drawing/2014/main" val="1526643824"/>
                    </a:ext>
                  </a:extLst>
                </a:gridCol>
                <a:gridCol w="8867775">
                  <a:extLst>
                    <a:ext uri="{9D8B030D-6E8A-4147-A177-3AD203B41FA5}">
                      <a16:colId xmlns:a16="http://schemas.microsoft.com/office/drawing/2014/main" val="926504525"/>
                    </a:ext>
                  </a:extLst>
                </a:gridCol>
              </a:tblGrid>
              <a:tr h="443022">
                <a:tc>
                  <a:txBody>
                    <a:bodyPr/>
                    <a:lstStyle/>
                    <a:p>
                      <a:pPr marL="0" marR="0" algn="ctr">
                        <a:lnSpc>
                          <a:spcPct val="100000"/>
                        </a:lnSpc>
                        <a:spcBef>
                          <a:spcPts val="0"/>
                        </a:spcBef>
                        <a:spcAft>
                          <a:spcPts val="0"/>
                        </a:spcAft>
                      </a:pPr>
                      <a:r>
                        <a:rPr lang="en-GB" sz="1600" b="1">
                          <a:effectLst/>
                          <a:latin typeface="Times New Roman" panose="02020603050405020304" pitchFamily="18" charset="0"/>
                          <a:ea typeface="Times New Roman" panose="02020603050405020304" pitchFamily="18" charset="0"/>
                        </a:rPr>
                        <a:t>PESTLE Factors</a:t>
                      </a:r>
                      <a:endParaRPr lang="en-GB" sz="160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tc>
                  <a:txBody>
                    <a:bodyPr/>
                    <a:lstStyle/>
                    <a:p>
                      <a:pPr marL="0" marR="0" algn="ctr">
                        <a:lnSpc>
                          <a:spcPct val="100000"/>
                        </a:lnSpc>
                        <a:spcBef>
                          <a:spcPts val="0"/>
                        </a:spcBef>
                        <a:spcAft>
                          <a:spcPts val="0"/>
                        </a:spcAft>
                      </a:pPr>
                      <a:r>
                        <a:rPr lang="en-GB" sz="1600" b="1">
                          <a:effectLst/>
                          <a:latin typeface="Times New Roman" panose="02020603050405020304" pitchFamily="18" charset="0"/>
                          <a:ea typeface="Times New Roman" panose="02020603050405020304" pitchFamily="18" charset="0"/>
                        </a:rPr>
                        <a:t>Analysis</a:t>
                      </a:r>
                      <a:endParaRPr lang="en-GB" sz="160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extLst>
                  <a:ext uri="{0D108BD9-81ED-4DB2-BD59-A6C34878D82A}">
                    <a16:rowId xmlns:a16="http://schemas.microsoft.com/office/drawing/2014/main" val="1589495311"/>
                  </a:ext>
                </a:extLst>
              </a:tr>
              <a:tr h="853237">
                <a:tc>
                  <a:txBody>
                    <a:bodyPr/>
                    <a:lstStyle/>
                    <a:p>
                      <a:pPr marL="0" marR="0" algn="ctr">
                        <a:lnSpc>
                          <a:spcPct val="100000"/>
                        </a:lnSpc>
                        <a:spcBef>
                          <a:spcPts val="0"/>
                        </a:spcBef>
                        <a:spcAft>
                          <a:spcPts val="0"/>
                        </a:spcAft>
                      </a:pPr>
                      <a:r>
                        <a:rPr lang="en-GB" sz="1600" i="1">
                          <a:effectLst/>
                          <a:latin typeface="Times New Roman" panose="02020603050405020304" pitchFamily="18" charset="0"/>
                          <a:ea typeface="Times New Roman" panose="02020603050405020304" pitchFamily="18" charset="0"/>
                        </a:rPr>
                        <a:t>Political Factors </a:t>
                      </a:r>
                      <a:endParaRPr lang="en-GB" sz="160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ea typeface="Times New Roman" panose="02020603050405020304" pitchFamily="18" charset="0"/>
                        </a:rPr>
                        <a:t>The political stability of the UK is 0.26 points in 2024, which is fluctuating due to the changes in taxation, government rules and others </a:t>
                      </a:r>
                      <a:r>
                        <a:rPr lang="en-US" sz="1600" dirty="0">
                          <a:effectLst/>
                          <a:latin typeface="Times New Roman" panose="02020603050405020304" pitchFamily="18" charset="0"/>
                          <a:ea typeface="Times New Roman" panose="02020603050405020304" pitchFamily="18" charset="0"/>
                        </a:rPr>
                        <a:t>(</a:t>
                      </a:r>
                      <a:r>
                        <a:rPr lang="en-US" sz="1600" dirty="0" err="1">
                          <a:effectLst/>
                          <a:latin typeface="Times New Roman" panose="02020603050405020304" pitchFamily="18" charset="0"/>
                          <a:ea typeface="Times New Roman" panose="02020603050405020304" pitchFamily="18" charset="0"/>
                        </a:rPr>
                        <a:t>Theglobaleconomy</a:t>
                      </a:r>
                      <a:r>
                        <a:rPr lang="en-US" sz="1600" dirty="0">
                          <a:effectLst/>
                          <a:latin typeface="Times New Roman" panose="02020603050405020304" pitchFamily="18" charset="0"/>
                          <a:ea typeface="Times New Roman" panose="02020603050405020304" pitchFamily="18" charset="0"/>
                        </a:rPr>
                        <a:t>, 2026)</a:t>
                      </a:r>
                      <a:r>
                        <a:rPr lang="en-GB" sz="1600" dirty="0">
                          <a:effectLst/>
                          <a:latin typeface="Times New Roman" panose="02020603050405020304" pitchFamily="18" charset="0"/>
                          <a:ea typeface="Times New Roman" panose="02020603050405020304" pitchFamily="18" charset="0"/>
                        </a:rPr>
                        <a:t>. These are the main reasons for increasing the costs of flowers and packaging materials, and affecting the company. </a:t>
                      </a: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rgbClr val="FAEBD6"/>
                    </a:solidFill>
                  </a:tcPr>
                </a:tc>
                <a:extLst>
                  <a:ext uri="{0D108BD9-81ED-4DB2-BD59-A6C34878D82A}">
                    <a16:rowId xmlns:a16="http://schemas.microsoft.com/office/drawing/2014/main" val="2695369954"/>
                  </a:ext>
                </a:extLst>
              </a:tr>
              <a:tr h="587515">
                <a:tc>
                  <a:txBody>
                    <a:bodyPr/>
                    <a:lstStyle/>
                    <a:p>
                      <a:pPr marL="0" marR="0" algn="ctr">
                        <a:lnSpc>
                          <a:spcPct val="100000"/>
                        </a:lnSpc>
                        <a:spcBef>
                          <a:spcPts val="0"/>
                        </a:spcBef>
                        <a:spcAft>
                          <a:spcPts val="0"/>
                        </a:spcAft>
                      </a:pPr>
                      <a:r>
                        <a:rPr lang="en-GB" sz="1600" i="1">
                          <a:effectLst/>
                          <a:latin typeface="Times New Roman" panose="02020603050405020304" pitchFamily="18" charset="0"/>
                          <a:ea typeface="Times New Roman" panose="02020603050405020304" pitchFamily="18" charset="0"/>
                        </a:rPr>
                        <a:t>Economic Factors</a:t>
                      </a:r>
                      <a:endParaRPr lang="en-GB" sz="160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ea typeface="Times New Roman" panose="02020603050405020304" pitchFamily="18" charset="0"/>
                        </a:rPr>
                        <a:t>The rising inflation rate of the UK creates various problems in supply chains and fluctuates the costs of flowers. This significantly restricted the spending power of customers. </a:t>
                      </a: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5">
                        <a:lumMod val="20000"/>
                        <a:lumOff val="80000"/>
                      </a:schemeClr>
                    </a:solidFill>
                  </a:tcPr>
                </a:tc>
                <a:extLst>
                  <a:ext uri="{0D108BD9-81ED-4DB2-BD59-A6C34878D82A}">
                    <a16:rowId xmlns:a16="http://schemas.microsoft.com/office/drawing/2014/main" val="1199685245"/>
                  </a:ext>
                </a:extLst>
              </a:tr>
              <a:tr h="853237">
                <a:tc>
                  <a:txBody>
                    <a:bodyPr/>
                    <a:lstStyle/>
                    <a:p>
                      <a:pPr marL="0" marR="0" algn="ctr">
                        <a:lnSpc>
                          <a:spcPct val="100000"/>
                        </a:lnSpc>
                        <a:spcBef>
                          <a:spcPts val="0"/>
                        </a:spcBef>
                        <a:spcAft>
                          <a:spcPts val="0"/>
                        </a:spcAft>
                      </a:pPr>
                      <a:r>
                        <a:rPr lang="en-GB" sz="1600" i="1">
                          <a:effectLst/>
                          <a:latin typeface="Times New Roman" panose="02020603050405020304" pitchFamily="18" charset="0"/>
                          <a:ea typeface="Times New Roman" panose="02020603050405020304" pitchFamily="18" charset="0"/>
                        </a:rPr>
                        <a:t>Social Factors</a:t>
                      </a:r>
                      <a:endParaRPr lang="en-GB" sz="160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ea typeface="Times New Roman" panose="02020603050405020304" pitchFamily="18" charset="0"/>
                        </a:rPr>
                        <a:t>Nowadays, people prefer sustainable products with personalised services (</a:t>
                      </a:r>
                      <a:r>
                        <a:rPr lang="en-GB" sz="1600" dirty="0" err="1">
                          <a:solidFill>
                            <a:srgbClr val="222222"/>
                          </a:solidFill>
                          <a:effectLst/>
                          <a:latin typeface="Times New Roman" panose="02020603050405020304" pitchFamily="18" charset="0"/>
                          <a:ea typeface="Times New Roman" panose="02020603050405020304" pitchFamily="18" charset="0"/>
                        </a:rPr>
                        <a:t>Piscitelli</a:t>
                      </a:r>
                      <a:r>
                        <a:rPr lang="en-GB" sz="1600" dirty="0">
                          <a:solidFill>
                            <a:srgbClr val="222222"/>
                          </a:solidFill>
                          <a:effectLst/>
                          <a:latin typeface="Times New Roman" panose="02020603050405020304" pitchFamily="18" charset="0"/>
                          <a:ea typeface="Times New Roman" panose="02020603050405020304" pitchFamily="18" charset="0"/>
                        </a:rPr>
                        <a:t> and </a:t>
                      </a:r>
                      <a:r>
                        <a:rPr lang="en-GB" sz="1600" dirty="0" err="1">
                          <a:solidFill>
                            <a:srgbClr val="222222"/>
                          </a:solidFill>
                          <a:effectLst/>
                          <a:latin typeface="Times New Roman" panose="02020603050405020304" pitchFamily="18" charset="0"/>
                          <a:ea typeface="Times New Roman" panose="02020603050405020304" pitchFamily="18" charset="0"/>
                        </a:rPr>
                        <a:t>D’Uggento</a:t>
                      </a:r>
                      <a:r>
                        <a:rPr lang="en-GB" sz="1600" dirty="0">
                          <a:solidFill>
                            <a:srgbClr val="222222"/>
                          </a:solidFill>
                          <a:effectLst/>
                          <a:latin typeface="Times New Roman" panose="02020603050405020304" pitchFamily="18" charset="0"/>
                          <a:ea typeface="Times New Roman" panose="02020603050405020304" pitchFamily="18" charset="0"/>
                        </a:rPr>
                        <a:t>, 2022</a:t>
                      </a:r>
                      <a:r>
                        <a:rPr lang="en-GB" sz="1600" dirty="0">
                          <a:effectLst/>
                          <a:latin typeface="Times New Roman" panose="02020603050405020304" pitchFamily="18" charset="0"/>
                          <a:ea typeface="Times New Roman" panose="02020603050405020304" pitchFamily="18" charset="0"/>
                        </a:rPr>
                        <a:t>). The business can incorporate these to stay relevant and flexible. According to customer expectations, the business should also focus on streamlining its online facilities. </a:t>
                      </a: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rgbClr val="C9EFD0"/>
                    </a:solidFill>
                  </a:tcPr>
                </a:tc>
                <a:extLst>
                  <a:ext uri="{0D108BD9-81ED-4DB2-BD59-A6C34878D82A}">
                    <a16:rowId xmlns:a16="http://schemas.microsoft.com/office/drawing/2014/main" val="3113415893"/>
                  </a:ext>
                </a:extLst>
              </a:tr>
              <a:tr h="853237">
                <a:tc>
                  <a:txBody>
                    <a:bodyPr/>
                    <a:lstStyle/>
                    <a:p>
                      <a:pPr marL="0" marR="0" algn="ctr">
                        <a:lnSpc>
                          <a:spcPct val="100000"/>
                        </a:lnSpc>
                        <a:spcBef>
                          <a:spcPts val="0"/>
                        </a:spcBef>
                        <a:spcAft>
                          <a:spcPts val="0"/>
                        </a:spcAft>
                      </a:pPr>
                      <a:r>
                        <a:rPr lang="en-GB" sz="1600" i="1" dirty="0">
                          <a:effectLst/>
                          <a:latin typeface="Times New Roman" panose="02020603050405020304" pitchFamily="18" charset="0"/>
                          <a:ea typeface="Times New Roman" panose="02020603050405020304" pitchFamily="18" charset="0"/>
                        </a:rPr>
                        <a:t>Technological Factors</a:t>
                      </a:r>
                      <a:endParaRPr lang="en-GB" sz="1600" dirty="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ea typeface="Times New Roman" panose="02020603050405020304" pitchFamily="18" charset="0"/>
                        </a:rPr>
                        <a:t>The rising trends of social media marketing and advanced website design are very relevant in the UK market. In this context, the outdated technological infrastructure of Green Haven Florists creates difficulties in resonating with ongoing market expectations and reaching more customers. </a:t>
                      </a: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4">
                        <a:lumMod val="20000"/>
                        <a:lumOff val="80000"/>
                      </a:schemeClr>
                    </a:solidFill>
                  </a:tcPr>
                </a:tc>
                <a:extLst>
                  <a:ext uri="{0D108BD9-81ED-4DB2-BD59-A6C34878D82A}">
                    <a16:rowId xmlns:a16="http://schemas.microsoft.com/office/drawing/2014/main" val="1472467131"/>
                  </a:ext>
                </a:extLst>
              </a:tr>
              <a:tr h="853237">
                <a:tc>
                  <a:txBody>
                    <a:bodyPr/>
                    <a:lstStyle/>
                    <a:p>
                      <a:pPr marL="0" marR="0" algn="ctr">
                        <a:lnSpc>
                          <a:spcPct val="100000"/>
                        </a:lnSpc>
                        <a:spcBef>
                          <a:spcPts val="0"/>
                        </a:spcBef>
                        <a:spcAft>
                          <a:spcPts val="0"/>
                        </a:spcAft>
                      </a:pPr>
                      <a:r>
                        <a:rPr lang="en-GB" sz="1600" i="1">
                          <a:effectLst/>
                          <a:latin typeface="Times New Roman" panose="02020603050405020304" pitchFamily="18" charset="0"/>
                          <a:ea typeface="Times New Roman" panose="02020603050405020304" pitchFamily="18" charset="0"/>
                        </a:rPr>
                        <a:t>Legal Factors</a:t>
                      </a:r>
                      <a:endParaRPr lang="en-GB" sz="160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ea typeface="Times New Roman" panose="02020603050405020304" pitchFamily="18" charset="0"/>
                        </a:rPr>
                        <a:t>To stay legally relevant in the UK, businesses should comply with many regulations, such as consumer protection laws, health and safety legislations and others. By following these, the company can ensure smooth operations and transparency. </a:t>
                      </a: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rgbClr val="DEDAF6"/>
                    </a:solidFill>
                  </a:tcPr>
                </a:tc>
                <a:extLst>
                  <a:ext uri="{0D108BD9-81ED-4DB2-BD59-A6C34878D82A}">
                    <a16:rowId xmlns:a16="http://schemas.microsoft.com/office/drawing/2014/main" val="1664363226"/>
                  </a:ext>
                </a:extLst>
              </a:tr>
              <a:tr h="853237">
                <a:tc>
                  <a:txBody>
                    <a:bodyPr/>
                    <a:lstStyle/>
                    <a:p>
                      <a:pPr marL="0" marR="0" algn="ctr">
                        <a:lnSpc>
                          <a:spcPct val="100000"/>
                        </a:lnSpc>
                        <a:spcBef>
                          <a:spcPts val="0"/>
                        </a:spcBef>
                        <a:spcAft>
                          <a:spcPts val="0"/>
                        </a:spcAft>
                      </a:pPr>
                      <a:r>
                        <a:rPr lang="en-GB" sz="1600" i="1">
                          <a:effectLst/>
                          <a:latin typeface="Times New Roman" panose="02020603050405020304" pitchFamily="18" charset="0"/>
                          <a:ea typeface="Times New Roman" panose="02020603050405020304" pitchFamily="18" charset="0"/>
                        </a:rPr>
                        <a:t>Environmental Factors</a:t>
                      </a:r>
                      <a:endParaRPr lang="en-GB" sz="1600">
                        <a:effectLst/>
                        <a:latin typeface="Times New Roman" panose="02020603050405020304" pitchFamily="18" charset="0"/>
                        <a:ea typeface="Times New Roman" panose="02020603050405020304" pitchFamily="18" charset="0"/>
                      </a:endParaRP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chemeClr val="accent6">
                        <a:lumMod val="20000"/>
                        <a:lumOff val="80000"/>
                      </a:schemeClr>
                    </a:solidFill>
                  </a:tcPr>
                </a:tc>
                <a:tc>
                  <a:txBody>
                    <a:bodyPr/>
                    <a:lstStyle/>
                    <a:p>
                      <a:pPr marL="0" marR="0" algn="just">
                        <a:lnSpc>
                          <a:spcPct val="100000"/>
                        </a:lnSpc>
                        <a:spcBef>
                          <a:spcPts val="0"/>
                        </a:spcBef>
                        <a:spcAft>
                          <a:spcPts val="0"/>
                        </a:spcAft>
                      </a:pPr>
                      <a:r>
                        <a:rPr lang="en-GB" sz="1600" dirty="0">
                          <a:effectLst/>
                          <a:latin typeface="Times New Roman" panose="02020603050405020304" pitchFamily="18" charset="0"/>
                          <a:ea typeface="Times New Roman" panose="02020603050405020304" pitchFamily="18" charset="0"/>
                        </a:rPr>
                        <a:t>The eco-friendly packaging is very popular in Green Haven Florists. However, this has become expensive in the UK market. Green Haven Florists should also focus on sustainable outsourcing to attract and retain customers as well </a:t>
                      </a:r>
                      <a:r>
                        <a:rPr lang="en-US" sz="1600" dirty="0">
                          <a:effectLst/>
                          <a:latin typeface="Times New Roman" panose="02020603050405020304" pitchFamily="18" charset="0"/>
                          <a:ea typeface="Times New Roman" panose="02020603050405020304" pitchFamily="18" charset="0"/>
                        </a:rPr>
                        <a:t>(Brooke, 2024)</a:t>
                      </a:r>
                      <a:r>
                        <a:rPr lang="en-GB" sz="1600" dirty="0">
                          <a:effectLst/>
                          <a:latin typeface="Times New Roman" panose="02020603050405020304" pitchFamily="18" charset="0"/>
                          <a:ea typeface="Times New Roman" panose="02020603050405020304" pitchFamily="18" charset="0"/>
                        </a:rPr>
                        <a:t>. </a:t>
                      </a:r>
                    </a:p>
                  </a:txBody>
                  <a:tcPr marL="25727" marR="25727" marT="25727" marB="2572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cell3D prstMaterial="dkEdge">
                      <a:bevel w="77470" h="12700" prst="softRound"/>
                      <a:lightRig rig="flood" dir="t"/>
                    </a:cell3D>
                    <a:solidFill>
                      <a:srgbClr val="FAEBD6"/>
                    </a:solidFill>
                  </a:tcPr>
                </a:tc>
                <a:extLst>
                  <a:ext uri="{0D108BD9-81ED-4DB2-BD59-A6C34878D82A}">
                    <a16:rowId xmlns:a16="http://schemas.microsoft.com/office/drawing/2014/main" val="285844566"/>
                  </a:ext>
                </a:extLst>
              </a:tr>
            </a:tbl>
          </a:graphicData>
        </a:graphic>
      </p:graphicFrame>
    </p:spTree>
    <p:extLst>
      <p:ext uri="{BB962C8B-B14F-4D97-AF65-F5344CB8AC3E}">
        <p14:creationId xmlns:p14="http://schemas.microsoft.com/office/powerpoint/2010/main" val="4284860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37F16-DDAA-C229-5D92-5E80439EF55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BFF25B5-F800-F802-DA2B-6B66764B5A93}"/>
              </a:ext>
            </a:extLst>
          </p:cNvPr>
          <p:cNvSpPr txBox="1"/>
          <p:nvPr/>
        </p:nvSpPr>
        <p:spPr>
          <a:xfrm>
            <a:off x="0" y="212150"/>
            <a:ext cx="12191999" cy="523220"/>
          </a:xfrm>
          <a:prstGeom prst="rect">
            <a:avLst/>
          </a:prstGeom>
          <a:solidFill>
            <a:schemeClr val="tx2">
              <a:lumMod val="40000"/>
              <a:lumOff val="60000"/>
            </a:schemeClr>
          </a:solidFill>
        </p:spPr>
        <p:txBody>
          <a:bodyPr wrap="square">
            <a:spAutoFit/>
          </a:bodyPr>
          <a:lstStyle/>
          <a:p>
            <a:pPr algn="ctr"/>
            <a:r>
              <a:rPr lang="en-GB" sz="2800" b="1" dirty="0">
                <a:effectLst/>
                <a:latin typeface="Times New Roman" panose="02020603050405020304" pitchFamily="18" charset="0"/>
                <a:ea typeface="Times New Roman" panose="02020603050405020304" pitchFamily="18" charset="0"/>
              </a:rPr>
              <a:t>Creation and application of Fishbone Diagram </a:t>
            </a:r>
            <a:endParaRPr lang="en-US" sz="2800" b="1" dirty="0"/>
          </a:p>
        </p:txBody>
      </p:sp>
      <p:pic>
        <p:nvPicPr>
          <p:cNvPr id="4" name="Picture 3">
            <a:extLst>
              <a:ext uri="{FF2B5EF4-FFF2-40B4-BE49-F238E27FC236}">
                <a16:creationId xmlns:a16="http://schemas.microsoft.com/office/drawing/2014/main" id="{0797FEDF-AE4E-7F24-2E71-7CED582DDCA4}"/>
              </a:ext>
            </a:extLst>
          </p:cNvPr>
          <p:cNvPicPr>
            <a:picLocks noChangeAspect="1"/>
          </p:cNvPicPr>
          <p:nvPr/>
        </p:nvPicPr>
        <p:blipFill>
          <a:blip r:embed="rId3"/>
          <a:stretch>
            <a:fillRect/>
          </a:stretch>
        </p:blipFill>
        <p:spPr>
          <a:xfrm>
            <a:off x="2018581" y="961845"/>
            <a:ext cx="8488393" cy="3134008"/>
          </a:xfrm>
          <a:prstGeom prst="rect">
            <a:avLst/>
          </a:prstGeom>
        </p:spPr>
      </p:pic>
      <p:sp>
        <p:nvSpPr>
          <p:cNvPr id="6" name="TextBox 5">
            <a:extLst>
              <a:ext uri="{FF2B5EF4-FFF2-40B4-BE49-F238E27FC236}">
                <a16:creationId xmlns:a16="http://schemas.microsoft.com/office/drawing/2014/main" id="{C1195083-CA8A-1C51-9CF0-38666461352B}"/>
              </a:ext>
            </a:extLst>
          </p:cNvPr>
          <p:cNvSpPr txBox="1"/>
          <p:nvPr/>
        </p:nvSpPr>
        <p:spPr>
          <a:xfrm>
            <a:off x="5896155" y="4095853"/>
            <a:ext cx="1039483"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(Author)</a:t>
            </a:r>
            <a:endParaRPr lang="en-US" sz="1200" dirty="0"/>
          </a:p>
        </p:txBody>
      </p:sp>
      <p:sp>
        <p:nvSpPr>
          <p:cNvPr id="8" name="TextBox 7">
            <a:extLst>
              <a:ext uri="{FF2B5EF4-FFF2-40B4-BE49-F238E27FC236}">
                <a16:creationId xmlns:a16="http://schemas.microsoft.com/office/drawing/2014/main" id="{2E13A2A6-ED4A-07C0-7643-16157E293CC2}"/>
              </a:ext>
            </a:extLst>
          </p:cNvPr>
          <p:cNvSpPr txBox="1"/>
          <p:nvPr/>
        </p:nvSpPr>
        <p:spPr>
          <a:xfrm>
            <a:off x="517585" y="4372852"/>
            <a:ext cx="11455879" cy="2281476"/>
          </a:xfrm>
          <a:prstGeom prst="roundRect">
            <a:avLst/>
          </a:prstGeom>
          <a:solidFill>
            <a:schemeClr val="accent4">
              <a:lumMod val="40000"/>
              <a:lumOff val="60000"/>
            </a:schemeClr>
          </a:solidFill>
        </p:spPr>
        <p:txBody>
          <a:bodyPr wrap="square">
            <a:spAutoFit/>
          </a:bodyPr>
          <a:lstStyle/>
          <a:p>
            <a:pPr marL="0" marR="0" algn="just">
              <a:buNone/>
            </a:pPr>
            <a:r>
              <a:rPr lang="en-GB" sz="1600" b="1" i="1" dirty="0">
                <a:effectLst/>
                <a:latin typeface="Times New Roman" panose="02020603050405020304" pitchFamily="18" charset="0"/>
                <a:ea typeface="Times New Roman" panose="02020603050405020304" pitchFamily="18" charset="0"/>
              </a:rPr>
              <a:t>Creation</a:t>
            </a:r>
            <a:r>
              <a:rPr lang="en-GB" sz="1600" dirty="0">
                <a:effectLst/>
                <a:latin typeface="Times New Roman" panose="02020603050405020304" pitchFamily="18" charset="0"/>
                <a:ea typeface="Times New Roman" panose="02020603050405020304" pitchFamily="18" charset="0"/>
              </a:rPr>
              <a:t> </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A fishbone diagram is also known as the Ishikawa Diagram, which is mentioned as the problem-solving tool for identifying as well as categorising the root causes of particular issues </a:t>
            </a:r>
            <a:r>
              <a:rPr lang="en-US" sz="1600" dirty="0">
                <a:effectLst/>
                <a:latin typeface="Times New Roman" panose="02020603050405020304" pitchFamily="18" charset="0"/>
                <a:ea typeface="Times New Roman" panose="02020603050405020304" pitchFamily="18" charset="0"/>
              </a:rPr>
              <a:t>(</a:t>
            </a:r>
            <a:r>
              <a:rPr lang="en-US" sz="1600" dirty="0" err="1">
                <a:effectLst/>
                <a:latin typeface="Times New Roman" panose="02020603050405020304" pitchFamily="18" charset="0"/>
                <a:ea typeface="Times New Roman" panose="02020603050405020304" pitchFamily="18" charset="0"/>
              </a:rPr>
              <a:t>Gurnov</a:t>
            </a:r>
            <a:r>
              <a:rPr lang="en-US" sz="1600" dirty="0">
                <a:effectLst/>
                <a:latin typeface="Times New Roman" panose="02020603050405020304" pitchFamily="18" charset="0"/>
                <a:ea typeface="Times New Roman" panose="02020603050405020304" pitchFamily="18" charset="0"/>
              </a:rPr>
              <a:t>, 2025)</a:t>
            </a:r>
            <a:r>
              <a:rPr lang="en-GB" sz="1600" dirty="0">
                <a:effectLst/>
                <a:latin typeface="Times New Roman" panose="02020603050405020304" pitchFamily="18" charset="0"/>
                <a:ea typeface="Times New Roman" panose="02020603050405020304" pitchFamily="18" charset="0"/>
              </a:rPr>
              <a:t>.</a:t>
            </a:r>
          </a:p>
          <a:p>
            <a:pPr marL="285750" marR="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algn="just"/>
            <a:endParaRPr lang="en-US" sz="1600" dirty="0">
              <a:effectLst/>
              <a:latin typeface="Times New Roman" panose="02020603050405020304" pitchFamily="18" charset="0"/>
              <a:ea typeface="Times New Roman" panose="02020603050405020304" pitchFamily="18" charset="0"/>
            </a:endParaRPr>
          </a:p>
          <a:p>
            <a:pPr marL="0" marR="0" algn="just">
              <a:buNone/>
            </a:pPr>
            <a:r>
              <a:rPr lang="en-GB" sz="1600" b="1" i="1" dirty="0">
                <a:effectLst/>
                <a:latin typeface="Times New Roman" panose="02020603050405020304" pitchFamily="18" charset="0"/>
                <a:ea typeface="Times New Roman" panose="02020603050405020304" pitchFamily="18" charset="0"/>
              </a:rPr>
              <a:t>Application</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Due to the application of the fishbone diagram, it is evident that limited digital skills, rising costs of sustainable materials, reduction in high-street activity are collectively impacting the customer footfall.</a:t>
            </a: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59623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4A128-753B-C734-05D7-5590537BE4D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F998765-7672-AF0D-DAD9-1A0252DFFF9C}"/>
              </a:ext>
            </a:extLst>
          </p:cNvPr>
          <p:cNvSpPr txBox="1"/>
          <p:nvPr/>
        </p:nvSpPr>
        <p:spPr>
          <a:xfrm>
            <a:off x="0" y="384678"/>
            <a:ext cx="12192000" cy="523220"/>
          </a:xfrm>
          <a:prstGeom prst="rect">
            <a:avLst/>
          </a:prstGeom>
          <a:noFill/>
        </p:spPr>
        <p:txBody>
          <a:bodyPr wrap="square">
            <a:spAutoFit/>
          </a:bodyPr>
          <a:lstStyle/>
          <a:p>
            <a:pPr algn="ctr"/>
            <a:r>
              <a:rPr lang="en-GB" sz="2800" b="1" dirty="0">
                <a:effectLst/>
                <a:latin typeface="Times New Roman" panose="02020603050405020304" pitchFamily="18" charset="0"/>
                <a:ea typeface="Times New Roman" panose="02020603050405020304" pitchFamily="18" charset="0"/>
              </a:rPr>
              <a:t>Summary of the findings</a:t>
            </a:r>
            <a:endParaRPr lang="en-US" sz="2800" b="1" dirty="0"/>
          </a:p>
        </p:txBody>
      </p:sp>
      <p:sp>
        <p:nvSpPr>
          <p:cNvPr id="5" name="TextBox 4">
            <a:extLst>
              <a:ext uri="{FF2B5EF4-FFF2-40B4-BE49-F238E27FC236}">
                <a16:creationId xmlns:a16="http://schemas.microsoft.com/office/drawing/2014/main" id="{B121F81E-3844-A0CC-530D-20CE47248AA2}"/>
              </a:ext>
            </a:extLst>
          </p:cNvPr>
          <p:cNvSpPr txBox="1"/>
          <p:nvPr/>
        </p:nvSpPr>
        <p:spPr>
          <a:xfrm>
            <a:off x="0" y="2072485"/>
            <a:ext cx="8647981" cy="3579852"/>
          </a:xfrm>
          <a:prstGeom prst="snip1Rect">
            <a:avLst/>
          </a:prstGeom>
          <a:solidFill>
            <a:schemeClr val="accent2">
              <a:lumMod val="60000"/>
              <a:lumOff val="40000"/>
            </a:schemeClr>
          </a:solidFill>
        </p:spPr>
        <p:txBody>
          <a:bodyPr wrap="square">
            <a:spAutoFit/>
          </a:bodyPr>
          <a:lstStyle/>
          <a:p>
            <a:pPr marL="342900" marR="0" lvl="0" indent="-342900" algn="jus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presentation has highlighted the major issues of the company, Green Haven Florists, of their in-store decline due to the reduced foot traffic and changing customer behaviour.</a:t>
            </a:r>
          </a:p>
          <a:p>
            <a:pPr marL="342900" marR="0" lvl="0" indent="-34290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lvl="0" algn="just"/>
            <a:r>
              <a:rPr lang="en-GB" sz="1600" u="none" strike="noStrike" dirty="0">
                <a:effectLst/>
                <a:latin typeface="Times New Roman" panose="02020603050405020304" pitchFamily="18" charset="0"/>
                <a:ea typeface="Times New Roman" panose="02020603050405020304" pitchFamily="18" charset="0"/>
              </a:rPr>
              <a:t> </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Online growth has been insufficient for the company for losing the physical stores.</a:t>
            </a:r>
          </a:p>
          <a:p>
            <a:pPr marL="342900" marR="0" lvl="0" indent="-34290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lvl="0" algn="just"/>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5W2H and PESTLE methods has also been highlighted in this presentation with its application in the company. </a:t>
            </a:r>
          </a:p>
          <a:p>
            <a:pPr marL="342900" marR="0" lvl="0" indent="-34290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endParaRPr>
          </a:p>
          <a:p>
            <a:pPr marR="0" lvl="0" algn="just"/>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Fishbone diagram and their application based on the company have been showcased in the presentation. </a:t>
            </a:r>
            <a:endParaRPr lang="en-US" sz="1600" u="none" strike="noStrike"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2C52002F-69C1-430D-7890-275968CF8410}"/>
              </a:ext>
            </a:extLst>
          </p:cNvPr>
          <p:cNvSpPr txBox="1"/>
          <p:nvPr/>
        </p:nvSpPr>
        <p:spPr>
          <a:xfrm>
            <a:off x="9941942" y="6334822"/>
            <a:ext cx="1928004" cy="276999"/>
          </a:xfrm>
          <a:prstGeom prst="rect">
            <a:avLst/>
          </a:prstGeom>
          <a:noFill/>
        </p:spPr>
        <p:txBody>
          <a:bodyPr wrap="square">
            <a:spAutoFit/>
          </a:bodyPr>
          <a:lstStyle/>
          <a:p>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Gurnov</a:t>
            </a:r>
            <a:r>
              <a:rPr lang="en-US" sz="1200" dirty="0">
                <a:effectLst/>
                <a:latin typeface="Times New Roman" panose="02020603050405020304" pitchFamily="18" charset="0"/>
                <a:ea typeface="Times New Roman" panose="02020603050405020304" pitchFamily="18" charset="0"/>
              </a:rPr>
              <a:t>, 2025)</a:t>
            </a:r>
            <a:endParaRPr lang="en-US" sz="1200" dirty="0"/>
          </a:p>
        </p:txBody>
      </p:sp>
      <p:pic>
        <p:nvPicPr>
          <p:cNvPr id="3074" name="Picture 2" descr="Over 17K UK Retailers Closed Shop, a 5-Year High">
            <a:extLst>
              <a:ext uri="{FF2B5EF4-FFF2-40B4-BE49-F238E27FC236}">
                <a16:creationId xmlns:a16="http://schemas.microsoft.com/office/drawing/2014/main" id="{4FB40C7E-7D91-B7BB-86A9-8D7829DC8B1B}"/>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988725" y="778936"/>
            <a:ext cx="3053750" cy="5345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102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BCD4C-5DC5-F632-664C-8FFB051A799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0D3C24C-9E15-F65F-050D-55A91BE733D4}"/>
              </a:ext>
            </a:extLst>
          </p:cNvPr>
          <p:cNvSpPr txBox="1"/>
          <p:nvPr/>
        </p:nvSpPr>
        <p:spPr>
          <a:xfrm>
            <a:off x="0" y="332918"/>
            <a:ext cx="12191999" cy="523220"/>
          </a:xfrm>
          <a:prstGeom prst="rect">
            <a:avLst/>
          </a:prstGeom>
          <a:noFill/>
        </p:spPr>
        <p:txBody>
          <a:bodyPr wrap="square">
            <a:spAutoFit/>
          </a:bodyPr>
          <a:lstStyle/>
          <a:p>
            <a:pPr algn="ctr"/>
            <a:r>
              <a:rPr lang="en-GB" sz="2800" b="1" dirty="0">
                <a:effectLst/>
                <a:latin typeface="Times New Roman" panose="02020603050405020304" pitchFamily="18" charset="0"/>
                <a:ea typeface="Times New Roman" panose="02020603050405020304" pitchFamily="18" charset="0"/>
              </a:rPr>
              <a:t>References </a:t>
            </a:r>
            <a:endParaRPr lang="en-US" sz="2800" b="1" dirty="0"/>
          </a:p>
        </p:txBody>
      </p:sp>
      <p:sp>
        <p:nvSpPr>
          <p:cNvPr id="5" name="TextBox 4">
            <a:extLst>
              <a:ext uri="{FF2B5EF4-FFF2-40B4-BE49-F238E27FC236}">
                <a16:creationId xmlns:a16="http://schemas.microsoft.com/office/drawing/2014/main" id="{8CD00F83-8713-F80A-3EC4-8AEEB44B3594}"/>
              </a:ext>
            </a:extLst>
          </p:cNvPr>
          <p:cNvSpPr txBox="1"/>
          <p:nvPr/>
        </p:nvSpPr>
        <p:spPr>
          <a:xfrm>
            <a:off x="411191" y="1774573"/>
            <a:ext cx="11369616" cy="4278094"/>
          </a:xfrm>
          <a:prstGeom prst="rect">
            <a:avLst/>
          </a:prstGeom>
          <a:noFill/>
        </p:spPr>
        <p:txBody>
          <a:bodyPr wrap="square">
            <a:spAutoFit/>
          </a:bodyPr>
          <a:lstStyle/>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Brooke, J. (2024) </a:t>
            </a:r>
            <a:r>
              <a:rPr lang="en-GB" sz="1600" i="1" dirty="0">
                <a:effectLst/>
                <a:latin typeface="Times New Roman" panose="02020603050405020304" pitchFamily="18" charset="0"/>
                <a:ea typeface="Times New Roman" panose="02020603050405020304" pitchFamily="18" charset="0"/>
              </a:rPr>
              <a:t>Eco-friendly and Sustainable Floral Products To Love. </a:t>
            </a:r>
            <a:r>
              <a:rPr lang="en-GB" sz="1600" dirty="0">
                <a:effectLst/>
                <a:latin typeface="Times New Roman" panose="02020603050405020304" pitchFamily="18" charset="0"/>
                <a:ea typeface="Times New Roman" panose="02020603050405020304" pitchFamily="18" charset="0"/>
              </a:rPr>
              <a:t>[Online] Available at: https://floristsreview.com/eco-friendly-and-sustainable-floral-products-to-love/ (Accessed 2 February 2026).</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Dean, G. (2025) </a:t>
            </a:r>
            <a:r>
              <a:rPr lang="en-GB" sz="1600" i="1" dirty="0">
                <a:effectLst/>
                <a:latin typeface="Times New Roman" panose="02020603050405020304" pitchFamily="18" charset="0"/>
                <a:ea typeface="Times New Roman" panose="02020603050405020304" pitchFamily="18" charset="0"/>
              </a:rPr>
              <a:t>Nerd glasses and friendship necklaces: Claire's was heaven until Shein came along. </a:t>
            </a:r>
            <a:r>
              <a:rPr lang="en-GB" sz="1600" dirty="0">
                <a:effectLst/>
                <a:latin typeface="Times New Roman" panose="02020603050405020304" pitchFamily="18" charset="0"/>
                <a:ea typeface="Times New Roman" panose="02020603050405020304" pitchFamily="18" charset="0"/>
              </a:rPr>
              <a:t>[Online] Available at: https://www.bbc.com/news/articles/c23pek275p5o (Accessed 2 February 2026).</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Devine, J. (2025) </a:t>
            </a:r>
            <a:r>
              <a:rPr lang="en-GB" sz="1600" i="1" dirty="0">
                <a:effectLst/>
                <a:latin typeface="Times New Roman" panose="02020603050405020304" pitchFamily="18" charset="0"/>
                <a:ea typeface="Times New Roman" panose="02020603050405020304" pitchFamily="18" charset="0"/>
              </a:rPr>
              <a:t>High prices hit sales of popular blooms - florist. </a:t>
            </a:r>
            <a:r>
              <a:rPr lang="en-GB" sz="1600" dirty="0">
                <a:effectLst/>
                <a:latin typeface="Times New Roman" panose="02020603050405020304" pitchFamily="18" charset="0"/>
                <a:ea typeface="Times New Roman" panose="02020603050405020304" pitchFamily="18" charset="0"/>
              </a:rPr>
              <a:t>[Online] Available at: https://www.bbc.com/news/articles/cj4y18kqwgdo (Accessed 2 February 2026).</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err="1">
                <a:effectLst/>
                <a:latin typeface="Times New Roman" panose="02020603050405020304" pitchFamily="18" charset="0"/>
                <a:ea typeface="Times New Roman" panose="02020603050405020304" pitchFamily="18" charset="0"/>
              </a:rPr>
              <a:t>Gurnov</a:t>
            </a:r>
            <a:r>
              <a:rPr lang="en-GB" sz="1600" dirty="0">
                <a:effectLst/>
                <a:latin typeface="Times New Roman" panose="02020603050405020304" pitchFamily="18" charset="0"/>
                <a:ea typeface="Times New Roman" panose="02020603050405020304" pitchFamily="18" charset="0"/>
              </a:rPr>
              <a:t>, A. (2025) </a:t>
            </a:r>
            <a:r>
              <a:rPr lang="en-GB" sz="1600" i="1" dirty="0">
                <a:effectLst/>
                <a:latin typeface="Times New Roman" panose="02020603050405020304" pitchFamily="18" charset="0"/>
                <a:ea typeface="Times New Roman" panose="02020603050405020304" pitchFamily="18" charset="0"/>
              </a:rPr>
              <a:t>What is a Fishbone Diagram in project management?. </a:t>
            </a:r>
            <a:r>
              <a:rPr lang="en-GB" sz="1600" dirty="0">
                <a:effectLst/>
                <a:latin typeface="Times New Roman" panose="02020603050405020304" pitchFamily="18" charset="0"/>
                <a:ea typeface="Times New Roman" panose="02020603050405020304" pitchFamily="18" charset="0"/>
              </a:rPr>
              <a:t>[Online] Available at: https://www.wrike.com/project-management-guide/faq/what-is-a-fishbone-diagram-in-project-management/ (Accessed 2 February 2026).	</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solidFill>
                  <a:srgbClr val="222222"/>
                </a:solidFill>
                <a:effectLst/>
                <a:latin typeface="Times New Roman" panose="02020603050405020304" pitchFamily="18" charset="0"/>
                <a:ea typeface="Times New Roman" panose="02020603050405020304" pitchFamily="18" charset="0"/>
              </a:rPr>
              <a:t>Piscitelli, A. and </a:t>
            </a:r>
            <a:r>
              <a:rPr lang="en-GB" sz="1600" dirty="0" err="1">
                <a:solidFill>
                  <a:srgbClr val="222222"/>
                </a:solidFill>
                <a:effectLst/>
                <a:latin typeface="Times New Roman" panose="02020603050405020304" pitchFamily="18" charset="0"/>
                <a:ea typeface="Times New Roman" panose="02020603050405020304" pitchFamily="18" charset="0"/>
              </a:rPr>
              <a:t>D’Uggento</a:t>
            </a:r>
            <a:r>
              <a:rPr lang="en-GB" sz="1600" dirty="0">
                <a:solidFill>
                  <a:srgbClr val="222222"/>
                </a:solidFill>
                <a:effectLst/>
                <a:latin typeface="Times New Roman" panose="02020603050405020304" pitchFamily="18" charset="0"/>
                <a:ea typeface="Times New Roman" panose="02020603050405020304" pitchFamily="18" charset="0"/>
              </a:rPr>
              <a:t>, A.M. (2022) Do young people really engage in sustainable </a:t>
            </a:r>
            <a:r>
              <a:rPr lang="en-GB" sz="1600" dirty="0" err="1">
                <a:solidFill>
                  <a:srgbClr val="222222"/>
                </a:solidFill>
                <a:effectLst/>
                <a:latin typeface="Times New Roman" panose="02020603050405020304" pitchFamily="18" charset="0"/>
                <a:ea typeface="Times New Roman" panose="02020603050405020304" pitchFamily="18" charset="0"/>
              </a:rPr>
              <a:t>behaviors</a:t>
            </a:r>
            <a:r>
              <a:rPr lang="en-GB" sz="1600" dirty="0">
                <a:solidFill>
                  <a:srgbClr val="222222"/>
                </a:solidFill>
                <a:effectLst/>
                <a:latin typeface="Times New Roman" panose="02020603050405020304" pitchFamily="18" charset="0"/>
                <a:ea typeface="Times New Roman" panose="02020603050405020304" pitchFamily="18" charset="0"/>
              </a:rPr>
              <a:t> in their lifestyles?. </a:t>
            </a:r>
            <a:r>
              <a:rPr lang="en-GB" sz="1600" i="1" dirty="0">
                <a:solidFill>
                  <a:srgbClr val="222222"/>
                </a:solidFill>
                <a:effectLst/>
                <a:latin typeface="Times New Roman" panose="02020603050405020304" pitchFamily="18" charset="0"/>
                <a:ea typeface="Times New Roman" panose="02020603050405020304" pitchFamily="18" charset="0"/>
              </a:rPr>
              <a:t>Social Indicators Research</a:t>
            </a:r>
            <a:r>
              <a:rPr lang="en-GB" sz="1600" dirty="0">
                <a:solidFill>
                  <a:srgbClr val="222222"/>
                </a:solidFill>
                <a:effectLst/>
                <a:latin typeface="Times New Roman" panose="02020603050405020304" pitchFamily="18" charset="0"/>
                <a:ea typeface="Times New Roman" panose="02020603050405020304" pitchFamily="18" charset="0"/>
              </a:rPr>
              <a:t>, </a:t>
            </a:r>
            <a:r>
              <a:rPr lang="en-GB" sz="1600" i="1" dirty="0">
                <a:solidFill>
                  <a:srgbClr val="222222"/>
                </a:solidFill>
                <a:effectLst/>
                <a:latin typeface="Times New Roman" panose="02020603050405020304" pitchFamily="18" charset="0"/>
                <a:ea typeface="Times New Roman" panose="02020603050405020304" pitchFamily="18" charset="0"/>
              </a:rPr>
              <a:t>163</a:t>
            </a:r>
            <a:r>
              <a:rPr lang="en-GB" sz="1600" dirty="0">
                <a:solidFill>
                  <a:srgbClr val="222222"/>
                </a:solidFill>
                <a:effectLst/>
                <a:latin typeface="Times New Roman" panose="02020603050405020304" pitchFamily="18" charset="0"/>
                <a:ea typeface="Times New Roman" panose="02020603050405020304" pitchFamily="18" charset="0"/>
              </a:rPr>
              <a:t>(3), pp.1467-1485.</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a:solidFill>
                  <a:srgbClr val="222222"/>
                </a:solidFill>
                <a:effectLst/>
                <a:latin typeface="Times New Roman" panose="02020603050405020304" pitchFamily="18" charset="0"/>
                <a:ea typeface="Times New Roman" panose="02020603050405020304" pitchFamily="18" charset="0"/>
              </a:rPr>
              <a:t>Rita, P. and Ramos, R.F. (2022) Global research trends in consumer </a:t>
            </a:r>
            <a:r>
              <a:rPr lang="en-GB" sz="1600" dirty="0" err="1">
                <a:solidFill>
                  <a:srgbClr val="222222"/>
                </a:solidFill>
                <a:effectLst/>
                <a:latin typeface="Times New Roman" panose="02020603050405020304" pitchFamily="18" charset="0"/>
                <a:ea typeface="Times New Roman" panose="02020603050405020304" pitchFamily="18" charset="0"/>
              </a:rPr>
              <a:t>behavior</a:t>
            </a:r>
            <a:r>
              <a:rPr lang="en-GB" sz="1600" dirty="0">
                <a:solidFill>
                  <a:srgbClr val="222222"/>
                </a:solidFill>
                <a:effectLst/>
                <a:latin typeface="Times New Roman" panose="02020603050405020304" pitchFamily="18" charset="0"/>
                <a:ea typeface="Times New Roman" panose="02020603050405020304" pitchFamily="18" charset="0"/>
              </a:rPr>
              <a:t> and sustainability in E-Commerce: A bibliometric analysis of the knowledge structure. </a:t>
            </a:r>
            <a:r>
              <a:rPr lang="en-GB" sz="1600" i="1" dirty="0">
                <a:solidFill>
                  <a:srgbClr val="222222"/>
                </a:solidFill>
                <a:effectLst/>
                <a:latin typeface="Times New Roman" panose="02020603050405020304" pitchFamily="18" charset="0"/>
                <a:ea typeface="Times New Roman" panose="02020603050405020304" pitchFamily="18" charset="0"/>
              </a:rPr>
              <a:t>Sustainability</a:t>
            </a:r>
            <a:r>
              <a:rPr lang="en-GB" sz="1600" dirty="0">
                <a:solidFill>
                  <a:srgbClr val="222222"/>
                </a:solidFill>
                <a:effectLst/>
                <a:latin typeface="Times New Roman" panose="02020603050405020304" pitchFamily="18" charset="0"/>
                <a:ea typeface="Times New Roman" panose="02020603050405020304" pitchFamily="18" charset="0"/>
              </a:rPr>
              <a:t>, </a:t>
            </a:r>
            <a:r>
              <a:rPr lang="en-GB" sz="1600" i="1" dirty="0">
                <a:solidFill>
                  <a:srgbClr val="222222"/>
                </a:solidFill>
                <a:effectLst/>
                <a:latin typeface="Times New Roman" panose="02020603050405020304" pitchFamily="18" charset="0"/>
                <a:ea typeface="Times New Roman" panose="02020603050405020304" pitchFamily="18" charset="0"/>
              </a:rPr>
              <a:t>14</a:t>
            </a:r>
            <a:r>
              <a:rPr lang="en-GB" sz="1600" dirty="0">
                <a:solidFill>
                  <a:srgbClr val="222222"/>
                </a:solidFill>
                <a:effectLst/>
                <a:latin typeface="Times New Roman" panose="02020603050405020304" pitchFamily="18" charset="0"/>
                <a:ea typeface="Times New Roman" panose="02020603050405020304" pitchFamily="18" charset="0"/>
              </a:rPr>
              <a:t>(15), p.9455.</a:t>
            </a: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600" dirty="0" err="1">
                <a:effectLst/>
                <a:latin typeface="Times New Roman" panose="02020603050405020304" pitchFamily="18" charset="0"/>
                <a:ea typeface="Times New Roman" panose="02020603050405020304" pitchFamily="18" charset="0"/>
              </a:rPr>
              <a:t>Theglobaleconomy</a:t>
            </a:r>
            <a:r>
              <a:rPr lang="en-GB" sz="1600" dirty="0">
                <a:effectLst/>
                <a:latin typeface="Times New Roman" panose="02020603050405020304" pitchFamily="18" charset="0"/>
                <a:ea typeface="Times New Roman" panose="02020603050405020304" pitchFamily="18" charset="0"/>
              </a:rPr>
              <a:t>. (2026) </a:t>
            </a:r>
            <a:r>
              <a:rPr lang="en-GB" sz="1600" i="1" dirty="0">
                <a:effectLst/>
                <a:latin typeface="Times New Roman" panose="02020603050405020304" pitchFamily="18" charset="0"/>
                <a:ea typeface="Times New Roman" panose="02020603050405020304" pitchFamily="18" charset="0"/>
              </a:rPr>
              <a:t>United Kingdom: Political stability. </a:t>
            </a:r>
            <a:r>
              <a:rPr lang="en-GB" sz="1600" dirty="0">
                <a:effectLst/>
                <a:latin typeface="Times New Roman" panose="02020603050405020304" pitchFamily="18" charset="0"/>
                <a:ea typeface="Times New Roman" panose="02020603050405020304" pitchFamily="18" charset="0"/>
              </a:rPr>
              <a:t>[Online] Available at: https://www.theglobaleconomy.com/United-Kingdom/wb_political_stability/ (Accessed 2 February 2026).</a:t>
            </a:r>
            <a:endParaRPr lang="en-US" sz="16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600" dirty="0" err="1">
                <a:effectLst/>
                <a:latin typeface="Times New Roman" panose="02020603050405020304" pitchFamily="18" charset="0"/>
                <a:ea typeface="Times New Roman" panose="02020603050405020304" pitchFamily="18" charset="0"/>
              </a:rPr>
              <a:t>Thursd</a:t>
            </a:r>
            <a:r>
              <a:rPr lang="en-GB" sz="1600" dirty="0">
                <a:effectLst/>
                <a:latin typeface="Times New Roman" panose="02020603050405020304" pitchFamily="18" charset="0"/>
                <a:ea typeface="Times New Roman" panose="02020603050405020304" pitchFamily="18" charset="0"/>
              </a:rPr>
              <a:t>. (2025) </a:t>
            </a:r>
            <a:r>
              <a:rPr lang="en-GB" sz="1600" i="1" dirty="0">
                <a:effectLst/>
                <a:latin typeface="Times New Roman" panose="02020603050405020304" pitchFamily="18" charset="0"/>
                <a:ea typeface="Times New Roman" panose="02020603050405020304" pitchFamily="18" charset="0"/>
              </a:rPr>
              <a:t>Why Sustainable Packaging Matters in the Floriculture Industry. </a:t>
            </a:r>
            <a:r>
              <a:rPr lang="en-GB" sz="1600" dirty="0">
                <a:effectLst/>
                <a:latin typeface="Times New Roman" panose="02020603050405020304" pitchFamily="18" charset="0"/>
                <a:ea typeface="Times New Roman" panose="02020603050405020304" pitchFamily="18" charset="0"/>
              </a:rPr>
              <a:t>[Online]Available at: https://www.floristrytradeclub.co.uk/post/why-sustainable-packaging-matters-in-the-floriculture-industry (Accessed 2 February 2026).</a:t>
            </a:r>
            <a:endParaRPr lang="en-US" sz="1600" dirty="0"/>
          </a:p>
        </p:txBody>
      </p:sp>
    </p:spTree>
    <p:extLst>
      <p:ext uri="{BB962C8B-B14F-4D97-AF65-F5344CB8AC3E}">
        <p14:creationId xmlns:p14="http://schemas.microsoft.com/office/powerpoint/2010/main" val="2221432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2821</Words>
  <Application>Microsoft Office PowerPoint</Application>
  <PresentationFormat>Widescreen</PresentationFormat>
  <Paragraphs>154</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2026-02-11T09:28:51Z</dcterms:created>
  <dcterms:modified xsi:type="dcterms:W3CDTF">2026-02-11T09:29:04Z</dcterms:modified>
</cp:coreProperties>
</file>