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  <p:sldId id="280" r:id="rId26"/>
    <p:sldId id="281" r:id="rId27"/>
    <p:sldId id="282" r:id="rId28"/>
    <p:sldId id="283" r:id="rId2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73" d="100"/>
          <a:sy n="73" d="100"/>
        </p:scale>
        <p:origin x="6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notesMaster" Target="notesMasters/notesMaster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6.wmf"/></Relationships>
</file>

<file path=ppt/drawings/_rels/vmlDrawing2.vml.rels><?xml version="1.0" encoding="UTF-8" standalone="yes"?>
<Relationships xmlns="http://schemas.openxmlformats.org/package/2006/relationships"><Relationship Id="rId1" Type="http://schemas.openxmlformats.org/officeDocument/2006/relationships/image" Target="../media/image8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4F13A0-97F8-48DD-9430-EE6F0263389E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F43126-4E05-4239-9992-586508C98D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671881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5F7CBF-07F1-4506-8478-8EBA13101245}" type="slidenum">
              <a:rPr lang="en-US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4209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1869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7972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898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01651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62989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28335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965743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7709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00002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345970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165476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B364AE-7BFA-42AE-8C96-74B436437960}" type="datetimeFigureOut">
              <a:rPr lang="en-GB" smtClean="0"/>
              <a:t>11/12/2018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F0BD7E-5A47-45C4-985B-FA99551A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32250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6.wmf"/><Relationship Id="rId4" Type="http://schemas.openxmlformats.org/officeDocument/2006/relationships/oleObject" Target="../embeddings/oleObject1.bin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2.vml"/><Relationship Id="rId4" Type="http://schemas.openxmlformats.org/officeDocument/2006/relationships/image" Target="../media/image8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AC Theory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9412579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&amp; 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/>
              <a:t>Resistance is the opposition of flow of current within a circuit</a:t>
            </a:r>
          </a:p>
          <a:p>
            <a:pPr lvl="1"/>
            <a:r>
              <a:rPr lang="en-GB"/>
              <a:t>DC Circuit property</a:t>
            </a:r>
          </a:p>
          <a:p>
            <a:r>
              <a:rPr lang="en-GB"/>
              <a:t>Reactance is the opposition of change of flow of current within a circuit</a:t>
            </a:r>
          </a:p>
          <a:p>
            <a:pPr lvl="1"/>
            <a:r>
              <a:rPr lang="en-GB"/>
              <a:t>AC Circuit property</a:t>
            </a:r>
          </a:p>
          <a:p>
            <a:r>
              <a:rPr lang="en-GB"/>
              <a:t>Both measured in ohms </a:t>
            </a:r>
            <a:r>
              <a:rPr lang="el-GR"/>
              <a:t>Ω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74413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Resistance and Ohm’s law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" name="Content Placeholder 3"/>
              <p:cNvSpPr>
                <a:spLocks noGrp="1"/>
              </p:cNvSpPr>
              <p:nvPr>
                <p:ph sz="half"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/>
                  <a:t>Ohm’s Law states:</a:t>
                </a:r>
              </a:p>
              <a:p>
                <a:pPr marL="400050" lvl="1" indent="0">
                  <a:buNone/>
                </a:pPr>
                <a:endParaRPr lang="en-GB"/>
              </a:p>
              <a:p>
                <a:pPr marL="400050" lvl="1" indent="0">
                  <a:buNone/>
                </a:pPr>
                <a:r>
                  <a:rPr lang="en-GB"/>
                  <a:t>The current through a conductor is directly proportional to the voltage across it.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den>
                      </m:f>
                    </m:oMath>
                  </m:oMathPara>
                </a14:m>
                <a:endParaRPr lang="en-GB"/>
              </a:p>
            </p:txBody>
          </p:sp>
        </mc:Choice>
        <mc:Fallback xmlns="">
          <p:sp>
            <p:nvSpPr>
              <p:cNvPr id="4" name="Content Placeholder 3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blipFill>
                <a:blip r:embed="rId2" cstate="print"/>
                <a:stretch>
                  <a:fillRect l="-3017" t="-1682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 descr="C:\Users\sc-sm2\Pictures\ohms law.jpg"/>
          <p:cNvPicPr>
            <a:picLocks noGrp="1" noChangeAspect="1" noChangeArrowheads="1"/>
          </p:cNvPicPr>
          <p:nvPr>
            <p:ph sz="half" idx="2"/>
          </p:nvPr>
        </p:nvPicPr>
        <p:blipFill rotWithShape="1"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rightnessContrast brigh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t="9448" b="7527"/>
          <a:stretch/>
        </p:blipFill>
        <p:spPr bwMode="auto">
          <a:xfrm>
            <a:off x="6312025" y="1412776"/>
            <a:ext cx="3722703" cy="398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27243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/>
          <p:cNvGraphicFramePr>
            <a:graphicFrameLocks noGrp="1"/>
          </p:cNvGraphicFramePr>
          <p:nvPr>
            <p:extLst/>
          </p:nvPr>
        </p:nvGraphicFramePr>
        <p:xfrm>
          <a:off x="2241476" y="3818052"/>
          <a:ext cx="7848872" cy="148602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24436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924436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518160"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  <a:latin typeface="+mn-lt"/>
                        </a:rPr>
                        <a:t>Inductive </a:t>
                      </a:r>
                      <a:r>
                        <a:rPr lang="en-GB" sz="2800" b="0" kern="1200" dirty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Reactance</a:t>
                      </a:r>
                    </a:p>
                  </a:txBody>
                  <a:tcPr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800" b="0" dirty="0">
                          <a:solidFill>
                            <a:schemeClr val="tx1"/>
                          </a:solidFill>
                        </a:rPr>
                        <a:t>Capacitive Reactance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967867"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mpd="sng">
                      <a:noFill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t="-59375" r="-100000" b="-625"/>
                      </a:stretch>
                    </a:blipFill>
                  </a:tcPr>
                </a:tc>
                <a:tc>
                  <a:txBody>
                    <a:bodyPr/>
                    <a:lstStyle/>
                    <a:p>
                      <a:endParaRPr lang="en-US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mpd="sng"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blipFill>
                      <a:blip r:embed="rId2"/>
                      <a:stretch>
                        <a:fillRect l="-100155" t="-59375" r="-155" b="-625"/>
                      </a:stretch>
                    </a:blipFil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Reactance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1993556" y="1464276"/>
            <a:ext cx="8229600" cy="3917032"/>
          </a:xfrm>
        </p:spPr>
        <p:txBody>
          <a:bodyPr/>
          <a:lstStyle/>
          <a:p>
            <a:r>
              <a:rPr lang="en-GB" dirty="0"/>
              <a:t>Reactance is the opposition of change of flow of current within a circuit</a:t>
            </a:r>
          </a:p>
          <a:p>
            <a:pPr lvl="1"/>
            <a:r>
              <a:rPr lang="en-GB" dirty="0"/>
              <a:t>Due to inductance or capacitance within the circuit</a:t>
            </a:r>
          </a:p>
          <a:p>
            <a:r>
              <a:rPr lang="en-GB" dirty="0"/>
              <a:t>Reactance (</a:t>
            </a:r>
            <a:r>
              <a:rPr lang="en-GB" i="1" dirty="0"/>
              <a:t>X</a:t>
            </a:r>
            <a:r>
              <a:rPr lang="en-GB" dirty="0"/>
              <a:t>) can be capacitive or inductive..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3716503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Capacitors store a voltage as an electric charge on two plates separated by a dielectric (insulator)</a:t>
                </a:r>
              </a:p>
              <a:p>
                <a:pPr lvl="1"/>
                <a:r>
                  <a:rPr lang="en-GB" dirty="0"/>
                  <a:t>Work must be done to build up the charge (or remove it)</a:t>
                </a:r>
              </a:p>
              <a:p>
                <a:pPr lvl="1"/>
                <a:r>
                  <a:rPr lang="en-GB" dirty="0"/>
                  <a:t>This work is stored as energy in the capacitor</a:t>
                </a:r>
              </a:p>
              <a:p>
                <a:pPr marL="457200" lvl="1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b="0" i="1" smtClean="0">
                          <a:latin typeface="Cambria Math"/>
                        </a:rPr>
                        <m:t>𝑊</m:t>
                      </m:r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𝐶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</a:rPr>
                        <m:t> </m:t>
                      </m:r>
                      <m:r>
                        <a:rPr lang="en-GB" b="0" i="1" smtClean="0">
                          <a:latin typeface="Cambria Math"/>
                        </a:rPr>
                        <m:t>𝐽𝑜𝑢𝑙𝑒𝑠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704" t="-2025" r="-1630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7346664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5" name="Content Placeholder 4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As work must be done to add or remove charge from a capacitor, this cannot be done instantly and adds an </a:t>
                </a:r>
                <a:r>
                  <a:rPr lang="en-GB" i="1" dirty="0"/>
                  <a:t>AC Resistance </a:t>
                </a:r>
                <a:r>
                  <a:rPr lang="en-GB" dirty="0"/>
                  <a:t>to the circuit when you try. </a:t>
                </a:r>
                <a:endParaRPr lang="en-GB" i="1" dirty="0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2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𝑓𝐶</m:t>
                          </m:r>
                        </m:den>
                      </m:f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b="0" i="1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</m:oMath>
                  </m:oMathPara>
                </a14:m>
                <a:endParaRPr lang="en-GB" i="1" dirty="0"/>
              </a:p>
            </p:txBody>
          </p:sp>
        </mc:Choice>
        <mc:Fallback>
          <p:sp>
            <p:nvSpPr>
              <p:cNvPr id="5" name="Content Placeholder 4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1043" t="-2241" r="-58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372412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Inverse relationship to frequency</a:t>
            </a:r>
          </a:p>
          <a:p>
            <a:r>
              <a:rPr lang="en-GB" dirty="0" smtClean="0"/>
              <a:t>X</a:t>
            </a:r>
            <a:r>
              <a:rPr lang="en-GB" b="1" baseline="-25000" dirty="0" smtClean="0"/>
              <a:t>C</a:t>
            </a:r>
            <a:r>
              <a:rPr lang="en-GB" dirty="0" smtClean="0"/>
              <a:t> approaches infinity at DC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Capacitive Reactance</a:t>
            </a:r>
          </a:p>
        </p:txBody>
      </p:sp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650" y="3033027"/>
            <a:ext cx="4584700" cy="2670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6920672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Capacitive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/>
                  <a:t>Example</a:t>
                </a:r>
              </a:p>
              <a:p>
                <a:pPr marL="0" indent="0">
                  <a:buNone/>
                </a:pPr>
                <a:r>
                  <a:rPr lang="en-GB"/>
                  <a:t>A 10µF capacitor is connected to a 100Hz supply. Calculate its reactance.</a:t>
                </a:r>
              </a:p>
              <a:p>
                <a:pPr marL="0" indent="0">
                  <a:buNone/>
                </a:pPr>
                <a:endParaRPr lang="en-GB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b="0" i="1" smtClean="0">
                              <a:latin typeface="Cambria Math"/>
                            </a:rPr>
                            <m:t>2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𝜋</m:t>
                          </m:r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×100×10×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−6</m:t>
                              </m:r>
                            </m:sup>
                          </m:sSup>
                        </m:den>
                      </m:f>
                      <m:r>
                        <a:rPr lang="en-GB" b="0" i="1" smtClean="0">
                          <a:latin typeface="Cambria Math"/>
                        </a:rPr>
                        <m:t>=159.155 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/>
              </a:p>
              <a:p>
                <a:pPr marL="0" indent="0">
                  <a:buNone/>
                </a:pPr>
                <a:endParaRPr lang="en-GB" i="1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1760278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/>
              <a:t>Inductors store electrical energy in a magnetic field around a coil of wire.</a:t>
            </a:r>
          </a:p>
          <a:p>
            <a:r>
              <a:rPr lang="en-GB"/>
              <a:t>A change in current through an inductor will change the strength of the magnetic field surrounding it</a:t>
            </a:r>
          </a:p>
          <a:p>
            <a:r>
              <a:rPr lang="en-GB"/>
              <a:t>A change in magnetic field induces a voltage (back EMF) into the coil in opposition to the original applied voltage</a:t>
            </a:r>
          </a:p>
        </p:txBody>
      </p:sp>
    </p:spTree>
    <p:extLst>
      <p:ext uri="{BB962C8B-B14F-4D97-AF65-F5344CB8AC3E}">
        <p14:creationId xmlns:p14="http://schemas.microsoft.com/office/powerpoint/2010/main" val="103134189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/>
                  <a:t>The Back-EMF generated by a changing applied voltage (or current) accounts for the AC voltage drop seen across inductors</a:t>
                </a:r>
              </a:p>
              <a:p>
                <a:pPr marL="0" indent="0">
                  <a:buNone/>
                </a:pPr>
                <a:endParaRPr lang="en-GB" i="1">
                  <a:latin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=2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𝑓𝐿</m:t>
                      </m:r>
                    </m:oMath>
                  </m:oMathPara>
                </a14:m>
                <a:endParaRPr lang="en-GB"/>
              </a:p>
              <a:p>
                <a:endParaRPr lang="en-GB"/>
              </a:p>
              <a:p>
                <a:endParaRPr lang="en-GB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3" cstate="print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graphicFrame>
        <p:nvGraphicFramePr>
          <p:cNvPr id="4" name="Object 3"/>
          <p:cNvGraphicFramePr>
            <a:graphicFrameLocks noChangeAspect="1"/>
          </p:cNvGraphicFramePr>
          <p:nvPr/>
        </p:nvGraphicFramePr>
        <p:xfrm>
          <a:off x="5024394" y="4445515"/>
          <a:ext cx="2125564" cy="694896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Equation" r:id="rId4" imgW="660240" imgH="215640" progId="Equation.3">
                  <p:embed/>
                </p:oleObj>
              </mc:Choice>
              <mc:Fallback>
                <p:oleObj name="Equation" r:id="rId4" imgW="660240" imgH="215640" progId="Equation.3">
                  <p:embed/>
                  <p:pic>
                    <p:nvPicPr>
                      <p:cNvPr id="4" name="Objec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5024394" y="4445515"/>
                        <a:ext cx="2125564" cy="694896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7674266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Linear relationship to frequency</a:t>
            </a:r>
          </a:p>
          <a:p>
            <a:r>
              <a:rPr lang="en-GB" dirty="0" smtClean="0"/>
              <a:t>X</a:t>
            </a:r>
            <a:r>
              <a:rPr lang="en-GB" b="1" baseline="-25000" dirty="0" smtClean="0"/>
              <a:t>L</a:t>
            </a:r>
            <a:r>
              <a:rPr lang="en-GB" dirty="0" smtClean="0"/>
              <a:t> approaches zero at DC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Inductive </a:t>
            </a:r>
            <a:r>
              <a:rPr lang="en-GB" dirty="0"/>
              <a:t>Reactance</a:t>
            </a:r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3650" y="2928379"/>
            <a:ext cx="4584700" cy="275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80398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Inductive Reactance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0" indent="0">
                  <a:buNone/>
                </a:pPr>
                <a:r>
                  <a:rPr lang="en-GB" i="1" dirty="0"/>
                  <a:t>Example</a:t>
                </a:r>
              </a:p>
              <a:p>
                <a:pPr marL="0" indent="0">
                  <a:buNone/>
                </a:pPr>
                <a:r>
                  <a:rPr lang="en-GB" dirty="0"/>
                  <a:t>A 1mH inductor is connected to a 50Hz supply. Calculate its reactance.</a:t>
                </a:r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=2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×50×1×</m:t>
                      </m:r>
                      <m:sSup>
                        <m:sSup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=0.314</m:t>
                      </m:r>
                      <m:r>
                        <m:rPr>
                          <m:sty m:val="p"/>
                        </m:rPr>
                        <a:rPr lang="el-GR" b="0" i="1" smtClean="0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98711501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Combining Capacitive </a:t>
            </a:r>
            <a:r>
              <a:rPr lang="en-US" dirty="0"/>
              <a:t>and </a:t>
            </a:r>
            <a:r>
              <a:rPr lang="en-US" dirty="0" smtClean="0"/>
              <a:t>Inductive Reactance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What if there are capacitors and inductors in a circuit?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combine the capacitive and inductive reactance into one quantity</a:t>
            </a:r>
          </a:p>
          <a:p>
            <a:r>
              <a:rPr lang="en-US" dirty="0">
                <a:solidFill>
                  <a:srgbClr val="000000"/>
                </a:solidFill>
                <a:latin typeface="Myriad Pro"/>
              </a:rPr>
              <a:t>We need to take into account </a:t>
            </a:r>
            <a:r>
              <a:rPr lang="en-US" i="1" dirty="0" smtClean="0">
                <a:solidFill>
                  <a:srgbClr val="000000"/>
                </a:solidFill>
                <a:latin typeface="Myriad Pro"/>
              </a:rPr>
              <a:t>phase</a:t>
            </a: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  <a:p>
            <a:endParaRPr lang="en-US" i="1" dirty="0">
              <a:solidFill>
                <a:srgbClr val="000000"/>
              </a:solidFill>
              <a:latin typeface="Myriad Pro"/>
            </a:endParaRPr>
          </a:p>
        </p:txBody>
      </p:sp>
    </p:spTree>
    <p:extLst>
      <p:ext uri="{BB962C8B-B14F-4D97-AF65-F5344CB8AC3E}">
        <p14:creationId xmlns:p14="http://schemas.microsoft.com/office/powerpoint/2010/main" val="3462932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Combining Capacitive and Inductive Reactance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As pure inductors and pure capacitors cause a 90° phase shifts in opposite directions total reactance is the inductive reactance minus the capacitive reactance</a:t>
            </a:r>
          </a:p>
          <a:p>
            <a:endParaRPr lang="en-GB" dirty="0" smtClean="0"/>
          </a:p>
          <a:p>
            <a:endParaRPr lang="en-GB" dirty="0"/>
          </a:p>
        </p:txBody>
      </p:sp>
      <p:graphicFrame>
        <p:nvGraphicFramePr>
          <p:cNvPr id="2053" name="Object 5"/>
          <p:cNvGraphicFramePr>
            <a:graphicFrameLocks noChangeAspect="1"/>
          </p:cNvGraphicFramePr>
          <p:nvPr/>
        </p:nvGraphicFramePr>
        <p:xfrm>
          <a:off x="4613275" y="4699000"/>
          <a:ext cx="2311400" cy="577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50" name="Equation" r:id="rId3" imgW="914400" imgH="228600" progId="Equation.3">
                  <p:embed/>
                </p:oleObj>
              </mc:Choice>
              <mc:Fallback>
                <p:oleObj name="Equation" r:id="rId3" imgW="914400" imgH="228600" progId="Equation.3">
                  <p:embed/>
                  <p:pic>
                    <p:nvPicPr>
                      <p:cNvPr id="2053" name="Objec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613275" y="4699000"/>
                        <a:ext cx="2311400" cy="57785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05901323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Impedance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/>
                  <a:t>Impedance is a combination of both resistance and reactance..</a:t>
                </a:r>
              </a:p>
              <a:p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b="0" i="1" smtClean="0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b="0" i="1" smtClean="0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b="0" i="1" smtClean="0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b="0" i="1" smtClean="0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pPr marL="0" indent="0">
                  <a:buNone/>
                </a:pPr>
                <a:endParaRPr lang="en-GB" dirty="0"/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b="0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b="0" i="0" smtClean="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b="0" i="1" smtClean="0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b="0" i="1" smtClean="0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b="0" i="1" smtClean="0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 cstate="print"/>
                <a:stretch>
                  <a:fillRect l="-1704" t="-2025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05703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From the equations, we can see that resistance and reactance have different ‘directions’</a:t>
            </a:r>
          </a:p>
          <a:p>
            <a:r>
              <a:rPr lang="en-GB" dirty="0" smtClean="0"/>
              <a:t>Resistance and reactance are 90° apart</a:t>
            </a:r>
          </a:p>
          <a:p>
            <a:r>
              <a:rPr lang="en-GB" dirty="0" smtClean="0"/>
              <a:t>Impedance ‘completes the triangle’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Rectangle 3"/>
              <p:cNvSpPr/>
              <p:nvPr/>
            </p:nvSpPr>
            <p:spPr>
              <a:xfrm>
                <a:off x="4895850" y="4450081"/>
                <a:ext cx="2400300" cy="1236877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𝑍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𝑅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i="1">
                              <a:latin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</a:rPr>
                                <m:t>𝑋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</m:oMath>
                  </m:oMathPara>
                </a14:m>
                <a:endParaRPr lang="en-GB" dirty="0"/>
              </a:p>
              <a:p>
                <a:endParaRPr lang="en-GB" dirty="0"/>
              </a:p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𝜃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d>
                            <m:d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dPr>
                            <m:e>
                              <m:f>
                                <m:f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fPr>
                                <m:num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𝑋</m:t>
                                  </m:r>
                                </m:num>
                                <m:den>
                                  <m:r>
                                    <a:rPr lang="en-GB" i="1">
                                      <a:latin typeface="Cambria Math"/>
                                      <a:ea typeface="Cambria Math"/>
                                    </a:rPr>
                                    <m:t>𝑅</m:t>
                                  </m:r>
                                </m:den>
                              </m:f>
                            </m:e>
                          </m:d>
                        </m:e>
                      </m:func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4" name="Rectangle 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95850" y="4450081"/>
                <a:ext cx="2400300" cy="1236877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71224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 Phase Diagram</a:t>
            </a:r>
            <a:endParaRPr lang="en-GB" dirty="0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80272" y="1925881"/>
            <a:ext cx="2675649" cy="24092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615" y="1470660"/>
            <a:ext cx="2793456" cy="40690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2836257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purely capacitive circuits, the current leads the voltage by 90°</a:t>
            </a:r>
          </a:p>
          <a:p>
            <a:r>
              <a:rPr lang="en-GB" dirty="0" smtClean="0"/>
              <a:t>In purely inductive circuits, the voltage leads the current by 90°</a:t>
            </a:r>
          </a:p>
          <a:p>
            <a:r>
              <a:rPr lang="en-GB" dirty="0" smtClean="0"/>
              <a:t>This can be easily remembered using the mnemonic CIVIL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814674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8372" y="1600201"/>
            <a:ext cx="3175257" cy="3916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9197282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AC systems current and voltage are independent (for continuous waveforms)</a:t>
            </a:r>
          </a:p>
          <a:p>
            <a:r>
              <a:rPr lang="en-GB" dirty="0" smtClean="0"/>
              <a:t>As seen above, current can either lead or lag voltage depending on if the circuit is inductive or capacitive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9636402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Phase difference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the graph below, current is leading voltage by 45° </a:t>
            </a:r>
          </a:p>
          <a:p>
            <a:r>
              <a:rPr lang="en-GB" dirty="0" smtClean="0"/>
              <a:t>This can have implications for power consumption </a:t>
            </a:r>
            <a:endParaRPr lang="en-GB" dirty="0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4678" y="3246730"/>
            <a:ext cx="3972869" cy="23881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1805393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400" i="1" dirty="0"/>
              <a:t>Example</a:t>
            </a:r>
          </a:p>
          <a:p>
            <a:r>
              <a:rPr lang="en-GB" sz="2400" dirty="0"/>
              <a:t> Calculate:</a:t>
            </a:r>
          </a:p>
          <a:p>
            <a:pPr lvl="1"/>
            <a:r>
              <a:rPr lang="en-GB" sz="2000" dirty="0"/>
              <a:t>Circuit impedance</a:t>
            </a:r>
          </a:p>
          <a:p>
            <a:pPr lvl="1"/>
            <a:r>
              <a:rPr lang="en-GB" sz="2000" dirty="0"/>
              <a:t>Current drawn when connected to a 5V 1kHz supply</a:t>
            </a:r>
          </a:p>
          <a:p>
            <a:pPr lvl="1"/>
            <a:r>
              <a:rPr lang="en-GB" sz="2000" dirty="0"/>
              <a:t>What phase will this current be at in relation to the supply voltage? </a:t>
            </a:r>
            <a:endParaRPr lang="en-GB" dirty="0" smtClean="0"/>
          </a:p>
          <a:p>
            <a:pPr marL="0" indent="0">
              <a:buNone/>
            </a:pPr>
            <a:r>
              <a:rPr lang="en-GB" sz="2000" dirty="0"/>
              <a:t>Circuit values are as follows: R = 100</a:t>
            </a:r>
            <a:r>
              <a:rPr lang="el-GR" sz="2000" dirty="0"/>
              <a:t>Ω</a:t>
            </a:r>
            <a:r>
              <a:rPr lang="en-GB" sz="2000" dirty="0"/>
              <a:t>, C = 470nF, L = 22mH, f = 1kHz</a:t>
            </a:r>
            <a:endParaRPr lang="en-GB" sz="2000" i="1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41538" y="4031270"/>
            <a:ext cx="4404538" cy="1616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409638194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 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/>
              </a:bodyPr>
              <a:lstStyle/>
              <a:p>
                <a:r>
                  <a:rPr lang="en-GB" dirty="0" smtClean="0"/>
                  <a:t>Solution: </a:t>
                </a: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en-GB" sz="16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×1000</m:t>
                      </m:r>
                    </m:oMath>
                  </m:oMathPara>
                </a14:m>
                <a:endParaRPr lang="en-GB" sz="16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=6283.158</m:t>
                      </m:r>
                      <m:r>
                        <a:rPr lang="en-GB" sz="1600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 sz="1600">
                          <a:latin typeface="Cambria Math"/>
                          <a:ea typeface="Cambria Math"/>
                        </a:rPr>
                        <m:t>rad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GB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 sz="1600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  <m:sup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sz="1600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sz="16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sz="1600" i="1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en-GB" sz="1600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sz="1600" i="1">
                              <a:latin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</a:rPr>
                            <m:t>6283.185×470×</m:t>
                          </m:r>
                          <m:sSup>
                            <m:sSupPr>
                              <m:ctrlPr>
                                <a:rPr lang="en-GB" sz="16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1600" i="1">
                                  <a:latin typeface="Cambria Math"/>
                                  <a:ea typeface="Cambria Math"/>
                                </a:rPr>
                                <m:t>−9</m:t>
                              </m:r>
                            </m:sup>
                          </m:sSup>
                        </m:den>
                      </m:f>
                      <m:r>
                        <a:rPr lang="en-GB" sz="1600" i="1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</a:rPr>
                        <m:t>0−</m:t>
                      </m:r>
                      <m:r>
                        <a:rPr lang="en-GB" sz="1600" i="1">
                          <a:latin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</a:rPr>
                        <m:t>338.628</m:t>
                      </m:r>
                      <m:r>
                        <m:rPr>
                          <m:sty m:val="p"/>
                        </m:rPr>
                        <a:rPr lang="el-GR" sz="1600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i="1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𝐿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6283.185×22×</m:t>
                      </m:r>
                      <m:sSup>
                        <m:sSupPr>
                          <m:ctrlPr>
                            <a:rPr lang="en-GB" sz="16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1600" i="1">
                          <a:latin typeface="Cambria Math"/>
                          <a:ea typeface="Cambria Math"/>
                        </a:rPr>
                        <m:t>=0+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138.230</m:t>
                      </m:r>
                      <m:r>
                        <m:rPr>
                          <m:sty m:val="p"/>
                        </m:rPr>
                        <a:rPr lang="el-GR" sz="1600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sz="1600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sz="1600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</a:rPr>
                            <m:t>0−</m:t>
                          </m:r>
                          <m:r>
                            <a:rPr lang="en-GB" sz="1600" i="1">
                              <a:latin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</a:rPr>
                            <m:t>338.628</m:t>
                          </m:r>
                        </m:e>
                      </m:d>
                      <m:r>
                        <a:rPr lang="en-GB" sz="1600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0+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1600" i="1">
                              <a:latin typeface="Cambria Math"/>
                              <a:ea typeface="Cambria Math"/>
                            </a:rPr>
                            <m:t>138.230</m:t>
                          </m:r>
                        </m:e>
                      </m:d>
                      <m:r>
                        <a:rPr lang="en-GB" sz="1600" i="1">
                          <a:latin typeface="Cambria Math"/>
                          <a:ea typeface="Cambria Math"/>
                        </a:rPr>
                        <m:t>=0−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  <a:ea typeface="Cambria Math"/>
                        </a:rPr>
                        <m:t>200.398</m:t>
                      </m:r>
                      <m:r>
                        <m:rPr>
                          <m:sty m:val="p"/>
                        </m:rPr>
                        <a:rPr lang="el-GR" sz="1600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latin typeface="Cambria Math"/>
                        </a:rPr>
                        <m:t>𝑍</m:t>
                      </m:r>
                      <m:r>
                        <a:rPr lang="en-GB" sz="1600" i="1">
                          <a:latin typeface="Cambria Math"/>
                        </a:rPr>
                        <m:t>=</m:t>
                      </m:r>
                      <m:r>
                        <a:rPr lang="en-GB" sz="1600" i="1">
                          <a:latin typeface="Cambria Math"/>
                        </a:rPr>
                        <m:t>𝑅</m:t>
                      </m:r>
                      <m:r>
                        <a:rPr lang="en-GB" sz="1600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sz="1600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600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sz="1600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sz="1600" i="1">
                          <a:latin typeface="Cambria Math"/>
                        </a:rPr>
                        <m:t>=100−</m:t>
                      </m:r>
                      <m:r>
                        <a:rPr lang="en-GB" sz="1600" i="1">
                          <a:latin typeface="Cambria Math"/>
                        </a:rPr>
                        <m:t>𝑗</m:t>
                      </m:r>
                      <m:r>
                        <a:rPr lang="en-GB" sz="1600" i="1">
                          <a:latin typeface="Cambria Math"/>
                        </a:rPr>
                        <m:t>200.398</m:t>
                      </m:r>
                      <m:r>
                        <m:rPr>
                          <m:sty m:val="p"/>
                        </m:rPr>
                        <a:rPr lang="el-GR" sz="1600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sz="1600" dirty="0">
                  <a:ea typeface="Cambria Math"/>
                </a:endParaRPr>
              </a:p>
              <a:p>
                <a:pPr marL="0" indent="0">
                  <a:buNone/>
                </a:pPr>
                <a:endParaRPr lang="en-GB" sz="1600" dirty="0"/>
              </a:p>
              <a:p>
                <a:pPr marL="0" indent="0">
                  <a:buNone/>
                </a:pPr>
                <a:endParaRPr lang="en-GB" sz="1600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45611415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Impedance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250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:r>
                  <a:rPr lang="en-GB" sz="12800" dirty="0"/>
                  <a:t>Solution Cont..</a:t>
                </a:r>
              </a:p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×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200.398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20039.8−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20039.8−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40159.358</m:t>
                          </m:r>
                        </m:den>
                      </m:f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10000−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40159.358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10000+40159.358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500+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1001.99</m:t>
                          </m:r>
                        </m:num>
                        <m:den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50159.358</m:t>
                          </m:r>
                        </m:den>
                      </m:f>
                      <m:r>
                        <a:rPr lang="en-GB" sz="4800" i="1">
                          <a:latin typeface="Cambria Math"/>
                          <a:ea typeface="Cambria Math"/>
                        </a:rPr>
                        <m:t>=9.968×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19.976×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𝐼</m:t>
                          </m:r>
                        </m:e>
                      </m:d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9.968×</m:t>
                                  </m:r>
                                  <m:sSup>
                                    <m:sSupPr>
                                      <m:ctrlPr>
                                        <a:rPr lang="en-GB" sz="4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19.976×</m:t>
                                  </m:r>
                                  <m:sSup>
                                    <m:sSupPr>
                                      <m:ctrlPr>
                                        <a:rPr lang="en-GB" sz="48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48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48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48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19.976×</m:t>
                              </m:r>
                              <m:sSup>
                                <m:sSup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4800" i="1">
                                  <a:latin typeface="Cambria Math"/>
                                  <a:ea typeface="Cambria Math"/>
                                </a:rPr>
                                <m:t>9.968×</m:t>
                              </m:r>
                              <m:sSup>
                                <m:sSupPr>
                                  <m:ctrlPr>
                                    <a:rPr lang="en-GB" sz="48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48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=63.48°</m:t>
                          </m:r>
                        </m:e>
                      </m:func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5600" dirty="0">
                    <a:ea typeface="Cambria Math"/>
                  </a:rPr>
                  <a:t>Circuit is mainly capacitive, so current is leading voltage</a:t>
                </a: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48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=22.325×</m:t>
                      </m:r>
                      <m:sSup>
                        <m:sSupPr>
                          <m:ctrlPr>
                            <a:rPr lang="en-GB" sz="48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48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4800" i="1">
                          <a:latin typeface="Cambria Math"/>
                          <a:ea typeface="Cambria Math"/>
                        </a:rPr>
                        <m:t>∠+63.48° </m:t>
                      </m:r>
                      <m:r>
                        <a:rPr lang="en-GB" sz="4800" i="1">
                          <a:latin typeface="Cambria Math"/>
                          <a:ea typeface="Cambria Math"/>
                        </a:rPr>
                        <m:t>𝑚𝐴</m:t>
                      </m:r>
                    </m:oMath>
                  </m:oMathPara>
                </a14:m>
                <a:endParaRPr lang="en-GB" sz="48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025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8095991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 a series RLC circuit, calculate: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GB" dirty="0" smtClean="0"/>
              <a:t>The circuit current and phase angle</a:t>
            </a:r>
          </a:p>
          <a:p>
            <a:pPr marL="971550" lvl="1" indent="-514350">
              <a:buFont typeface="+mj-lt"/>
              <a:buAutoNum type="arabicParenR"/>
            </a:pPr>
            <a:r>
              <a:rPr lang="en-GB" dirty="0" smtClean="0"/>
              <a:t>The voltage drops across each component </a:t>
            </a:r>
          </a:p>
          <a:p>
            <a:pPr marL="457200" lvl="1" indent="0">
              <a:buNone/>
            </a:pPr>
            <a:r>
              <a:rPr lang="en-GB" dirty="0" smtClean="0"/>
              <a:t>Given R=1k</a:t>
            </a:r>
            <a:r>
              <a:rPr lang="el-GR" dirty="0" smtClean="0"/>
              <a:t>Ω</a:t>
            </a:r>
            <a:r>
              <a:rPr lang="en-GB" dirty="0" smtClean="0"/>
              <a:t>, L=0.5H, C=1µF, V=10V, f=60Hz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1891020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70000" lnSpcReduction="20000"/>
              </a:bodyPr>
              <a:lstStyle/>
              <a:p>
                <a:pPr marL="914400" lvl="1" indent="-514350">
                  <a:lnSpc>
                    <a:spcPct val="150000"/>
                  </a:lnSpc>
                  <a:buFont typeface="+mj-lt"/>
                  <a:buAutoNum type="arabicParenR"/>
                </a:pPr>
                <a:r>
                  <a:rPr lang="en-GB" dirty="0" smtClean="0">
                    <a:ea typeface="Cambria Math"/>
                  </a:rPr>
                  <a:t>Circuit current and phase angle</a:t>
                </a:r>
              </a:p>
              <a:p>
                <a:pPr marL="400050" lvl="1" indent="0" algn="just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sz="3300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sz="3300" i="1">
                          <a:latin typeface="Cambria Math"/>
                          <a:ea typeface="Cambria Math"/>
                        </a:rPr>
                        <m:t>=2</m:t>
                      </m:r>
                      <m:r>
                        <a:rPr lang="en-GB" sz="3300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sz="3300" i="1">
                          <a:latin typeface="Cambria Math"/>
                          <a:ea typeface="Cambria Math"/>
                        </a:rPr>
                        <m:t>𝑓</m:t>
                      </m:r>
                    </m:oMath>
                  </m:oMathPara>
                </a14:m>
                <a:endParaRPr lang="en-GB" sz="3300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=2×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𝜋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×60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=376.99</m:t>
                      </m:r>
                      <m:r>
                        <a:rPr lang="en-GB">
                          <a:latin typeface="Cambria Math"/>
                          <a:ea typeface="Cambria Math"/>
                        </a:rPr>
                        <m:t> </m:t>
                      </m:r>
                      <m:r>
                        <m:rPr>
                          <m:sty m:val="p"/>
                        </m:rPr>
                        <a:rPr lang="en-GB">
                          <a:latin typeface="Cambria Math"/>
                          <a:ea typeface="Cambria Math"/>
                        </a:rPr>
                        <m:t>rad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.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m:rPr>
                              <m:sty m:val="p"/>
                            </m:rPr>
                            <a:rPr lang="en-GB">
                              <a:latin typeface="Cambria Math"/>
                              <a:ea typeface="Cambria Math"/>
                            </a:rPr>
                            <m:t>s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−1</m:t>
                          </m:r>
                        </m:sup>
                      </m:sSup>
                      <m:r>
                        <a:rPr lang="en-GB" i="1">
                          <a:latin typeface="Cambria Math"/>
                          <a:ea typeface="Cambria Math"/>
                        </a:rPr>
                        <m:t> 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=−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𝜔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𝐶</m:t>
                          </m:r>
                        </m:den>
                      </m:f>
                      <m:r>
                        <a:rPr lang="en-GB" i="1">
                          <a:latin typeface="Cambria Math"/>
                        </a:rPr>
                        <m:t>=</m:t>
                      </m:r>
                      <m:f>
                        <m:f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fPr>
                        <m:num>
                          <m:r>
                            <a:rPr lang="en-GB" i="1">
                              <a:latin typeface="Cambria Math"/>
                            </a:rPr>
                            <m:t>1</m:t>
                          </m:r>
                        </m:num>
                        <m:den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376.99</m:t>
                          </m:r>
                          <m:r>
                            <a:rPr lang="en-GB" i="1">
                              <a:latin typeface="Cambria Math"/>
                            </a:rPr>
                            <m:t>×</m:t>
                          </m:r>
                          <m:r>
                            <a:rPr lang="en-GB" b="0" i="1" smtClean="0">
                              <a:latin typeface="Cambria Math"/>
                            </a:rPr>
                            <m:t>1</m:t>
                          </m:r>
                          <m:r>
                            <a:rPr lang="en-GB" i="1">
                              <a:latin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i="1">
                                  <a:latin typeface="Cambria Math"/>
                                  <a:ea typeface="Cambria Math"/>
                                </a:rPr>
                                <m:t>−</m:t>
                              </m:r>
                              <m:r>
                                <a:rPr lang="en-GB" b="0" i="1" smtClean="0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</m:den>
                      </m:f>
                      <m:r>
                        <a:rPr lang="en-GB" i="1">
                          <a:latin typeface="Cambria Math"/>
                        </a:rPr>
                        <m:t>=0−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</a:rPr>
                        <m:t>2652.58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𝜔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𝐿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376.99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0.5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=0+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188.495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</a:rPr>
                            <m:t>0−</m:t>
                          </m:r>
                          <m:r>
                            <a:rPr lang="en-GB" i="1">
                              <a:latin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</a:rPr>
                            <m:t>2652.58</m:t>
                          </m:r>
                        </m:e>
                      </m:d>
                      <m:r>
                        <a:rPr lang="en-GB" i="1">
                          <a:latin typeface="Cambria Math"/>
                        </a:rPr>
                        <m:t>+</m:t>
                      </m:r>
                      <m:d>
                        <m:d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0+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188.495</m:t>
                          </m:r>
                        </m:e>
                      </m:d>
                      <m:r>
                        <a:rPr lang="en-GB" i="1">
                          <a:latin typeface="Cambria Math"/>
                          <a:ea typeface="Cambria Math"/>
                        </a:rPr>
                        <m:t>=0−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2464.085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/>
              </a:p>
              <a:p>
                <a:pPr marL="0" indent="0">
                  <a:lnSpc>
                    <a:spcPct val="150000"/>
                  </a:lnSpc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>
                          <a:latin typeface="Cambria Math"/>
                        </a:rPr>
                        <m:t>𝑍</m:t>
                      </m:r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𝑅</m:t>
                      </m:r>
                      <m:r>
                        <a:rPr lang="en-GB" i="1"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i="1">
                              <a:latin typeface="Cambria Math"/>
                            </a:rPr>
                            <m:t>𝑇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=10</m:t>
                      </m:r>
                      <m:r>
                        <a:rPr lang="en-GB" b="0" i="1" smtClean="0">
                          <a:latin typeface="Cambria Math"/>
                        </a:rPr>
                        <m:t>0</m:t>
                      </m:r>
                      <m:r>
                        <a:rPr lang="en-GB" i="1">
                          <a:latin typeface="Cambria Math"/>
                        </a:rPr>
                        <m:t>0−</m:t>
                      </m:r>
                      <m:r>
                        <a:rPr lang="en-GB" i="1">
                          <a:latin typeface="Cambria Math"/>
                        </a:rPr>
                        <m:t>𝑗</m:t>
                      </m:r>
                      <m:r>
                        <a:rPr lang="en-GB" i="1">
                          <a:latin typeface="Cambria Math"/>
                        </a:rPr>
                        <m:t>2464.085</m:t>
                      </m:r>
                      <m:r>
                        <m:rPr>
                          <m:sty m:val="p"/>
                        </m:rPr>
                        <a:rPr lang="el-GR" i="1">
                          <a:latin typeface="Cambria Math"/>
                          <a:ea typeface="Cambria Math"/>
                        </a:rPr>
                        <m:t>Ω</m:t>
                      </m:r>
                    </m:oMath>
                  </m:oMathPara>
                </a14:m>
                <a:endParaRPr lang="en-GB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6602059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 (Cont.)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>
                <a:normAutofit fontScale="40000" lnSpcReduction="20000"/>
              </a:bodyPr>
              <a:lstStyle/>
              <a:p>
                <a:pPr marL="0" indent="0">
                  <a:lnSpc>
                    <a:spcPct val="12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𝑉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𝑍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</a:rPr>
                            <m:t>1000−</m:t>
                          </m:r>
                          <m:r>
                            <a:rPr lang="en-GB" sz="3700" i="1">
                              <a:latin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2464.085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24640</m:t>
                          </m:r>
                          <m:r>
                            <a:rPr lang="en-GB" sz="3700" i="1">
                              <a:latin typeface="Cambria Math"/>
                            </a:rPr>
                            <m:t>.</m:t>
                          </m:r>
                          <m:r>
                            <a:rPr lang="en-GB" sz="3700" i="1">
                              <a:latin typeface="Cambria Math"/>
                            </a:rPr>
                            <m:t>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</a:rPr>
                            <m:t>2464085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2464085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6071714.887</m:t>
                          </m:r>
                        </m:den>
                      </m:f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×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𝑗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6071714.887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10000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1×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10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6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+6071714.887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>
                        <m:f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Pr>
                        <m:num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10000+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𝑗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24640.85</m:t>
                          </m:r>
                        </m:num>
                        <m:den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7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071714.887</m:t>
                          </m:r>
                        </m:den>
                      </m:f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1.414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+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𝑗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3.484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d>
                        <m:dPr>
                          <m:begChr m:val="|"/>
                          <m:endChr m:val="|"/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d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𝐼</m:t>
                          </m:r>
                        </m:e>
                      </m:d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ad>
                        <m:radPr>
                          <m:degHide m:val="on"/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radPr>
                        <m:deg/>
                        <m:e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1.414×</m:t>
                                  </m:r>
                                  <m:sSup>
                                    <m:sSupPr>
                                      <m:ctrlPr>
                                        <a:rPr lang="en-GB" sz="37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+</m:t>
                          </m:r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d>
                                <m:d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d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3.484×</m:t>
                                  </m:r>
                                  <m:sSup>
                                    <m:sSupPr>
                                      <m:ctrlPr>
                                        <a:rPr lang="en-GB" sz="3700" i="1">
                                          <a:latin typeface="Cambria Math" panose="02040503050406030204" pitchFamily="18" charset="0"/>
                                          <a:ea typeface="Cambria Math"/>
                                        </a:rPr>
                                      </m:ctrlPr>
                                    </m:sSupPr>
                                    <m:e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10</m:t>
                                      </m:r>
                                    </m:e>
                                    <m:sup>
                                      <m:r>
                                        <a:rPr lang="en-GB" sz="3700" i="1">
                                          <a:latin typeface="Cambria Math"/>
                                          <a:ea typeface="Cambria Math"/>
                                        </a:rPr>
                                        <m:t>−3</m:t>
                                      </m:r>
                                    </m:sup>
                                  </m:sSup>
                                </m:e>
                              </m:d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2</m:t>
                              </m:r>
                            </m:sup>
                          </m:sSup>
                        </m:e>
                      </m:rad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3.760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𝐴</m:t>
                      </m:r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𝜑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</m:t>
                      </m:r>
                      <m:func>
                        <m:func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funcPr>
                        <m:fName>
                          <m:sSup>
                            <m:sSup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sSupPr>
                            <m:e>
                              <m:r>
                                <m:rPr>
                                  <m:sty m:val="p"/>
                                </m:rPr>
                                <a:rPr lang="en-GB" sz="3700">
                                  <a:latin typeface="Cambria Math"/>
                                  <a:ea typeface="Cambria Math"/>
                                </a:rPr>
                                <m:t>tan</m:t>
                              </m:r>
                            </m:e>
                            <m:sup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−1</m:t>
                              </m:r>
                            </m:sup>
                          </m:sSup>
                        </m:fName>
                        <m:e>
                          <m:f>
                            <m:fPr>
                              <m:ctrlPr>
                                <a:rPr lang="en-GB" sz="3700" i="1">
                                  <a:latin typeface="Cambria Math" panose="02040503050406030204" pitchFamily="18" charset="0"/>
                                  <a:ea typeface="Cambria Math"/>
                                </a:rPr>
                              </m:ctrlPr>
                            </m:fPr>
                            <m:num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3.484×</m:t>
                              </m:r>
                              <m:sSup>
                                <m:sSup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num>
                            <m:den>
                              <m:r>
                                <a:rPr lang="en-GB" sz="3700" i="1">
                                  <a:latin typeface="Cambria Math"/>
                                  <a:ea typeface="Cambria Math"/>
                                </a:rPr>
                                <m:t>1.414×</m:t>
                              </m:r>
                              <m:sSup>
                                <m:sSupPr>
                                  <m:ctrlPr>
                                    <a:rPr lang="en-GB" sz="3700" i="1">
                                      <a:latin typeface="Cambria Math" panose="02040503050406030204" pitchFamily="18" charset="0"/>
                                      <a:ea typeface="Cambria Math"/>
                                    </a:rPr>
                                  </m:ctrlPr>
                                </m:sSupPr>
                                <m:e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10</m:t>
                                  </m:r>
                                </m:e>
                                <m:sup>
                                  <m:r>
                                    <a:rPr lang="en-GB" sz="3700" i="1">
                                      <a:latin typeface="Cambria Math"/>
                                      <a:ea typeface="Cambria Math"/>
                                    </a:rPr>
                                    <m:t>−3</m:t>
                                  </m:r>
                                </m:sup>
                              </m:sSup>
                            </m:den>
                          </m:f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=6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7.91</m:t>
                          </m:r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°</m:t>
                          </m:r>
                        </m:e>
                      </m:func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:r>
                  <a:rPr lang="en-GB" sz="4000" dirty="0">
                    <a:ea typeface="Cambria Math"/>
                  </a:rPr>
                  <a:t>Circuit is mainly capacitive, so current is leading voltage</a:t>
                </a:r>
              </a:p>
              <a:p>
                <a:pPr marL="0" indent="0">
                  <a:lnSpc>
                    <a:spcPct val="170000"/>
                  </a:lnSpc>
                  <a:spcBef>
                    <a:spcPts val="0"/>
                  </a:spcBef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3700" i="1">
                          <a:latin typeface="Cambria Math"/>
                          <a:ea typeface="Cambria Math"/>
                        </a:rPr>
                        <m:t>𝐼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=3.760×</m:t>
                      </m:r>
                      <m:sSup>
                        <m:sSupPr>
                          <m:ctrlPr>
                            <a:rPr lang="en-GB" sz="3700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sz="3700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sz="3700" i="1">
                          <a:latin typeface="Cambria Math"/>
                          <a:ea typeface="Cambria Math"/>
                        </a:rPr>
                        <m:t>∠+6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7.91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° </m:t>
                      </m:r>
                      <m:r>
                        <a:rPr lang="en-GB" sz="3700" i="1">
                          <a:latin typeface="Cambria Math"/>
                          <a:ea typeface="Cambria Math"/>
                        </a:rPr>
                        <m:t>𝑚𝐴</m:t>
                      </m:r>
                    </m:oMath>
                  </m:oMathPara>
                </a14:m>
                <a:endParaRPr lang="en-GB" sz="3700" dirty="0">
                  <a:ea typeface="Cambria Math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>
                <a:blip r:embed="rId2"/>
                <a:stretch>
                  <a:fillRect l="-3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50982612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Solution (Cont.)</a:t>
            </a:r>
            <a:endParaRPr lang="en-GB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pPr marL="514350" indent="-514350">
                  <a:buFont typeface="+mj-lt"/>
                  <a:buAutoNum type="arabicParenR" startAt="2"/>
                </a:pPr>
                <a:r>
                  <a:rPr lang="en-GB" dirty="0" smtClean="0"/>
                  <a:t>Voltage drop across each component</a:t>
                </a: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b="0" i="1" smtClean="0">
                          <a:latin typeface="Cambria Math"/>
                        </a:rPr>
                        <m:t>𝐼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𝑅</m:t>
                      </m:r>
                    </m:oMath>
                  </m:oMathPara>
                </a14:m>
                <a:endParaRPr lang="en-GB" b="0" i="1" dirty="0" smtClean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𝑅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3.760×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1000=3.76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i="1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</a:rPr>
                        <m:t>𝐼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×</m:t>
                      </m:r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𝑋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  <a:ea typeface="Cambria Math"/>
                            </a:rPr>
                            <m:t>𝐿</m:t>
                          </m:r>
                        </m:sub>
                      </m:sSub>
                    </m:oMath>
                  </m:oMathPara>
                </a14:m>
                <a:endParaRPr lang="en-GB" i="1" dirty="0">
                  <a:latin typeface="Cambria Math"/>
                  <a:ea typeface="Cambria Math"/>
                </a:endParaRPr>
              </a:p>
              <a:p>
                <a:pPr marL="0" indent="0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smtClean="0"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b="0" i="1" smtClean="0">
                              <a:latin typeface="Cambria Math"/>
                            </a:rPr>
                            <m:t>𝑉</m:t>
                          </m:r>
                        </m:e>
                        <m:sub>
                          <m:r>
                            <a:rPr lang="en-GB" b="0" i="1" smtClean="0">
                              <a:latin typeface="Cambria Math"/>
                            </a:rPr>
                            <m:t>𝐿</m:t>
                          </m:r>
                        </m:sub>
                      </m:sSub>
                      <m:r>
                        <a:rPr lang="en-GB" b="0" i="1" smtClean="0">
                          <a:latin typeface="Cambria Math"/>
                        </a:rPr>
                        <m:t>=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3.760×</m:t>
                      </m:r>
                      <m:sSup>
                        <m:sSupPr>
                          <m:ctrlPr>
                            <a:rPr lang="en-GB" i="1">
                              <a:latin typeface="Cambria Math" panose="02040503050406030204" pitchFamily="18" charset="0"/>
                              <a:ea typeface="Cambria Math"/>
                            </a:rPr>
                          </m:ctrlPr>
                        </m:sSupPr>
                        <m:e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10</m:t>
                          </m:r>
                        </m:e>
                        <m:sup>
                          <m:r>
                            <a:rPr lang="en-GB" i="1">
                              <a:latin typeface="Cambria Math"/>
                              <a:ea typeface="Cambria Math"/>
                            </a:rPr>
                            <m:t>−3</m:t>
                          </m:r>
                        </m:sup>
                      </m:sSup>
                      <m:r>
                        <a:rPr lang="en-GB" i="1" smtClean="0">
                          <a:latin typeface="Cambria Math"/>
                          <a:ea typeface="Cambria Math"/>
                        </a:rPr>
                        <m:t>×</m:t>
                      </m:r>
                      <m:r>
                        <a:rPr lang="en-GB" i="1">
                          <a:latin typeface="Cambria Math"/>
                          <a:ea typeface="Cambria Math"/>
                        </a:rPr>
                        <m:t>188.495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=0.709</m:t>
                      </m:r>
                      <m:r>
                        <a:rPr lang="en-GB" b="0" i="1" smtClean="0">
                          <a:latin typeface="Cambria Math"/>
                          <a:ea typeface="Cambria Math"/>
                        </a:rPr>
                        <m:t>𝑉</m:t>
                      </m:r>
                    </m:oMath>
                  </m:oMathPara>
                </a14:m>
                <a:endParaRPr lang="en-GB" b="0" dirty="0" smtClean="0">
                  <a:ea typeface="Cambria Math"/>
                </a:endParaRPr>
              </a:p>
              <a:p>
                <a:pPr marL="0" indent="0">
                  <a:buNone/>
                </a:pPr>
                <a:endParaRPr lang="en-GB" dirty="0" smtClean="0"/>
              </a:p>
              <a:p>
                <a:pPr marL="0" indent="0">
                  <a:buNone/>
                </a:pPr>
                <a:endParaRPr lang="en-GB" dirty="0"/>
              </a:p>
            </p:txBody>
          </p:sp>
        </mc:Choice>
        <mc:Fallback xmlns=""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852" t="-218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2308031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675</Words>
  <Application>Microsoft Office PowerPoint</Application>
  <PresentationFormat>Widescreen</PresentationFormat>
  <Paragraphs>136</Paragraphs>
  <Slides>28</Slides>
  <Notes>1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28</vt:i4>
      </vt:variant>
    </vt:vector>
  </HeadingPairs>
  <TitlesOfParts>
    <vt:vector size="35" baseType="lpstr">
      <vt:lpstr>Arial</vt:lpstr>
      <vt:lpstr>Calibri</vt:lpstr>
      <vt:lpstr>Calibri Light</vt:lpstr>
      <vt:lpstr>Cambria Math</vt:lpstr>
      <vt:lpstr>Myriad Pro</vt:lpstr>
      <vt:lpstr>Office Theme</vt:lpstr>
      <vt:lpstr>Equation</vt:lpstr>
      <vt:lpstr>AC Theory</vt:lpstr>
      <vt:lpstr>Resistance &amp; Reactance</vt:lpstr>
      <vt:lpstr>Resistance and Ohm’s law</vt:lpstr>
      <vt:lpstr>Reactance</vt:lpstr>
      <vt:lpstr>Capacitive Reactance</vt:lpstr>
      <vt:lpstr>Capacitive Reactance</vt:lpstr>
      <vt:lpstr>Capacitive Reactance</vt:lpstr>
      <vt:lpstr>Capacitive Reactance</vt:lpstr>
      <vt:lpstr>Inductive Reactance</vt:lpstr>
      <vt:lpstr>Inductive Reactance</vt:lpstr>
      <vt:lpstr>Inductive Reactance</vt:lpstr>
      <vt:lpstr>Inductive Reactance</vt:lpstr>
      <vt:lpstr>Combining Capacitive and Inductive Reactance</vt:lpstr>
      <vt:lpstr>Combining Capacitive and Inductive Reactance</vt:lpstr>
      <vt:lpstr>Impedance</vt:lpstr>
      <vt:lpstr>Impedance</vt:lpstr>
      <vt:lpstr>Impedance Phase Diagram</vt:lpstr>
      <vt:lpstr>Phase Difference</vt:lpstr>
      <vt:lpstr>Phase Difference</vt:lpstr>
      <vt:lpstr>Phase Difference</vt:lpstr>
      <vt:lpstr>Phase difference</vt:lpstr>
      <vt:lpstr>Impedance</vt:lpstr>
      <vt:lpstr>Impedance </vt:lpstr>
      <vt:lpstr>Impedance</vt:lpstr>
      <vt:lpstr>Exercise</vt:lpstr>
      <vt:lpstr>Solution</vt:lpstr>
      <vt:lpstr>Solution (Cont.)</vt:lpstr>
      <vt:lpstr>Solution (Cont.)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 Theory</dc:title>
  <dc:creator>Stephen Mosey</dc:creator>
  <cp:lastModifiedBy>Stephen Mosey</cp:lastModifiedBy>
  <cp:revision>1</cp:revision>
  <dcterms:created xsi:type="dcterms:W3CDTF">2018-12-11T17:40:09Z</dcterms:created>
  <dcterms:modified xsi:type="dcterms:W3CDTF">2018-12-11T17:40:34Z</dcterms:modified>
</cp:coreProperties>
</file>