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65" r:id="rId4"/>
    <p:sldId id="260" r:id="rId5"/>
    <p:sldId id="266" r:id="rId6"/>
    <p:sldId id="261" r:id="rId7"/>
    <p:sldId id="267" r:id="rId8"/>
    <p:sldId id="262" r:id="rId9"/>
    <p:sldId id="268" r:id="rId10"/>
    <p:sldId id="263" r:id="rId11"/>
    <p:sldId id="269" r:id="rId12"/>
    <p:sldId id="264" r:id="rId13"/>
    <p:sldId id="270" r:id="rId14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CC"/>
    <a:srgbClr val="007033"/>
    <a:srgbClr val="5EEC3C"/>
    <a:srgbClr val="FFCC66"/>
    <a:srgbClr val="990099"/>
    <a:srgbClr val="CC0099"/>
    <a:srgbClr val="FE9202"/>
    <a:srgbClr val="6C1A00"/>
    <a:srgbClr val="00AACC"/>
    <a:srgbClr val="1D3A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40" d="100"/>
          <a:sy n="140" d="100"/>
        </p:scale>
        <p:origin x="168" y="102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152705" cy="1527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9B11A5-9439-4EE6-B78D-AA45DAC2B85C}" type="datetimeFigureOut">
              <a:rPr lang="en-US" smtClean="0"/>
              <a:t>11/4/2017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B0EBEE-4F45-414E-8C8E-248034F504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956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8120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>
                <a:solidFill>
                  <a:prstClr val="black"/>
                </a:solidFill>
              </a:rPr>
              <a:pPr/>
              <a:t>6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56220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>
                <a:solidFill>
                  <a:prstClr val="black"/>
                </a:solidFill>
              </a:rPr>
              <a:pPr/>
              <a:t>8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04607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>
                <a:solidFill>
                  <a:prstClr val="black"/>
                </a:solidFill>
              </a:rPr>
              <a:pPr/>
              <a:t>10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1185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350B06-B074-48FC-8CFD-53D2CD8FB95F}" type="slidenum">
              <a:rPr lang="en-US" smtClean="0">
                <a:solidFill>
                  <a:prstClr val="black"/>
                </a:solidFill>
              </a:rPr>
              <a:pPr/>
              <a:t>12</a:t>
            </a:fld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049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4375" y="3335274"/>
            <a:ext cx="7635250" cy="763525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ctr">
              <a:defRPr sz="3600">
                <a:solidFill>
                  <a:srgbClr val="FF99CC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4375" y="4098800"/>
            <a:ext cx="7635071" cy="610820"/>
          </a:xfrm>
        </p:spPr>
        <p:txBody>
          <a:bodyPr>
            <a:normAutofit/>
          </a:bodyPr>
          <a:lstStyle>
            <a:lvl1pPr marL="0" indent="0" algn="ctr">
              <a:buNone/>
              <a:defRPr sz="2800" b="0" i="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8965" y="1197404"/>
            <a:ext cx="8246070" cy="763525"/>
          </a:xfrm>
        </p:spPr>
        <p:txBody>
          <a:bodyPr>
            <a:normAutofit/>
          </a:bodyPr>
          <a:lstStyle>
            <a:lvl1pPr algn="ctr">
              <a:defRPr sz="3600" baseline="0">
                <a:solidFill>
                  <a:srgbClr val="FF99CC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6" y="2113635"/>
            <a:ext cx="8246070" cy="2595982"/>
          </a:xfrm>
        </p:spPr>
        <p:txBody>
          <a:bodyPr/>
          <a:lstStyle>
            <a:lvl1pPr algn="l">
              <a:defRPr sz="2800">
                <a:solidFill>
                  <a:schemeClr val="bg1"/>
                </a:solidFill>
              </a:defRPr>
            </a:lvl1pPr>
            <a:lvl2pPr algn="l">
              <a:defRPr>
                <a:solidFill>
                  <a:schemeClr val="bg1"/>
                </a:solidFill>
              </a:defRPr>
            </a:lvl2pPr>
            <a:lvl3pPr algn="l">
              <a:defRPr>
                <a:solidFill>
                  <a:schemeClr val="bg1"/>
                </a:solidFill>
              </a:defRPr>
            </a:lvl3pPr>
            <a:lvl4pPr algn="l">
              <a:defRPr>
                <a:solidFill>
                  <a:schemeClr val="bg1"/>
                </a:solidFill>
              </a:defRPr>
            </a:lvl4pPr>
            <a:lvl5pPr algn="l"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3309" y="433880"/>
            <a:ext cx="6871725" cy="572644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FF99CC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3309" y="1044700"/>
            <a:ext cx="6871725" cy="3511061"/>
          </a:xfrm>
        </p:spPr>
        <p:txBody>
          <a:bodyPr/>
          <a:lstStyle>
            <a:lvl1pPr>
              <a:defRPr sz="2800"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318" y="1197405"/>
            <a:ext cx="8093364" cy="763525"/>
          </a:xfrm>
        </p:spPr>
        <p:txBody>
          <a:bodyPr>
            <a:normAutofit/>
          </a:bodyPr>
          <a:lstStyle>
            <a:lvl1pPr algn="ctr">
              <a:defRPr sz="3600" baseline="0">
                <a:solidFill>
                  <a:srgbClr val="FF99CC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1960930"/>
            <a:ext cx="4040188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2571750"/>
            <a:ext cx="4040188" cy="2137871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0" y="1960930"/>
            <a:ext cx="4041775" cy="479822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571750"/>
            <a:ext cx="4041775" cy="2137871"/>
          </a:xfrm>
        </p:spPr>
        <p:txBody>
          <a:bodyPr/>
          <a:lstStyle>
            <a:lvl1pPr algn="ctr">
              <a:defRPr sz="2400">
                <a:solidFill>
                  <a:schemeClr val="bg1"/>
                </a:solidFill>
              </a:defRPr>
            </a:lvl1pPr>
            <a:lvl2pPr algn="ctr">
              <a:defRPr sz="2000">
                <a:solidFill>
                  <a:schemeClr val="bg1"/>
                </a:solidFill>
              </a:defRPr>
            </a:lvl2pPr>
            <a:lvl3pPr algn="ctr">
              <a:defRPr sz="1800">
                <a:solidFill>
                  <a:schemeClr val="bg1"/>
                </a:solidFill>
              </a:defRPr>
            </a:lvl3pPr>
            <a:lvl4pPr algn="ctr">
              <a:defRPr sz="1600">
                <a:solidFill>
                  <a:schemeClr val="bg1"/>
                </a:solidFill>
              </a:defRPr>
            </a:lvl4pPr>
            <a:lvl5pPr algn="ctr">
              <a:defRPr sz="1600">
                <a:solidFill>
                  <a:schemeClr val="bg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xmlns="" id="{8AFCEBE4-80DF-4F8D-97CA-DBF5687498A5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18306" y="2326213"/>
            <a:ext cx="1463784" cy="5269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11/4/2017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A78A8E74-99EF-4358-968C-2D0A8B24122A}"/>
              </a:ext>
            </a:extLst>
          </p:cNvPr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‘Tuckman’s Theory of Group Formation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ECAY4002: Phillip Morgan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Tuckman’s Five Stages of Group Development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65194" y="2113635"/>
            <a:ext cx="5802791" cy="2595982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Forming</a:t>
            </a:r>
          </a:p>
          <a:p>
            <a:r>
              <a:rPr lang="en-US" dirty="0" smtClean="0"/>
              <a:t>Storming</a:t>
            </a:r>
          </a:p>
          <a:p>
            <a:r>
              <a:rPr lang="en-US" dirty="0" smtClean="0"/>
              <a:t>Norming</a:t>
            </a:r>
          </a:p>
          <a:p>
            <a:r>
              <a:rPr lang="en-US" dirty="0" smtClean="0"/>
              <a:t>Performing</a:t>
            </a:r>
          </a:p>
          <a:p>
            <a:r>
              <a:rPr lang="en-US" dirty="0" smtClean="0"/>
              <a:t>Adjourning </a:t>
            </a:r>
          </a:p>
          <a:p>
            <a:pPr marL="0" indent="0" algn="r">
              <a:buNone/>
            </a:pPr>
            <a:r>
              <a:rPr lang="en-US" dirty="0" smtClean="0"/>
              <a:t>(Tuckman, 1977)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309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Forming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Group is initially coming together </a:t>
            </a:r>
          </a:p>
          <a:p>
            <a:r>
              <a:rPr lang="en-GB" dirty="0" smtClean="0"/>
              <a:t>Period uncertainty amongst members</a:t>
            </a:r>
          </a:p>
          <a:p>
            <a:r>
              <a:rPr lang="en-GB" dirty="0" smtClean="0"/>
              <a:t>Extraverted outspoken members may rapidly assume some kind of leadership role.</a:t>
            </a:r>
          </a:p>
          <a:p>
            <a:r>
              <a:rPr lang="en-GB" dirty="0" smtClean="0"/>
              <a:t>Maintenance concerns: why are we here? What are we doing? What is our/my goal</a:t>
            </a:r>
          </a:p>
          <a:p>
            <a:r>
              <a:rPr lang="en-GB" dirty="0" smtClean="0"/>
              <a:t>Awareness and inclusion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243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6015" y="1808225"/>
            <a:ext cx="5019675" cy="297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100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Storming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Once established- a period of vying for position and role within group</a:t>
            </a:r>
          </a:p>
          <a:p>
            <a:r>
              <a:rPr lang="en-GB" dirty="0" smtClean="0"/>
              <a:t>Competition for status, control, authority or influence</a:t>
            </a:r>
          </a:p>
          <a:p>
            <a:r>
              <a:rPr lang="en-GB" dirty="0" smtClean="0"/>
              <a:t>Inner conflict-A period of ‘testing-out’ self and others-disagreements normal</a:t>
            </a:r>
          </a:p>
          <a:p>
            <a:r>
              <a:rPr lang="en-GB" dirty="0" smtClean="0"/>
              <a:t>Roles eventually allocated/accepted</a:t>
            </a:r>
          </a:p>
          <a:p>
            <a:r>
              <a:rPr lang="en-GB" dirty="0" smtClean="0"/>
              <a:t>Initial leaders may not survive this period: this is the most uncomfortable phase of the group’s life-’akin to adolescence’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29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5195" y="1502815"/>
            <a:ext cx="6029891" cy="345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432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Norming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Internal structure now established-Group Identity takes shape.</a:t>
            </a:r>
          </a:p>
          <a:p>
            <a:r>
              <a:rPr lang="en-GB" dirty="0" smtClean="0"/>
              <a:t>Behaviours and contributions from ALL are now acceptable and normalised</a:t>
            </a:r>
          </a:p>
          <a:p>
            <a:r>
              <a:rPr lang="en-GB" dirty="0" smtClean="0"/>
              <a:t>Formation of – Implicit &amp; Explicit Group norms</a:t>
            </a:r>
          </a:p>
          <a:p>
            <a:r>
              <a:rPr lang="en-GB" dirty="0" smtClean="0"/>
              <a:t>Norms create structure i.e. </a:t>
            </a:r>
            <a:r>
              <a:rPr lang="en-GB" dirty="0" smtClean="0">
                <a:solidFill>
                  <a:srgbClr val="FF0000"/>
                </a:solidFill>
              </a:rPr>
              <a:t>What we stand for </a:t>
            </a:r>
          </a:p>
          <a:p>
            <a:r>
              <a:rPr lang="en-GB" dirty="0"/>
              <a:t>Group can revisit storming stage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Cooperation &amp; Cohesion (Inclusion)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3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6015" y="1197405"/>
            <a:ext cx="4861572" cy="3749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164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Performing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 and Progress commences on the basis of a relatively stable group structure</a:t>
            </a:r>
          </a:p>
          <a:p>
            <a:r>
              <a:rPr lang="en-GB" dirty="0" smtClean="0"/>
              <a:t>Moving in unison, towards goals and successful completion</a:t>
            </a:r>
          </a:p>
          <a:p>
            <a:r>
              <a:rPr lang="en-GB" dirty="0" smtClean="0"/>
              <a:t>Actions &amp; Results</a:t>
            </a:r>
          </a:p>
          <a:p>
            <a:r>
              <a:rPr lang="en-GB" dirty="0" smtClean="0"/>
              <a:t>Productivity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Team cohesion and Identity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8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8720" y="1501609"/>
            <a:ext cx="4803345" cy="3602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19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Adjourning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Completion and disengagement</a:t>
            </a:r>
          </a:p>
          <a:p>
            <a:r>
              <a:rPr lang="en-GB" dirty="0" smtClean="0"/>
              <a:t>Separation and ending from </a:t>
            </a:r>
            <a:r>
              <a:rPr lang="en-GB" dirty="0" err="1" smtClean="0"/>
              <a:t>tasls</a:t>
            </a:r>
            <a:r>
              <a:rPr lang="en-GB" dirty="0" smtClean="0"/>
              <a:t> and members</a:t>
            </a:r>
          </a:p>
          <a:p>
            <a:r>
              <a:rPr lang="en-GB" dirty="0" smtClean="0"/>
              <a:t>Pride and accomplishment </a:t>
            </a:r>
          </a:p>
          <a:p>
            <a:r>
              <a:rPr lang="en-GB" dirty="0" smtClean="0"/>
              <a:t>‘Deforming’ or Mourning-recognising the sense of loss felt by group members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74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3310" y="1163059"/>
            <a:ext cx="5176345" cy="38863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8168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Formation Task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Task 1: Wider Reading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Identify other theorist’s views on group formation and working within a group.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Task 2: 5 </a:t>
            </a:r>
            <a:r>
              <a:rPr lang="en-GB" dirty="0"/>
              <a:t>M</a:t>
            </a:r>
            <a:r>
              <a:rPr lang="en-GB" dirty="0" smtClean="0"/>
              <a:t>inute </a:t>
            </a:r>
            <a:r>
              <a:rPr lang="en-GB" dirty="0"/>
              <a:t>P</a:t>
            </a:r>
            <a:r>
              <a:rPr lang="en-GB" dirty="0" smtClean="0"/>
              <a:t>resentation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Prepare a very brief </a:t>
            </a:r>
            <a:r>
              <a:rPr lang="en-GB" dirty="0" smtClean="0">
                <a:solidFill>
                  <a:srgbClr val="FF0000"/>
                </a:solidFill>
              </a:rPr>
              <a:t>(5 minute maximum)</a:t>
            </a:r>
            <a:r>
              <a:rPr lang="en-GB" dirty="0" smtClean="0"/>
              <a:t> presentation on how to </a:t>
            </a:r>
            <a:r>
              <a:rPr lang="en-GB" smtClean="0"/>
              <a:t>work productively </a:t>
            </a:r>
            <a:r>
              <a:rPr lang="en-GB" dirty="0" smtClean="0"/>
              <a:t>with ‘others’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3732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844</TotalTime>
  <Words>281</Words>
  <Application>Microsoft Office PowerPoint</Application>
  <PresentationFormat>On-screen Show (16:9)</PresentationFormat>
  <Paragraphs>49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Calibri</vt:lpstr>
      <vt:lpstr>Office Theme</vt:lpstr>
      <vt:lpstr>‘Tuckman’s Theory of Group Formation</vt:lpstr>
      <vt:lpstr>Tuckman’s Five Stages of Group Development </vt:lpstr>
      <vt:lpstr>Forming</vt:lpstr>
      <vt:lpstr>PowerPoint Presentation</vt:lpstr>
      <vt:lpstr>Storming</vt:lpstr>
      <vt:lpstr>PowerPoint Presentation</vt:lpstr>
      <vt:lpstr>Norming</vt:lpstr>
      <vt:lpstr>PowerPoint Presentation</vt:lpstr>
      <vt:lpstr>Performing</vt:lpstr>
      <vt:lpstr>PowerPoint Presentation</vt:lpstr>
      <vt:lpstr>Adjourning</vt:lpstr>
      <vt:lpstr>PowerPoint Presentation</vt:lpstr>
      <vt:lpstr>Group Formation Task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Julian</dc:creator>
  <cp:lastModifiedBy>Phill Morgan</cp:lastModifiedBy>
  <cp:revision>119</cp:revision>
  <dcterms:created xsi:type="dcterms:W3CDTF">2013-08-21T19:17:07Z</dcterms:created>
  <dcterms:modified xsi:type="dcterms:W3CDTF">2017-11-04T12:42:26Z</dcterms:modified>
</cp:coreProperties>
</file>