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1"/>
  </p:notesMasterIdLst>
  <p:sldIdLst>
    <p:sldId id="256" r:id="rId5"/>
    <p:sldId id="257" r:id="rId6"/>
    <p:sldId id="258" r:id="rId7"/>
    <p:sldId id="259" r:id="rId8"/>
    <p:sldId id="261" r:id="rId9"/>
    <p:sldId id="262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E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2B20A0-3778-4349-B227-F4A39C82BA72}" type="datetimeFigureOut">
              <a:rPr lang="en-IE" smtClean="0"/>
              <a:t>23/09/2026</a:t>
            </a:fld>
            <a:endParaRPr lang="en-IE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E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5EEFD9-627B-4C41-AB74-6714A0427EE7}" type="slidenum">
              <a:rPr lang="en-IE" smtClean="0"/>
              <a:t>‹#›</a:t>
            </a:fld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6520095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E" dirty="0" err="1"/>
              <a:t>sion</a:t>
            </a:r>
            <a:endParaRPr lang="en-I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5EEFD9-627B-4C41-AB74-6714A0427EE7}" type="slidenum">
              <a:rPr lang="en-IE" smtClean="0"/>
              <a:t>4</a:t>
            </a:fld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34959804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5EEFD9-627B-4C41-AB74-6714A0427EE7}" type="slidenum">
              <a:rPr lang="en-IE" smtClean="0"/>
              <a:t>6</a:t>
            </a:fld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4963359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6A1DA1-DDDB-7428-865F-46FC320AEF47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IE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1E46F90-4610-5D26-2306-6C16E61646C8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I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BC20A0-0CA8-A9B8-F306-EB8E2CB737A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096C18A-23A3-440C-90A4-48E680383079}" type="datetime1">
              <a:rPr lang="en-IE"/>
              <a:pPr lvl="0"/>
              <a:t>23/09/2026</a:t>
            </a:fld>
            <a:endParaRPr lang="en-I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173DC0-781D-A684-8052-0B9BE7DFB17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I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D34D91-0E7F-BA5E-20D1-1CEE18C4DE4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D6C8966-6B3A-41CE-96FA-6A5A69B98EC1}" type="slidenum">
              <a:t>‹#›</a:t>
            </a:fld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380131616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8345A0-37D0-E7C9-C9BC-333D28C88F6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IE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E0A0ED-3CA3-485F-2AB1-AF46EE6C2801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79A9CD-2F01-01E1-133D-DFA7B71C243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4918014-91FE-4FA4-B4C5-D792225F01B9}" type="datetime1">
              <a:rPr lang="en-IE"/>
              <a:pPr lvl="0"/>
              <a:t>23/09/2026</a:t>
            </a:fld>
            <a:endParaRPr lang="en-I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AD174E-E7AD-F72C-B583-FBBB3E0AE6D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I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E2E2D0-86DA-DB65-1622-0D36210564C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EB55B92-8AF8-4981-B9C0-D343226EC84A}" type="slidenum">
              <a:t>‹#›</a:t>
            </a:fld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4132531232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F3FE2-9F2C-2A43-4252-FE296A6012C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IE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800CA1-6194-EC40-97E6-BC9B8A6B2C6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76767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33BEF-E897-95DB-D284-D6E6D5F24F5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DAFEB7-407F-4DD3-9A28-78C2051AEB1B}" type="datetime1">
              <a:rPr lang="en-IE"/>
              <a:pPr lvl="0"/>
              <a:t>23/09/2026</a:t>
            </a:fld>
            <a:endParaRPr lang="en-I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3EF285-FB40-1E08-AB98-BB66377FAAB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I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75DCD6-99B1-A102-C229-7255D127333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EFF47AA-2C97-4E40-BFAA-1BAEE842B101}" type="slidenum">
              <a:t>‹#›</a:t>
            </a:fld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33072035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B4F938-4915-7030-37F9-1B2D38FD500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IE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D56604-0E7E-5A87-C1ED-98109B3740A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E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E55EEE-297A-E01A-E0D0-44C0144EA02D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E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CE536F-B99A-4FDD-A401-A7CD00F5B64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630AB47-32ED-4891-87B7-C03FB4DD14B1}" type="datetime1">
              <a:rPr lang="en-IE"/>
              <a:pPr lvl="0"/>
              <a:t>23/09/2026</a:t>
            </a:fld>
            <a:endParaRPr lang="en-IE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1E72B9-FD12-FA2F-E590-BFE2D09241B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IE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C080D2-7BB9-E62D-CA14-1330F8DC54A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D443EEA-AF04-4572-8DFD-FB5004720679}" type="slidenum">
              <a:t>‹#›</a:t>
            </a:fld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1034417458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B6C294-4891-FA63-AD19-1A59569EBBF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IE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CA524F-94CE-02A2-9445-10A7B0EC316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3643A7-187E-6F5F-BC5C-5FA16840477F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E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6C13DE-D55F-3ECA-B035-CA1F4EAC877C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1658346-DEC5-DB05-80B4-B957047D6D20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E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1C30EC0-3E3F-96BB-D8BA-7C493431739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C2F6F8F-DF8D-472E-B531-2F8E768FDF99}" type="datetime1">
              <a:rPr lang="en-IE"/>
              <a:pPr lvl="0"/>
              <a:t>23/09/2026</a:t>
            </a:fld>
            <a:endParaRPr lang="en-IE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F695FA8-444C-AFB0-5D96-B474FFBA0E7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IE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53F596B-823E-CEF0-0429-BF13087DEBC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31267FA-9247-4D7C-9A75-818FE7825040}" type="slidenum">
              <a:t>‹#›</a:t>
            </a:fld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20788322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CBFEC-2822-03CD-EEC9-F7DF96B7B2F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IE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B213B97-CA00-BF67-EE08-E4F7FD4A089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9ED7661-5D57-4F6A-912C-C355C185B9CC}" type="datetime1">
              <a:rPr lang="en-IE"/>
              <a:pPr lvl="0"/>
              <a:t>23/09/2026</a:t>
            </a:fld>
            <a:endParaRPr lang="en-IE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AEFF31-E813-2C92-6FAA-46672B4BF62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IE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3EA852-7436-DA80-BF3C-4308934F9F2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9DDED9-ED44-4185-BF0E-93FB232688B4}" type="slidenum">
              <a:t>‹#›</a:t>
            </a:fld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13324304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2AD7B6C-3F97-845F-4225-85AFD1E380C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72BE93E-C9B9-4290-88EA-9063BB42FC1E}" type="datetime1">
              <a:rPr lang="en-IE"/>
              <a:pPr lvl="0"/>
              <a:t>23/09/2026</a:t>
            </a:fld>
            <a:endParaRPr lang="en-IE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0265F6A-81A9-B2DD-2983-A9D02DFF157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IE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8C346C-D061-8E3E-5A3D-4BCFE8343B8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4BC6873-79AC-41CA-BE7F-5737AC31B49F}" type="slidenum">
              <a:t>‹#›</a:t>
            </a:fld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2865003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69FFE0-0396-9589-886C-D9D0CBAA4FB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IE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7BA1B3-5839-B923-1AEB-F280560F776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E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14909B-CE1D-639B-0176-6B5CE6914206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1708D8-2869-447B-6EC1-9571B86825A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0C392EC-3153-44BD-8894-EF227FE06A57}" type="datetime1">
              <a:rPr lang="en-IE"/>
              <a:pPr lvl="0"/>
              <a:t>23/09/2026</a:t>
            </a:fld>
            <a:endParaRPr lang="en-IE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7A958E-34D7-FCD9-B187-C1F6BA4BC26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IE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3B99FE-DF6C-F0F7-B4D6-7A51C5069E4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B2AA312-5704-4F73-9809-417E3AA365F5}" type="slidenum">
              <a:t>‹#›</a:t>
            </a:fld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31044011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4A43B4-5CB8-F0BC-2396-266CF3BE399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IE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3770F3C-D7B1-64A4-2CE8-3A98806AA80C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IE" sz="3200"/>
            </a:lvl1pPr>
          </a:lstStyle>
          <a:p>
            <a:pPr lvl="0"/>
            <a:endParaRPr lang="en-IE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6EDFD49-9DEB-FE70-7078-B6909AB649C7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3CECE7-87F9-75EB-AE3E-B759975B278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A924663-C3B3-4D78-90F2-39DAEDB6762F}" type="datetime1">
              <a:rPr lang="en-IE"/>
              <a:pPr lvl="0"/>
              <a:t>23/09/2026</a:t>
            </a:fld>
            <a:endParaRPr lang="en-IE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99A86C-F990-4E87-C186-6C406486855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IE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8555F2-5A33-EDF8-F6C6-65B3031FE20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699979D-0064-4CBF-A703-A2CAFED79BB6}" type="slidenum">
              <a:t>‹#›</a:t>
            </a:fld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23435941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FB47DD-CA73-4CFB-C482-BB01D19525B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IE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046BCF-414B-24FC-6320-6D695C372B9C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B23654-90C0-FB32-FCA8-A0A365945FB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E19EF0-9BA2-45E7-907E-AB4E0925159A}" type="datetime1">
              <a:rPr lang="en-IE"/>
              <a:pPr lvl="0"/>
              <a:t>23/09/2026</a:t>
            </a:fld>
            <a:endParaRPr lang="en-I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D4152E-E1D4-E1E2-0A35-43BF0E0A72A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I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C9AF70-5810-B9D6-A8E7-362F1BD81B3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EDE6861-8475-473F-94D0-BF56A0ED5860}" type="slidenum">
              <a:t>‹#›</a:t>
            </a:fld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13949293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B93D65C-1475-2569-E339-0DDCF1B47BA5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IE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7738324-119C-C29C-B8D5-E36A7078095D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900F10-9B6E-3AEE-41B8-BFDC81A5E21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3CEB5C1-AFED-4D96-A0F4-B9A7C062EAE8}" type="datetime1">
              <a:rPr lang="en-IE"/>
              <a:pPr lvl="0"/>
              <a:t>23/09/2026</a:t>
            </a:fld>
            <a:endParaRPr lang="en-I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106954-EC13-809D-894A-CC294CC5EE6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I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27C119-2658-39E6-EF05-F1FD1E9CDBD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65DA793-0307-4885-904E-BD6AB69B77C9}" type="slidenum">
              <a:t>‹#›</a:t>
            </a:fld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1171779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612F43-11CA-7F78-8E3F-E374BD2EF9D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IE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7B8AE9-4065-E08F-9608-F83D84B9F9C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8BE022-5422-D62D-CF50-7F84C0CD3C73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IE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30C1B33D-6E1F-4587-815A-2AF9729B83D5}" type="datetime1">
              <a:rPr lang="en-IE"/>
              <a:pPr lvl="0"/>
              <a:t>23/09/2026</a:t>
            </a:fld>
            <a:endParaRPr lang="en-I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2B72EC-6E74-E9BD-7437-6945DF420CA9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IE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endParaRPr lang="en-I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3D32CA-25F6-6673-72B9-2BB1C4B798CA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IE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8D6CDA60-7A4B-455E-BE0B-10461440651A}" type="slidenum">
              <a:t>‹#›</a:t>
            </a:fld>
            <a:endParaRPr lang="en-I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Aptos Display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Aptos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Aptos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Aptos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crosoft.com/en-gb/microsoft-365/onedrive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digtal.nhs.uk/" TargetMode="External"/><Relationship Id="rId5" Type="http://schemas.openxmlformats.org/officeDocument/2006/relationships/hyperlink" Target="http://www.ncs.gov.uk/guidance/cloud-security" TargetMode="External"/><Relationship Id="rId4" Type="http://schemas.openxmlformats.org/officeDocument/2006/relationships/hyperlink" Target="https://ico.org.uk/for-organisations/guide-to-data-protectio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631C1-370D-330F-CEFA-058617AD0832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370112" y="792382"/>
            <a:ext cx="6400800" cy="383270"/>
          </a:xfrm>
        </p:spPr>
        <p:txBody>
          <a:bodyPr anchorCtr="0">
            <a:normAutofit fontScale="90000"/>
          </a:bodyPr>
          <a:lstStyle/>
          <a:p>
            <a:pPr lvl="0" algn="l"/>
            <a:r>
              <a:rPr lang="en-IE" sz="2500" b="1" dirty="0">
                <a:latin typeface="Aptos"/>
              </a:rPr>
              <a:t>Ashford Community Care Service</a:t>
            </a:r>
            <a:br>
              <a:rPr lang="en-IE" sz="2500" b="1" dirty="0">
                <a:latin typeface="Aptos"/>
              </a:rPr>
            </a:br>
            <a:r>
              <a:rPr lang="en-IE" sz="2500" dirty="0">
                <a:highlight>
                  <a:srgbClr val="FFFF00"/>
                </a:highlight>
                <a:latin typeface="Aptos"/>
              </a:rPr>
              <a:t>Secure File Storage and Sharing of Service user Documents</a:t>
            </a:r>
            <a:endParaRPr lang="en-IE" sz="2500" b="1" dirty="0">
              <a:highlight>
                <a:srgbClr val="FFFF00"/>
              </a:highlight>
              <a:latin typeface="Apto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179D00-0236-ABD6-6CD3-4B79A83B1614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403424" y="1175662"/>
            <a:ext cx="4952673" cy="5453737"/>
          </a:xfrm>
        </p:spPr>
        <p:txBody>
          <a:bodyPr anchorCtr="0"/>
          <a:lstStyle/>
          <a:p>
            <a:pPr lvl="0" algn="l"/>
            <a:r>
              <a:rPr lang="en-IE" b="1" dirty="0" err="1"/>
              <a:t>Name:Aisha,Izabela,Larisa,tahira</a:t>
            </a:r>
            <a:endParaRPr lang="en-IE" b="1" dirty="0"/>
          </a:p>
          <a:p>
            <a:pPr lvl="0" algn="l"/>
            <a:r>
              <a:rPr lang="en-IE" b="1" dirty="0"/>
              <a:t>Student Number: </a:t>
            </a:r>
            <a:r>
              <a:rPr lang="en-IE" dirty="0"/>
              <a:t>2542828,2606094</a:t>
            </a:r>
            <a:endParaRPr lang="en-IE" b="1" dirty="0"/>
          </a:p>
          <a:p>
            <a:pPr algn="l"/>
            <a:r>
              <a:rPr lang="en-IE" b="1" dirty="0"/>
              <a:t>Module </a:t>
            </a:r>
            <a:r>
              <a:rPr lang="en-IE" b="1" dirty="0" err="1"/>
              <a:t>Title:Digital</a:t>
            </a:r>
            <a:r>
              <a:rPr lang="en-IE" b="1" dirty="0"/>
              <a:t> Skills and Research Methods</a:t>
            </a:r>
          </a:p>
          <a:p>
            <a:pPr lvl="0" algn="l"/>
            <a:endParaRPr lang="en-IE" b="1" dirty="0"/>
          </a:p>
          <a:p>
            <a:pPr lvl="0" algn="l"/>
            <a:r>
              <a:rPr lang="en-IE" b="1" dirty="0" err="1"/>
              <a:t>Assignment:</a:t>
            </a:r>
            <a:r>
              <a:rPr lang="en-IE" dirty="0" err="1"/>
              <a:t>Group</a:t>
            </a:r>
            <a:r>
              <a:rPr lang="en-IE" dirty="0"/>
              <a:t>  </a:t>
            </a:r>
            <a:r>
              <a:rPr lang="en-IE" dirty="0" err="1"/>
              <a:t>Powerpoint</a:t>
            </a:r>
            <a:r>
              <a:rPr lang="en-IE" dirty="0"/>
              <a:t> Presentation              </a:t>
            </a:r>
          </a:p>
          <a:p>
            <a:pPr lvl="0" algn="l"/>
            <a:endParaRPr lang="en-IE" dirty="0"/>
          </a:p>
          <a:p>
            <a:pPr lvl="0" algn="l"/>
            <a:endParaRPr lang="en-IE" b="1" dirty="0"/>
          </a:p>
          <a:p>
            <a:pPr lvl="0" algn="l"/>
            <a:endParaRPr lang="en-IE" b="1" dirty="0"/>
          </a:p>
          <a:p>
            <a:pPr lvl="0" algn="l"/>
            <a:r>
              <a:rPr lang="en-IE" sz="1800" dirty="0">
                <a:solidFill>
                  <a:srgbClr val="83CBEB"/>
                </a:solidFill>
              </a:rPr>
              <a:t>Supporting People ,Improving Lives</a:t>
            </a:r>
          </a:p>
          <a:p>
            <a:pPr lvl="0" algn="l"/>
            <a:endParaRPr lang="en-IE" b="1" dirty="0"/>
          </a:p>
        </p:txBody>
      </p:sp>
      <p:pic>
        <p:nvPicPr>
          <p:cNvPr id="4" name="Picture 5">
            <a:extLst>
              <a:ext uri="{FF2B5EF4-FFF2-40B4-BE49-F238E27FC236}">
                <a16:creationId xmlns:a16="http://schemas.microsoft.com/office/drawing/2014/main" id="{BE5656B0-DE64-0C35-3626-C97C0B788C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0056" y="1306577"/>
            <a:ext cx="5977469" cy="336232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6">
            <a:extLst>
              <a:ext uri="{FF2B5EF4-FFF2-40B4-BE49-F238E27FC236}">
                <a16:creationId xmlns:a16="http://schemas.microsoft.com/office/drawing/2014/main" id="{A28EC2A9-B7C0-1AFB-C513-D57E1F0D8FD8}"/>
              </a:ext>
            </a:extLst>
          </p:cNvPr>
          <p:cNvSpPr txBox="1"/>
          <p:nvPr/>
        </p:nvSpPr>
        <p:spPr>
          <a:xfrm>
            <a:off x="5323435" y="4668898"/>
            <a:ext cx="3591964" cy="1200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IE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https://images.tcdn.com.br/img/editor/up/962160/enfermeiracomtabletcominformacoespacientes.png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7D6636-358C-6CB3-E693-7BA211C0E5B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IE" sz="4000" b="1"/>
              <a:t>The Problem </a:t>
            </a:r>
            <a:br>
              <a:rPr lang="en-IE" sz="4000" b="1"/>
            </a:br>
            <a:r>
              <a:rPr lang="en-IE" sz="2200"/>
              <a:t>At Ashford ,there are a few challenges with storing and sharing service-user documents:</a:t>
            </a:r>
            <a:endParaRPr lang="en-IE" sz="22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586B3B-5248-9A7D-94F6-855E845E25A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4920340" cy="4139744"/>
          </a:xfrm>
        </p:spPr>
        <p:txBody>
          <a:bodyPr/>
          <a:lstStyle/>
          <a:p>
            <a:pPr lvl="0">
              <a:lnSpc>
                <a:spcPct val="70000"/>
              </a:lnSpc>
            </a:pPr>
            <a:r>
              <a:rPr lang="en-IE" sz="2400">
                <a:solidFill>
                  <a:srgbClr val="215F9A"/>
                </a:solidFill>
              </a:rPr>
              <a:t>Duplicate files are created, which can leas to confusion and wasted time.</a:t>
            </a:r>
          </a:p>
          <a:p>
            <a:pPr lvl="0">
              <a:lnSpc>
                <a:spcPct val="70000"/>
              </a:lnSpc>
            </a:pPr>
            <a:r>
              <a:rPr lang="en-IE" sz="2400">
                <a:solidFill>
                  <a:srgbClr val="215F9A"/>
                </a:solidFill>
              </a:rPr>
              <a:t>Updates can be missed,so staff ma y use outdated information.</a:t>
            </a:r>
          </a:p>
          <a:p>
            <a:pPr lvl="0">
              <a:lnSpc>
                <a:spcPct val="70000"/>
              </a:lnSpc>
            </a:pPr>
            <a:r>
              <a:rPr lang="en-IE" sz="2400">
                <a:solidFill>
                  <a:srgbClr val="215F9A"/>
                </a:solidFill>
              </a:rPr>
              <a:t>Staff  work in different location(e.g.homes,supporting living,office),making it hard to access the right documents quickly.</a:t>
            </a:r>
          </a:p>
          <a:p>
            <a:pPr lvl="0">
              <a:lnSpc>
                <a:spcPct val="70000"/>
              </a:lnSpc>
            </a:pPr>
            <a:r>
              <a:rPr lang="en-IE" sz="2400">
                <a:solidFill>
                  <a:srgbClr val="215F9A"/>
                </a:solidFill>
              </a:rPr>
              <a:t>Confidential and  sensitive information must be kept safe and secure.</a:t>
            </a:r>
          </a:p>
        </p:txBody>
      </p:sp>
      <p:pic>
        <p:nvPicPr>
          <p:cNvPr id="4" name="Picture 5">
            <a:extLst>
              <a:ext uri="{FF2B5EF4-FFF2-40B4-BE49-F238E27FC236}">
                <a16:creationId xmlns:a16="http://schemas.microsoft.com/office/drawing/2014/main" id="{80D04E21-3C6D-2309-4EE7-B65EBDEFEA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9796" y="2496686"/>
            <a:ext cx="2427512" cy="2427512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7">
            <a:extLst>
              <a:ext uri="{FF2B5EF4-FFF2-40B4-BE49-F238E27FC236}">
                <a16:creationId xmlns:a16="http://schemas.microsoft.com/office/drawing/2014/main" id="{F38EA20B-8ECF-477B-7681-4B5B0EB44C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8571" y="2496686"/>
            <a:ext cx="2797625" cy="2797625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9F13A2-DC12-2E3C-C761-FD531D85D6D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IE" sz="4000" b="1"/>
              <a:t>Our Tool </a:t>
            </a:r>
            <a:br>
              <a:rPr lang="en-IE" sz="4000" b="1"/>
            </a:br>
            <a:r>
              <a:rPr lang="en-IE" sz="2200" b="1"/>
              <a:t>Microsoft OneDrive</a:t>
            </a:r>
            <a:br>
              <a:rPr lang="en-IE" sz="2200" b="1"/>
            </a:br>
            <a:r>
              <a:rPr lang="en-IE" sz="2200"/>
              <a:t>Microsoft OneDrive is a cloud storage service that lets staff store,share and access files securely from anywhere.</a:t>
            </a:r>
            <a:endParaRPr lang="en-IE" sz="40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B9BFA2-1304-D437-43DF-8B553CFAEB2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758543" cy="4351336"/>
          </a:xfrm>
        </p:spPr>
        <p:txBody>
          <a:bodyPr/>
          <a:lstStyle/>
          <a:p>
            <a:pPr marL="0" lvl="0" indent="0">
              <a:buNone/>
            </a:pPr>
            <a:r>
              <a:rPr lang="en-IE" b="1"/>
              <a:t>Key features:</a:t>
            </a:r>
          </a:p>
          <a:p>
            <a:pPr lvl="0"/>
            <a:r>
              <a:rPr lang="en-IE" b="1">
                <a:solidFill>
                  <a:srgbClr val="215F9A"/>
                </a:solidFill>
              </a:rPr>
              <a:t>Share files with authorised people </a:t>
            </a:r>
          </a:p>
          <a:p>
            <a:pPr lvl="0"/>
            <a:r>
              <a:rPr lang="en-IE" b="1">
                <a:solidFill>
                  <a:srgbClr val="215F9A"/>
                </a:solidFill>
              </a:rPr>
              <a:t>Access from any advices( phone ,tablet,laptop)</a:t>
            </a:r>
          </a:p>
          <a:p>
            <a:pPr lvl="0"/>
            <a:r>
              <a:rPr lang="en-IE" b="1">
                <a:solidFill>
                  <a:srgbClr val="215F9A"/>
                </a:solidFill>
              </a:rPr>
              <a:t>Helps reduce dulplication</a:t>
            </a:r>
          </a:p>
          <a:p>
            <a:pPr lvl="0"/>
            <a:r>
              <a:rPr lang="en-IE" b="1">
                <a:solidFill>
                  <a:srgbClr val="215F9A"/>
                </a:solidFill>
              </a:rPr>
              <a:t>Store documents in one place</a:t>
            </a:r>
          </a:p>
          <a:p>
            <a:pPr lvl="0"/>
            <a:r>
              <a:rPr lang="en-IE" b="1">
                <a:solidFill>
                  <a:srgbClr val="215F9A"/>
                </a:solidFill>
              </a:rPr>
              <a:t>Keeps files secure with controlled acess</a:t>
            </a:r>
          </a:p>
        </p:txBody>
      </p:sp>
      <p:pic>
        <p:nvPicPr>
          <p:cNvPr id="4" name="Picture 5">
            <a:extLst>
              <a:ext uri="{FF2B5EF4-FFF2-40B4-BE49-F238E27FC236}">
                <a16:creationId xmlns:a16="http://schemas.microsoft.com/office/drawing/2014/main" id="{21DC3BA9-69F3-F319-E7F7-FCD16A2CCC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40402" y="2224726"/>
            <a:ext cx="4913400" cy="3045656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8BB330-93A2-26F2-F174-6D62A30F140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IE" b="1" dirty="0" err="1"/>
              <a:t>Advantages&amp;Limitations</a:t>
            </a:r>
            <a:endParaRPr lang="en-IE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3939CF-418B-DA1B-9E60-F8692B78D64A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en-IE" sz="3600" b="1" dirty="0">
                <a:solidFill>
                  <a:srgbClr val="84E291"/>
                </a:solidFill>
              </a:rPr>
              <a:t>Advantages</a:t>
            </a:r>
            <a:r>
              <a:rPr lang="en-IE" b="1" dirty="0">
                <a:solidFill>
                  <a:srgbClr val="84E291"/>
                </a:solidFill>
              </a:rPr>
              <a:t> </a:t>
            </a:r>
          </a:p>
          <a:p>
            <a:r>
              <a:rPr lang="en-IE" b="1" dirty="0">
                <a:solidFill>
                  <a:schemeClr val="tx1"/>
                </a:solidFill>
              </a:rPr>
              <a:t>Saves time and reduces admin work</a:t>
            </a:r>
          </a:p>
          <a:p>
            <a:r>
              <a:rPr lang="en-IE" b="1" dirty="0">
                <a:solidFill>
                  <a:schemeClr val="tx1"/>
                </a:solidFill>
              </a:rPr>
              <a:t>Easy access for staff in different locations.</a:t>
            </a:r>
          </a:p>
          <a:p>
            <a:r>
              <a:rPr lang="en-IE" b="1" dirty="0">
                <a:solidFill>
                  <a:schemeClr val="tx1"/>
                </a:solidFill>
              </a:rPr>
              <a:t>Better teamwork and communication.</a:t>
            </a:r>
          </a:p>
          <a:p>
            <a:r>
              <a:rPr lang="en-IE" b="1" dirty="0">
                <a:solidFill>
                  <a:schemeClr val="tx1"/>
                </a:solidFill>
              </a:rPr>
              <a:t>Less duplication of files and confusion.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9AC52B-3D38-089C-27E6-E8725A31F3C1}"/>
              </a:ext>
            </a:extLst>
          </p:cNvPr>
          <p:cNvSpPr txBox="1">
            <a:spLocks noGrp="1"/>
          </p:cNvSpPr>
          <p:nvPr>
            <p:ph idx="2"/>
          </p:nvPr>
        </p:nvSpPr>
        <p:spPr/>
        <p:txBody>
          <a:bodyPr anchorCtr="1"/>
          <a:lstStyle/>
          <a:p>
            <a:pPr marL="0" lvl="0" indent="0" algn="ctr">
              <a:buNone/>
            </a:pPr>
            <a:r>
              <a:rPr lang="en-IE" sz="3200" dirty="0">
                <a:solidFill>
                  <a:srgbClr val="FF0000"/>
                </a:solidFill>
              </a:rPr>
              <a:t>Limitations </a:t>
            </a:r>
          </a:p>
          <a:p>
            <a:pPr algn="ctr"/>
            <a:r>
              <a:rPr lang="en-IE" sz="3200" dirty="0">
                <a:solidFill>
                  <a:schemeClr val="tx1"/>
                </a:solidFill>
              </a:rPr>
              <a:t>Staff need training to use it properly.</a:t>
            </a:r>
          </a:p>
          <a:p>
            <a:pPr algn="ctr"/>
            <a:r>
              <a:rPr lang="en-IE" sz="3200" dirty="0">
                <a:solidFill>
                  <a:schemeClr val="tx1"/>
                </a:solidFill>
              </a:rPr>
              <a:t>Security mistakes are possible if access is not managed correctly.</a:t>
            </a:r>
          </a:p>
          <a:p>
            <a:pPr algn="ctr"/>
            <a:r>
              <a:rPr lang="en-IE" sz="3200" dirty="0">
                <a:solidFill>
                  <a:schemeClr val="tx1"/>
                </a:solidFill>
              </a:rPr>
              <a:t>Internet access is needed to use the system.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B896D-5E90-2A2F-2410-C9800989A6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IE" dirty="0"/>
              <a:t>Our </a:t>
            </a:r>
            <a:r>
              <a:rPr lang="en-IE" dirty="0" err="1"/>
              <a:t>Recommmendation</a:t>
            </a:r>
            <a:r>
              <a:rPr lang="en-IE" dirty="0"/>
              <a:t> </a:t>
            </a:r>
            <a:br>
              <a:rPr lang="en-IE" dirty="0"/>
            </a:br>
            <a:r>
              <a:rPr lang="en-IE" dirty="0"/>
              <a:t>We recommend that Ashford uses OneDrive by following these 5 steps: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F25636-E187-1C96-60C8-0E83278EEA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3" y="1825627"/>
            <a:ext cx="5682340" cy="4351336"/>
          </a:xfrm>
        </p:spPr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IE" dirty="0">
                <a:solidFill>
                  <a:schemeClr val="accent1"/>
                </a:solidFill>
              </a:rPr>
              <a:t>Organise files</a:t>
            </a:r>
            <a:r>
              <a:rPr lang="en-IE" dirty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                                   </a:t>
            </a:r>
          </a:p>
          <a:p>
            <a:pPr marL="0" indent="0">
              <a:buNone/>
            </a:pPr>
            <a:r>
              <a:rPr lang="en-IE" dirty="0">
                <a:solidFill>
                  <a:schemeClr val="tx1">
                    <a:lumMod val="95000"/>
                    <a:lumOff val="5000"/>
                  </a:schemeClr>
                </a:solidFill>
              </a:rPr>
              <a:t>     Keep folders clear and easy to find.</a:t>
            </a:r>
          </a:p>
          <a:p>
            <a:pPr marL="0" indent="0">
              <a:buNone/>
            </a:pPr>
            <a:r>
              <a:rPr lang="en-IE" dirty="0">
                <a:solidFill>
                  <a:schemeClr val="accent1"/>
                </a:solidFill>
              </a:rPr>
              <a:t>2.Secure access</a:t>
            </a:r>
            <a:r>
              <a:rPr lang="en-IE" dirty="0">
                <a:solidFill>
                  <a:schemeClr val="tx1">
                    <a:lumMod val="95000"/>
                    <a:lumOff val="5000"/>
                  </a:schemeClr>
                </a:solidFill>
              </a:rPr>
              <a:t>    </a:t>
            </a:r>
          </a:p>
          <a:p>
            <a:pPr marL="0" indent="0">
              <a:buNone/>
            </a:pPr>
            <a:r>
              <a:rPr lang="en-IE" dirty="0">
                <a:solidFill>
                  <a:schemeClr val="tx1">
                    <a:lumMod val="95000"/>
                    <a:lumOff val="5000"/>
                  </a:schemeClr>
                </a:solidFill>
              </a:rPr>
              <a:t>    Use permissions   and strong passwords.</a:t>
            </a:r>
          </a:p>
          <a:p>
            <a:pPr marL="0" indent="0">
              <a:buNone/>
            </a:pPr>
            <a:r>
              <a:rPr lang="en-IE" dirty="0">
                <a:solidFill>
                  <a:schemeClr val="accent1"/>
                </a:solidFill>
              </a:rPr>
              <a:t>3.Train staff </a:t>
            </a:r>
          </a:p>
          <a:p>
            <a:pPr marL="0" indent="0">
              <a:buNone/>
            </a:pPr>
            <a:r>
              <a:rPr lang="en-IE" dirty="0">
                <a:solidFill>
                  <a:schemeClr val="tx1">
                    <a:lumMod val="95000"/>
                    <a:lumOff val="5000"/>
                  </a:schemeClr>
                </a:solidFill>
              </a:rPr>
              <a:t>     Make sure everyone knows how to use it safely.</a:t>
            </a:r>
          </a:p>
          <a:p>
            <a:pPr marL="0" indent="0">
              <a:buNone/>
            </a:pPr>
            <a:r>
              <a:rPr lang="en-IE" dirty="0">
                <a:solidFill>
                  <a:schemeClr val="accent1"/>
                </a:solidFill>
              </a:rPr>
              <a:t>4.Use OneDrive </a:t>
            </a:r>
          </a:p>
          <a:p>
            <a:pPr marL="0" indent="0">
              <a:buNone/>
            </a:pPr>
            <a:r>
              <a:rPr lang="en-IE" dirty="0">
                <a:solidFill>
                  <a:schemeClr val="tx1">
                    <a:lumMod val="95000"/>
                    <a:lumOff val="5000"/>
                  </a:schemeClr>
                </a:solidFill>
              </a:rPr>
              <a:t>   Make it part of daily work.</a:t>
            </a:r>
          </a:p>
          <a:p>
            <a:pPr marL="0" indent="0">
              <a:buNone/>
            </a:pPr>
            <a:r>
              <a:rPr lang="en-IE" dirty="0">
                <a:solidFill>
                  <a:schemeClr val="accent1"/>
                </a:solidFill>
              </a:rPr>
              <a:t>5.Review regularly</a:t>
            </a:r>
          </a:p>
          <a:p>
            <a:pPr marL="0" indent="0">
              <a:buNone/>
            </a:pPr>
            <a:r>
              <a:rPr lang="en-IE" dirty="0">
                <a:solidFill>
                  <a:schemeClr val="tx1">
                    <a:lumMod val="95000"/>
                    <a:lumOff val="5000"/>
                  </a:schemeClr>
                </a:solidFill>
              </a:rPr>
              <a:t>    Check access and remove old files.                                                                                                                                                          </a:t>
            </a:r>
            <a:endParaRPr lang="en-IE" dirty="0">
              <a:solidFill>
                <a:schemeClr val="accent1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C4DA6BF-0CA2-8BFF-9F9E-AA3BFF2FA7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00800" y="1825628"/>
            <a:ext cx="5314126" cy="2789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97244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4CBAB8-6012-3DB8-5D74-52EE7F09D3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975" y="169186"/>
            <a:ext cx="10515600" cy="1325559"/>
          </a:xfrm>
        </p:spPr>
        <p:txBody>
          <a:bodyPr/>
          <a:lstStyle/>
          <a:p>
            <a:r>
              <a:rPr lang="en-IE" dirty="0">
                <a:highlight>
                  <a:srgbClr val="FFFF00"/>
                </a:highlight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936945-07D4-BCE7-8691-80C9ED5E36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3" y="1295400"/>
            <a:ext cx="10515600" cy="488156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br>
              <a:rPr lang="en-IE" dirty="0"/>
            </a:br>
            <a:r>
              <a:rPr lang="en-IE" dirty="0"/>
              <a:t>1. Microsoft. (2026). OneDrive - Secure cloud storage and file sharing</a:t>
            </a:r>
            <a:br>
              <a:rPr lang="en-IE" dirty="0"/>
            </a:br>
            <a:r>
              <a:rPr lang="en-IE" dirty="0">
                <a:hlinkClick r:id="rId3"/>
              </a:rPr>
              <a:t>https://www.microsoft.com/en-gb/microsoft-365/onedrive/</a:t>
            </a:r>
            <a:br>
              <a:rPr lang="en-IE" dirty="0"/>
            </a:br>
            <a:r>
              <a:rPr lang="en-IE" dirty="0"/>
              <a:t>Accessed: 10 April 2026).</a:t>
            </a:r>
            <a:br>
              <a:rPr lang="en-IE" dirty="0"/>
            </a:br>
            <a:r>
              <a:rPr lang="en-IE" dirty="0"/>
              <a:t>2. Information Commissioner's Office. (2026). Cloud computing and</a:t>
            </a:r>
            <a:br>
              <a:rPr lang="en-IE" dirty="0"/>
            </a:br>
            <a:r>
              <a:rPr lang="en-IE" dirty="0"/>
              <a:t>data protection</a:t>
            </a:r>
            <a:br>
              <a:rPr lang="en-IE" dirty="0"/>
            </a:br>
            <a:r>
              <a:rPr lang="en-IE" dirty="0">
                <a:hlinkClick r:id="rId4"/>
              </a:rPr>
              <a:t>https://ico.org.uk/for-organisations/guide-to-data-protection/</a:t>
            </a:r>
            <a:r>
              <a:rPr lang="en-IE" dirty="0"/>
              <a:t> </a:t>
            </a:r>
            <a:r>
              <a:rPr lang="en-IE" dirty="0">
                <a:solidFill>
                  <a:schemeClr val="tx2">
                    <a:lumMod val="75000"/>
                    <a:lumOff val="25000"/>
                  </a:schemeClr>
                </a:solidFill>
              </a:rPr>
              <a:t>cloud-computing/</a:t>
            </a:r>
          </a:p>
          <a:p>
            <a:pPr marL="0" indent="0">
              <a:buNone/>
            </a:pPr>
            <a:r>
              <a:rPr lang="en-IE" dirty="0">
                <a:solidFill>
                  <a:schemeClr val="tx1"/>
                </a:solidFill>
              </a:rPr>
              <a:t>(Accessed:10 April 2026)</a:t>
            </a:r>
            <a:br>
              <a:rPr lang="en-IE" dirty="0"/>
            </a:br>
            <a:r>
              <a:rPr lang="en-IE" dirty="0"/>
              <a:t>3. National Cyber Security Centre. (2023). Cloud security guidance </a:t>
            </a:r>
            <a:r>
              <a:rPr lang="en-IE" dirty="0">
                <a:solidFill>
                  <a:schemeClr val="tx2">
                    <a:lumMod val="75000"/>
                    <a:lumOff val="25000"/>
                  </a:schemeClr>
                </a:solidFill>
              </a:rPr>
              <a:t>https//</a:t>
            </a:r>
            <a:r>
              <a:rPr lang="en-IE" dirty="0">
                <a:hlinkClick r:id="rId5"/>
              </a:rPr>
              <a:t>www.ncs.gov.uk/guidance/cloud-security</a:t>
            </a:r>
            <a:br>
              <a:rPr lang="en-IE" dirty="0"/>
            </a:br>
            <a:r>
              <a:rPr lang="en-IE" dirty="0"/>
              <a:t>(Accessed: 10 April 2026)</a:t>
            </a:r>
          </a:p>
          <a:p>
            <a:pPr marL="0" indent="0">
              <a:buNone/>
            </a:pPr>
            <a:br>
              <a:rPr lang="en-IE" dirty="0"/>
            </a:br>
            <a:r>
              <a:rPr lang="en-IE" dirty="0"/>
              <a:t>4. Ahmed, M. and Sheikh, M. (2021). Information management in</a:t>
            </a:r>
            <a:br>
              <a:rPr lang="en-IE" dirty="0"/>
            </a:br>
            <a:r>
              <a:rPr lang="en-IE" dirty="0"/>
              <a:t>health and social care. Journal of Health Informatics, 12(3). pp. 45-52.</a:t>
            </a:r>
          </a:p>
          <a:p>
            <a:pPr marL="0" indent="0">
              <a:buNone/>
            </a:pPr>
            <a:br>
              <a:rPr lang="en-IE" dirty="0"/>
            </a:br>
            <a:r>
              <a:rPr lang="en-IE" dirty="0"/>
              <a:t>5. NHS Digital. (2022). Digital working in health and social care</a:t>
            </a:r>
          </a:p>
          <a:p>
            <a:r>
              <a:rPr lang="en-IE" dirty="0">
                <a:solidFill>
                  <a:schemeClr val="tx2">
                    <a:lumMod val="75000"/>
                    <a:lumOff val="25000"/>
                  </a:schemeClr>
                </a:solidFill>
              </a:rPr>
              <a:t>https.//</a:t>
            </a:r>
            <a:r>
              <a:rPr lang="en-IE" dirty="0">
                <a:solidFill>
                  <a:schemeClr val="tx2">
                    <a:lumMod val="75000"/>
                    <a:lumOff val="25000"/>
                  </a:schemeClr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digtal.nhs.uk</a:t>
            </a:r>
            <a:r>
              <a:rPr lang="en-IE" dirty="0">
                <a:solidFill>
                  <a:schemeClr val="tx2">
                    <a:lumMod val="75000"/>
                    <a:lumOff val="25000"/>
                  </a:schemeClr>
                </a:solidFill>
              </a:rPr>
              <a:t> </a:t>
            </a:r>
          </a:p>
          <a:p>
            <a:pPr marL="0" indent="0">
              <a:buNone/>
            </a:pPr>
            <a:r>
              <a:rPr lang="en-IE" dirty="0">
                <a:solidFill>
                  <a:schemeClr val="tx1"/>
                </a:solidFill>
              </a:rPr>
              <a:t>(Accessed:10 April 2026)</a:t>
            </a:r>
          </a:p>
          <a:p>
            <a:endParaRPr lang="en-IE" dirty="0"/>
          </a:p>
        </p:txBody>
      </p:sp>
    </p:spTree>
    <p:extLst>
      <p:ext uri="{BB962C8B-B14F-4D97-AF65-F5344CB8AC3E}">
        <p14:creationId xmlns:p14="http://schemas.microsoft.com/office/powerpoint/2010/main" val="28609535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4EB4A572E33BD41B9E3BB45B6C4FE48" ma:contentTypeVersion="5" ma:contentTypeDescription="Create a new document." ma:contentTypeScope="" ma:versionID="06d439330a68fe951e09daacba3ac7ec">
  <xsd:schema xmlns:xsd="http://www.w3.org/2001/XMLSchema" xmlns:xs="http://www.w3.org/2001/XMLSchema" xmlns:p="http://schemas.microsoft.com/office/2006/metadata/properties" xmlns:ns3="577751d0-6084-4994-a202-0c32fc3287d3" targetNamespace="http://schemas.microsoft.com/office/2006/metadata/properties" ma:root="true" ma:fieldsID="2f7c83ced8a099a5a1130297f85f411c" ns3:_="">
    <xsd:import namespace="577751d0-6084-4994-a202-0c32fc3287d3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77751d0-6084-4994-a202-0c32fc3287d3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577751d0-6084-4994-a202-0c32fc3287d3" xsi:nil="true"/>
  </documentManagement>
</p:properties>
</file>

<file path=customXml/itemProps1.xml><?xml version="1.0" encoding="utf-8"?>
<ds:datastoreItem xmlns:ds="http://schemas.openxmlformats.org/officeDocument/2006/customXml" ds:itemID="{38793A4F-6984-4E94-A267-E3840AB5B8D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77751d0-6084-4994-a202-0c32fc3287d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3661520-A9B1-48C2-8C86-2C40D05E8B5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2423AA1-FB05-47A6-A056-085D0BFD36D8}">
  <ds:schemaRefs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http://schemas.microsoft.com/office/2006/metadata/properties"/>
    <ds:schemaRef ds:uri="http://purl.org/dc/dcmitype/"/>
    <ds:schemaRef ds:uri="577751d0-6084-4994-a202-0c32fc3287d3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19218</TotalTime>
  <Words>523</Words>
  <Application>Microsoft Office PowerPoint</Application>
  <PresentationFormat>Widescreen</PresentationFormat>
  <Paragraphs>54</Paragraphs>
  <Slides>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Aptos</vt:lpstr>
      <vt:lpstr>Aptos Display</vt:lpstr>
      <vt:lpstr>Arial</vt:lpstr>
      <vt:lpstr>Office Theme</vt:lpstr>
      <vt:lpstr>Ashford Community Care Service Secure File Storage and Sharing of Service user Documents</vt:lpstr>
      <vt:lpstr>The Problem  At Ashford ,there are a few challenges with storing and sharing service-user documents:</vt:lpstr>
      <vt:lpstr>Our Tool  Microsoft OneDrive Microsoft OneDrive is a cloud storage service that lets staff store,share and access files securely from anywhere.</vt:lpstr>
      <vt:lpstr>Advantages&amp;Limitations</vt:lpstr>
      <vt:lpstr>Our Recommmendation  We recommend that Ashford uses OneDrive by following these 5 steps: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Izabela-Denisa Marcu (2606094)</dc:creator>
  <cp:lastModifiedBy>Izabela-Denisa Marcu (2606094)</cp:lastModifiedBy>
  <cp:revision>20</cp:revision>
  <dcterms:created xsi:type="dcterms:W3CDTF">2026-09-22T21:29:45Z</dcterms:created>
  <dcterms:modified xsi:type="dcterms:W3CDTF">2026-10-06T15:10:37Z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0x01010044EB4A572E33BD41B9E3BB45B6C4FE48</vt:lpwstr>
  </property>
</Properties>
</file>