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8288000" cy="10287000"/>
  <p:notesSz cx="6858000" cy="9144000"/>
  <p:embeddedFontLst>
    <p:embeddedFont>
      <p:font typeface="Calibri" panose="020F0502020204030204" pitchFamily="34" charset="0"/>
      <p:regular r:id="rId13"/>
      <p:bold r:id="rId14"/>
      <p:italic r:id="rId15"/>
      <p:boldItalic r:id="rId16"/>
    </p:embeddedFont>
    <p:embeddedFont>
      <p:font typeface="Open Sauce" panose="020B0604020202020204" charset="0"/>
      <p:regular r:id="rId17"/>
    </p:embeddedFont>
    <p:embeddedFont>
      <p:font typeface="Open Sauce Bold" panose="020B0604020202020204" charset="0"/>
      <p:regular r:id="rId18"/>
    </p:embeddedFont>
    <p:embeddedFont>
      <p:font typeface="Open Sauce SemiBold" panose="020B0604020202020204" charset="0"/>
      <p:regular r:id="rId19"/>
    </p:embeddedFont>
    <p:embeddedFont>
      <p:font typeface="Sunborn" panose="020B0604020202020204" charset="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6" d="100"/>
          <a:sy n="46" d="100"/>
        </p:scale>
        <p:origin x="756"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5/3/2022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13" Type="http://schemas.openxmlformats.org/officeDocument/2006/relationships/image" Target="../media/image32.svg"/><Relationship Id="rId18" Type="http://schemas.openxmlformats.org/officeDocument/2006/relationships/image" Target="../media/image37.png"/><Relationship Id="rId26" Type="http://schemas.openxmlformats.org/officeDocument/2006/relationships/image" Target="../media/image45.png"/><Relationship Id="rId39" Type="http://schemas.openxmlformats.org/officeDocument/2006/relationships/image" Target="../media/image58.svg"/><Relationship Id="rId21" Type="http://schemas.openxmlformats.org/officeDocument/2006/relationships/image" Target="../media/image40.svg"/><Relationship Id="rId34" Type="http://schemas.openxmlformats.org/officeDocument/2006/relationships/image" Target="../media/image53.png"/><Relationship Id="rId42" Type="http://schemas.openxmlformats.org/officeDocument/2006/relationships/image" Target="../media/image61.png"/><Relationship Id="rId47" Type="http://schemas.openxmlformats.org/officeDocument/2006/relationships/image" Target="../media/image66.svg"/><Relationship Id="rId50" Type="http://schemas.openxmlformats.org/officeDocument/2006/relationships/image" Target="../media/image69.png"/><Relationship Id="rId55" Type="http://schemas.openxmlformats.org/officeDocument/2006/relationships/image" Target="../media/image74.svg"/><Relationship Id="rId7" Type="http://schemas.openxmlformats.org/officeDocument/2006/relationships/image" Target="../media/image26.svg"/><Relationship Id="rId2" Type="http://schemas.openxmlformats.org/officeDocument/2006/relationships/image" Target="../media/image21.png"/><Relationship Id="rId16" Type="http://schemas.openxmlformats.org/officeDocument/2006/relationships/image" Target="../media/image35.png"/><Relationship Id="rId20" Type="http://schemas.openxmlformats.org/officeDocument/2006/relationships/image" Target="../media/image39.png"/><Relationship Id="rId29" Type="http://schemas.openxmlformats.org/officeDocument/2006/relationships/image" Target="../media/image48.svg"/><Relationship Id="rId41" Type="http://schemas.openxmlformats.org/officeDocument/2006/relationships/image" Target="../media/image60.svg"/><Relationship Id="rId54" Type="http://schemas.openxmlformats.org/officeDocument/2006/relationships/image" Target="../media/image73.png"/><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30.svg"/><Relationship Id="rId24" Type="http://schemas.openxmlformats.org/officeDocument/2006/relationships/image" Target="../media/image43.png"/><Relationship Id="rId32" Type="http://schemas.openxmlformats.org/officeDocument/2006/relationships/image" Target="../media/image51.png"/><Relationship Id="rId37" Type="http://schemas.openxmlformats.org/officeDocument/2006/relationships/image" Target="../media/image56.svg"/><Relationship Id="rId40" Type="http://schemas.openxmlformats.org/officeDocument/2006/relationships/image" Target="../media/image59.png"/><Relationship Id="rId45" Type="http://schemas.openxmlformats.org/officeDocument/2006/relationships/image" Target="../media/image64.svg"/><Relationship Id="rId53" Type="http://schemas.openxmlformats.org/officeDocument/2006/relationships/image" Target="../media/image72.svg"/><Relationship Id="rId58" Type="http://schemas.openxmlformats.org/officeDocument/2006/relationships/image" Target="../media/image77.png"/><Relationship Id="rId5" Type="http://schemas.openxmlformats.org/officeDocument/2006/relationships/image" Target="../media/image24.svg"/><Relationship Id="rId15" Type="http://schemas.openxmlformats.org/officeDocument/2006/relationships/image" Target="../media/image34.svg"/><Relationship Id="rId23" Type="http://schemas.openxmlformats.org/officeDocument/2006/relationships/image" Target="../media/image42.svg"/><Relationship Id="rId28" Type="http://schemas.openxmlformats.org/officeDocument/2006/relationships/image" Target="../media/image47.png"/><Relationship Id="rId36" Type="http://schemas.openxmlformats.org/officeDocument/2006/relationships/image" Target="../media/image55.png"/><Relationship Id="rId49" Type="http://schemas.openxmlformats.org/officeDocument/2006/relationships/image" Target="../media/image68.svg"/><Relationship Id="rId57" Type="http://schemas.openxmlformats.org/officeDocument/2006/relationships/image" Target="../media/image76.svg"/><Relationship Id="rId61" Type="http://schemas.openxmlformats.org/officeDocument/2006/relationships/image" Target="../media/image80.svg"/><Relationship Id="rId10" Type="http://schemas.openxmlformats.org/officeDocument/2006/relationships/image" Target="../media/image29.png"/><Relationship Id="rId19" Type="http://schemas.openxmlformats.org/officeDocument/2006/relationships/image" Target="../media/image38.svg"/><Relationship Id="rId31" Type="http://schemas.openxmlformats.org/officeDocument/2006/relationships/image" Target="../media/image50.svg"/><Relationship Id="rId44" Type="http://schemas.openxmlformats.org/officeDocument/2006/relationships/image" Target="../media/image63.png"/><Relationship Id="rId52" Type="http://schemas.openxmlformats.org/officeDocument/2006/relationships/image" Target="../media/image71.png"/><Relationship Id="rId60" Type="http://schemas.openxmlformats.org/officeDocument/2006/relationships/image" Target="../media/image79.png"/><Relationship Id="rId4" Type="http://schemas.openxmlformats.org/officeDocument/2006/relationships/image" Target="../media/image23.png"/><Relationship Id="rId9" Type="http://schemas.openxmlformats.org/officeDocument/2006/relationships/image" Target="../media/image28.svg"/><Relationship Id="rId14" Type="http://schemas.openxmlformats.org/officeDocument/2006/relationships/image" Target="../media/image33.png"/><Relationship Id="rId22" Type="http://schemas.openxmlformats.org/officeDocument/2006/relationships/image" Target="../media/image41.png"/><Relationship Id="rId27" Type="http://schemas.openxmlformats.org/officeDocument/2006/relationships/image" Target="../media/image46.svg"/><Relationship Id="rId30" Type="http://schemas.openxmlformats.org/officeDocument/2006/relationships/image" Target="../media/image49.png"/><Relationship Id="rId35" Type="http://schemas.openxmlformats.org/officeDocument/2006/relationships/image" Target="../media/image54.svg"/><Relationship Id="rId43" Type="http://schemas.openxmlformats.org/officeDocument/2006/relationships/image" Target="../media/image62.svg"/><Relationship Id="rId48" Type="http://schemas.openxmlformats.org/officeDocument/2006/relationships/image" Target="../media/image67.png"/><Relationship Id="rId56" Type="http://schemas.openxmlformats.org/officeDocument/2006/relationships/image" Target="../media/image75.png"/><Relationship Id="rId8" Type="http://schemas.openxmlformats.org/officeDocument/2006/relationships/image" Target="../media/image27.png"/><Relationship Id="rId51" Type="http://schemas.openxmlformats.org/officeDocument/2006/relationships/image" Target="../media/image70.svg"/><Relationship Id="rId3" Type="http://schemas.openxmlformats.org/officeDocument/2006/relationships/image" Target="../media/image22.svg"/><Relationship Id="rId12" Type="http://schemas.openxmlformats.org/officeDocument/2006/relationships/image" Target="../media/image31.png"/><Relationship Id="rId17" Type="http://schemas.openxmlformats.org/officeDocument/2006/relationships/image" Target="../media/image36.svg"/><Relationship Id="rId25" Type="http://schemas.openxmlformats.org/officeDocument/2006/relationships/image" Target="../media/image44.svg"/><Relationship Id="rId33" Type="http://schemas.openxmlformats.org/officeDocument/2006/relationships/image" Target="../media/image52.svg"/><Relationship Id="rId38" Type="http://schemas.openxmlformats.org/officeDocument/2006/relationships/image" Target="../media/image57.png"/><Relationship Id="rId46" Type="http://schemas.openxmlformats.org/officeDocument/2006/relationships/image" Target="../media/image65.png"/><Relationship Id="rId59" Type="http://schemas.openxmlformats.org/officeDocument/2006/relationships/image" Target="../media/image78.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42B82"/>
        </a:solidFill>
        <a:effectLst/>
      </p:bgPr>
    </p:bg>
    <p:spTree>
      <p:nvGrpSpPr>
        <p:cNvPr id="1" name=""/>
        <p:cNvGrpSpPr/>
        <p:nvPr/>
      </p:nvGrpSpPr>
      <p:grpSpPr>
        <a:xfrm>
          <a:off x="0" y="0"/>
          <a:ext cx="0" cy="0"/>
          <a:chOff x="0" y="0"/>
          <a:chExt cx="0" cy="0"/>
        </a:xfrm>
      </p:grpSpPr>
      <p:grpSp>
        <p:nvGrpSpPr>
          <p:cNvPr id="2" name="Group 2"/>
          <p:cNvGrpSpPr/>
          <p:nvPr/>
        </p:nvGrpSpPr>
        <p:grpSpPr>
          <a:xfrm>
            <a:off x="14030797" y="305696"/>
            <a:ext cx="3570648" cy="598659"/>
            <a:chOff x="0" y="0"/>
            <a:chExt cx="4760864" cy="798212"/>
          </a:xfrm>
        </p:grpSpPr>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0" y="0"/>
              <a:ext cx="693718" cy="798212"/>
            </a:xfrm>
            <a:prstGeom prst="rect">
              <a:avLst/>
            </a:prstGeom>
          </p:spPr>
        </p:pic>
        <p:sp>
          <p:nvSpPr>
            <p:cNvPr id="4" name="TextBox 4"/>
            <p:cNvSpPr txBox="1"/>
            <p:nvPr/>
          </p:nvSpPr>
          <p:spPr>
            <a:xfrm>
              <a:off x="994361" y="95806"/>
              <a:ext cx="3766503" cy="597932"/>
            </a:xfrm>
            <a:prstGeom prst="rect">
              <a:avLst/>
            </a:prstGeom>
          </p:spPr>
          <p:txBody>
            <a:bodyPr lIns="0" tIns="0" rIns="0" bIns="0" rtlCol="0" anchor="t">
              <a:spAutoFit/>
            </a:bodyPr>
            <a:lstStyle/>
            <a:p>
              <a:pPr algn="ctr">
                <a:lnSpc>
                  <a:spcPts val="3668"/>
                </a:lnSpc>
                <a:spcBef>
                  <a:spcPct val="0"/>
                </a:spcBef>
              </a:pPr>
              <a:r>
                <a:rPr lang="en-US" sz="2821">
                  <a:solidFill>
                    <a:srgbClr val="FFFFFF"/>
                  </a:solidFill>
                  <a:latin typeface="Open Sauce Bold"/>
                </a:rPr>
                <a:t>UWTSD</a:t>
              </a:r>
            </a:p>
          </p:txBody>
        </p:sp>
      </p:grpSp>
      <p:pic>
        <p:nvPicPr>
          <p:cNvPr id="5" name="Picture 5"/>
          <p:cNvPicPr>
            <a:picLocks noChangeAspect="1"/>
          </p:cNvPicPr>
          <p:nvPr/>
        </p:nvPicPr>
        <p:blipFill>
          <a:blip r:embed="rId4">
            <a:alphaModFix amt="50000"/>
          </a:blip>
          <a:srcRect/>
          <a:stretch>
            <a:fillRect/>
          </a:stretch>
        </p:blipFill>
        <p:spPr>
          <a:xfrm>
            <a:off x="0" y="7991244"/>
            <a:ext cx="6049275" cy="1194732"/>
          </a:xfrm>
          <a:prstGeom prst="rect">
            <a:avLst/>
          </a:prstGeom>
        </p:spPr>
      </p:pic>
      <p:pic>
        <p:nvPicPr>
          <p:cNvPr id="6" name="Picture 6"/>
          <p:cNvPicPr>
            <a:picLocks noChangeAspect="1"/>
          </p:cNvPicPr>
          <p:nvPr/>
        </p:nvPicPr>
        <p:blipFill>
          <a:blip r:embed="rId5"/>
          <a:srcRect t="1087" b="1087"/>
          <a:stretch>
            <a:fillRect/>
          </a:stretch>
        </p:blipFill>
        <p:spPr>
          <a:xfrm rot="-5400000">
            <a:off x="-651359" y="3474877"/>
            <a:ext cx="7922734" cy="2183031"/>
          </a:xfrm>
          <a:prstGeom prst="rect">
            <a:avLst/>
          </a:prstGeom>
        </p:spPr>
      </p:pic>
      <p:grpSp>
        <p:nvGrpSpPr>
          <p:cNvPr id="7" name="Group 7"/>
          <p:cNvGrpSpPr/>
          <p:nvPr/>
        </p:nvGrpSpPr>
        <p:grpSpPr>
          <a:xfrm>
            <a:off x="5115397" y="605026"/>
            <a:ext cx="11000148" cy="8029901"/>
            <a:chOff x="0" y="0"/>
            <a:chExt cx="14666864" cy="10706534"/>
          </a:xfrm>
        </p:grpSpPr>
        <p:sp>
          <p:nvSpPr>
            <p:cNvPr id="8" name="TextBox 8"/>
            <p:cNvSpPr txBox="1"/>
            <p:nvPr/>
          </p:nvSpPr>
          <p:spPr>
            <a:xfrm>
              <a:off x="0" y="-9525"/>
              <a:ext cx="14666864" cy="9725025"/>
            </a:xfrm>
            <a:prstGeom prst="rect">
              <a:avLst/>
            </a:prstGeom>
          </p:spPr>
          <p:txBody>
            <a:bodyPr lIns="0" tIns="0" rIns="0" bIns="0" rtlCol="0" anchor="t">
              <a:spAutoFit/>
            </a:bodyPr>
            <a:lstStyle/>
            <a:p>
              <a:pPr>
                <a:lnSpc>
                  <a:spcPts val="11519"/>
                </a:lnSpc>
              </a:pPr>
              <a:r>
                <a:rPr lang="en-US" sz="9600">
                  <a:solidFill>
                    <a:srgbClr val="FF0000"/>
                  </a:solidFill>
                  <a:latin typeface="Open Sauce SemiBold"/>
                </a:rPr>
                <a:t>A critical evaluation of the „CRM” has on an organisations’ performance. </a:t>
              </a:r>
            </a:p>
          </p:txBody>
        </p:sp>
        <p:sp>
          <p:nvSpPr>
            <p:cNvPr id="9" name="TextBox 9"/>
            <p:cNvSpPr txBox="1"/>
            <p:nvPr/>
          </p:nvSpPr>
          <p:spPr>
            <a:xfrm>
              <a:off x="0" y="10030259"/>
              <a:ext cx="13412466" cy="676275"/>
            </a:xfrm>
            <a:prstGeom prst="rect">
              <a:avLst/>
            </a:prstGeom>
          </p:spPr>
          <p:txBody>
            <a:bodyPr lIns="0" tIns="0" rIns="0" bIns="0" rtlCol="0" anchor="t">
              <a:spAutoFit/>
            </a:bodyPr>
            <a:lstStyle/>
            <a:p>
              <a:pPr>
                <a:lnSpc>
                  <a:spcPts val="4200"/>
                </a:lnSpc>
              </a:pPr>
              <a:endParaRPr/>
            </a:p>
          </p:txBody>
        </p:sp>
      </p:grpSp>
      <p:sp>
        <p:nvSpPr>
          <p:cNvPr id="10" name="TextBox 10"/>
          <p:cNvSpPr txBox="1"/>
          <p:nvPr/>
        </p:nvSpPr>
        <p:spPr>
          <a:xfrm>
            <a:off x="6666895" y="8068021"/>
            <a:ext cx="10592405" cy="824865"/>
          </a:xfrm>
          <a:prstGeom prst="rect">
            <a:avLst/>
          </a:prstGeom>
        </p:spPr>
        <p:txBody>
          <a:bodyPr lIns="0" tIns="0" rIns="0" bIns="0" rtlCol="0" anchor="t">
            <a:spAutoFit/>
          </a:bodyPr>
          <a:lstStyle/>
          <a:p>
            <a:pPr>
              <a:lnSpc>
                <a:spcPts val="3359"/>
              </a:lnSpc>
            </a:pPr>
            <a:r>
              <a:rPr lang="en-US" sz="2400">
                <a:solidFill>
                  <a:srgbClr val="FFFFFF"/>
                </a:solidFill>
                <a:latin typeface="Open Sauce"/>
              </a:rPr>
              <a:t>Module: Understanding and engaging in the customer experience  </a:t>
            </a:r>
          </a:p>
          <a:p>
            <a:pPr>
              <a:lnSpc>
                <a:spcPts val="3359"/>
              </a:lnSpc>
            </a:pPr>
            <a:r>
              <a:rPr lang="en-US" sz="2400">
                <a:solidFill>
                  <a:srgbClr val="FFFFFF"/>
                </a:solidFill>
                <a:latin typeface="Open Sauce"/>
              </a:rPr>
              <a:t>Prepared by </a:t>
            </a:r>
            <a:r>
              <a:rPr lang="en-US" sz="2400">
                <a:solidFill>
                  <a:srgbClr val="FFFFFF"/>
                </a:solidFill>
                <a:latin typeface="Open Sauce Bold"/>
              </a:rPr>
              <a:t>Natalia Michalak</a:t>
            </a:r>
            <a:r>
              <a:rPr lang="en-US" sz="2400">
                <a:solidFill>
                  <a:srgbClr val="FFFFFF"/>
                </a:solidFill>
                <a:latin typeface="Open Sauce"/>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42B82"/>
        </a:solidFill>
        <a:effectLst/>
      </p:bgPr>
    </p:bg>
    <p:spTree>
      <p:nvGrpSpPr>
        <p:cNvPr id="1" name=""/>
        <p:cNvGrpSpPr/>
        <p:nvPr/>
      </p:nvGrpSpPr>
      <p:grpSpPr>
        <a:xfrm>
          <a:off x="0" y="0"/>
          <a:ext cx="0" cy="0"/>
          <a:chOff x="0" y="0"/>
          <a:chExt cx="0" cy="0"/>
        </a:xfrm>
      </p:grpSpPr>
      <p:grpSp>
        <p:nvGrpSpPr>
          <p:cNvPr id="2" name="Group 2"/>
          <p:cNvGrpSpPr/>
          <p:nvPr/>
        </p:nvGrpSpPr>
        <p:grpSpPr>
          <a:xfrm>
            <a:off x="14981415" y="1028700"/>
            <a:ext cx="2277885" cy="922476"/>
            <a:chOff x="0" y="0"/>
            <a:chExt cx="3037180" cy="1229968"/>
          </a:xfrm>
        </p:grpSpPr>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0" y="0"/>
              <a:ext cx="442556" cy="509217"/>
            </a:xfrm>
            <a:prstGeom prst="rect">
              <a:avLst/>
            </a:prstGeom>
          </p:spPr>
        </p:pic>
        <p:sp>
          <p:nvSpPr>
            <p:cNvPr id="4" name="TextBox 4"/>
            <p:cNvSpPr txBox="1"/>
            <p:nvPr/>
          </p:nvSpPr>
          <p:spPr>
            <a:xfrm>
              <a:off x="634350" y="60298"/>
              <a:ext cx="2402830" cy="1169670"/>
            </a:xfrm>
            <a:prstGeom prst="rect">
              <a:avLst/>
            </a:prstGeom>
          </p:spPr>
          <p:txBody>
            <a:bodyPr lIns="0" tIns="0" rIns="0" bIns="0" rtlCol="0" anchor="t">
              <a:spAutoFit/>
            </a:bodyPr>
            <a:lstStyle/>
            <a:p>
              <a:pPr algn="ctr">
                <a:lnSpc>
                  <a:spcPts val="2340"/>
                </a:lnSpc>
              </a:pPr>
              <a:r>
                <a:rPr lang="en-US" sz="1800">
                  <a:solidFill>
                    <a:srgbClr val="FFFFFF"/>
                  </a:solidFill>
                  <a:latin typeface="Open Sauce Bold"/>
                </a:rPr>
                <a:t>UWTSD</a:t>
              </a:r>
            </a:p>
            <a:p>
              <a:pPr algn="ctr">
                <a:lnSpc>
                  <a:spcPts val="2340"/>
                </a:lnSpc>
                <a:spcBef>
                  <a:spcPct val="0"/>
                </a:spcBef>
              </a:pPr>
              <a:r>
                <a:rPr lang="en-US" sz="1800">
                  <a:solidFill>
                    <a:srgbClr val="FFFFFF"/>
                  </a:solidFill>
                  <a:latin typeface="Open Sauce Bold"/>
                </a:rPr>
                <a:t>Natalia Michalak </a:t>
              </a:r>
            </a:p>
          </p:txBody>
        </p:sp>
      </p:grpSp>
      <p:grpSp>
        <p:nvGrpSpPr>
          <p:cNvPr id="5" name="Group 5"/>
          <p:cNvGrpSpPr/>
          <p:nvPr/>
        </p:nvGrpSpPr>
        <p:grpSpPr>
          <a:xfrm>
            <a:off x="1028700" y="1028700"/>
            <a:ext cx="10393573" cy="3464010"/>
            <a:chOff x="0" y="0"/>
            <a:chExt cx="13858097" cy="4618680"/>
          </a:xfrm>
        </p:grpSpPr>
        <p:sp>
          <p:nvSpPr>
            <p:cNvPr id="6" name="TextBox 6"/>
            <p:cNvSpPr txBox="1"/>
            <p:nvPr/>
          </p:nvSpPr>
          <p:spPr>
            <a:xfrm>
              <a:off x="0" y="-9525"/>
              <a:ext cx="13858097" cy="3667125"/>
            </a:xfrm>
            <a:prstGeom prst="rect">
              <a:avLst/>
            </a:prstGeom>
          </p:spPr>
          <p:txBody>
            <a:bodyPr lIns="0" tIns="0" rIns="0" bIns="0" rtlCol="0" anchor="t">
              <a:spAutoFit/>
            </a:bodyPr>
            <a:lstStyle/>
            <a:p>
              <a:pPr>
                <a:lnSpc>
                  <a:spcPts val="10800"/>
                </a:lnSpc>
              </a:pPr>
              <a:r>
                <a:rPr lang="en-US" sz="9000">
                  <a:solidFill>
                    <a:srgbClr val="FF0000"/>
                  </a:solidFill>
                  <a:latin typeface="Open Sauce SemiBold"/>
                </a:rPr>
                <a:t>Topics on</a:t>
              </a:r>
            </a:p>
            <a:p>
              <a:pPr marL="0" lvl="0" indent="0" algn="l">
                <a:lnSpc>
                  <a:spcPts val="10800"/>
                </a:lnSpc>
                <a:spcBef>
                  <a:spcPct val="0"/>
                </a:spcBef>
              </a:pPr>
              <a:r>
                <a:rPr lang="en-US" sz="9000">
                  <a:solidFill>
                    <a:srgbClr val="FF0000"/>
                  </a:solidFill>
                  <a:latin typeface="Open Sauce SemiBold"/>
                </a:rPr>
                <a:t>our Agenda</a:t>
              </a:r>
            </a:p>
          </p:txBody>
        </p:sp>
        <p:sp>
          <p:nvSpPr>
            <p:cNvPr id="7" name="TextBox 7"/>
            <p:cNvSpPr txBox="1"/>
            <p:nvPr/>
          </p:nvSpPr>
          <p:spPr>
            <a:xfrm>
              <a:off x="0" y="3887372"/>
              <a:ext cx="12919781" cy="731308"/>
            </a:xfrm>
            <a:prstGeom prst="rect">
              <a:avLst/>
            </a:prstGeom>
          </p:spPr>
          <p:txBody>
            <a:bodyPr lIns="0" tIns="0" rIns="0" bIns="0" rtlCol="0" anchor="t">
              <a:spAutoFit/>
            </a:bodyPr>
            <a:lstStyle/>
            <a:p>
              <a:pPr marL="0" lvl="0" indent="0" algn="l">
                <a:lnSpc>
                  <a:spcPts val="4550"/>
                </a:lnSpc>
                <a:spcBef>
                  <a:spcPct val="0"/>
                </a:spcBef>
              </a:pPr>
              <a:r>
                <a:rPr lang="en-US" sz="3500">
                  <a:solidFill>
                    <a:srgbClr val="FFFFFF"/>
                  </a:solidFill>
                  <a:latin typeface="Open Sauce"/>
                </a:rPr>
                <a:t>What we are going to discuss and analyze</a:t>
              </a:r>
            </a:p>
          </p:txBody>
        </p:sp>
      </p:grpSp>
      <p:sp>
        <p:nvSpPr>
          <p:cNvPr id="8" name="TextBox 8"/>
          <p:cNvSpPr txBox="1"/>
          <p:nvPr/>
        </p:nvSpPr>
        <p:spPr>
          <a:xfrm>
            <a:off x="7148750" y="8734425"/>
            <a:ext cx="9156595" cy="523875"/>
          </a:xfrm>
          <a:prstGeom prst="rect">
            <a:avLst/>
          </a:prstGeom>
        </p:spPr>
        <p:txBody>
          <a:bodyPr lIns="0" tIns="0" rIns="0" bIns="0" rtlCol="0" anchor="t">
            <a:spAutoFit/>
          </a:bodyPr>
          <a:lstStyle/>
          <a:p>
            <a:pPr algn="r">
              <a:lnSpc>
                <a:spcPts val="4200"/>
              </a:lnSpc>
            </a:pPr>
            <a:r>
              <a:rPr lang="en-US" sz="3000">
                <a:solidFill>
                  <a:srgbClr val="FFFFFF"/>
                </a:solidFill>
                <a:latin typeface="Open Sauce"/>
              </a:rPr>
              <a:t>Conclusion</a:t>
            </a:r>
          </a:p>
        </p:txBody>
      </p:sp>
      <p:sp>
        <p:nvSpPr>
          <p:cNvPr id="9" name="TextBox 9"/>
          <p:cNvSpPr txBox="1"/>
          <p:nvPr/>
        </p:nvSpPr>
        <p:spPr>
          <a:xfrm>
            <a:off x="7148750" y="5067300"/>
            <a:ext cx="9156595" cy="523875"/>
          </a:xfrm>
          <a:prstGeom prst="rect">
            <a:avLst/>
          </a:prstGeom>
        </p:spPr>
        <p:txBody>
          <a:bodyPr lIns="0" tIns="0" rIns="0" bIns="0" rtlCol="0" anchor="t">
            <a:spAutoFit/>
          </a:bodyPr>
          <a:lstStyle/>
          <a:p>
            <a:pPr algn="r">
              <a:lnSpc>
                <a:spcPts val="4200"/>
              </a:lnSpc>
            </a:pPr>
            <a:r>
              <a:rPr lang="en-US" sz="3000">
                <a:solidFill>
                  <a:srgbClr val="FFFFFF"/>
                </a:solidFill>
                <a:latin typeface="Open Sauce"/>
              </a:rPr>
              <a:t>Quality</a:t>
            </a:r>
          </a:p>
        </p:txBody>
      </p:sp>
      <p:sp>
        <p:nvSpPr>
          <p:cNvPr id="10" name="TextBox 10"/>
          <p:cNvSpPr txBox="1"/>
          <p:nvPr/>
        </p:nvSpPr>
        <p:spPr>
          <a:xfrm>
            <a:off x="16625742" y="5067300"/>
            <a:ext cx="633558" cy="523875"/>
          </a:xfrm>
          <a:prstGeom prst="rect">
            <a:avLst/>
          </a:prstGeom>
        </p:spPr>
        <p:txBody>
          <a:bodyPr lIns="0" tIns="0" rIns="0" bIns="0" rtlCol="0" anchor="t">
            <a:spAutoFit/>
          </a:bodyPr>
          <a:lstStyle/>
          <a:p>
            <a:pPr algn="r">
              <a:lnSpc>
                <a:spcPts val="4200"/>
              </a:lnSpc>
            </a:pPr>
            <a:r>
              <a:rPr lang="en-US" sz="3000">
                <a:solidFill>
                  <a:srgbClr val="FF0000"/>
                </a:solidFill>
                <a:latin typeface="Open Sauce"/>
              </a:rPr>
              <a:t>01</a:t>
            </a:r>
          </a:p>
        </p:txBody>
      </p:sp>
      <p:sp>
        <p:nvSpPr>
          <p:cNvPr id="11" name="TextBox 11"/>
          <p:cNvSpPr txBox="1"/>
          <p:nvPr/>
        </p:nvSpPr>
        <p:spPr>
          <a:xfrm>
            <a:off x="16625742" y="5800725"/>
            <a:ext cx="633558" cy="523875"/>
          </a:xfrm>
          <a:prstGeom prst="rect">
            <a:avLst/>
          </a:prstGeom>
        </p:spPr>
        <p:txBody>
          <a:bodyPr lIns="0" tIns="0" rIns="0" bIns="0" rtlCol="0" anchor="t">
            <a:spAutoFit/>
          </a:bodyPr>
          <a:lstStyle/>
          <a:p>
            <a:pPr algn="r">
              <a:lnSpc>
                <a:spcPts val="4200"/>
              </a:lnSpc>
            </a:pPr>
            <a:r>
              <a:rPr lang="en-US" sz="3000">
                <a:solidFill>
                  <a:srgbClr val="FF0000"/>
                </a:solidFill>
                <a:latin typeface="Open Sauce"/>
              </a:rPr>
              <a:t>02</a:t>
            </a:r>
          </a:p>
        </p:txBody>
      </p:sp>
      <p:sp>
        <p:nvSpPr>
          <p:cNvPr id="12" name="TextBox 12"/>
          <p:cNvSpPr txBox="1"/>
          <p:nvPr/>
        </p:nvSpPr>
        <p:spPr>
          <a:xfrm>
            <a:off x="16625742" y="6534150"/>
            <a:ext cx="633558" cy="523875"/>
          </a:xfrm>
          <a:prstGeom prst="rect">
            <a:avLst/>
          </a:prstGeom>
        </p:spPr>
        <p:txBody>
          <a:bodyPr lIns="0" tIns="0" rIns="0" bIns="0" rtlCol="0" anchor="t">
            <a:spAutoFit/>
          </a:bodyPr>
          <a:lstStyle/>
          <a:p>
            <a:pPr algn="r">
              <a:lnSpc>
                <a:spcPts val="4200"/>
              </a:lnSpc>
            </a:pPr>
            <a:r>
              <a:rPr lang="en-US" sz="3000">
                <a:solidFill>
                  <a:srgbClr val="FF0000"/>
                </a:solidFill>
                <a:latin typeface="Open Sauce"/>
              </a:rPr>
              <a:t>03</a:t>
            </a:r>
          </a:p>
        </p:txBody>
      </p:sp>
      <p:sp>
        <p:nvSpPr>
          <p:cNvPr id="13" name="TextBox 13"/>
          <p:cNvSpPr txBox="1"/>
          <p:nvPr/>
        </p:nvSpPr>
        <p:spPr>
          <a:xfrm>
            <a:off x="16625742" y="7267575"/>
            <a:ext cx="633558" cy="523875"/>
          </a:xfrm>
          <a:prstGeom prst="rect">
            <a:avLst/>
          </a:prstGeom>
        </p:spPr>
        <p:txBody>
          <a:bodyPr lIns="0" tIns="0" rIns="0" bIns="0" rtlCol="0" anchor="t">
            <a:spAutoFit/>
          </a:bodyPr>
          <a:lstStyle/>
          <a:p>
            <a:pPr algn="r">
              <a:lnSpc>
                <a:spcPts val="4200"/>
              </a:lnSpc>
            </a:pPr>
            <a:r>
              <a:rPr lang="en-US" sz="3000">
                <a:solidFill>
                  <a:srgbClr val="FF0000"/>
                </a:solidFill>
                <a:latin typeface="Open Sauce"/>
              </a:rPr>
              <a:t>04</a:t>
            </a:r>
          </a:p>
        </p:txBody>
      </p:sp>
      <p:sp>
        <p:nvSpPr>
          <p:cNvPr id="14" name="TextBox 14"/>
          <p:cNvSpPr txBox="1"/>
          <p:nvPr/>
        </p:nvSpPr>
        <p:spPr>
          <a:xfrm>
            <a:off x="16625742" y="8001000"/>
            <a:ext cx="633558" cy="523875"/>
          </a:xfrm>
          <a:prstGeom prst="rect">
            <a:avLst/>
          </a:prstGeom>
        </p:spPr>
        <p:txBody>
          <a:bodyPr lIns="0" tIns="0" rIns="0" bIns="0" rtlCol="0" anchor="t">
            <a:spAutoFit/>
          </a:bodyPr>
          <a:lstStyle/>
          <a:p>
            <a:pPr algn="r">
              <a:lnSpc>
                <a:spcPts val="4200"/>
              </a:lnSpc>
            </a:pPr>
            <a:r>
              <a:rPr lang="en-US" sz="3000">
                <a:solidFill>
                  <a:srgbClr val="FF0000"/>
                </a:solidFill>
                <a:latin typeface="Open Sauce"/>
              </a:rPr>
              <a:t>05</a:t>
            </a:r>
          </a:p>
        </p:txBody>
      </p:sp>
      <p:sp>
        <p:nvSpPr>
          <p:cNvPr id="15" name="TextBox 15"/>
          <p:cNvSpPr txBox="1"/>
          <p:nvPr/>
        </p:nvSpPr>
        <p:spPr>
          <a:xfrm>
            <a:off x="16625742" y="8734425"/>
            <a:ext cx="633558" cy="523875"/>
          </a:xfrm>
          <a:prstGeom prst="rect">
            <a:avLst/>
          </a:prstGeom>
        </p:spPr>
        <p:txBody>
          <a:bodyPr lIns="0" tIns="0" rIns="0" bIns="0" rtlCol="0" anchor="t">
            <a:spAutoFit/>
          </a:bodyPr>
          <a:lstStyle/>
          <a:p>
            <a:pPr algn="r">
              <a:lnSpc>
                <a:spcPts val="4200"/>
              </a:lnSpc>
            </a:pPr>
            <a:r>
              <a:rPr lang="en-US" sz="3000">
                <a:solidFill>
                  <a:srgbClr val="FF0000"/>
                </a:solidFill>
                <a:latin typeface="Open Sauce"/>
              </a:rPr>
              <a:t>06</a:t>
            </a:r>
          </a:p>
        </p:txBody>
      </p:sp>
      <p:sp>
        <p:nvSpPr>
          <p:cNvPr id="16" name="TextBox 16"/>
          <p:cNvSpPr txBox="1"/>
          <p:nvPr/>
        </p:nvSpPr>
        <p:spPr>
          <a:xfrm>
            <a:off x="7148750" y="6534150"/>
            <a:ext cx="9156595" cy="523875"/>
          </a:xfrm>
          <a:prstGeom prst="rect">
            <a:avLst/>
          </a:prstGeom>
        </p:spPr>
        <p:txBody>
          <a:bodyPr lIns="0" tIns="0" rIns="0" bIns="0" rtlCol="0" anchor="t">
            <a:spAutoFit/>
          </a:bodyPr>
          <a:lstStyle/>
          <a:p>
            <a:pPr algn="r">
              <a:lnSpc>
                <a:spcPts val="4200"/>
              </a:lnSpc>
            </a:pPr>
            <a:r>
              <a:rPr lang="en-US" sz="3000">
                <a:solidFill>
                  <a:srgbClr val="FFFFFF"/>
                </a:solidFill>
                <a:latin typeface="Open Sauce"/>
              </a:rPr>
              <a:t>3 Benefits</a:t>
            </a:r>
          </a:p>
        </p:txBody>
      </p:sp>
      <p:sp>
        <p:nvSpPr>
          <p:cNvPr id="17" name="TextBox 17"/>
          <p:cNvSpPr txBox="1"/>
          <p:nvPr/>
        </p:nvSpPr>
        <p:spPr>
          <a:xfrm>
            <a:off x="7148750" y="5800725"/>
            <a:ext cx="9156595" cy="523875"/>
          </a:xfrm>
          <a:prstGeom prst="rect">
            <a:avLst/>
          </a:prstGeom>
        </p:spPr>
        <p:txBody>
          <a:bodyPr lIns="0" tIns="0" rIns="0" bIns="0" rtlCol="0" anchor="t">
            <a:spAutoFit/>
          </a:bodyPr>
          <a:lstStyle/>
          <a:p>
            <a:pPr algn="r">
              <a:lnSpc>
                <a:spcPts val="4200"/>
              </a:lnSpc>
            </a:pPr>
            <a:r>
              <a:rPr lang="en-US" sz="3000">
                <a:solidFill>
                  <a:srgbClr val="FFFFFF"/>
                </a:solidFill>
                <a:latin typeface="Open Sauce"/>
              </a:rPr>
              <a:t>QMS </a:t>
            </a:r>
          </a:p>
        </p:txBody>
      </p:sp>
      <p:sp>
        <p:nvSpPr>
          <p:cNvPr id="18" name="TextBox 18"/>
          <p:cNvSpPr txBox="1"/>
          <p:nvPr/>
        </p:nvSpPr>
        <p:spPr>
          <a:xfrm>
            <a:off x="7148750" y="7267575"/>
            <a:ext cx="9156595" cy="523875"/>
          </a:xfrm>
          <a:prstGeom prst="rect">
            <a:avLst/>
          </a:prstGeom>
        </p:spPr>
        <p:txBody>
          <a:bodyPr lIns="0" tIns="0" rIns="0" bIns="0" rtlCol="0" anchor="t">
            <a:spAutoFit/>
          </a:bodyPr>
          <a:lstStyle/>
          <a:p>
            <a:pPr algn="r">
              <a:lnSpc>
                <a:spcPts val="4200"/>
              </a:lnSpc>
            </a:pPr>
            <a:r>
              <a:rPr lang="en-US" sz="3000">
                <a:solidFill>
                  <a:srgbClr val="FFFFFF"/>
                </a:solidFill>
                <a:latin typeface="Open Sauce"/>
              </a:rPr>
              <a:t>Critical  evaluation </a:t>
            </a:r>
          </a:p>
        </p:txBody>
      </p:sp>
      <p:sp>
        <p:nvSpPr>
          <p:cNvPr id="19" name="TextBox 19"/>
          <p:cNvSpPr txBox="1"/>
          <p:nvPr/>
        </p:nvSpPr>
        <p:spPr>
          <a:xfrm>
            <a:off x="7148750" y="8001000"/>
            <a:ext cx="9156595" cy="523875"/>
          </a:xfrm>
          <a:prstGeom prst="rect">
            <a:avLst/>
          </a:prstGeom>
        </p:spPr>
        <p:txBody>
          <a:bodyPr lIns="0" tIns="0" rIns="0" bIns="0" rtlCol="0" anchor="t">
            <a:spAutoFit/>
          </a:bodyPr>
          <a:lstStyle/>
          <a:p>
            <a:pPr algn="r">
              <a:lnSpc>
                <a:spcPts val="4200"/>
              </a:lnSpc>
            </a:pPr>
            <a:r>
              <a:rPr lang="en-US" sz="3000">
                <a:solidFill>
                  <a:srgbClr val="FFFFFF"/>
                </a:solidFill>
                <a:latin typeface="Open Sauce"/>
              </a:rPr>
              <a:t>SWOT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621000" y="805329"/>
            <a:ext cx="2277885" cy="922476"/>
            <a:chOff x="0" y="0"/>
            <a:chExt cx="3037180" cy="1229968"/>
          </a:xfrm>
        </p:grpSpPr>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0" y="0"/>
              <a:ext cx="442556" cy="509217"/>
            </a:xfrm>
            <a:prstGeom prst="rect">
              <a:avLst/>
            </a:prstGeom>
          </p:spPr>
        </p:pic>
        <p:sp>
          <p:nvSpPr>
            <p:cNvPr id="4" name="TextBox 4"/>
            <p:cNvSpPr txBox="1"/>
            <p:nvPr/>
          </p:nvSpPr>
          <p:spPr>
            <a:xfrm>
              <a:off x="634350" y="60298"/>
              <a:ext cx="2402830" cy="1169670"/>
            </a:xfrm>
            <a:prstGeom prst="rect">
              <a:avLst/>
            </a:prstGeom>
          </p:spPr>
          <p:txBody>
            <a:bodyPr lIns="0" tIns="0" rIns="0" bIns="0" rtlCol="0" anchor="t">
              <a:spAutoFit/>
            </a:bodyPr>
            <a:lstStyle/>
            <a:p>
              <a:pPr algn="ctr">
                <a:lnSpc>
                  <a:spcPts val="2340"/>
                </a:lnSpc>
              </a:pPr>
              <a:r>
                <a:rPr lang="en-US" sz="1800">
                  <a:solidFill>
                    <a:srgbClr val="000000"/>
                  </a:solidFill>
                  <a:latin typeface="Open Sauce Bold"/>
                </a:rPr>
                <a:t>Natalia Michalak </a:t>
              </a:r>
            </a:p>
            <a:p>
              <a:pPr algn="ctr">
                <a:lnSpc>
                  <a:spcPts val="2340"/>
                </a:lnSpc>
                <a:spcBef>
                  <a:spcPct val="0"/>
                </a:spcBef>
              </a:pPr>
              <a:r>
                <a:rPr lang="en-US" sz="1800">
                  <a:solidFill>
                    <a:srgbClr val="000000"/>
                  </a:solidFill>
                  <a:latin typeface="Open Sauce Bold"/>
                </a:rPr>
                <a:t>UWTSD</a:t>
              </a:r>
            </a:p>
          </p:txBody>
        </p:sp>
      </p:grpSp>
      <p:pic>
        <p:nvPicPr>
          <p:cNvPr id="5" name="Picture 5"/>
          <p:cNvPicPr>
            <a:picLocks noChangeAspect="1"/>
          </p:cNvPicPr>
          <p:nvPr/>
        </p:nvPicPr>
        <p:blipFill>
          <a:blip r:embed="rId4"/>
          <a:srcRect l="1740" r="1740"/>
          <a:stretch>
            <a:fillRect/>
          </a:stretch>
        </p:blipFill>
        <p:spPr>
          <a:xfrm>
            <a:off x="9747587" y="1952367"/>
            <a:ext cx="5762626" cy="5970458"/>
          </a:xfrm>
          <a:prstGeom prst="rect">
            <a:avLst/>
          </a:prstGeom>
        </p:spPr>
      </p:pic>
      <p:sp>
        <p:nvSpPr>
          <p:cNvPr id="6" name="TextBox 6"/>
          <p:cNvSpPr txBox="1"/>
          <p:nvPr/>
        </p:nvSpPr>
        <p:spPr>
          <a:xfrm>
            <a:off x="6251994" y="571242"/>
            <a:ext cx="5552993" cy="1381125"/>
          </a:xfrm>
          <a:prstGeom prst="rect">
            <a:avLst/>
          </a:prstGeom>
        </p:spPr>
        <p:txBody>
          <a:bodyPr lIns="0" tIns="0" rIns="0" bIns="0" rtlCol="0" anchor="t">
            <a:spAutoFit/>
          </a:bodyPr>
          <a:lstStyle/>
          <a:p>
            <a:pPr algn="r">
              <a:lnSpc>
                <a:spcPts val="10800"/>
              </a:lnSpc>
            </a:pPr>
            <a:r>
              <a:rPr lang="en-US" sz="9000">
                <a:solidFill>
                  <a:srgbClr val="FF0000"/>
                </a:solidFill>
                <a:latin typeface="Open Sauce SemiBold"/>
              </a:rPr>
              <a:t>QUALITY </a:t>
            </a:r>
          </a:p>
        </p:txBody>
      </p:sp>
      <p:grpSp>
        <p:nvGrpSpPr>
          <p:cNvPr id="7" name="Group 7"/>
          <p:cNvGrpSpPr/>
          <p:nvPr/>
        </p:nvGrpSpPr>
        <p:grpSpPr>
          <a:xfrm>
            <a:off x="518308" y="2588737"/>
            <a:ext cx="9229279" cy="5109526"/>
            <a:chOff x="0" y="0"/>
            <a:chExt cx="12305705" cy="6812702"/>
          </a:xfrm>
        </p:grpSpPr>
        <p:sp>
          <p:nvSpPr>
            <p:cNvPr id="8" name="TextBox 8"/>
            <p:cNvSpPr txBox="1"/>
            <p:nvPr/>
          </p:nvSpPr>
          <p:spPr>
            <a:xfrm>
              <a:off x="0" y="5895645"/>
              <a:ext cx="12305705" cy="917057"/>
            </a:xfrm>
            <a:prstGeom prst="rect">
              <a:avLst/>
            </a:prstGeom>
          </p:spPr>
          <p:txBody>
            <a:bodyPr lIns="0" tIns="0" rIns="0" bIns="0" rtlCol="0" anchor="t">
              <a:spAutoFit/>
            </a:bodyPr>
            <a:lstStyle/>
            <a:p>
              <a:pPr algn="r">
                <a:lnSpc>
                  <a:spcPts val="5646"/>
                </a:lnSpc>
              </a:pPr>
              <a:r>
                <a:rPr lang="en-US" sz="4343">
                  <a:solidFill>
                    <a:srgbClr val="000000"/>
                  </a:solidFill>
                  <a:latin typeface="Open Sauce Bold"/>
                </a:rPr>
                <a:t>Peter Drucker</a:t>
              </a:r>
            </a:p>
          </p:txBody>
        </p:sp>
        <p:sp>
          <p:nvSpPr>
            <p:cNvPr id="9" name="TextBox 9"/>
            <p:cNvSpPr txBox="1"/>
            <p:nvPr/>
          </p:nvSpPr>
          <p:spPr>
            <a:xfrm>
              <a:off x="0" y="-47625"/>
              <a:ext cx="12305705" cy="5128939"/>
            </a:xfrm>
            <a:prstGeom prst="rect">
              <a:avLst/>
            </a:prstGeom>
          </p:spPr>
          <p:txBody>
            <a:bodyPr lIns="0" tIns="0" rIns="0" bIns="0" rtlCol="0" anchor="t">
              <a:spAutoFit/>
            </a:bodyPr>
            <a:lstStyle/>
            <a:p>
              <a:pPr algn="ctr">
                <a:lnSpc>
                  <a:spcPts val="7699"/>
                </a:lnSpc>
              </a:pPr>
              <a:r>
                <a:rPr lang="en-US" sz="5922">
                  <a:solidFill>
                    <a:srgbClr val="042B82"/>
                  </a:solidFill>
                  <a:latin typeface="Open Sauce Bold"/>
                </a:rPr>
                <a:t>„Quality in a service or product is not what you put into it.  It is what customer get out of it. „</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42B82"/>
        </a:solidFill>
        <a:effectLst/>
      </p:bgPr>
    </p:bg>
    <p:spTree>
      <p:nvGrpSpPr>
        <p:cNvPr id="1" name=""/>
        <p:cNvGrpSpPr/>
        <p:nvPr/>
      </p:nvGrpSpPr>
      <p:grpSpPr>
        <a:xfrm>
          <a:off x="0" y="0"/>
          <a:ext cx="0" cy="0"/>
          <a:chOff x="0" y="0"/>
          <a:chExt cx="0" cy="0"/>
        </a:xfrm>
      </p:grpSpPr>
      <p:grpSp>
        <p:nvGrpSpPr>
          <p:cNvPr id="2" name="Group 2"/>
          <p:cNvGrpSpPr/>
          <p:nvPr/>
        </p:nvGrpSpPr>
        <p:grpSpPr>
          <a:xfrm>
            <a:off x="14981415" y="1028700"/>
            <a:ext cx="2277885" cy="381913"/>
            <a:chOff x="0" y="0"/>
            <a:chExt cx="3037180" cy="509217"/>
          </a:xfrm>
        </p:grpSpPr>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0" y="0"/>
              <a:ext cx="442556" cy="509217"/>
            </a:xfrm>
            <a:prstGeom prst="rect">
              <a:avLst/>
            </a:prstGeom>
          </p:spPr>
        </p:pic>
        <p:sp>
          <p:nvSpPr>
            <p:cNvPr id="4" name="TextBox 4"/>
            <p:cNvSpPr txBox="1"/>
            <p:nvPr/>
          </p:nvSpPr>
          <p:spPr>
            <a:xfrm>
              <a:off x="634350" y="60298"/>
              <a:ext cx="2402830" cy="369570"/>
            </a:xfrm>
            <a:prstGeom prst="rect">
              <a:avLst/>
            </a:prstGeom>
          </p:spPr>
          <p:txBody>
            <a:bodyPr lIns="0" tIns="0" rIns="0" bIns="0" rtlCol="0" anchor="t">
              <a:spAutoFit/>
            </a:bodyPr>
            <a:lstStyle/>
            <a:p>
              <a:pPr algn="ctr">
                <a:lnSpc>
                  <a:spcPts val="2340"/>
                </a:lnSpc>
                <a:spcBef>
                  <a:spcPct val="0"/>
                </a:spcBef>
              </a:pPr>
              <a:r>
                <a:rPr lang="en-US" sz="1800">
                  <a:solidFill>
                    <a:srgbClr val="FFFFFF"/>
                  </a:solidFill>
                  <a:latin typeface="Open Sauce Bold"/>
                </a:rPr>
                <a:t>Company </a:t>
              </a:r>
              <a:r>
                <a:rPr lang="en-US" sz="1800">
                  <a:solidFill>
                    <a:srgbClr val="C2E147"/>
                  </a:solidFill>
                  <a:latin typeface="Open Sauce Bold"/>
                </a:rPr>
                <a:t>Name</a:t>
              </a:r>
            </a:p>
          </p:txBody>
        </p:sp>
      </p:grpSp>
      <p:grpSp>
        <p:nvGrpSpPr>
          <p:cNvPr id="5" name="Group 5"/>
          <p:cNvGrpSpPr>
            <a:grpSpLocks noChangeAspect="1"/>
          </p:cNvGrpSpPr>
          <p:nvPr/>
        </p:nvGrpSpPr>
        <p:grpSpPr>
          <a:xfrm>
            <a:off x="5431311" y="1967873"/>
            <a:ext cx="12856689" cy="7374441"/>
            <a:chOff x="0" y="0"/>
            <a:chExt cx="7981950" cy="4578350"/>
          </a:xfrm>
        </p:grpSpPr>
        <p:sp>
          <p:nvSpPr>
            <p:cNvPr id="6" name="Freeform 6"/>
            <p:cNvSpPr/>
            <p:nvPr/>
          </p:nvSpPr>
          <p:spPr>
            <a:xfrm>
              <a:off x="765810" y="21590"/>
              <a:ext cx="6451600" cy="4326890"/>
            </a:xfrm>
            <a:custGeom>
              <a:avLst/>
              <a:gdLst/>
              <a:ahLst/>
              <a:cxnLst/>
              <a:rect l="l" t="t" r="r" b="b"/>
              <a:pathLst>
                <a:path w="6451600" h="4326890">
                  <a:moveTo>
                    <a:pt x="6224270" y="0"/>
                  </a:moveTo>
                  <a:lnTo>
                    <a:pt x="226060" y="0"/>
                  </a:lnTo>
                  <a:cubicBezTo>
                    <a:pt x="101600" y="0"/>
                    <a:pt x="0" y="101600"/>
                    <a:pt x="0" y="226060"/>
                  </a:cubicBezTo>
                  <a:lnTo>
                    <a:pt x="0" y="4326890"/>
                  </a:lnTo>
                  <a:lnTo>
                    <a:pt x="6451601" y="4326890"/>
                  </a:lnTo>
                  <a:lnTo>
                    <a:pt x="6451601" y="226060"/>
                  </a:lnTo>
                  <a:cubicBezTo>
                    <a:pt x="6450331" y="101600"/>
                    <a:pt x="6348731" y="0"/>
                    <a:pt x="6224270" y="0"/>
                  </a:cubicBezTo>
                  <a:close/>
                  <a:moveTo>
                    <a:pt x="6252210" y="4043680"/>
                  </a:moveTo>
                  <a:lnTo>
                    <a:pt x="196851" y="4043680"/>
                  </a:lnTo>
                  <a:lnTo>
                    <a:pt x="196851" y="255270"/>
                  </a:lnTo>
                  <a:lnTo>
                    <a:pt x="6252210" y="255270"/>
                  </a:lnTo>
                  <a:lnTo>
                    <a:pt x="6252210" y="4043680"/>
                  </a:lnTo>
                  <a:close/>
                </a:path>
              </a:pathLst>
            </a:custGeom>
            <a:solidFill>
              <a:srgbClr val="000000"/>
            </a:solidFill>
          </p:spPr>
        </p:sp>
        <p:sp>
          <p:nvSpPr>
            <p:cNvPr id="7" name="Freeform 7"/>
            <p:cNvSpPr/>
            <p:nvPr/>
          </p:nvSpPr>
          <p:spPr>
            <a:xfrm>
              <a:off x="0" y="0"/>
              <a:ext cx="7981950" cy="4542790"/>
            </a:xfrm>
            <a:custGeom>
              <a:avLst/>
              <a:gdLst/>
              <a:ahLst/>
              <a:cxnLst/>
              <a:rect l="l" t="t" r="r" b="b"/>
              <a:pathLst>
                <a:path w="7981950" h="4542790">
                  <a:moveTo>
                    <a:pt x="7239000" y="4348480"/>
                  </a:moveTo>
                  <a:lnTo>
                    <a:pt x="7239000" y="243840"/>
                  </a:lnTo>
                  <a:cubicBezTo>
                    <a:pt x="7239000" y="109220"/>
                    <a:pt x="7129780" y="0"/>
                    <a:pt x="6995160" y="0"/>
                  </a:cubicBezTo>
                  <a:lnTo>
                    <a:pt x="985520" y="0"/>
                  </a:lnTo>
                  <a:cubicBezTo>
                    <a:pt x="852170" y="0"/>
                    <a:pt x="742950" y="109220"/>
                    <a:pt x="742950" y="243840"/>
                  </a:cubicBezTo>
                  <a:lnTo>
                    <a:pt x="742950" y="4349750"/>
                  </a:lnTo>
                  <a:lnTo>
                    <a:pt x="0" y="4349750"/>
                  </a:lnTo>
                  <a:lnTo>
                    <a:pt x="0" y="4447540"/>
                  </a:lnTo>
                  <a:cubicBezTo>
                    <a:pt x="0" y="4500880"/>
                    <a:pt x="43180" y="4542790"/>
                    <a:pt x="95250" y="4542790"/>
                  </a:cubicBezTo>
                  <a:lnTo>
                    <a:pt x="7886700" y="4542790"/>
                  </a:lnTo>
                  <a:cubicBezTo>
                    <a:pt x="7940040" y="4542790"/>
                    <a:pt x="7981950" y="4499610"/>
                    <a:pt x="7981950" y="4447540"/>
                  </a:cubicBezTo>
                  <a:lnTo>
                    <a:pt x="7981950" y="4349750"/>
                  </a:lnTo>
                  <a:lnTo>
                    <a:pt x="7239000" y="4349750"/>
                  </a:lnTo>
                  <a:close/>
                  <a:moveTo>
                    <a:pt x="4519930" y="4348480"/>
                  </a:moveTo>
                  <a:lnTo>
                    <a:pt x="4519930" y="4349750"/>
                  </a:lnTo>
                  <a:cubicBezTo>
                    <a:pt x="4519930" y="4403090"/>
                    <a:pt x="4476750" y="4445000"/>
                    <a:pt x="4424680" y="4445000"/>
                  </a:cubicBezTo>
                  <a:lnTo>
                    <a:pt x="3557270" y="4445000"/>
                  </a:lnTo>
                  <a:cubicBezTo>
                    <a:pt x="3503930" y="4445000"/>
                    <a:pt x="3462020" y="4401820"/>
                    <a:pt x="3462020" y="4349750"/>
                  </a:cubicBezTo>
                  <a:lnTo>
                    <a:pt x="3462020" y="4348480"/>
                  </a:lnTo>
                  <a:lnTo>
                    <a:pt x="765810" y="4348480"/>
                  </a:lnTo>
                  <a:lnTo>
                    <a:pt x="765810" y="247650"/>
                  </a:lnTo>
                  <a:cubicBezTo>
                    <a:pt x="765810" y="123190"/>
                    <a:pt x="867410" y="21590"/>
                    <a:pt x="991870" y="21590"/>
                  </a:cubicBezTo>
                  <a:lnTo>
                    <a:pt x="6990080" y="21590"/>
                  </a:lnTo>
                  <a:cubicBezTo>
                    <a:pt x="7114539" y="21590"/>
                    <a:pt x="7216139" y="123190"/>
                    <a:pt x="7216139" y="247650"/>
                  </a:cubicBezTo>
                  <a:lnTo>
                    <a:pt x="7216139" y="4348480"/>
                  </a:lnTo>
                  <a:lnTo>
                    <a:pt x="4519930" y="4348480"/>
                  </a:lnTo>
                  <a:close/>
                </a:path>
              </a:pathLst>
            </a:custGeom>
            <a:solidFill>
              <a:srgbClr val="E9E8E9"/>
            </a:solidFill>
          </p:spPr>
        </p:sp>
        <p:sp>
          <p:nvSpPr>
            <p:cNvPr id="8" name="Freeform 8"/>
            <p:cNvSpPr/>
            <p:nvPr/>
          </p:nvSpPr>
          <p:spPr>
            <a:xfrm>
              <a:off x="3460750" y="4349750"/>
              <a:ext cx="1059180" cy="96520"/>
            </a:xfrm>
            <a:custGeom>
              <a:avLst/>
              <a:gdLst/>
              <a:ahLst/>
              <a:cxnLst/>
              <a:rect l="l" t="t" r="r" b="b"/>
              <a:pathLst>
                <a:path w="1059180" h="96520">
                  <a:moveTo>
                    <a:pt x="96520" y="96520"/>
                  </a:moveTo>
                  <a:lnTo>
                    <a:pt x="963930" y="96520"/>
                  </a:lnTo>
                  <a:cubicBezTo>
                    <a:pt x="1017270" y="96520"/>
                    <a:pt x="1059180" y="53340"/>
                    <a:pt x="1059180" y="1270"/>
                  </a:cubicBezTo>
                  <a:lnTo>
                    <a:pt x="1059180" y="0"/>
                  </a:lnTo>
                  <a:lnTo>
                    <a:pt x="0" y="0"/>
                  </a:lnTo>
                  <a:lnTo>
                    <a:pt x="0" y="1270"/>
                  </a:lnTo>
                  <a:cubicBezTo>
                    <a:pt x="0" y="53340"/>
                    <a:pt x="43180" y="96520"/>
                    <a:pt x="96520" y="96520"/>
                  </a:cubicBezTo>
                  <a:close/>
                </a:path>
              </a:pathLst>
            </a:custGeom>
            <a:solidFill>
              <a:srgbClr val="727171"/>
            </a:solidFill>
          </p:spPr>
        </p:sp>
        <p:sp>
          <p:nvSpPr>
            <p:cNvPr id="9" name="Freeform 9"/>
            <p:cNvSpPr/>
            <p:nvPr/>
          </p:nvSpPr>
          <p:spPr>
            <a:xfrm>
              <a:off x="163830" y="4542790"/>
              <a:ext cx="7654290" cy="35560"/>
            </a:xfrm>
            <a:custGeom>
              <a:avLst/>
              <a:gdLst/>
              <a:ahLst/>
              <a:cxnLst/>
              <a:rect l="l" t="t" r="r" b="b"/>
              <a:pathLst>
                <a:path w="7654290" h="35560">
                  <a:moveTo>
                    <a:pt x="0" y="0"/>
                  </a:moveTo>
                  <a:cubicBezTo>
                    <a:pt x="0" y="20320"/>
                    <a:pt x="16510" y="35560"/>
                    <a:pt x="35560" y="35560"/>
                  </a:cubicBezTo>
                  <a:lnTo>
                    <a:pt x="7618730" y="35560"/>
                  </a:lnTo>
                  <a:cubicBezTo>
                    <a:pt x="7639050" y="35560"/>
                    <a:pt x="7654290" y="19050"/>
                    <a:pt x="7654290" y="0"/>
                  </a:cubicBezTo>
                  <a:lnTo>
                    <a:pt x="0" y="0"/>
                  </a:lnTo>
                  <a:close/>
                </a:path>
              </a:pathLst>
            </a:custGeom>
            <a:solidFill>
              <a:srgbClr val="727171"/>
            </a:solidFill>
          </p:spPr>
        </p:sp>
        <p:sp>
          <p:nvSpPr>
            <p:cNvPr id="10" name="Freeform 10"/>
            <p:cNvSpPr/>
            <p:nvPr/>
          </p:nvSpPr>
          <p:spPr>
            <a:xfrm>
              <a:off x="962660" y="276860"/>
              <a:ext cx="6055360" cy="3789680"/>
            </a:xfrm>
            <a:custGeom>
              <a:avLst/>
              <a:gdLst/>
              <a:ahLst/>
              <a:cxnLst/>
              <a:rect l="l" t="t" r="r" b="b"/>
              <a:pathLst>
                <a:path w="6055360" h="3789680">
                  <a:moveTo>
                    <a:pt x="0" y="0"/>
                  </a:moveTo>
                  <a:lnTo>
                    <a:pt x="6055360" y="0"/>
                  </a:lnTo>
                  <a:lnTo>
                    <a:pt x="6055360" y="3789680"/>
                  </a:lnTo>
                  <a:lnTo>
                    <a:pt x="0" y="3789680"/>
                  </a:lnTo>
                  <a:close/>
                </a:path>
              </a:pathLst>
            </a:custGeom>
            <a:blipFill>
              <a:blip r:embed="rId4"/>
              <a:stretch>
                <a:fillRect t="-5956" b="-5956"/>
              </a:stretch>
            </a:blipFill>
          </p:spPr>
        </p:sp>
      </p:grpSp>
      <p:sp>
        <p:nvSpPr>
          <p:cNvPr id="11" name="TextBox 11"/>
          <p:cNvSpPr txBox="1"/>
          <p:nvPr/>
        </p:nvSpPr>
        <p:spPr>
          <a:xfrm>
            <a:off x="-457200" y="244580"/>
            <a:ext cx="7613798" cy="3446586"/>
          </a:xfrm>
          <a:prstGeom prst="rect">
            <a:avLst/>
          </a:prstGeom>
        </p:spPr>
        <p:txBody>
          <a:bodyPr lIns="0" tIns="0" rIns="0" bIns="0" rtlCol="0" anchor="t">
            <a:spAutoFit/>
          </a:bodyPr>
          <a:lstStyle/>
          <a:p>
            <a:pPr algn="r">
              <a:lnSpc>
                <a:spcPts val="27138"/>
              </a:lnSpc>
            </a:pPr>
            <a:r>
              <a:rPr lang="en-US" sz="22615">
                <a:solidFill>
                  <a:srgbClr val="FF0000"/>
                </a:solidFill>
                <a:latin typeface="Open Sauce SemiBold"/>
              </a:rPr>
              <a:t>QMS</a:t>
            </a:r>
          </a:p>
        </p:txBody>
      </p:sp>
      <p:sp>
        <p:nvSpPr>
          <p:cNvPr id="12" name="TextBox 12"/>
          <p:cNvSpPr txBox="1"/>
          <p:nvPr/>
        </p:nvSpPr>
        <p:spPr>
          <a:xfrm>
            <a:off x="825957" y="3691166"/>
            <a:ext cx="5047484" cy="1447800"/>
          </a:xfrm>
          <a:prstGeom prst="rect">
            <a:avLst/>
          </a:prstGeom>
        </p:spPr>
        <p:txBody>
          <a:bodyPr lIns="0" tIns="0" rIns="0" bIns="0" rtlCol="0" anchor="t">
            <a:spAutoFit/>
          </a:bodyPr>
          <a:lstStyle/>
          <a:p>
            <a:pPr algn="r">
              <a:lnSpc>
                <a:spcPts val="11455"/>
              </a:lnSpc>
            </a:pPr>
            <a:r>
              <a:rPr lang="en-US" sz="9546">
                <a:solidFill>
                  <a:srgbClr val="FFFFFF"/>
                </a:solidFill>
                <a:latin typeface="Open Sauce SemiBold"/>
              </a:rPr>
              <a:t>Quality </a:t>
            </a:r>
          </a:p>
        </p:txBody>
      </p:sp>
      <p:sp>
        <p:nvSpPr>
          <p:cNvPr id="13" name="TextBox 13"/>
          <p:cNvSpPr txBox="1"/>
          <p:nvPr/>
        </p:nvSpPr>
        <p:spPr>
          <a:xfrm>
            <a:off x="495300" y="5133975"/>
            <a:ext cx="6051698" cy="2447925"/>
          </a:xfrm>
          <a:prstGeom prst="rect">
            <a:avLst/>
          </a:prstGeom>
        </p:spPr>
        <p:txBody>
          <a:bodyPr lIns="0" tIns="0" rIns="0" bIns="0" rtlCol="0" anchor="t">
            <a:spAutoFit/>
          </a:bodyPr>
          <a:lstStyle/>
          <a:p>
            <a:pPr algn="r">
              <a:lnSpc>
                <a:spcPts val="9600"/>
              </a:lnSpc>
            </a:pPr>
            <a:r>
              <a:rPr lang="en-US" sz="8000">
                <a:solidFill>
                  <a:srgbClr val="FFFFFF"/>
                </a:solidFill>
                <a:latin typeface="Open Sauce SemiBold"/>
              </a:rPr>
              <a:t>Managment </a:t>
            </a:r>
          </a:p>
        </p:txBody>
      </p:sp>
      <p:sp>
        <p:nvSpPr>
          <p:cNvPr id="14" name="TextBox 14"/>
          <p:cNvSpPr txBox="1"/>
          <p:nvPr/>
        </p:nvSpPr>
        <p:spPr>
          <a:xfrm>
            <a:off x="495300" y="6514345"/>
            <a:ext cx="6051698" cy="1228725"/>
          </a:xfrm>
          <a:prstGeom prst="rect">
            <a:avLst/>
          </a:prstGeom>
        </p:spPr>
        <p:txBody>
          <a:bodyPr lIns="0" tIns="0" rIns="0" bIns="0" rtlCol="0" anchor="t">
            <a:spAutoFit/>
          </a:bodyPr>
          <a:lstStyle/>
          <a:p>
            <a:pPr algn="ctr">
              <a:lnSpc>
                <a:spcPts val="9600"/>
              </a:lnSpc>
            </a:pPr>
            <a:r>
              <a:rPr lang="en-US" sz="8000">
                <a:solidFill>
                  <a:srgbClr val="FFFFFF"/>
                </a:solidFill>
                <a:latin typeface="Open Sauce SemiBold"/>
              </a:rPr>
              <a:t>System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646295">
            <a:off x="6956160" y="1607348"/>
            <a:ext cx="7609502" cy="7097590"/>
          </a:xfrm>
          <a:prstGeom prst="rect">
            <a:avLst/>
          </a:prstGeom>
        </p:spPr>
      </p:pic>
      <p:pic>
        <p:nvPicPr>
          <p:cNvPr id="3" name="Picture 3"/>
          <p:cNvPicPr>
            <a:picLocks noChangeAspect="1"/>
          </p:cNvPicPr>
          <p:nvPr/>
        </p:nvPicPr>
        <p:blipFill>
          <a:blip r:embed="rId4"/>
          <a:srcRect/>
          <a:stretch>
            <a:fillRect/>
          </a:stretch>
        </p:blipFill>
        <p:spPr>
          <a:xfrm rot="-8100000">
            <a:off x="12224692" y="5886072"/>
            <a:ext cx="1003690" cy="1602699"/>
          </a:xfrm>
          <a:prstGeom prst="rect">
            <a:avLst/>
          </a:prstGeom>
        </p:spPr>
      </p:pic>
      <p:pic>
        <p:nvPicPr>
          <p:cNvPr id="4" name="Picture 4"/>
          <p:cNvPicPr>
            <a:picLocks noChangeAspect="1"/>
          </p:cNvPicPr>
          <p:nvPr/>
        </p:nvPicPr>
        <p:blipFill>
          <a:blip r:embed="rId4"/>
          <a:srcRect l="12685" r="12685"/>
          <a:stretch>
            <a:fillRect/>
          </a:stretch>
        </p:blipFill>
        <p:spPr>
          <a:xfrm rot="2180745">
            <a:off x="11765489" y="30026"/>
            <a:ext cx="1871505" cy="4004423"/>
          </a:xfrm>
          <a:prstGeom prst="rect">
            <a:avLst/>
          </a:prstGeom>
        </p:spPr>
      </p:pic>
      <p:pic>
        <p:nvPicPr>
          <p:cNvPr id="5" name="Picture 5"/>
          <p:cNvPicPr>
            <a:picLocks noChangeAspect="1"/>
          </p:cNvPicPr>
          <p:nvPr/>
        </p:nvPicPr>
        <p:blipFill>
          <a:blip r:embed="rId4"/>
          <a:srcRect l="2282" r="2282" b="1096"/>
          <a:stretch>
            <a:fillRect/>
          </a:stretch>
        </p:blipFill>
        <p:spPr>
          <a:xfrm rot="-5029643">
            <a:off x="7454671" y="5290908"/>
            <a:ext cx="1968104" cy="3256923"/>
          </a:xfrm>
          <a:prstGeom prst="rect">
            <a:avLst/>
          </a:prstGeom>
        </p:spPr>
      </p:pic>
      <p:grpSp>
        <p:nvGrpSpPr>
          <p:cNvPr id="6" name="Group 6"/>
          <p:cNvGrpSpPr/>
          <p:nvPr/>
        </p:nvGrpSpPr>
        <p:grpSpPr>
          <a:xfrm>
            <a:off x="457200" y="589731"/>
            <a:ext cx="7981523" cy="3582465"/>
            <a:chOff x="0" y="0"/>
            <a:chExt cx="10642030" cy="4776620"/>
          </a:xfrm>
        </p:grpSpPr>
        <p:sp>
          <p:nvSpPr>
            <p:cNvPr id="7" name="TextBox 7"/>
            <p:cNvSpPr txBox="1"/>
            <p:nvPr/>
          </p:nvSpPr>
          <p:spPr>
            <a:xfrm>
              <a:off x="0" y="-9525"/>
              <a:ext cx="10642030" cy="3667125"/>
            </a:xfrm>
            <a:prstGeom prst="rect">
              <a:avLst/>
            </a:prstGeom>
          </p:spPr>
          <p:txBody>
            <a:bodyPr lIns="0" tIns="0" rIns="0" bIns="0" rtlCol="0" anchor="t">
              <a:spAutoFit/>
            </a:bodyPr>
            <a:lstStyle/>
            <a:p>
              <a:pPr algn="ctr">
                <a:lnSpc>
                  <a:spcPts val="10800"/>
                </a:lnSpc>
              </a:pPr>
              <a:r>
                <a:rPr lang="en-US" sz="9000">
                  <a:solidFill>
                    <a:srgbClr val="FF0000"/>
                  </a:solidFill>
                  <a:latin typeface="Open Sauce SemiBold"/>
                </a:rPr>
                <a:t>The Umbrella of Quality </a:t>
              </a:r>
            </a:p>
          </p:txBody>
        </p:sp>
        <p:sp>
          <p:nvSpPr>
            <p:cNvPr id="8" name="TextBox 8"/>
            <p:cNvSpPr txBox="1"/>
            <p:nvPr/>
          </p:nvSpPr>
          <p:spPr>
            <a:xfrm>
              <a:off x="0" y="4045312"/>
              <a:ext cx="10642030" cy="731308"/>
            </a:xfrm>
            <a:prstGeom prst="rect">
              <a:avLst/>
            </a:prstGeom>
          </p:spPr>
          <p:txBody>
            <a:bodyPr lIns="0" tIns="0" rIns="0" bIns="0" rtlCol="0" anchor="t">
              <a:spAutoFit/>
            </a:bodyPr>
            <a:lstStyle/>
            <a:p>
              <a:pPr algn="ctr">
                <a:lnSpc>
                  <a:spcPts val="4550"/>
                </a:lnSpc>
              </a:pPr>
              <a:r>
                <a:rPr lang="en-US" sz="3500">
                  <a:solidFill>
                    <a:srgbClr val="042B82"/>
                  </a:solidFill>
                  <a:latin typeface="Open Sauce Bold"/>
                </a:rPr>
                <a:t>3 BENEFITS OF TESCO</a:t>
              </a:r>
              <a:r>
                <a:rPr lang="en-US" sz="3500">
                  <a:solidFill>
                    <a:srgbClr val="000000"/>
                  </a:solidFill>
                  <a:latin typeface="Open Sauce"/>
                </a:rPr>
                <a:t> </a:t>
              </a:r>
            </a:p>
          </p:txBody>
        </p:sp>
      </p:grpSp>
      <p:grpSp>
        <p:nvGrpSpPr>
          <p:cNvPr id="9" name="Group 9"/>
          <p:cNvGrpSpPr/>
          <p:nvPr/>
        </p:nvGrpSpPr>
        <p:grpSpPr>
          <a:xfrm>
            <a:off x="10993856" y="7075821"/>
            <a:ext cx="6091163" cy="2868279"/>
            <a:chOff x="0" y="0"/>
            <a:chExt cx="8121550" cy="3824373"/>
          </a:xfrm>
        </p:grpSpPr>
        <p:sp>
          <p:nvSpPr>
            <p:cNvPr id="10" name="TextBox 10"/>
            <p:cNvSpPr txBox="1"/>
            <p:nvPr/>
          </p:nvSpPr>
          <p:spPr>
            <a:xfrm>
              <a:off x="0" y="956501"/>
              <a:ext cx="8121550" cy="2867872"/>
            </a:xfrm>
            <a:prstGeom prst="rect">
              <a:avLst/>
            </a:prstGeom>
          </p:spPr>
          <p:txBody>
            <a:bodyPr lIns="0" tIns="0" rIns="0" bIns="0" rtlCol="0" anchor="t">
              <a:spAutoFit/>
            </a:bodyPr>
            <a:lstStyle/>
            <a:p>
              <a:pPr>
                <a:lnSpc>
                  <a:spcPts val="2860"/>
                </a:lnSpc>
              </a:pPr>
              <a:r>
                <a:rPr lang="en-US" sz="2200">
                  <a:solidFill>
                    <a:srgbClr val="000000"/>
                  </a:solidFill>
                  <a:latin typeface="Open Sauce"/>
                </a:rPr>
                <a:t>Tesco has SUPPORT and DEVELOPMENT TEAM to understanding customers, their needs and wider market trends, our expert team of developers work hard to bring great quality, innovative and good value products to the market. </a:t>
              </a:r>
            </a:p>
          </p:txBody>
        </p:sp>
        <p:sp>
          <p:nvSpPr>
            <p:cNvPr id="11" name="TextBox 11"/>
            <p:cNvSpPr txBox="1"/>
            <p:nvPr/>
          </p:nvSpPr>
          <p:spPr>
            <a:xfrm>
              <a:off x="0" y="-28575"/>
              <a:ext cx="8121550" cy="625475"/>
            </a:xfrm>
            <a:prstGeom prst="rect">
              <a:avLst/>
            </a:prstGeom>
          </p:spPr>
          <p:txBody>
            <a:bodyPr lIns="0" tIns="0" rIns="0" bIns="0" rtlCol="0" anchor="t">
              <a:spAutoFit/>
            </a:bodyPr>
            <a:lstStyle/>
            <a:p>
              <a:pPr>
                <a:lnSpc>
                  <a:spcPts val="3899"/>
                </a:lnSpc>
              </a:pPr>
              <a:r>
                <a:rPr lang="en-US" sz="2999">
                  <a:solidFill>
                    <a:srgbClr val="042B82"/>
                  </a:solidFill>
                  <a:latin typeface="Open Sauce Bold"/>
                </a:rPr>
                <a:t>Quality Accurance</a:t>
              </a:r>
            </a:p>
          </p:txBody>
        </p:sp>
      </p:grpSp>
      <p:grpSp>
        <p:nvGrpSpPr>
          <p:cNvPr id="12" name="Group 12"/>
          <p:cNvGrpSpPr/>
          <p:nvPr/>
        </p:nvGrpSpPr>
        <p:grpSpPr>
          <a:xfrm>
            <a:off x="14641572" y="154038"/>
            <a:ext cx="3303528" cy="6533384"/>
            <a:chOff x="0" y="0"/>
            <a:chExt cx="4404704" cy="8711179"/>
          </a:xfrm>
        </p:grpSpPr>
        <p:sp>
          <p:nvSpPr>
            <p:cNvPr id="13" name="TextBox 13"/>
            <p:cNvSpPr txBox="1"/>
            <p:nvPr/>
          </p:nvSpPr>
          <p:spPr>
            <a:xfrm>
              <a:off x="0" y="2062671"/>
              <a:ext cx="4404704" cy="6648508"/>
            </a:xfrm>
            <a:prstGeom prst="rect">
              <a:avLst/>
            </a:prstGeom>
          </p:spPr>
          <p:txBody>
            <a:bodyPr lIns="0" tIns="0" rIns="0" bIns="0" rtlCol="0" anchor="t">
              <a:spAutoFit/>
            </a:bodyPr>
            <a:lstStyle/>
            <a:p>
              <a:pPr>
                <a:lnSpc>
                  <a:spcPts val="2632"/>
                </a:lnSpc>
              </a:pPr>
              <a:r>
                <a:rPr lang="en-US" sz="2025">
                  <a:solidFill>
                    <a:srgbClr val="000000"/>
                  </a:solidFill>
                  <a:latin typeface="Open Sauce"/>
                </a:rPr>
                <a:t>Through understanding customers and their needs, product and market trends Tesco’s expert team of developers work hard to bring great quality, innovative and value for money products to the market;  their dedicated team of food researchers and chefs constantly review food trends and bring new food ideas to life to meet those customer needs.</a:t>
              </a:r>
            </a:p>
          </p:txBody>
        </p:sp>
        <p:sp>
          <p:nvSpPr>
            <p:cNvPr id="14" name="TextBox 14"/>
            <p:cNvSpPr txBox="1"/>
            <p:nvPr/>
          </p:nvSpPr>
          <p:spPr>
            <a:xfrm>
              <a:off x="0" y="-28575"/>
              <a:ext cx="4404704" cy="1770503"/>
            </a:xfrm>
            <a:prstGeom prst="rect">
              <a:avLst/>
            </a:prstGeom>
          </p:spPr>
          <p:txBody>
            <a:bodyPr lIns="0" tIns="0" rIns="0" bIns="0" rtlCol="0" anchor="t">
              <a:spAutoFit/>
            </a:bodyPr>
            <a:lstStyle/>
            <a:p>
              <a:pPr>
                <a:lnSpc>
                  <a:spcPts val="3590"/>
                </a:lnSpc>
              </a:pPr>
              <a:r>
                <a:rPr lang="en-US" sz="2761">
                  <a:solidFill>
                    <a:srgbClr val="042B82"/>
                  </a:solidFill>
                  <a:latin typeface="Open Sauce Bold"/>
                </a:rPr>
                <a:t>Quality Management System  </a:t>
              </a:r>
            </a:p>
          </p:txBody>
        </p:sp>
      </p:grpSp>
      <p:grpSp>
        <p:nvGrpSpPr>
          <p:cNvPr id="15" name="Group 15"/>
          <p:cNvGrpSpPr/>
          <p:nvPr/>
        </p:nvGrpSpPr>
        <p:grpSpPr>
          <a:xfrm>
            <a:off x="1028700" y="5765924"/>
            <a:ext cx="6464843" cy="3954129"/>
            <a:chOff x="0" y="0"/>
            <a:chExt cx="8619790" cy="5272173"/>
          </a:xfrm>
        </p:grpSpPr>
        <p:sp>
          <p:nvSpPr>
            <p:cNvPr id="16" name="TextBox 16"/>
            <p:cNvSpPr txBox="1"/>
            <p:nvPr/>
          </p:nvSpPr>
          <p:spPr>
            <a:xfrm>
              <a:off x="0" y="956501"/>
              <a:ext cx="8619790" cy="4315672"/>
            </a:xfrm>
            <a:prstGeom prst="rect">
              <a:avLst/>
            </a:prstGeom>
          </p:spPr>
          <p:txBody>
            <a:bodyPr lIns="0" tIns="0" rIns="0" bIns="0" rtlCol="0" anchor="t">
              <a:spAutoFit/>
            </a:bodyPr>
            <a:lstStyle/>
            <a:p>
              <a:pPr>
                <a:lnSpc>
                  <a:spcPts val="2860"/>
                </a:lnSpc>
              </a:pPr>
              <a:r>
                <a:rPr lang="en-US" sz="2200">
                  <a:solidFill>
                    <a:srgbClr val="000000"/>
                  </a:solidFill>
                  <a:latin typeface="Open Sauce"/>
                </a:rPr>
                <a:t>They have well-established and comprehensive food safety management systems throughout Tesco and every day we monitor and check the quality and safety of our food. They have a routine testing programme through which Tesco products are regularly tested by independent expert laboratories to make sure that they are safe, legal and meet our exacting quality specifications.</a:t>
              </a:r>
            </a:p>
          </p:txBody>
        </p:sp>
        <p:sp>
          <p:nvSpPr>
            <p:cNvPr id="17" name="TextBox 17"/>
            <p:cNvSpPr txBox="1"/>
            <p:nvPr/>
          </p:nvSpPr>
          <p:spPr>
            <a:xfrm>
              <a:off x="0" y="-28575"/>
              <a:ext cx="8619790" cy="625475"/>
            </a:xfrm>
            <a:prstGeom prst="rect">
              <a:avLst/>
            </a:prstGeom>
          </p:spPr>
          <p:txBody>
            <a:bodyPr lIns="0" tIns="0" rIns="0" bIns="0" rtlCol="0" anchor="t">
              <a:spAutoFit/>
            </a:bodyPr>
            <a:lstStyle/>
            <a:p>
              <a:pPr>
                <a:lnSpc>
                  <a:spcPts val="3899"/>
                </a:lnSpc>
              </a:pPr>
              <a:r>
                <a:rPr lang="en-US" sz="2999">
                  <a:solidFill>
                    <a:srgbClr val="042B82"/>
                  </a:solidFill>
                  <a:latin typeface="Open Sauce Bold"/>
                </a:rPr>
                <a:t>Quality Control </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rot="5400000">
            <a:off x="3475484" y="6747368"/>
            <a:ext cx="7688969" cy="0"/>
          </a:xfrm>
          <a:prstGeom prst="line">
            <a:avLst/>
          </a:prstGeom>
          <a:ln w="9525" cap="rnd">
            <a:solidFill>
              <a:srgbClr val="000000">
                <a:alpha val="19608"/>
              </a:srgbClr>
            </a:solidFill>
            <a:prstDash val="solid"/>
            <a:headEnd type="none" w="sm" len="sm"/>
            <a:tailEnd type="none" w="sm" len="sm"/>
          </a:ln>
        </p:spPr>
      </p:sp>
      <p:sp>
        <p:nvSpPr>
          <p:cNvPr id="3" name="AutoShape 3"/>
          <p:cNvSpPr/>
          <p:nvPr/>
        </p:nvSpPr>
        <p:spPr>
          <a:xfrm rot="5400000">
            <a:off x="7123548" y="6747368"/>
            <a:ext cx="7688969" cy="0"/>
          </a:xfrm>
          <a:prstGeom prst="line">
            <a:avLst/>
          </a:prstGeom>
          <a:ln w="9525" cap="rnd">
            <a:solidFill>
              <a:srgbClr val="000000">
                <a:alpha val="19608"/>
              </a:srgbClr>
            </a:solidFill>
            <a:prstDash val="solid"/>
            <a:headEnd type="none" w="sm" len="sm"/>
            <a:tailEnd type="none" w="sm" len="sm"/>
          </a:ln>
        </p:spPr>
      </p:sp>
      <p:pic>
        <p:nvPicPr>
          <p:cNvPr id="4" name="Picture 4"/>
          <p:cNvPicPr>
            <a:picLocks noChangeAspect="1"/>
          </p:cNvPicPr>
          <p:nvPr/>
        </p:nvPicPr>
        <p:blipFill>
          <a:blip r:embed="rId2"/>
          <a:srcRect l="25000" t="10331" r="29629"/>
          <a:stretch>
            <a:fillRect/>
          </a:stretch>
        </p:blipFill>
        <p:spPr>
          <a:xfrm>
            <a:off x="7743858" y="2907674"/>
            <a:ext cx="2800284" cy="7379326"/>
          </a:xfrm>
          <a:prstGeom prst="rect">
            <a:avLst/>
          </a:prstGeom>
        </p:spPr>
      </p:pic>
      <p:grpSp>
        <p:nvGrpSpPr>
          <p:cNvPr id="5" name="Group 5"/>
          <p:cNvGrpSpPr>
            <a:grpSpLocks noChangeAspect="1"/>
          </p:cNvGrpSpPr>
          <p:nvPr/>
        </p:nvGrpSpPr>
        <p:grpSpPr>
          <a:xfrm>
            <a:off x="12668250" y="259775"/>
            <a:ext cx="2647910" cy="2647899"/>
            <a:chOff x="0" y="0"/>
            <a:chExt cx="6350000" cy="6349975"/>
          </a:xfrm>
        </p:grpSpPr>
        <p:sp>
          <p:nvSpPr>
            <p:cNvPr id="6" name="Freeform 6"/>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l="-25136" r="-25136"/>
              </a:stretch>
            </a:blipFill>
          </p:spPr>
        </p:sp>
      </p:grpSp>
      <p:pic>
        <p:nvPicPr>
          <p:cNvPr id="7" name="Picture 7"/>
          <p:cNvPicPr>
            <a:picLocks noChangeAspect="1"/>
          </p:cNvPicPr>
          <p:nvPr/>
        </p:nvPicPr>
        <p:blipFill>
          <a:blip r:embed="rId4"/>
          <a:srcRect l="17891" t="8373" r="20828"/>
          <a:stretch>
            <a:fillRect/>
          </a:stretch>
        </p:blipFill>
        <p:spPr>
          <a:xfrm>
            <a:off x="11256665" y="3147774"/>
            <a:ext cx="6002635" cy="5678240"/>
          </a:xfrm>
          <a:prstGeom prst="rect">
            <a:avLst/>
          </a:prstGeom>
        </p:spPr>
      </p:pic>
      <p:pic>
        <p:nvPicPr>
          <p:cNvPr id="8" name="Picture 8"/>
          <p:cNvPicPr>
            <a:picLocks noChangeAspect="1"/>
          </p:cNvPicPr>
          <p:nvPr/>
        </p:nvPicPr>
        <p:blipFill>
          <a:blip r:embed="rId5"/>
          <a:srcRect/>
          <a:stretch>
            <a:fillRect/>
          </a:stretch>
        </p:blipFill>
        <p:spPr>
          <a:xfrm>
            <a:off x="67193" y="2461994"/>
            <a:ext cx="6332359" cy="6364021"/>
          </a:xfrm>
          <a:prstGeom prst="rect">
            <a:avLst/>
          </a:prstGeom>
        </p:spPr>
      </p:pic>
      <p:sp>
        <p:nvSpPr>
          <p:cNvPr id="9" name="TextBox 9"/>
          <p:cNvSpPr txBox="1"/>
          <p:nvPr/>
        </p:nvSpPr>
        <p:spPr>
          <a:xfrm>
            <a:off x="5162550" y="202600"/>
            <a:ext cx="7505700" cy="1381125"/>
          </a:xfrm>
          <a:prstGeom prst="rect">
            <a:avLst/>
          </a:prstGeom>
        </p:spPr>
        <p:txBody>
          <a:bodyPr lIns="0" tIns="0" rIns="0" bIns="0" rtlCol="0" anchor="t">
            <a:spAutoFit/>
          </a:bodyPr>
          <a:lstStyle/>
          <a:p>
            <a:pPr>
              <a:lnSpc>
                <a:spcPts val="10800"/>
              </a:lnSpc>
            </a:pPr>
            <a:r>
              <a:rPr lang="en-US" sz="9000">
                <a:solidFill>
                  <a:srgbClr val="EC1D27"/>
                </a:solidFill>
                <a:latin typeface="Open Sauce SemiBold"/>
              </a:rPr>
              <a:t>Two Models </a:t>
            </a:r>
          </a:p>
        </p:txBody>
      </p:sp>
      <p:grpSp>
        <p:nvGrpSpPr>
          <p:cNvPr id="10" name="Group 10"/>
          <p:cNvGrpSpPr/>
          <p:nvPr/>
        </p:nvGrpSpPr>
        <p:grpSpPr>
          <a:xfrm>
            <a:off x="1718490" y="8826014"/>
            <a:ext cx="3029764" cy="1424564"/>
            <a:chOff x="0" y="0"/>
            <a:chExt cx="4039685" cy="1899418"/>
          </a:xfrm>
        </p:grpSpPr>
        <p:sp>
          <p:nvSpPr>
            <p:cNvPr id="11" name="TextBox 11"/>
            <p:cNvSpPr txBox="1"/>
            <p:nvPr/>
          </p:nvSpPr>
          <p:spPr>
            <a:xfrm>
              <a:off x="0" y="1116536"/>
              <a:ext cx="4039685" cy="782882"/>
            </a:xfrm>
            <a:prstGeom prst="rect">
              <a:avLst/>
            </a:prstGeom>
          </p:spPr>
          <p:txBody>
            <a:bodyPr lIns="0" tIns="0" rIns="0" bIns="0" rtlCol="0" anchor="t">
              <a:spAutoFit/>
            </a:bodyPr>
            <a:lstStyle/>
            <a:p>
              <a:pPr algn="ctr">
                <a:lnSpc>
                  <a:spcPts val="4624"/>
                </a:lnSpc>
              </a:pPr>
              <a:r>
                <a:rPr lang="en-US" sz="3853">
                  <a:solidFill>
                    <a:srgbClr val="EC1D27"/>
                  </a:solidFill>
                  <a:latin typeface="Open Sauce Bold"/>
                </a:rPr>
                <a:t>TQM</a:t>
              </a:r>
            </a:p>
          </p:txBody>
        </p:sp>
        <p:sp>
          <p:nvSpPr>
            <p:cNvPr id="12" name="TextBox 12"/>
            <p:cNvSpPr txBox="1"/>
            <p:nvPr/>
          </p:nvSpPr>
          <p:spPr>
            <a:xfrm>
              <a:off x="0" y="0"/>
              <a:ext cx="4039685" cy="749300"/>
            </a:xfrm>
            <a:prstGeom prst="rect">
              <a:avLst/>
            </a:prstGeom>
          </p:spPr>
          <p:txBody>
            <a:bodyPr lIns="0" tIns="0" rIns="0" bIns="0" rtlCol="0" anchor="t">
              <a:spAutoFit/>
            </a:bodyPr>
            <a:lstStyle/>
            <a:p>
              <a:pPr algn="ctr">
                <a:lnSpc>
                  <a:spcPts val="4495"/>
                </a:lnSpc>
              </a:pPr>
              <a:r>
                <a:rPr lang="en-US" sz="3746">
                  <a:solidFill>
                    <a:srgbClr val="000000"/>
                  </a:solidFill>
                  <a:latin typeface="Open Sauce Bold"/>
                </a:rPr>
                <a:t>01</a:t>
              </a:r>
            </a:p>
          </p:txBody>
        </p:sp>
      </p:grpSp>
      <p:sp>
        <p:nvSpPr>
          <p:cNvPr id="13" name="TextBox 13"/>
          <p:cNvSpPr txBox="1"/>
          <p:nvPr/>
        </p:nvSpPr>
        <p:spPr>
          <a:xfrm>
            <a:off x="4179344" y="1685925"/>
            <a:ext cx="9108020" cy="1523562"/>
          </a:xfrm>
          <a:prstGeom prst="rect">
            <a:avLst/>
          </a:prstGeom>
        </p:spPr>
        <p:txBody>
          <a:bodyPr lIns="0" tIns="0" rIns="0" bIns="0" rtlCol="0" anchor="t">
            <a:spAutoFit/>
          </a:bodyPr>
          <a:lstStyle/>
          <a:p>
            <a:pPr algn="ctr">
              <a:lnSpc>
                <a:spcPts val="3944"/>
              </a:lnSpc>
            </a:pPr>
            <a:r>
              <a:rPr lang="en-US" sz="3034">
                <a:solidFill>
                  <a:srgbClr val="042B82"/>
                </a:solidFill>
                <a:latin typeface="Sunborn"/>
              </a:rPr>
              <a:t>„Quality is the Best Business plan”</a:t>
            </a:r>
          </a:p>
          <a:p>
            <a:pPr algn="ctr">
              <a:lnSpc>
                <a:spcPts val="4334"/>
              </a:lnSpc>
            </a:pPr>
            <a:r>
              <a:rPr lang="en-US" sz="3334">
                <a:solidFill>
                  <a:srgbClr val="004AAD"/>
                </a:solidFill>
                <a:latin typeface="Sunborn"/>
              </a:rPr>
              <a:t>John Lesseter</a:t>
            </a:r>
          </a:p>
          <a:p>
            <a:pPr algn="ctr">
              <a:lnSpc>
                <a:spcPts val="3944"/>
              </a:lnSpc>
            </a:pPr>
            <a:endParaRPr lang="en-US" sz="3334">
              <a:solidFill>
                <a:srgbClr val="004AAD"/>
              </a:solidFill>
              <a:latin typeface="Sunborn"/>
            </a:endParaRPr>
          </a:p>
        </p:txBody>
      </p:sp>
      <p:grpSp>
        <p:nvGrpSpPr>
          <p:cNvPr id="14" name="Group 14"/>
          <p:cNvGrpSpPr/>
          <p:nvPr/>
        </p:nvGrpSpPr>
        <p:grpSpPr>
          <a:xfrm>
            <a:off x="13287364" y="8858472"/>
            <a:ext cx="3029764" cy="1424564"/>
            <a:chOff x="0" y="0"/>
            <a:chExt cx="4039685" cy="1899418"/>
          </a:xfrm>
        </p:grpSpPr>
        <p:sp>
          <p:nvSpPr>
            <p:cNvPr id="15" name="TextBox 15"/>
            <p:cNvSpPr txBox="1"/>
            <p:nvPr/>
          </p:nvSpPr>
          <p:spPr>
            <a:xfrm>
              <a:off x="0" y="1116536"/>
              <a:ext cx="4039685" cy="782882"/>
            </a:xfrm>
            <a:prstGeom prst="rect">
              <a:avLst/>
            </a:prstGeom>
          </p:spPr>
          <p:txBody>
            <a:bodyPr lIns="0" tIns="0" rIns="0" bIns="0" rtlCol="0" anchor="t">
              <a:spAutoFit/>
            </a:bodyPr>
            <a:lstStyle/>
            <a:p>
              <a:pPr algn="ctr">
                <a:lnSpc>
                  <a:spcPts val="4624"/>
                </a:lnSpc>
              </a:pPr>
              <a:r>
                <a:rPr lang="en-US" sz="3853">
                  <a:solidFill>
                    <a:srgbClr val="FF0000"/>
                  </a:solidFill>
                  <a:latin typeface="Open Sauce Bold"/>
                </a:rPr>
                <a:t>PDCA</a:t>
              </a:r>
            </a:p>
          </p:txBody>
        </p:sp>
        <p:sp>
          <p:nvSpPr>
            <p:cNvPr id="16" name="TextBox 16"/>
            <p:cNvSpPr txBox="1"/>
            <p:nvPr/>
          </p:nvSpPr>
          <p:spPr>
            <a:xfrm>
              <a:off x="0" y="0"/>
              <a:ext cx="4039685" cy="749300"/>
            </a:xfrm>
            <a:prstGeom prst="rect">
              <a:avLst/>
            </a:prstGeom>
          </p:spPr>
          <p:txBody>
            <a:bodyPr lIns="0" tIns="0" rIns="0" bIns="0" rtlCol="0" anchor="t">
              <a:spAutoFit/>
            </a:bodyPr>
            <a:lstStyle/>
            <a:p>
              <a:pPr algn="ctr">
                <a:lnSpc>
                  <a:spcPts val="4495"/>
                </a:lnSpc>
              </a:pPr>
              <a:r>
                <a:rPr lang="en-US" sz="3746">
                  <a:solidFill>
                    <a:srgbClr val="000000"/>
                  </a:solidFill>
                  <a:latin typeface="Open Sauce Bold"/>
                </a:rPr>
                <a:t>02</a:t>
              </a: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42B82"/>
        </a:solidFill>
        <a:effectLst/>
      </p:bgPr>
    </p:bg>
    <p:spTree>
      <p:nvGrpSpPr>
        <p:cNvPr id="1" name=""/>
        <p:cNvGrpSpPr/>
        <p:nvPr/>
      </p:nvGrpSpPr>
      <p:grpSpPr>
        <a:xfrm>
          <a:off x="0" y="0"/>
          <a:ext cx="0" cy="0"/>
          <a:chOff x="0" y="0"/>
          <a:chExt cx="0" cy="0"/>
        </a:xfrm>
      </p:grpSpPr>
      <p:grpSp>
        <p:nvGrpSpPr>
          <p:cNvPr id="2" name="Group 2"/>
          <p:cNvGrpSpPr/>
          <p:nvPr/>
        </p:nvGrpSpPr>
        <p:grpSpPr>
          <a:xfrm>
            <a:off x="533400" y="567462"/>
            <a:ext cx="2277885" cy="922476"/>
            <a:chOff x="0" y="0"/>
            <a:chExt cx="3037180" cy="1229968"/>
          </a:xfrm>
        </p:grpSpPr>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0" y="0"/>
              <a:ext cx="442556" cy="509217"/>
            </a:xfrm>
            <a:prstGeom prst="rect">
              <a:avLst/>
            </a:prstGeom>
          </p:spPr>
        </p:pic>
        <p:sp>
          <p:nvSpPr>
            <p:cNvPr id="4" name="TextBox 4"/>
            <p:cNvSpPr txBox="1"/>
            <p:nvPr/>
          </p:nvSpPr>
          <p:spPr>
            <a:xfrm>
              <a:off x="634350" y="60298"/>
              <a:ext cx="2402830" cy="1169670"/>
            </a:xfrm>
            <a:prstGeom prst="rect">
              <a:avLst/>
            </a:prstGeom>
          </p:spPr>
          <p:txBody>
            <a:bodyPr lIns="0" tIns="0" rIns="0" bIns="0" rtlCol="0" anchor="t">
              <a:spAutoFit/>
            </a:bodyPr>
            <a:lstStyle/>
            <a:p>
              <a:pPr algn="ctr">
                <a:lnSpc>
                  <a:spcPts val="2340"/>
                </a:lnSpc>
              </a:pPr>
              <a:r>
                <a:rPr lang="en-US" sz="1800">
                  <a:solidFill>
                    <a:srgbClr val="FFFFFF"/>
                  </a:solidFill>
                  <a:latin typeface="Open Sauce Bold"/>
                </a:rPr>
                <a:t>Natalia Michalak</a:t>
              </a:r>
            </a:p>
            <a:p>
              <a:pPr algn="ctr">
                <a:lnSpc>
                  <a:spcPts val="2340"/>
                </a:lnSpc>
                <a:spcBef>
                  <a:spcPct val="0"/>
                </a:spcBef>
              </a:pPr>
              <a:r>
                <a:rPr lang="en-US" sz="1800">
                  <a:solidFill>
                    <a:srgbClr val="FFFFFF"/>
                  </a:solidFill>
                  <a:latin typeface="Open Sauce Bold"/>
                </a:rPr>
                <a:t>UWTSD </a:t>
              </a:r>
            </a:p>
          </p:txBody>
        </p:sp>
      </p:grpSp>
      <p:pic>
        <p:nvPicPr>
          <p:cNvPr id="5" name="Picture 5"/>
          <p:cNvPicPr>
            <a:picLocks noChangeAspect="1"/>
          </p:cNvPicPr>
          <p:nvPr/>
        </p:nvPicPr>
        <p:blipFill>
          <a:blip r:embed="rId4"/>
          <a:srcRect/>
          <a:stretch>
            <a:fillRect/>
          </a:stretch>
        </p:blipFill>
        <p:spPr>
          <a:xfrm>
            <a:off x="1225343" y="2008459"/>
            <a:ext cx="15837315" cy="7897541"/>
          </a:xfrm>
          <a:prstGeom prst="rect">
            <a:avLst/>
          </a:prstGeom>
        </p:spPr>
      </p:pic>
      <p:sp>
        <p:nvSpPr>
          <p:cNvPr id="6" name="TextBox 6"/>
          <p:cNvSpPr txBox="1"/>
          <p:nvPr/>
        </p:nvSpPr>
        <p:spPr>
          <a:xfrm>
            <a:off x="7241794" y="333375"/>
            <a:ext cx="3804411" cy="1381125"/>
          </a:xfrm>
          <a:prstGeom prst="rect">
            <a:avLst/>
          </a:prstGeom>
        </p:spPr>
        <p:txBody>
          <a:bodyPr lIns="0" tIns="0" rIns="0" bIns="0" rtlCol="0" anchor="t">
            <a:spAutoFit/>
          </a:bodyPr>
          <a:lstStyle/>
          <a:p>
            <a:pPr>
              <a:lnSpc>
                <a:spcPts val="10800"/>
              </a:lnSpc>
            </a:pPr>
            <a:r>
              <a:rPr lang="en-US" sz="9000">
                <a:solidFill>
                  <a:srgbClr val="EC1D27"/>
                </a:solidFill>
                <a:latin typeface="Open Sauce SemiBold"/>
              </a:rPr>
              <a:t>SWOT</a:t>
            </a:r>
          </a:p>
        </p:txBody>
      </p:sp>
      <p:grpSp>
        <p:nvGrpSpPr>
          <p:cNvPr id="7" name="Group 7"/>
          <p:cNvGrpSpPr/>
          <p:nvPr/>
        </p:nvGrpSpPr>
        <p:grpSpPr>
          <a:xfrm>
            <a:off x="1672343" y="2003100"/>
            <a:ext cx="7471657" cy="3954129"/>
            <a:chOff x="0" y="0"/>
            <a:chExt cx="9962210" cy="5272173"/>
          </a:xfrm>
        </p:grpSpPr>
        <p:sp>
          <p:nvSpPr>
            <p:cNvPr id="8" name="TextBox 8"/>
            <p:cNvSpPr txBox="1"/>
            <p:nvPr/>
          </p:nvSpPr>
          <p:spPr>
            <a:xfrm>
              <a:off x="0" y="946976"/>
              <a:ext cx="9962210" cy="4325197"/>
            </a:xfrm>
            <a:prstGeom prst="rect">
              <a:avLst/>
            </a:prstGeom>
          </p:spPr>
          <p:txBody>
            <a:bodyPr lIns="0" tIns="0" rIns="0" bIns="0" rtlCol="0" anchor="t">
              <a:spAutoFit/>
            </a:bodyPr>
            <a:lstStyle/>
            <a:p>
              <a:pPr>
                <a:lnSpc>
                  <a:spcPts val="2859"/>
                </a:lnSpc>
              </a:pPr>
              <a:r>
                <a:rPr lang="en-US" sz="2199">
                  <a:solidFill>
                    <a:srgbClr val="000000"/>
                  </a:solidFill>
                  <a:latin typeface="Open Sauce"/>
                </a:rPr>
                <a:t>--Monitoring Managment Cycle: Keep updaing data from employees, good development and motivational system like flexiable schedule, apraisals, bonuses</a:t>
              </a:r>
            </a:p>
            <a:p>
              <a:pPr>
                <a:lnSpc>
                  <a:spcPts val="2859"/>
                </a:lnSpc>
              </a:pPr>
              <a:r>
                <a:rPr lang="en-US" sz="2199">
                  <a:solidFill>
                    <a:srgbClr val="000000"/>
                  </a:solidFill>
                  <a:latin typeface="Open Sauce"/>
                </a:rPr>
                <a:t>-Sustaiblity polices and practices- keep upgrading new solutions, eco choices, influence eco-changes like no plastic bags,  charities, partnerships with schools</a:t>
              </a:r>
            </a:p>
            <a:p>
              <a:pPr>
                <a:lnSpc>
                  <a:spcPts val="2859"/>
                </a:lnSpc>
              </a:pPr>
              <a:r>
                <a:rPr lang="en-US" sz="2199">
                  <a:solidFill>
                    <a:srgbClr val="000000"/>
                  </a:solidFill>
                  <a:latin typeface="Open Sauce"/>
                </a:rPr>
                <a:t> -Loyalty ladder- click and collect, newssettler, clubcard, deliveries to home, bargains, vouchers  </a:t>
              </a:r>
            </a:p>
            <a:p>
              <a:pPr>
                <a:lnSpc>
                  <a:spcPts val="2860"/>
                </a:lnSpc>
              </a:pPr>
              <a:r>
                <a:rPr lang="en-US" sz="2200">
                  <a:solidFill>
                    <a:srgbClr val="000000"/>
                  </a:solidFill>
                  <a:latin typeface="Open Sauce"/>
                </a:rPr>
                <a:t> - </a:t>
              </a:r>
            </a:p>
          </p:txBody>
        </p:sp>
        <p:sp>
          <p:nvSpPr>
            <p:cNvPr id="9" name="TextBox 9"/>
            <p:cNvSpPr txBox="1"/>
            <p:nvPr/>
          </p:nvSpPr>
          <p:spPr>
            <a:xfrm>
              <a:off x="0" y="-28575"/>
              <a:ext cx="9962210" cy="625475"/>
            </a:xfrm>
            <a:prstGeom prst="rect">
              <a:avLst/>
            </a:prstGeom>
          </p:spPr>
          <p:txBody>
            <a:bodyPr lIns="0" tIns="0" rIns="0" bIns="0" rtlCol="0" anchor="t">
              <a:spAutoFit/>
            </a:bodyPr>
            <a:lstStyle/>
            <a:p>
              <a:pPr>
                <a:lnSpc>
                  <a:spcPts val="3899"/>
                </a:lnSpc>
              </a:pPr>
              <a:r>
                <a:rPr lang="en-US" sz="2999">
                  <a:solidFill>
                    <a:srgbClr val="042B82"/>
                  </a:solidFill>
                  <a:latin typeface="Open Sauce Bold"/>
                </a:rPr>
                <a:t> </a:t>
              </a:r>
            </a:p>
          </p:txBody>
        </p:sp>
      </p:grpSp>
      <p:grpSp>
        <p:nvGrpSpPr>
          <p:cNvPr id="10" name="Group 10"/>
          <p:cNvGrpSpPr/>
          <p:nvPr/>
        </p:nvGrpSpPr>
        <p:grpSpPr>
          <a:xfrm>
            <a:off x="9749543" y="2008459"/>
            <a:ext cx="6464843" cy="3954129"/>
            <a:chOff x="0" y="0"/>
            <a:chExt cx="8619790" cy="5272173"/>
          </a:xfrm>
        </p:grpSpPr>
        <p:sp>
          <p:nvSpPr>
            <p:cNvPr id="11" name="TextBox 11"/>
            <p:cNvSpPr txBox="1"/>
            <p:nvPr/>
          </p:nvSpPr>
          <p:spPr>
            <a:xfrm>
              <a:off x="0" y="946976"/>
              <a:ext cx="8619790" cy="4325197"/>
            </a:xfrm>
            <a:prstGeom prst="rect">
              <a:avLst/>
            </a:prstGeom>
          </p:spPr>
          <p:txBody>
            <a:bodyPr lIns="0" tIns="0" rIns="0" bIns="0" rtlCol="0" anchor="t">
              <a:spAutoFit/>
            </a:bodyPr>
            <a:lstStyle/>
            <a:p>
              <a:pPr>
                <a:lnSpc>
                  <a:spcPts val="2859"/>
                </a:lnSpc>
              </a:pPr>
              <a:r>
                <a:rPr lang="en-US" sz="2199">
                  <a:solidFill>
                    <a:srgbClr val="000000"/>
                  </a:solidFill>
                  <a:latin typeface="Open Sauce"/>
                </a:rPr>
                <a:t>-Higher prices compare to the competitors </a:t>
              </a:r>
            </a:p>
            <a:p>
              <a:pPr>
                <a:lnSpc>
                  <a:spcPts val="2859"/>
                </a:lnSpc>
              </a:pPr>
              <a:r>
                <a:rPr lang="en-US" sz="2199">
                  <a:solidFill>
                    <a:srgbClr val="000000"/>
                  </a:solidFill>
                  <a:latin typeface="Open Sauce"/>
                </a:rPr>
                <a:t>—Bad reputention from investigation in using toxic chemicals, slaving and neglect it occupations on the Tesco’s farm; unfair bonuses for chief Executive Dave Louise </a:t>
              </a:r>
            </a:p>
            <a:p>
              <a:pPr>
                <a:lnSpc>
                  <a:spcPts val="2859"/>
                </a:lnSpc>
              </a:pPr>
              <a:r>
                <a:rPr lang="en-US" sz="2199">
                  <a:solidFill>
                    <a:srgbClr val="000000"/>
                  </a:solidFill>
                  <a:latin typeface="Open Sauce"/>
                </a:rPr>
                <a:t>- Lower rank compare to the competitors-customer choice depends from the living status and age </a:t>
              </a:r>
            </a:p>
            <a:p>
              <a:pPr>
                <a:lnSpc>
                  <a:spcPts val="2860"/>
                </a:lnSpc>
              </a:pPr>
              <a:r>
                <a:rPr lang="en-US" sz="2200">
                  <a:solidFill>
                    <a:srgbClr val="000000"/>
                  </a:solidFill>
                  <a:latin typeface="Open Sauce"/>
                </a:rPr>
                <a:t>-Sale of shares in Poland and Asia</a:t>
              </a:r>
            </a:p>
          </p:txBody>
        </p:sp>
        <p:sp>
          <p:nvSpPr>
            <p:cNvPr id="12" name="TextBox 12"/>
            <p:cNvSpPr txBox="1"/>
            <p:nvPr/>
          </p:nvSpPr>
          <p:spPr>
            <a:xfrm>
              <a:off x="0" y="-28575"/>
              <a:ext cx="8619790" cy="625475"/>
            </a:xfrm>
            <a:prstGeom prst="rect">
              <a:avLst/>
            </a:prstGeom>
          </p:spPr>
          <p:txBody>
            <a:bodyPr lIns="0" tIns="0" rIns="0" bIns="0" rtlCol="0" anchor="t">
              <a:spAutoFit/>
            </a:bodyPr>
            <a:lstStyle/>
            <a:p>
              <a:pPr>
                <a:lnSpc>
                  <a:spcPts val="3899"/>
                </a:lnSpc>
              </a:pPr>
              <a:r>
                <a:rPr lang="en-US" sz="2999">
                  <a:solidFill>
                    <a:srgbClr val="042B82"/>
                  </a:solidFill>
                  <a:latin typeface="Open Sauce Bold"/>
                </a:rPr>
                <a:t> </a:t>
              </a:r>
            </a:p>
          </p:txBody>
        </p:sp>
      </p:grpSp>
      <p:grpSp>
        <p:nvGrpSpPr>
          <p:cNvPr id="13" name="Group 13"/>
          <p:cNvGrpSpPr/>
          <p:nvPr/>
        </p:nvGrpSpPr>
        <p:grpSpPr>
          <a:xfrm>
            <a:off x="1672343" y="5951871"/>
            <a:ext cx="6464843" cy="3954129"/>
            <a:chOff x="0" y="0"/>
            <a:chExt cx="8619790" cy="5272173"/>
          </a:xfrm>
        </p:grpSpPr>
        <p:sp>
          <p:nvSpPr>
            <p:cNvPr id="14" name="TextBox 14"/>
            <p:cNvSpPr txBox="1"/>
            <p:nvPr/>
          </p:nvSpPr>
          <p:spPr>
            <a:xfrm>
              <a:off x="0" y="946976"/>
              <a:ext cx="8619790" cy="4325197"/>
            </a:xfrm>
            <a:prstGeom prst="rect">
              <a:avLst/>
            </a:prstGeom>
          </p:spPr>
          <p:txBody>
            <a:bodyPr lIns="0" tIns="0" rIns="0" bIns="0" rtlCol="0" anchor="t">
              <a:spAutoFit/>
            </a:bodyPr>
            <a:lstStyle/>
            <a:p>
              <a:pPr>
                <a:lnSpc>
                  <a:spcPts val="2859"/>
                </a:lnSpc>
              </a:pPr>
              <a:r>
                <a:rPr lang="en-US" sz="2199">
                  <a:solidFill>
                    <a:srgbClr val="000000"/>
                  </a:solidFill>
                  <a:latin typeface="Open Sauce"/>
                </a:rPr>
                <a:t>-4 main opportunities by Ken Murphy is: delivery food to everyone, safety for everybody, Support for all colleagues, support for all groups </a:t>
              </a:r>
            </a:p>
            <a:p>
              <a:pPr>
                <a:lnSpc>
                  <a:spcPts val="2859"/>
                </a:lnSpc>
              </a:pPr>
              <a:r>
                <a:rPr lang="en-US" sz="2199">
                  <a:solidFill>
                    <a:srgbClr val="000000"/>
                  </a:solidFill>
                  <a:latin typeface="Open Sauce"/>
                </a:rPr>
                <a:t>- Zero Net Plan by 2050 - reduced all CO2 emission in company by 2050 </a:t>
              </a:r>
            </a:p>
            <a:p>
              <a:pPr>
                <a:lnSpc>
                  <a:spcPts val="2859"/>
                </a:lnSpc>
              </a:pPr>
              <a:r>
                <a:rPr lang="en-US" sz="2199">
                  <a:solidFill>
                    <a:srgbClr val="000000"/>
                  </a:solidFill>
                  <a:latin typeface="Open Sauce"/>
                </a:rPr>
                <a:t>--Keeping on the track with suisibility polices and practices</a:t>
              </a:r>
            </a:p>
            <a:p>
              <a:pPr>
                <a:lnSpc>
                  <a:spcPts val="2860"/>
                </a:lnSpc>
              </a:pPr>
              <a:r>
                <a:rPr lang="en-US" sz="2200">
                  <a:solidFill>
                    <a:srgbClr val="000000"/>
                  </a:solidFill>
                  <a:latin typeface="Open Sauce"/>
                </a:rPr>
                <a:t>-Gain new newsletter customers and club card </a:t>
              </a:r>
            </a:p>
          </p:txBody>
        </p:sp>
        <p:sp>
          <p:nvSpPr>
            <p:cNvPr id="15" name="TextBox 15"/>
            <p:cNvSpPr txBox="1"/>
            <p:nvPr/>
          </p:nvSpPr>
          <p:spPr>
            <a:xfrm>
              <a:off x="0" y="-28575"/>
              <a:ext cx="8619790" cy="625475"/>
            </a:xfrm>
            <a:prstGeom prst="rect">
              <a:avLst/>
            </a:prstGeom>
          </p:spPr>
          <p:txBody>
            <a:bodyPr lIns="0" tIns="0" rIns="0" bIns="0" rtlCol="0" anchor="t">
              <a:spAutoFit/>
            </a:bodyPr>
            <a:lstStyle/>
            <a:p>
              <a:pPr>
                <a:lnSpc>
                  <a:spcPts val="3899"/>
                </a:lnSpc>
              </a:pPr>
              <a:r>
                <a:rPr lang="en-US" sz="2999">
                  <a:solidFill>
                    <a:srgbClr val="042B82"/>
                  </a:solidFill>
                  <a:latin typeface="Open Sauce Bold"/>
                </a:rPr>
                <a:t> </a:t>
              </a:r>
            </a:p>
          </p:txBody>
        </p:sp>
      </p:grpSp>
      <p:grpSp>
        <p:nvGrpSpPr>
          <p:cNvPr id="16" name="Group 16"/>
          <p:cNvGrpSpPr/>
          <p:nvPr/>
        </p:nvGrpSpPr>
        <p:grpSpPr>
          <a:xfrm>
            <a:off x="9325406" y="5600639"/>
            <a:ext cx="7138165" cy="4316079"/>
            <a:chOff x="0" y="0"/>
            <a:chExt cx="9517554" cy="5754773"/>
          </a:xfrm>
        </p:grpSpPr>
        <p:sp>
          <p:nvSpPr>
            <p:cNvPr id="17" name="TextBox 17"/>
            <p:cNvSpPr txBox="1"/>
            <p:nvPr/>
          </p:nvSpPr>
          <p:spPr>
            <a:xfrm>
              <a:off x="0" y="946976"/>
              <a:ext cx="9517554" cy="4807797"/>
            </a:xfrm>
            <a:prstGeom prst="rect">
              <a:avLst/>
            </a:prstGeom>
          </p:spPr>
          <p:txBody>
            <a:bodyPr lIns="0" tIns="0" rIns="0" bIns="0" rtlCol="0" anchor="t">
              <a:spAutoFit/>
            </a:bodyPr>
            <a:lstStyle/>
            <a:p>
              <a:pPr>
                <a:lnSpc>
                  <a:spcPts val="2859"/>
                </a:lnSpc>
              </a:pPr>
              <a:r>
                <a:rPr lang="en-US" sz="2199">
                  <a:solidFill>
                    <a:srgbClr val="000000"/>
                  </a:solidFill>
                  <a:latin typeface="Open Sauce"/>
                </a:rPr>
                <a:t>-Not enough number of employees or more agency one than contractors</a:t>
              </a:r>
            </a:p>
            <a:p>
              <a:pPr>
                <a:lnSpc>
                  <a:spcPts val="2859"/>
                </a:lnSpc>
              </a:pPr>
              <a:r>
                <a:rPr lang="en-US" sz="2199">
                  <a:solidFill>
                    <a:srgbClr val="000000"/>
                  </a:solidFill>
                  <a:latin typeface="Open Sauce"/>
                </a:rPr>
                <a:t>-New Restrictions in pandemic </a:t>
              </a:r>
            </a:p>
            <a:p>
              <a:pPr>
                <a:lnSpc>
                  <a:spcPts val="2859"/>
                </a:lnSpc>
              </a:pPr>
              <a:r>
                <a:rPr lang="en-US" sz="2199">
                  <a:solidFill>
                    <a:srgbClr val="000000"/>
                  </a:solidFill>
                  <a:latin typeface="Open Sauce"/>
                </a:rPr>
                <a:t>-Litemd number of customer wants to join to newsletter </a:t>
              </a:r>
            </a:p>
            <a:p>
              <a:pPr>
                <a:lnSpc>
                  <a:spcPts val="2859"/>
                </a:lnSpc>
              </a:pPr>
              <a:r>
                <a:rPr lang="en-US" sz="2199">
                  <a:solidFill>
                    <a:srgbClr val="000000"/>
                  </a:solidFill>
                  <a:latin typeface="Open Sauce"/>
                </a:rPr>
                <a:t>  -War impact on the windrawprocus, problems with deliveries , increasing prices</a:t>
              </a:r>
            </a:p>
            <a:p>
              <a:pPr>
                <a:lnSpc>
                  <a:spcPts val="2859"/>
                </a:lnSpc>
              </a:pPr>
              <a:r>
                <a:rPr lang="en-US" sz="2199">
                  <a:solidFill>
                    <a:srgbClr val="000000"/>
                  </a:solidFill>
                  <a:latin typeface="Open Sauce"/>
                </a:rPr>
                <a:t>-Bad media reputations </a:t>
              </a:r>
            </a:p>
            <a:p>
              <a:pPr>
                <a:lnSpc>
                  <a:spcPts val="2859"/>
                </a:lnSpc>
              </a:pPr>
              <a:r>
                <a:rPr lang="en-US" sz="2199">
                  <a:solidFill>
                    <a:srgbClr val="000000"/>
                  </a:solidFill>
                  <a:latin typeface="Open Sauce"/>
                </a:rPr>
                <a:t>-Lower ranking score compare to competitions</a:t>
              </a:r>
            </a:p>
            <a:p>
              <a:pPr>
                <a:lnSpc>
                  <a:spcPts val="2860"/>
                </a:lnSpc>
              </a:pPr>
              <a:r>
                <a:rPr lang="en-US" sz="2200">
                  <a:solidFill>
                    <a:srgbClr val="000000"/>
                  </a:solidFill>
                  <a:latin typeface="Open Sauce"/>
                </a:rPr>
                <a:t>-More sales of shares in different countries </a:t>
              </a:r>
            </a:p>
          </p:txBody>
        </p:sp>
        <p:sp>
          <p:nvSpPr>
            <p:cNvPr id="18" name="TextBox 18"/>
            <p:cNvSpPr txBox="1"/>
            <p:nvPr/>
          </p:nvSpPr>
          <p:spPr>
            <a:xfrm>
              <a:off x="0" y="-28575"/>
              <a:ext cx="9517554" cy="625475"/>
            </a:xfrm>
            <a:prstGeom prst="rect">
              <a:avLst/>
            </a:prstGeom>
          </p:spPr>
          <p:txBody>
            <a:bodyPr lIns="0" tIns="0" rIns="0" bIns="0" rtlCol="0" anchor="t">
              <a:spAutoFit/>
            </a:bodyPr>
            <a:lstStyle/>
            <a:p>
              <a:pPr>
                <a:lnSpc>
                  <a:spcPts val="3899"/>
                </a:lnSpc>
              </a:pPr>
              <a:r>
                <a:rPr lang="en-US" sz="2999">
                  <a:solidFill>
                    <a:srgbClr val="042B82"/>
                  </a:solidFill>
                  <a:latin typeface="Open Sauce Bold"/>
                </a:rPr>
                <a:t> </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42B82"/>
        </a:solidFill>
        <a:effectLst/>
      </p:bgPr>
    </p:bg>
    <p:spTree>
      <p:nvGrpSpPr>
        <p:cNvPr id="1" name=""/>
        <p:cNvGrpSpPr/>
        <p:nvPr/>
      </p:nvGrpSpPr>
      <p:grpSpPr>
        <a:xfrm>
          <a:off x="0" y="0"/>
          <a:ext cx="0" cy="0"/>
          <a:chOff x="0" y="0"/>
          <a:chExt cx="0" cy="0"/>
        </a:xfrm>
      </p:grpSpPr>
      <p:sp>
        <p:nvSpPr>
          <p:cNvPr id="2" name="AutoShape 2"/>
          <p:cNvSpPr/>
          <p:nvPr/>
        </p:nvSpPr>
        <p:spPr>
          <a:xfrm>
            <a:off x="1033246" y="1922587"/>
            <a:ext cx="8964449" cy="0"/>
          </a:xfrm>
          <a:prstGeom prst="line">
            <a:avLst/>
          </a:prstGeom>
          <a:ln w="9525" cap="flat">
            <a:solidFill>
              <a:srgbClr val="FFFFFF"/>
            </a:solidFill>
            <a:prstDash val="solid"/>
            <a:headEnd type="none" w="sm" len="sm"/>
            <a:tailEnd type="none" w="sm" len="sm"/>
          </a:ln>
        </p:spPr>
      </p:sp>
      <p:sp>
        <p:nvSpPr>
          <p:cNvPr id="3" name="AutoShape 3"/>
          <p:cNvSpPr/>
          <p:nvPr/>
        </p:nvSpPr>
        <p:spPr>
          <a:xfrm>
            <a:off x="1033246" y="4392405"/>
            <a:ext cx="8964449" cy="0"/>
          </a:xfrm>
          <a:prstGeom prst="line">
            <a:avLst/>
          </a:prstGeom>
          <a:ln w="9525" cap="flat">
            <a:solidFill>
              <a:srgbClr val="FFFFFF"/>
            </a:solidFill>
            <a:prstDash val="solid"/>
            <a:headEnd type="none" w="sm" len="sm"/>
            <a:tailEnd type="none" w="sm" len="sm"/>
          </a:ln>
        </p:spPr>
      </p:sp>
      <p:sp>
        <p:nvSpPr>
          <p:cNvPr id="4" name="AutoShape 4"/>
          <p:cNvSpPr/>
          <p:nvPr/>
        </p:nvSpPr>
        <p:spPr>
          <a:xfrm>
            <a:off x="1033246" y="5627314"/>
            <a:ext cx="8964449" cy="0"/>
          </a:xfrm>
          <a:prstGeom prst="line">
            <a:avLst/>
          </a:prstGeom>
          <a:ln w="9525" cap="flat">
            <a:solidFill>
              <a:srgbClr val="FFFFFF"/>
            </a:solidFill>
            <a:prstDash val="solid"/>
            <a:headEnd type="none" w="sm" len="sm"/>
            <a:tailEnd type="none" w="sm" len="sm"/>
          </a:ln>
        </p:spPr>
      </p:sp>
      <p:sp>
        <p:nvSpPr>
          <p:cNvPr id="5" name="AutoShape 5"/>
          <p:cNvSpPr/>
          <p:nvPr/>
        </p:nvSpPr>
        <p:spPr>
          <a:xfrm>
            <a:off x="1033246" y="3157496"/>
            <a:ext cx="8964449" cy="0"/>
          </a:xfrm>
          <a:prstGeom prst="line">
            <a:avLst/>
          </a:prstGeom>
          <a:ln w="9525" cap="flat">
            <a:solidFill>
              <a:srgbClr val="FFFFFF"/>
            </a:solidFill>
            <a:prstDash val="solid"/>
            <a:headEnd type="none" w="sm" len="sm"/>
            <a:tailEnd type="none" w="sm" len="sm"/>
          </a:ln>
        </p:spPr>
      </p:sp>
      <p:grpSp>
        <p:nvGrpSpPr>
          <p:cNvPr id="6" name="Group 6"/>
          <p:cNvGrpSpPr/>
          <p:nvPr/>
        </p:nvGrpSpPr>
        <p:grpSpPr>
          <a:xfrm>
            <a:off x="1028700" y="8754371"/>
            <a:ext cx="3248145" cy="1309563"/>
            <a:chOff x="0" y="0"/>
            <a:chExt cx="4330860" cy="1746084"/>
          </a:xfrm>
        </p:grpSpPr>
        <p:pic>
          <p:nvPicPr>
            <p:cNvPr id="7" name="Picture 7"/>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0" y="0"/>
              <a:ext cx="631061" cy="726117"/>
            </a:xfrm>
            <a:prstGeom prst="rect">
              <a:avLst/>
            </a:prstGeom>
          </p:spPr>
        </p:pic>
        <p:sp>
          <p:nvSpPr>
            <p:cNvPr id="8" name="TextBox 8"/>
            <p:cNvSpPr txBox="1"/>
            <p:nvPr/>
          </p:nvSpPr>
          <p:spPr>
            <a:xfrm>
              <a:off x="904550" y="94097"/>
              <a:ext cx="3426310" cy="1651987"/>
            </a:xfrm>
            <a:prstGeom prst="rect">
              <a:avLst/>
            </a:prstGeom>
          </p:spPr>
          <p:txBody>
            <a:bodyPr lIns="0" tIns="0" rIns="0" bIns="0" rtlCol="0" anchor="t">
              <a:spAutoFit/>
            </a:bodyPr>
            <a:lstStyle/>
            <a:p>
              <a:pPr algn="ctr">
                <a:lnSpc>
                  <a:spcPts val="3336"/>
                </a:lnSpc>
              </a:pPr>
              <a:r>
                <a:rPr lang="en-US" sz="2566">
                  <a:solidFill>
                    <a:srgbClr val="FFFFFF"/>
                  </a:solidFill>
                  <a:latin typeface="Open Sauce Bold"/>
                </a:rPr>
                <a:t>Natalia Michalak</a:t>
              </a:r>
            </a:p>
            <a:p>
              <a:pPr algn="ctr">
                <a:lnSpc>
                  <a:spcPts val="3336"/>
                </a:lnSpc>
                <a:spcBef>
                  <a:spcPct val="0"/>
                </a:spcBef>
              </a:pPr>
              <a:r>
                <a:rPr lang="en-US" sz="2566">
                  <a:solidFill>
                    <a:srgbClr val="FFFFFF"/>
                  </a:solidFill>
                  <a:latin typeface="Open Sauce Bold"/>
                </a:rPr>
                <a:t>UWTSD</a:t>
              </a:r>
            </a:p>
          </p:txBody>
        </p:sp>
      </p:grpSp>
      <p:grpSp>
        <p:nvGrpSpPr>
          <p:cNvPr id="9" name="Group 9"/>
          <p:cNvGrpSpPr>
            <a:grpSpLocks noChangeAspect="1"/>
          </p:cNvGrpSpPr>
          <p:nvPr/>
        </p:nvGrpSpPr>
        <p:grpSpPr>
          <a:xfrm>
            <a:off x="10658406" y="140115"/>
            <a:ext cx="7550623" cy="10146885"/>
            <a:chOff x="0" y="0"/>
            <a:chExt cx="3663950" cy="4923790"/>
          </a:xfrm>
        </p:grpSpPr>
        <p:sp>
          <p:nvSpPr>
            <p:cNvPr id="10" name="Freeform 10"/>
            <p:cNvSpPr/>
            <p:nvPr/>
          </p:nvSpPr>
          <p:spPr>
            <a:xfrm>
              <a:off x="31750" y="31750"/>
              <a:ext cx="3600450" cy="4859020"/>
            </a:xfrm>
            <a:custGeom>
              <a:avLst/>
              <a:gdLst/>
              <a:ahLst/>
              <a:cxnLst/>
              <a:rect l="l" t="t" r="r" b="b"/>
              <a:pathLst>
                <a:path w="3600450" h="4859020">
                  <a:moveTo>
                    <a:pt x="3600450" y="4499610"/>
                  </a:moveTo>
                  <a:cubicBezTo>
                    <a:pt x="3600450" y="4699000"/>
                    <a:pt x="3439160" y="4859020"/>
                    <a:pt x="3241040" y="4859020"/>
                  </a:cubicBezTo>
                  <a:lnTo>
                    <a:pt x="359410" y="4859020"/>
                  </a:lnTo>
                  <a:cubicBezTo>
                    <a:pt x="160020" y="4859020"/>
                    <a:pt x="0" y="4697730"/>
                    <a:pt x="0" y="4499610"/>
                  </a:cubicBezTo>
                  <a:lnTo>
                    <a:pt x="0" y="359410"/>
                  </a:lnTo>
                  <a:cubicBezTo>
                    <a:pt x="0" y="160020"/>
                    <a:pt x="161290" y="0"/>
                    <a:pt x="359410" y="0"/>
                  </a:cubicBezTo>
                  <a:lnTo>
                    <a:pt x="3239770" y="0"/>
                  </a:lnTo>
                  <a:cubicBezTo>
                    <a:pt x="3439160" y="0"/>
                    <a:pt x="3599180" y="161290"/>
                    <a:pt x="3599180" y="359410"/>
                  </a:cubicBezTo>
                  <a:lnTo>
                    <a:pt x="3600450" y="4499610"/>
                  </a:lnTo>
                  <a:close/>
                </a:path>
              </a:pathLst>
            </a:custGeom>
            <a:blipFill>
              <a:blip r:embed="rId4"/>
              <a:stretch>
                <a:fillRect l="-62463" r="-62463"/>
              </a:stretch>
            </a:blipFill>
          </p:spPr>
        </p:sp>
        <p:sp>
          <p:nvSpPr>
            <p:cNvPr id="11" name="Freeform 11"/>
            <p:cNvSpPr/>
            <p:nvPr/>
          </p:nvSpPr>
          <p:spPr>
            <a:xfrm>
              <a:off x="0" y="0"/>
              <a:ext cx="3663950" cy="4923790"/>
            </a:xfrm>
            <a:custGeom>
              <a:avLst/>
              <a:gdLst/>
              <a:ahLst/>
              <a:cxnLst/>
              <a:rect l="l" t="t" r="r" b="b"/>
              <a:pathLst>
                <a:path w="3663950" h="4923790">
                  <a:moveTo>
                    <a:pt x="3271520" y="4923790"/>
                  </a:moveTo>
                  <a:lnTo>
                    <a:pt x="391160" y="4923790"/>
                  </a:lnTo>
                  <a:cubicBezTo>
                    <a:pt x="175260" y="4923790"/>
                    <a:pt x="0" y="4748530"/>
                    <a:pt x="0" y="4532630"/>
                  </a:cubicBezTo>
                  <a:lnTo>
                    <a:pt x="0" y="392430"/>
                  </a:lnTo>
                  <a:cubicBezTo>
                    <a:pt x="0" y="175260"/>
                    <a:pt x="175260" y="0"/>
                    <a:pt x="391160" y="0"/>
                  </a:cubicBezTo>
                  <a:lnTo>
                    <a:pt x="3271520" y="0"/>
                  </a:lnTo>
                  <a:cubicBezTo>
                    <a:pt x="3487420" y="0"/>
                    <a:pt x="3662680" y="175260"/>
                    <a:pt x="3662680" y="391160"/>
                  </a:cubicBezTo>
                  <a:lnTo>
                    <a:pt x="3662680" y="4531360"/>
                  </a:lnTo>
                  <a:cubicBezTo>
                    <a:pt x="3663950" y="4747260"/>
                    <a:pt x="3487420" y="4923790"/>
                    <a:pt x="3271520" y="4923790"/>
                  </a:cubicBezTo>
                  <a:close/>
                  <a:moveTo>
                    <a:pt x="391160" y="63500"/>
                  </a:moveTo>
                  <a:cubicBezTo>
                    <a:pt x="210820" y="63500"/>
                    <a:pt x="63500" y="210820"/>
                    <a:pt x="63500" y="391160"/>
                  </a:cubicBezTo>
                  <a:lnTo>
                    <a:pt x="63500" y="4531360"/>
                  </a:lnTo>
                  <a:cubicBezTo>
                    <a:pt x="63500" y="4712970"/>
                    <a:pt x="210820" y="4859020"/>
                    <a:pt x="391160" y="4859020"/>
                  </a:cubicBezTo>
                  <a:lnTo>
                    <a:pt x="3271520" y="4859020"/>
                  </a:lnTo>
                  <a:cubicBezTo>
                    <a:pt x="3453130" y="4859020"/>
                    <a:pt x="3599180" y="4711700"/>
                    <a:pt x="3599180" y="4531360"/>
                  </a:cubicBezTo>
                  <a:lnTo>
                    <a:pt x="3599180" y="391160"/>
                  </a:lnTo>
                  <a:cubicBezTo>
                    <a:pt x="3599180" y="209550"/>
                    <a:pt x="3451860" y="63500"/>
                    <a:pt x="3271520" y="63500"/>
                  </a:cubicBezTo>
                  <a:lnTo>
                    <a:pt x="391160" y="63500"/>
                  </a:lnTo>
                  <a:close/>
                </a:path>
              </a:pathLst>
            </a:custGeom>
            <a:solidFill>
              <a:srgbClr val="FFFFFF"/>
            </a:solidFill>
          </p:spPr>
        </p:sp>
      </p:grpSp>
      <p:grpSp>
        <p:nvGrpSpPr>
          <p:cNvPr id="12" name="Group 12"/>
          <p:cNvGrpSpPr/>
          <p:nvPr/>
        </p:nvGrpSpPr>
        <p:grpSpPr>
          <a:xfrm>
            <a:off x="1028700" y="3554685"/>
            <a:ext cx="8732356" cy="457200"/>
            <a:chOff x="0" y="0"/>
            <a:chExt cx="11643142" cy="609600"/>
          </a:xfrm>
        </p:grpSpPr>
        <p:sp>
          <p:nvSpPr>
            <p:cNvPr id="13" name="TextBox 13"/>
            <p:cNvSpPr txBox="1"/>
            <p:nvPr/>
          </p:nvSpPr>
          <p:spPr>
            <a:xfrm>
              <a:off x="0" y="-38100"/>
              <a:ext cx="670223" cy="647700"/>
            </a:xfrm>
            <a:prstGeom prst="rect">
              <a:avLst/>
            </a:prstGeom>
          </p:spPr>
          <p:txBody>
            <a:bodyPr lIns="0" tIns="0" rIns="0" bIns="0" rtlCol="0" anchor="t">
              <a:spAutoFit/>
            </a:bodyPr>
            <a:lstStyle/>
            <a:p>
              <a:pPr marL="0" lvl="0" indent="0" algn="ctr">
                <a:lnSpc>
                  <a:spcPts val="3900"/>
                </a:lnSpc>
                <a:spcBef>
                  <a:spcPct val="0"/>
                </a:spcBef>
              </a:pPr>
              <a:r>
                <a:rPr lang="en-US" sz="3000">
                  <a:solidFill>
                    <a:srgbClr val="C2E147"/>
                  </a:solidFill>
                  <a:latin typeface="Open Sauce"/>
                </a:rPr>
                <a:t>02</a:t>
              </a:r>
            </a:p>
          </p:txBody>
        </p:sp>
        <p:sp>
          <p:nvSpPr>
            <p:cNvPr id="14" name="TextBox 14"/>
            <p:cNvSpPr txBox="1"/>
            <p:nvPr/>
          </p:nvSpPr>
          <p:spPr>
            <a:xfrm>
              <a:off x="1068247" y="-38100"/>
              <a:ext cx="10574894" cy="647700"/>
            </a:xfrm>
            <a:prstGeom prst="rect">
              <a:avLst/>
            </a:prstGeom>
          </p:spPr>
          <p:txBody>
            <a:bodyPr lIns="0" tIns="0" rIns="0" bIns="0" rtlCol="0" anchor="t">
              <a:spAutoFit/>
            </a:bodyPr>
            <a:lstStyle/>
            <a:p>
              <a:pPr>
                <a:lnSpc>
                  <a:spcPts val="3900"/>
                </a:lnSpc>
              </a:pPr>
              <a:r>
                <a:rPr lang="en-US" sz="3000">
                  <a:solidFill>
                    <a:srgbClr val="FFFFFF"/>
                  </a:solidFill>
                  <a:latin typeface="Open Sauce"/>
                </a:rPr>
                <a:t>Track goals with CRM quality data  </a:t>
              </a:r>
            </a:p>
          </p:txBody>
        </p:sp>
      </p:grpSp>
      <p:grpSp>
        <p:nvGrpSpPr>
          <p:cNvPr id="15" name="Group 15"/>
          <p:cNvGrpSpPr/>
          <p:nvPr/>
        </p:nvGrpSpPr>
        <p:grpSpPr>
          <a:xfrm>
            <a:off x="1031211" y="2319776"/>
            <a:ext cx="9301345" cy="457200"/>
            <a:chOff x="0" y="0"/>
            <a:chExt cx="12401793" cy="609600"/>
          </a:xfrm>
        </p:grpSpPr>
        <p:sp>
          <p:nvSpPr>
            <p:cNvPr id="16" name="TextBox 16"/>
            <p:cNvSpPr txBox="1"/>
            <p:nvPr/>
          </p:nvSpPr>
          <p:spPr>
            <a:xfrm>
              <a:off x="0" y="-38100"/>
              <a:ext cx="706963" cy="647700"/>
            </a:xfrm>
            <a:prstGeom prst="rect">
              <a:avLst/>
            </a:prstGeom>
          </p:spPr>
          <p:txBody>
            <a:bodyPr lIns="0" tIns="0" rIns="0" bIns="0" rtlCol="0" anchor="t">
              <a:spAutoFit/>
            </a:bodyPr>
            <a:lstStyle/>
            <a:p>
              <a:pPr marL="0" lvl="0" indent="0" algn="ctr">
                <a:lnSpc>
                  <a:spcPts val="3900"/>
                </a:lnSpc>
                <a:spcBef>
                  <a:spcPct val="0"/>
                </a:spcBef>
              </a:pPr>
              <a:r>
                <a:rPr lang="en-US" sz="3000">
                  <a:solidFill>
                    <a:srgbClr val="C2E147"/>
                  </a:solidFill>
                  <a:latin typeface="Open Sauce"/>
                </a:rPr>
                <a:t>01</a:t>
              </a:r>
            </a:p>
          </p:txBody>
        </p:sp>
        <p:sp>
          <p:nvSpPr>
            <p:cNvPr id="17" name="TextBox 17"/>
            <p:cNvSpPr txBox="1"/>
            <p:nvPr/>
          </p:nvSpPr>
          <p:spPr>
            <a:xfrm>
              <a:off x="1134612" y="-38100"/>
              <a:ext cx="11267181" cy="647700"/>
            </a:xfrm>
            <a:prstGeom prst="rect">
              <a:avLst/>
            </a:prstGeom>
          </p:spPr>
          <p:txBody>
            <a:bodyPr lIns="0" tIns="0" rIns="0" bIns="0" rtlCol="0" anchor="t">
              <a:spAutoFit/>
            </a:bodyPr>
            <a:lstStyle/>
            <a:p>
              <a:pPr>
                <a:lnSpc>
                  <a:spcPts val="3900"/>
                </a:lnSpc>
              </a:pPr>
              <a:r>
                <a:rPr lang="en-US" sz="3000">
                  <a:solidFill>
                    <a:srgbClr val="FFFFFF"/>
                  </a:solidFill>
                  <a:latin typeface="Open Sauce"/>
                </a:rPr>
                <a:t>Enhance email marketing including Clubcards</a:t>
              </a:r>
            </a:p>
          </p:txBody>
        </p:sp>
      </p:grpSp>
      <p:grpSp>
        <p:nvGrpSpPr>
          <p:cNvPr id="18" name="Group 18"/>
          <p:cNvGrpSpPr/>
          <p:nvPr/>
        </p:nvGrpSpPr>
        <p:grpSpPr>
          <a:xfrm>
            <a:off x="1028700" y="6024503"/>
            <a:ext cx="8728866" cy="952500"/>
            <a:chOff x="0" y="0"/>
            <a:chExt cx="11638489" cy="1270000"/>
          </a:xfrm>
        </p:grpSpPr>
        <p:sp>
          <p:nvSpPr>
            <p:cNvPr id="19" name="TextBox 19"/>
            <p:cNvSpPr txBox="1"/>
            <p:nvPr/>
          </p:nvSpPr>
          <p:spPr>
            <a:xfrm>
              <a:off x="0" y="-38100"/>
              <a:ext cx="666006" cy="1308100"/>
            </a:xfrm>
            <a:prstGeom prst="rect">
              <a:avLst/>
            </a:prstGeom>
          </p:spPr>
          <p:txBody>
            <a:bodyPr lIns="0" tIns="0" rIns="0" bIns="0" rtlCol="0" anchor="t">
              <a:spAutoFit/>
            </a:bodyPr>
            <a:lstStyle/>
            <a:p>
              <a:pPr marL="0" lvl="0" indent="0" algn="ctr">
                <a:lnSpc>
                  <a:spcPts val="3900"/>
                </a:lnSpc>
                <a:spcBef>
                  <a:spcPct val="0"/>
                </a:spcBef>
              </a:pPr>
              <a:r>
                <a:rPr lang="en-US" sz="3000">
                  <a:solidFill>
                    <a:srgbClr val="C2E147"/>
                  </a:solidFill>
                  <a:latin typeface="Open Sauce"/>
                </a:rPr>
                <a:t>04</a:t>
              </a:r>
            </a:p>
          </p:txBody>
        </p:sp>
        <p:sp>
          <p:nvSpPr>
            <p:cNvPr id="20" name="TextBox 20"/>
            <p:cNvSpPr txBox="1"/>
            <p:nvPr/>
          </p:nvSpPr>
          <p:spPr>
            <a:xfrm>
              <a:off x="1063594" y="-38100"/>
              <a:ext cx="10574894" cy="1308100"/>
            </a:xfrm>
            <a:prstGeom prst="rect">
              <a:avLst/>
            </a:prstGeom>
          </p:spPr>
          <p:txBody>
            <a:bodyPr lIns="0" tIns="0" rIns="0" bIns="0" rtlCol="0" anchor="t">
              <a:spAutoFit/>
            </a:bodyPr>
            <a:lstStyle/>
            <a:p>
              <a:pPr>
                <a:lnSpc>
                  <a:spcPts val="3900"/>
                </a:lnSpc>
              </a:pPr>
              <a:r>
                <a:rPr lang="en-US" sz="3000">
                  <a:solidFill>
                    <a:srgbClr val="FFFFFF"/>
                  </a:solidFill>
                  <a:latin typeface="Open Sauce"/>
                </a:rPr>
                <a:t>Be first with sustainability policy and procedures </a:t>
              </a:r>
            </a:p>
          </p:txBody>
        </p:sp>
      </p:grpSp>
      <p:sp>
        <p:nvSpPr>
          <p:cNvPr id="21" name="TextBox 21"/>
          <p:cNvSpPr txBox="1"/>
          <p:nvPr/>
        </p:nvSpPr>
        <p:spPr>
          <a:xfrm>
            <a:off x="1441565" y="541462"/>
            <a:ext cx="8147811" cy="1381125"/>
          </a:xfrm>
          <a:prstGeom prst="rect">
            <a:avLst/>
          </a:prstGeom>
        </p:spPr>
        <p:txBody>
          <a:bodyPr lIns="0" tIns="0" rIns="0" bIns="0" rtlCol="0" anchor="t">
            <a:spAutoFit/>
          </a:bodyPr>
          <a:lstStyle/>
          <a:p>
            <a:pPr>
              <a:lnSpc>
                <a:spcPts val="10800"/>
              </a:lnSpc>
            </a:pPr>
            <a:r>
              <a:rPr lang="en-US" sz="9000">
                <a:solidFill>
                  <a:srgbClr val="EC1D27"/>
                </a:solidFill>
                <a:latin typeface="Open Sauce SemiBold"/>
              </a:rPr>
              <a:t>Conclusion:</a:t>
            </a:r>
          </a:p>
        </p:txBody>
      </p:sp>
      <p:grpSp>
        <p:nvGrpSpPr>
          <p:cNvPr id="22" name="Group 22"/>
          <p:cNvGrpSpPr/>
          <p:nvPr/>
        </p:nvGrpSpPr>
        <p:grpSpPr>
          <a:xfrm>
            <a:off x="1028700" y="4686300"/>
            <a:ext cx="8732356" cy="952500"/>
            <a:chOff x="0" y="0"/>
            <a:chExt cx="11643142" cy="1270000"/>
          </a:xfrm>
        </p:grpSpPr>
        <p:sp>
          <p:nvSpPr>
            <p:cNvPr id="23" name="TextBox 23"/>
            <p:cNvSpPr txBox="1"/>
            <p:nvPr/>
          </p:nvSpPr>
          <p:spPr>
            <a:xfrm>
              <a:off x="0" y="-38100"/>
              <a:ext cx="670223" cy="647700"/>
            </a:xfrm>
            <a:prstGeom prst="rect">
              <a:avLst/>
            </a:prstGeom>
          </p:spPr>
          <p:txBody>
            <a:bodyPr lIns="0" tIns="0" rIns="0" bIns="0" rtlCol="0" anchor="t">
              <a:spAutoFit/>
            </a:bodyPr>
            <a:lstStyle/>
            <a:p>
              <a:pPr marL="0" lvl="0" indent="0" algn="ctr">
                <a:lnSpc>
                  <a:spcPts val="3900"/>
                </a:lnSpc>
                <a:spcBef>
                  <a:spcPct val="0"/>
                </a:spcBef>
              </a:pPr>
              <a:r>
                <a:rPr lang="en-US" sz="3000">
                  <a:solidFill>
                    <a:srgbClr val="C2E147"/>
                  </a:solidFill>
                  <a:latin typeface="Open Sauce"/>
                </a:rPr>
                <a:t>03</a:t>
              </a:r>
            </a:p>
          </p:txBody>
        </p:sp>
        <p:sp>
          <p:nvSpPr>
            <p:cNvPr id="24" name="TextBox 24"/>
            <p:cNvSpPr txBox="1"/>
            <p:nvPr/>
          </p:nvSpPr>
          <p:spPr>
            <a:xfrm>
              <a:off x="1068247" y="-38100"/>
              <a:ext cx="10574894" cy="1308100"/>
            </a:xfrm>
            <a:prstGeom prst="rect">
              <a:avLst/>
            </a:prstGeom>
          </p:spPr>
          <p:txBody>
            <a:bodyPr lIns="0" tIns="0" rIns="0" bIns="0" rtlCol="0" anchor="t">
              <a:spAutoFit/>
            </a:bodyPr>
            <a:lstStyle/>
            <a:p>
              <a:pPr>
                <a:lnSpc>
                  <a:spcPts val="3900"/>
                </a:lnSpc>
              </a:pPr>
              <a:r>
                <a:rPr lang="en-US" sz="3000">
                  <a:solidFill>
                    <a:srgbClr val="FFFFFF"/>
                  </a:solidFill>
                  <a:latin typeface="Open Sauce"/>
                </a:rPr>
                <a:t>Motivate, develope and good manager engagement with employees </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42B82"/>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9678078" y="1829600"/>
            <a:ext cx="7020757" cy="7034821"/>
            <a:chOff x="0" y="0"/>
            <a:chExt cx="10143490" cy="10163810"/>
          </a:xfrm>
        </p:grpSpPr>
        <p:sp>
          <p:nvSpPr>
            <p:cNvPr id="3" name="Freeform 3"/>
            <p:cNvSpPr/>
            <p:nvPr/>
          </p:nvSpPr>
          <p:spPr>
            <a:xfrm>
              <a:off x="0" y="0"/>
              <a:ext cx="10143351" cy="10163632"/>
            </a:xfrm>
            <a:custGeom>
              <a:avLst/>
              <a:gdLst/>
              <a:ahLst/>
              <a:cxnLst/>
              <a:rect l="l" t="t" r="r" b="b"/>
              <a:pathLst>
                <a:path w="10143351" h="10163632">
                  <a:moveTo>
                    <a:pt x="0" y="0"/>
                  </a:moveTo>
                  <a:lnTo>
                    <a:pt x="10143351" y="0"/>
                  </a:lnTo>
                  <a:lnTo>
                    <a:pt x="10143351" y="10163632"/>
                  </a:lnTo>
                  <a:lnTo>
                    <a:pt x="0" y="10163632"/>
                  </a:lnTo>
                  <a:close/>
                </a:path>
              </a:pathLst>
            </a:custGeom>
            <a:blipFill>
              <a:blip r:embed="rId2"/>
              <a:stretch>
                <a:fillRect t="-25" b="-25"/>
              </a:stretch>
            </a:blipFill>
          </p:spPr>
        </p:sp>
        <p:sp>
          <p:nvSpPr>
            <p:cNvPr id="4" name="Freeform 4"/>
            <p:cNvSpPr/>
            <p:nvPr/>
          </p:nvSpPr>
          <p:spPr>
            <a:xfrm>
              <a:off x="3149600" y="2368550"/>
              <a:ext cx="5156200" cy="6858000"/>
            </a:xfrm>
            <a:custGeom>
              <a:avLst/>
              <a:gdLst/>
              <a:ahLst/>
              <a:cxnLst/>
              <a:rect l="l" t="t" r="r" b="b"/>
              <a:pathLst>
                <a:path w="5156200" h="6858000">
                  <a:moveTo>
                    <a:pt x="0" y="0"/>
                  </a:moveTo>
                  <a:lnTo>
                    <a:pt x="5156200" y="0"/>
                  </a:lnTo>
                  <a:lnTo>
                    <a:pt x="5156200" y="6858000"/>
                  </a:lnTo>
                  <a:lnTo>
                    <a:pt x="0" y="6858000"/>
                  </a:lnTo>
                  <a:close/>
                </a:path>
              </a:pathLst>
            </a:custGeom>
            <a:blipFill>
              <a:blip r:embed="rId3"/>
              <a:stretch>
                <a:fillRect l="-40716" r="-40716"/>
              </a:stretch>
            </a:blipFill>
          </p:spPr>
        </p:sp>
        <p:sp>
          <p:nvSpPr>
            <p:cNvPr id="5" name="Freeform 5"/>
            <p:cNvSpPr/>
            <p:nvPr/>
          </p:nvSpPr>
          <p:spPr>
            <a:xfrm>
              <a:off x="374650" y="673100"/>
              <a:ext cx="6318250" cy="8427288"/>
            </a:xfrm>
            <a:custGeom>
              <a:avLst/>
              <a:gdLst/>
              <a:ahLst/>
              <a:cxnLst/>
              <a:rect l="l" t="t" r="r" b="b"/>
              <a:pathLst>
                <a:path w="6318250" h="8427288">
                  <a:moveTo>
                    <a:pt x="2560460" y="1417091"/>
                  </a:moveTo>
                  <a:lnTo>
                    <a:pt x="2559050" y="8427288"/>
                  </a:lnTo>
                  <a:lnTo>
                    <a:pt x="0" y="8427288"/>
                  </a:lnTo>
                  <a:lnTo>
                    <a:pt x="0" y="0"/>
                  </a:lnTo>
                  <a:lnTo>
                    <a:pt x="6318250" y="0"/>
                  </a:lnTo>
                  <a:lnTo>
                    <a:pt x="6318250" y="1098550"/>
                  </a:lnTo>
                  <a:lnTo>
                    <a:pt x="2878087" y="1099439"/>
                  </a:lnTo>
                  <a:cubicBezTo>
                    <a:pt x="2702674" y="1099490"/>
                    <a:pt x="2560498" y="1241679"/>
                    <a:pt x="2560460" y="1417091"/>
                  </a:cubicBezTo>
                  <a:close/>
                </a:path>
              </a:pathLst>
            </a:custGeom>
            <a:blipFill>
              <a:blip r:embed="rId4"/>
              <a:stretch>
                <a:fillRect l="-50279" r="-50279"/>
              </a:stretch>
            </a:blipFill>
          </p:spPr>
        </p:sp>
      </p:grpSp>
      <p:grpSp>
        <p:nvGrpSpPr>
          <p:cNvPr id="6" name="Group 6"/>
          <p:cNvGrpSpPr/>
          <p:nvPr/>
        </p:nvGrpSpPr>
        <p:grpSpPr>
          <a:xfrm>
            <a:off x="1028700" y="1028700"/>
            <a:ext cx="2277885" cy="922476"/>
            <a:chOff x="0" y="0"/>
            <a:chExt cx="3037180" cy="1229968"/>
          </a:xfrm>
        </p:grpSpPr>
        <p:pic>
          <p:nvPicPr>
            <p:cNvPr id="7" name="Picture 7"/>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0" y="0"/>
              <a:ext cx="442556" cy="509217"/>
            </a:xfrm>
            <a:prstGeom prst="rect">
              <a:avLst/>
            </a:prstGeom>
          </p:spPr>
        </p:pic>
        <p:sp>
          <p:nvSpPr>
            <p:cNvPr id="8" name="TextBox 8"/>
            <p:cNvSpPr txBox="1"/>
            <p:nvPr/>
          </p:nvSpPr>
          <p:spPr>
            <a:xfrm>
              <a:off x="634350" y="60298"/>
              <a:ext cx="2402830" cy="1169670"/>
            </a:xfrm>
            <a:prstGeom prst="rect">
              <a:avLst/>
            </a:prstGeom>
          </p:spPr>
          <p:txBody>
            <a:bodyPr lIns="0" tIns="0" rIns="0" bIns="0" rtlCol="0" anchor="t">
              <a:spAutoFit/>
            </a:bodyPr>
            <a:lstStyle/>
            <a:p>
              <a:pPr algn="ctr">
                <a:lnSpc>
                  <a:spcPts val="2340"/>
                </a:lnSpc>
              </a:pPr>
              <a:r>
                <a:rPr lang="en-US" sz="1800">
                  <a:solidFill>
                    <a:srgbClr val="FFFFFF"/>
                  </a:solidFill>
                  <a:latin typeface="Open Sauce Bold"/>
                </a:rPr>
                <a:t>Natalia Michalak</a:t>
              </a:r>
            </a:p>
            <a:p>
              <a:pPr algn="ctr">
                <a:lnSpc>
                  <a:spcPts val="2340"/>
                </a:lnSpc>
                <a:spcBef>
                  <a:spcPct val="0"/>
                </a:spcBef>
              </a:pPr>
              <a:r>
                <a:rPr lang="en-US" sz="1800">
                  <a:solidFill>
                    <a:srgbClr val="FFFFFF"/>
                  </a:solidFill>
                  <a:latin typeface="Open Sauce Bold"/>
                </a:rPr>
                <a:t>UWTSD</a:t>
              </a:r>
            </a:p>
          </p:txBody>
        </p:sp>
      </p:grpSp>
      <p:grpSp>
        <p:nvGrpSpPr>
          <p:cNvPr id="9" name="Group 9"/>
          <p:cNvGrpSpPr/>
          <p:nvPr/>
        </p:nvGrpSpPr>
        <p:grpSpPr>
          <a:xfrm>
            <a:off x="1489927" y="3443708"/>
            <a:ext cx="7138002" cy="3399583"/>
            <a:chOff x="0" y="0"/>
            <a:chExt cx="9517336" cy="4532778"/>
          </a:xfrm>
        </p:grpSpPr>
        <p:sp>
          <p:nvSpPr>
            <p:cNvPr id="10" name="TextBox 10"/>
            <p:cNvSpPr txBox="1"/>
            <p:nvPr/>
          </p:nvSpPr>
          <p:spPr>
            <a:xfrm>
              <a:off x="0" y="-9525"/>
              <a:ext cx="9517336" cy="1952625"/>
            </a:xfrm>
            <a:prstGeom prst="rect">
              <a:avLst/>
            </a:prstGeom>
          </p:spPr>
          <p:txBody>
            <a:bodyPr lIns="0" tIns="0" rIns="0" bIns="0" rtlCol="0" anchor="t">
              <a:spAutoFit/>
            </a:bodyPr>
            <a:lstStyle/>
            <a:p>
              <a:pPr algn="r">
                <a:lnSpc>
                  <a:spcPts val="11519"/>
                </a:lnSpc>
              </a:pPr>
              <a:r>
                <a:rPr lang="en-US" sz="9600">
                  <a:solidFill>
                    <a:srgbClr val="EC1D27"/>
                  </a:solidFill>
                  <a:latin typeface="Open Sauce SemiBold"/>
                </a:rPr>
                <a:t>Thank you!</a:t>
              </a:r>
            </a:p>
          </p:txBody>
        </p:sp>
        <p:sp>
          <p:nvSpPr>
            <p:cNvPr id="11" name="TextBox 11"/>
            <p:cNvSpPr txBox="1"/>
            <p:nvPr/>
          </p:nvSpPr>
          <p:spPr>
            <a:xfrm>
              <a:off x="2090562" y="2277469"/>
              <a:ext cx="7426773" cy="2255308"/>
            </a:xfrm>
            <a:prstGeom prst="rect">
              <a:avLst/>
            </a:prstGeom>
          </p:spPr>
          <p:txBody>
            <a:bodyPr lIns="0" tIns="0" rIns="0" bIns="0" rtlCol="0" anchor="t">
              <a:spAutoFit/>
            </a:bodyPr>
            <a:lstStyle/>
            <a:p>
              <a:pPr algn="r">
                <a:lnSpc>
                  <a:spcPts val="4550"/>
                </a:lnSpc>
              </a:pPr>
              <a:r>
                <a:rPr lang="en-US" sz="3500">
                  <a:solidFill>
                    <a:srgbClr val="FFFFFF"/>
                  </a:solidFill>
                  <a:latin typeface="Open Sauce"/>
                </a:rPr>
                <a:t>Feel free to approach me if you have any questions.</a:t>
              </a: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311104" y="6557015"/>
            <a:ext cx="860749" cy="784064"/>
          </a:xfrm>
          <a:prstGeom prst="rect">
            <a:avLst/>
          </a:prstGeom>
        </p:spPr>
      </p:pic>
      <p:pic>
        <p:nvPicPr>
          <p:cNvPr id="3" name="Picture 3"/>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1890525" y="6557015"/>
            <a:ext cx="860749" cy="784064"/>
          </a:xfrm>
          <a:prstGeom prst="rect">
            <a:avLst/>
          </a:prstGeom>
        </p:spPr>
      </p:pic>
      <p:pic>
        <p:nvPicPr>
          <p:cNvPr id="4" name="Picture 4"/>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3499454" y="6557015"/>
            <a:ext cx="864199" cy="784064"/>
          </a:xfrm>
          <a:prstGeom prst="rect">
            <a:avLst/>
          </a:prstGeom>
        </p:spPr>
      </p:pic>
      <p:pic>
        <p:nvPicPr>
          <p:cNvPr id="5" name="Picture 5"/>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5032028" y="6525693"/>
            <a:ext cx="794172" cy="784064"/>
          </a:xfrm>
          <a:prstGeom prst="rect">
            <a:avLst/>
          </a:prstGeom>
        </p:spPr>
      </p:pic>
      <p:pic>
        <p:nvPicPr>
          <p:cNvPr id="6" name="Picture 6"/>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6612061" y="6525693"/>
            <a:ext cx="503227" cy="784064"/>
          </a:xfrm>
          <a:prstGeom prst="rect">
            <a:avLst/>
          </a:prstGeom>
        </p:spPr>
      </p:pic>
      <p:pic>
        <p:nvPicPr>
          <p:cNvPr id="7" name="Picture 7"/>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8833799" y="6564533"/>
            <a:ext cx="612195" cy="746579"/>
          </a:xfrm>
          <a:prstGeom prst="rect">
            <a:avLst/>
          </a:prstGeom>
        </p:spPr>
      </p:pic>
      <p:pic>
        <p:nvPicPr>
          <p:cNvPr id="8" name="Picture 8"/>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a:off x="10262203" y="4788953"/>
            <a:ext cx="742723" cy="784064"/>
          </a:xfrm>
          <a:prstGeom prst="rect">
            <a:avLst/>
          </a:prstGeom>
        </p:spPr>
      </p:pic>
      <p:pic>
        <p:nvPicPr>
          <p:cNvPr id="9" name="Picture 9"/>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a:fillRect/>
          </a:stretch>
        </p:blipFill>
        <p:spPr>
          <a:xfrm>
            <a:off x="11765144" y="4788953"/>
            <a:ext cx="732744" cy="784064"/>
          </a:xfrm>
          <a:prstGeom prst="rect">
            <a:avLst/>
          </a:prstGeom>
        </p:spPr>
      </p:pic>
      <p:pic>
        <p:nvPicPr>
          <p:cNvPr id="10" name="Picture 10"/>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a:fillRect/>
          </a:stretch>
        </p:blipFill>
        <p:spPr>
          <a:xfrm>
            <a:off x="13287615" y="4788953"/>
            <a:ext cx="894679" cy="535181"/>
          </a:xfrm>
          <a:prstGeom prst="rect">
            <a:avLst/>
          </a:prstGeom>
        </p:spPr>
      </p:pic>
      <p:pic>
        <p:nvPicPr>
          <p:cNvPr id="11" name="Picture 11"/>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rcRect/>
          <a:stretch>
            <a:fillRect/>
          </a:stretch>
        </p:blipFill>
        <p:spPr>
          <a:xfrm>
            <a:off x="14892216" y="4732591"/>
            <a:ext cx="600166" cy="784064"/>
          </a:xfrm>
          <a:prstGeom prst="rect">
            <a:avLst/>
          </a:prstGeom>
        </p:spPr>
      </p:pic>
      <p:pic>
        <p:nvPicPr>
          <p:cNvPr id="12" name="Picture 12"/>
          <p:cNvPicPr>
            <a:picLocks noChangeAspect="1"/>
          </p:cNvPicPr>
          <p:nvPr/>
        </p:nvPicPr>
        <p:blipFill>
          <a:blip r:embed="rId22" cstate="print">
            <a:extLst>
              <a:ext uri="{28A0092B-C50C-407E-A947-70E740481C1C}">
                <a14:useLocalDpi xmlns:a14="http://schemas.microsoft.com/office/drawing/2010/main" val="0"/>
              </a:ext>
              <a:ext uri="{96DAC541-7B7A-43D3-8B79-37D633B846F1}">
                <asvg:svgBlip xmlns:asvg="http://schemas.microsoft.com/office/drawing/2016/SVG/main" r:embed="rId23"/>
              </a:ext>
            </a:extLst>
          </a:blip>
          <a:srcRect/>
          <a:stretch>
            <a:fillRect/>
          </a:stretch>
        </p:blipFill>
        <p:spPr>
          <a:xfrm>
            <a:off x="16319789" y="4788953"/>
            <a:ext cx="939511" cy="784064"/>
          </a:xfrm>
          <a:prstGeom prst="rect">
            <a:avLst/>
          </a:prstGeom>
        </p:spPr>
      </p:pic>
      <p:pic>
        <p:nvPicPr>
          <p:cNvPr id="13" name="Picture 13"/>
          <p:cNvPicPr>
            <a:picLocks noChangeAspect="1"/>
          </p:cNvPicPr>
          <p:nvPr/>
        </p:nvPicPr>
        <p:blipFill>
          <a:blip r:embed="rId24" cstate="print">
            <a:extLst>
              <a:ext uri="{28A0092B-C50C-407E-A947-70E740481C1C}">
                <a14:useLocalDpi xmlns:a14="http://schemas.microsoft.com/office/drawing/2010/main" val="0"/>
              </a:ext>
              <a:ext uri="{96DAC541-7B7A-43D3-8B79-37D633B846F1}">
                <asvg:svgBlip xmlns:asvg="http://schemas.microsoft.com/office/drawing/2016/SVG/main" r:embed="rId25"/>
              </a:ext>
            </a:extLst>
          </a:blip>
          <a:srcRect/>
          <a:stretch>
            <a:fillRect/>
          </a:stretch>
        </p:blipFill>
        <p:spPr>
          <a:xfrm>
            <a:off x="8814795" y="4797827"/>
            <a:ext cx="650202" cy="746579"/>
          </a:xfrm>
          <a:prstGeom prst="rect">
            <a:avLst/>
          </a:prstGeom>
        </p:spPr>
      </p:pic>
      <p:pic>
        <p:nvPicPr>
          <p:cNvPr id="14" name="Picture 14"/>
          <p:cNvPicPr>
            <a:picLocks noChangeAspect="1"/>
          </p:cNvPicPr>
          <p:nvPr/>
        </p:nvPicPr>
        <p:blipFill>
          <a:blip r:embed="rId26" cstate="print">
            <a:extLst>
              <a:ext uri="{28A0092B-C50C-407E-A947-70E740481C1C}">
                <a14:useLocalDpi xmlns:a14="http://schemas.microsoft.com/office/drawing/2010/main" val="0"/>
              </a:ext>
              <a:ext uri="{96DAC541-7B7A-43D3-8B79-37D633B846F1}">
                <asvg:svgBlip xmlns:asvg="http://schemas.microsoft.com/office/drawing/2016/SVG/main" r:embed="rId27"/>
              </a:ext>
            </a:extLst>
          </a:blip>
          <a:srcRect/>
          <a:stretch>
            <a:fillRect/>
          </a:stretch>
        </p:blipFill>
        <p:spPr>
          <a:xfrm>
            <a:off x="10389646" y="1334873"/>
            <a:ext cx="615279" cy="658373"/>
          </a:xfrm>
          <a:prstGeom prst="rect">
            <a:avLst/>
          </a:prstGeom>
        </p:spPr>
      </p:pic>
      <p:pic>
        <p:nvPicPr>
          <p:cNvPr id="15" name="Picture 15"/>
          <p:cNvPicPr>
            <a:picLocks noChangeAspect="1"/>
          </p:cNvPicPr>
          <p:nvPr/>
        </p:nvPicPr>
        <p:blipFill>
          <a:blip r:embed="rId28" cstate="print">
            <a:extLst>
              <a:ext uri="{28A0092B-C50C-407E-A947-70E740481C1C}">
                <a14:useLocalDpi xmlns:a14="http://schemas.microsoft.com/office/drawing/2010/main" val="0"/>
              </a:ext>
              <a:ext uri="{96DAC541-7B7A-43D3-8B79-37D633B846F1}">
                <asvg:svgBlip xmlns:asvg="http://schemas.microsoft.com/office/drawing/2016/SVG/main" r:embed="rId29"/>
              </a:ext>
            </a:extLst>
          </a:blip>
          <a:srcRect/>
          <a:stretch>
            <a:fillRect/>
          </a:stretch>
        </p:blipFill>
        <p:spPr>
          <a:xfrm>
            <a:off x="11818595" y="1282160"/>
            <a:ext cx="583090" cy="711085"/>
          </a:xfrm>
          <a:prstGeom prst="rect">
            <a:avLst/>
          </a:prstGeom>
        </p:spPr>
      </p:pic>
      <p:pic>
        <p:nvPicPr>
          <p:cNvPr id="16" name="Picture 16"/>
          <p:cNvPicPr>
            <a:picLocks noChangeAspect="1"/>
          </p:cNvPicPr>
          <p:nvPr/>
        </p:nvPicPr>
        <p:blipFill>
          <a:blip r:embed="rId30" cstate="print">
            <a:extLst>
              <a:ext uri="{28A0092B-C50C-407E-A947-70E740481C1C}">
                <a14:useLocalDpi xmlns:a14="http://schemas.microsoft.com/office/drawing/2010/main" val="0"/>
              </a:ext>
              <a:ext uri="{96DAC541-7B7A-43D3-8B79-37D633B846F1}">
                <asvg:svgBlip xmlns:asvg="http://schemas.microsoft.com/office/drawing/2016/SVG/main" r:embed="rId31"/>
              </a:ext>
            </a:extLst>
          </a:blip>
          <a:srcRect/>
          <a:stretch>
            <a:fillRect/>
          </a:stretch>
        </p:blipFill>
        <p:spPr>
          <a:xfrm>
            <a:off x="13244863" y="1319796"/>
            <a:ext cx="894679" cy="562835"/>
          </a:xfrm>
          <a:prstGeom prst="rect">
            <a:avLst/>
          </a:prstGeom>
        </p:spPr>
      </p:pic>
      <p:pic>
        <p:nvPicPr>
          <p:cNvPr id="17" name="Picture 17"/>
          <p:cNvPicPr>
            <a:picLocks noChangeAspect="1"/>
          </p:cNvPicPr>
          <p:nvPr/>
        </p:nvPicPr>
        <p:blipFill>
          <a:blip r:embed="rId32" cstate="print">
            <a:extLst>
              <a:ext uri="{28A0092B-C50C-407E-A947-70E740481C1C}">
                <a14:useLocalDpi xmlns:a14="http://schemas.microsoft.com/office/drawing/2010/main" val="0"/>
              </a:ext>
              <a:ext uri="{96DAC541-7B7A-43D3-8B79-37D633B846F1}">
                <asvg:svgBlip xmlns:asvg="http://schemas.microsoft.com/office/drawing/2016/SVG/main" r:embed="rId33"/>
              </a:ext>
            </a:extLst>
          </a:blip>
          <a:srcRect/>
          <a:stretch>
            <a:fillRect/>
          </a:stretch>
        </p:blipFill>
        <p:spPr>
          <a:xfrm>
            <a:off x="14902916" y="1209181"/>
            <a:ext cx="684274" cy="784064"/>
          </a:xfrm>
          <a:prstGeom prst="rect">
            <a:avLst/>
          </a:prstGeom>
        </p:spPr>
      </p:pic>
      <p:pic>
        <p:nvPicPr>
          <p:cNvPr id="18" name="Picture 18"/>
          <p:cNvPicPr>
            <a:picLocks noChangeAspect="1"/>
          </p:cNvPicPr>
          <p:nvPr/>
        </p:nvPicPr>
        <p:blipFill>
          <a:blip r:embed="rId34" cstate="print">
            <a:extLst>
              <a:ext uri="{28A0092B-C50C-407E-A947-70E740481C1C}">
                <a14:useLocalDpi xmlns:a14="http://schemas.microsoft.com/office/drawing/2010/main" val="0"/>
              </a:ext>
              <a:ext uri="{96DAC541-7B7A-43D3-8B79-37D633B846F1}">
                <asvg:svgBlip xmlns:asvg="http://schemas.microsoft.com/office/drawing/2016/SVG/main" r:embed="rId35"/>
              </a:ext>
            </a:extLst>
          </a:blip>
          <a:srcRect/>
          <a:stretch>
            <a:fillRect/>
          </a:stretch>
        </p:blipFill>
        <p:spPr>
          <a:xfrm>
            <a:off x="16468049" y="1282160"/>
            <a:ext cx="791251" cy="509278"/>
          </a:xfrm>
          <a:prstGeom prst="rect">
            <a:avLst/>
          </a:prstGeom>
        </p:spPr>
      </p:pic>
      <p:pic>
        <p:nvPicPr>
          <p:cNvPr id="19" name="Picture 19"/>
          <p:cNvPicPr>
            <a:picLocks noChangeAspect="1"/>
          </p:cNvPicPr>
          <p:nvPr/>
        </p:nvPicPr>
        <p:blipFill>
          <a:blip r:embed="rId36" cstate="print">
            <a:extLst>
              <a:ext uri="{28A0092B-C50C-407E-A947-70E740481C1C}">
                <a14:useLocalDpi xmlns:a14="http://schemas.microsoft.com/office/drawing/2010/main" val="0"/>
              </a:ext>
              <a:ext uri="{96DAC541-7B7A-43D3-8B79-37D633B846F1}">
                <asvg:svgBlip xmlns:asvg="http://schemas.microsoft.com/office/drawing/2016/SVG/main" r:embed="rId37"/>
              </a:ext>
            </a:extLst>
          </a:blip>
          <a:srcRect/>
          <a:stretch>
            <a:fillRect/>
          </a:stretch>
        </p:blipFill>
        <p:spPr>
          <a:xfrm>
            <a:off x="8701679" y="1319796"/>
            <a:ext cx="876435" cy="635814"/>
          </a:xfrm>
          <a:prstGeom prst="rect">
            <a:avLst/>
          </a:prstGeom>
        </p:spPr>
      </p:pic>
      <p:pic>
        <p:nvPicPr>
          <p:cNvPr id="20" name="Picture 20"/>
          <p:cNvPicPr>
            <a:picLocks noChangeAspect="1"/>
          </p:cNvPicPr>
          <p:nvPr/>
        </p:nvPicPr>
        <p:blipFill>
          <a:blip r:embed="rId38" cstate="print">
            <a:extLst>
              <a:ext uri="{28A0092B-C50C-407E-A947-70E740481C1C}">
                <a14:useLocalDpi xmlns:a14="http://schemas.microsoft.com/office/drawing/2010/main" val="0"/>
              </a:ext>
              <a:ext uri="{96DAC541-7B7A-43D3-8B79-37D633B846F1}">
                <asvg:svgBlip xmlns:asvg="http://schemas.microsoft.com/office/drawing/2016/SVG/main" r:embed="rId39"/>
              </a:ext>
            </a:extLst>
          </a:blip>
          <a:srcRect/>
          <a:stretch>
            <a:fillRect/>
          </a:stretch>
        </p:blipFill>
        <p:spPr>
          <a:xfrm>
            <a:off x="10262203" y="2945921"/>
            <a:ext cx="702072" cy="833995"/>
          </a:xfrm>
          <a:prstGeom prst="rect">
            <a:avLst/>
          </a:prstGeom>
        </p:spPr>
      </p:pic>
      <p:pic>
        <p:nvPicPr>
          <p:cNvPr id="21" name="Picture 21"/>
          <p:cNvPicPr>
            <a:picLocks noChangeAspect="1"/>
          </p:cNvPicPr>
          <p:nvPr/>
        </p:nvPicPr>
        <p:blipFill>
          <a:blip r:embed="rId40" cstate="print">
            <a:extLst>
              <a:ext uri="{28A0092B-C50C-407E-A947-70E740481C1C}">
                <a14:useLocalDpi xmlns:a14="http://schemas.microsoft.com/office/drawing/2010/main" val="0"/>
              </a:ext>
              <a:ext uri="{96DAC541-7B7A-43D3-8B79-37D633B846F1}">
                <asvg:svgBlip xmlns:asvg="http://schemas.microsoft.com/office/drawing/2016/SVG/main" r:embed="rId41"/>
              </a:ext>
            </a:extLst>
          </a:blip>
          <a:srcRect/>
          <a:stretch>
            <a:fillRect/>
          </a:stretch>
        </p:blipFill>
        <p:spPr>
          <a:xfrm>
            <a:off x="11665442" y="2995851"/>
            <a:ext cx="915574" cy="784064"/>
          </a:xfrm>
          <a:prstGeom prst="rect">
            <a:avLst/>
          </a:prstGeom>
        </p:spPr>
      </p:pic>
      <p:pic>
        <p:nvPicPr>
          <p:cNvPr id="22" name="Picture 22"/>
          <p:cNvPicPr>
            <a:picLocks noChangeAspect="1"/>
          </p:cNvPicPr>
          <p:nvPr/>
        </p:nvPicPr>
        <p:blipFill>
          <a:blip r:embed="rId42" cstate="print">
            <a:extLst>
              <a:ext uri="{28A0092B-C50C-407E-A947-70E740481C1C}">
                <a14:useLocalDpi xmlns:a14="http://schemas.microsoft.com/office/drawing/2010/main" val="0"/>
              </a:ext>
              <a:ext uri="{96DAC541-7B7A-43D3-8B79-37D633B846F1}">
                <asvg:svgBlip xmlns:asvg="http://schemas.microsoft.com/office/drawing/2016/SVG/main" r:embed="rId43"/>
              </a:ext>
            </a:extLst>
          </a:blip>
          <a:srcRect/>
          <a:stretch>
            <a:fillRect/>
          </a:stretch>
        </p:blipFill>
        <p:spPr>
          <a:xfrm>
            <a:off x="13311692" y="3130867"/>
            <a:ext cx="894679" cy="649049"/>
          </a:xfrm>
          <a:prstGeom prst="rect">
            <a:avLst/>
          </a:prstGeom>
        </p:spPr>
      </p:pic>
      <p:pic>
        <p:nvPicPr>
          <p:cNvPr id="23" name="Picture 23"/>
          <p:cNvPicPr>
            <a:picLocks noChangeAspect="1"/>
          </p:cNvPicPr>
          <p:nvPr/>
        </p:nvPicPr>
        <p:blipFill>
          <a:blip r:embed="rId44" cstate="print">
            <a:extLst>
              <a:ext uri="{28A0092B-C50C-407E-A947-70E740481C1C}">
                <a14:useLocalDpi xmlns:a14="http://schemas.microsoft.com/office/drawing/2010/main" val="0"/>
              </a:ext>
              <a:ext uri="{96DAC541-7B7A-43D3-8B79-37D633B846F1}">
                <asvg:svgBlip xmlns:asvg="http://schemas.microsoft.com/office/drawing/2016/SVG/main" r:embed="rId45"/>
              </a:ext>
            </a:extLst>
          </a:blip>
          <a:srcRect/>
          <a:stretch>
            <a:fillRect/>
          </a:stretch>
        </p:blipFill>
        <p:spPr>
          <a:xfrm>
            <a:off x="14857242" y="2995851"/>
            <a:ext cx="843905" cy="784064"/>
          </a:xfrm>
          <a:prstGeom prst="rect">
            <a:avLst/>
          </a:prstGeom>
        </p:spPr>
      </p:pic>
      <p:pic>
        <p:nvPicPr>
          <p:cNvPr id="24" name="Picture 24"/>
          <p:cNvPicPr>
            <a:picLocks noChangeAspect="1"/>
          </p:cNvPicPr>
          <p:nvPr/>
        </p:nvPicPr>
        <p:blipFill>
          <a:blip r:embed="rId46" cstate="print">
            <a:extLst>
              <a:ext uri="{28A0092B-C50C-407E-A947-70E740481C1C}">
                <a14:useLocalDpi xmlns:a14="http://schemas.microsoft.com/office/drawing/2010/main" val="0"/>
              </a:ext>
              <a:ext uri="{96DAC541-7B7A-43D3-8B79-37D633B846F1}">
                <asvg:svgBlip xmlns:asvg="http://schemas.microsoft.com/office/drawing/2016/SVG/main" r:embed="rId47"/>
              </a:ext>
            </a:extLst>
          </a:blip>
          <a:srcRect/>
          <a:stretch>
            <a:fillRect/>
          </a:stretch>
        </p:blipFill>
        <p:spPr>
          <a:xfrm>
            <a:off x="16469504" y="2995851"/>
            <a:ext cx="640082" cy="784064"/>
          </a:xfrm>
          <a:prstGeom prst="rect">
            <a:avLst/>
          </a:prstGeom>
        </p:spPr>
      </p:pic>
      <p:pic>
        <p:nvPicPr>
          <p:cNvPr id="25" name="Picture 25"/>
          <p:cNvPicPr>
            <a:picLocks noChangeAspect="1"/>
          </p:cNvPicPr>
          <p:nvPr/>
        </p:nvPicPr>
        <p:blipFill>
          <a:blip r:embed="rId48" cstate="print">
            <a:extLst>
              <a:ext uri="{28A0092B-C50C-407E-A947-70E740481C1C}">
                <a14:useLocalDpi xmlns:a14="http://schemas.microsoft.com/office/drawing/2010/main" val="0"/>
              </a:ext>
              <a:ext uri="{96DAC541-7B7A-43D3-8B79-37D633B846F1}">
                <asvg:svgBlip xmlns:asvg="http://schemas.microsoft.com/office/drawing/2016/SVG/main" r:embed="rId49"/>
              </a:ext>
            </a:extLst>
          </a:blip>
          <a:srcRect/>
          <a:stretch>
            <a:fillRect/>
          </a:stretch>
        </p:blipFill>
        <p:spPr>
          <a:xfrm>
            <a:off x="8801900" y="3031120"/>
            <a:ext cx="675993" cy="746579"/>
          </a:xfrm>
          <a:prstGeom prst="rect">
            <a:avLst/>
          </a:prstGeom>
        </p:spPr>
      </p:pic>
      <p:pic>
        <p:nvPicPr>
          <p:cNvPr id="26" name="Picture 26"/>
          <p:cNvPicPr>
            <a:picLocks noChangeAspect="1"/>
          </p:cNvPicPr>
          <p:nvPr/>
        </p:nvPicPr>
        <p:blipFill>
          <a:blip r:embed="rId50" cstate="print">
            <a:extLst>
              <a:ext uri="{28A0092B-C50C-407E-A947-70E740481C1C}">
                <a14:useLocalDpi xmlns:a14="http://schemas.microsoft.com/office/drawing/2010/main" val="0"/>
              </a:ext>
              <a:ext uri="{96DAC541-7B7A-43D3-8B79-37D633B846F1}">
                <asvg:svgBlip xmlns:asvg="http://schemas.microsoft.com/office/drawing/2016/SVG/main" r:embed="rId51"/>
              </a:ext>
            </a:extLst>
          </a:blip>
          <a:srcRect/>
          <a:stretch>
            <a:fillRect/>
          </a:stretch>
        </p:blipFill>
        <p:spPr>
          <a:xfrm>
            <a:off x="10375107" y="8293754"/>
            <a:ext cx="644358" cy="784064"/>
          </a:xfrm>
          <a:prstGeom prst="rect">
            <a:avLst/>
          </a:prstGeom>
        </p:spPr>
      </p:pic>
      <p:pic>
        <p:nvPicPr>
          <p:cNvPr id="27" name="Picture 27"/>
          <p:cNvPicPr>
            <a:picLocks noChangeAspect="1"/>
          </p:cNvPicPr>
          <p:nvPr/>
        </p:nvPicPr>
        <p:blipFill>
          <a:blip r:embed="rId52" cstate="print">
            <a:extLst>
              <a:ext uri="{28A0092B-C50C-407E-A947-70E740481C1C}">
                <a14:useLocalDpi xmlns:a14="http://schemas.microsoft.com/office/drawing/2010/main" val="0"/>
              </a:ext>
              <a:ext uri="{96DAC541-7B7A-43D3-8B79-37D633B846F1}">
                <asvg:svgBlip xmlns:asvg="http://schemas.microsoft.com/office/drawing/2016/SVG/main" r:embed="rId53"/>
              </a:ext>
            </a:extLst>
          </a:blip>
          <a:srcRect/>
          <a:stretch>
            <a:fillRect/>
          </a:stretch>
        </p:blipFill>
        <p:spPr>
          <a:xfrm>
            <a:off x="11879767" y="8293754"/>
            <a:ext cx="567377" cy="784064"/>
          </a:xfrm>
          <a:prstGeom prst="rect">
            <a:avLst/>
          </a:prstGeom>
        </p:spPr>
      </p:pic>
      <p:pic>
        <p:nvPicPr>
          <p:cNvPr id="28" name="Picture 28"/>
          <p:cNvPicPr>
            <a:picLocks noChangeAspect="1"/>
          </p:cNvPicPr>
          <p:nvPr/>
        </p:nvPicPr>
        <p:blipFill>
          <a:blip r:embed="rId54" cstate="print">
            <a:extLst>
              <a:ext uri="{28A0092B-C50C-407E-A947-70E740481C1C}">
                <a14:useLocalDpi xmlns:a14="http://schemas.microsoft.com/office/drawing/2010/main" val="0"/>
              </a:ext>
              <a:ext uri="{96DAC541-7B7A-43D3-8B79-37D633B846F1}">
                <asvg:svgBlip xmlns:asvg="http://schemas.microsoft.com/office/drawing/2016/SVG/main" r:embed="rId55"/>
              </a:ext>
            </a:extLst>
          </a:blip>
          <a:srcRect/>
          <a:stretch>
            <a:fillRect/>
          </a:stretch>
        </p:blipFill>
        <p:spPr>
          <a:xfrm>
            <a:off x="13336954" y="8293754"/>
            <a:ext cx="894679" cy="784064"/>
          </a:xfrm>
          <a:prstGeom prst="rect">
            <a:avLst/>
          </a:prstGeom>
        </p:spPr>
      </p:pic>
      <p:pic>
        <p:nvPicPr>
          <p:cNvPr id="29" name="Picture 29"/>
          <p:cNvPicPr>
            <a:picLocks noChangeAspect="1"/>
          </p:cNvPicPr>
          <p:nvPr/>
        </p:nvPicPr>
        <p:blipFill>
          <a:blip r:embed="rId56" cstate="print">
            <a:extLst>
              <a:ext uri="{28A0092B-C50C-407E-A947-70E740481C1C}">
                <a14:useLocalDpi xmlns:a14="http://schemas.microsoft.com/office/drawing/2010/main" val="0"/>
              </a:ext>
              <a:ext uri="{96DAC541-7B7A-43D3-8B79-37D633B846F1}">
                <asvg:svgBlip xmlns:asvg="http://schemas.microsoft.com/office/drawing/2016/SVG/main" r:embed="rId57"/>
              </a:ext>
            </a:extLst>
          </a:blip>
          <a:srcRect/>
          <a:stretch>
            <a:fillRect/>
          </a:stretch>
        </p:blipFill>
        <p:spPr>
          <a:xfrm>
            <a:off x="15041638" y="8293754"/>
            <a:ext cx="642933" cy="784064"/>
          </a:xfrm>
          <a:prstGeom prst="rect">
            <a:avLst/>
          </a:prstGeom>
        </p:spPr>
      </p:pic>
      <p:pic>
        <p:nvPicPr>
          <p:cNvPr id="30" name="Picture 30"/>
          <p:cNvPicPr>
            <a:picLocks noChangeAspect="1"/>
          </p:cNvPicPr>
          <p:nvPr/>
        </p:nvPicPr>
        <p:blipFill>
          <a:blip r:embed="rId58" cstate="print">
            <a:extLst>
              <a:ext uri="{28A0092B-C50C-407E-A947-70E740481C1C}">
                <a14:useLocalDpi xmlns:a14="http://schemas.microsoft.com/office/drawing/2010/main" val="0"/>
              </a:ext>
              <a:ext uri="{96DAC541-7B7A-43D3-8B79-37D633B846F1}">
                <asvg:svgBlip xmlns:asvg="http://schemas.microsoft.com/office/drawing/2016/SVG/main" r:embed="rId59"/>
              </a:ext>
            </a:extLst>
          </a:blip>
          <a:srcRect/>
          <a:stretch>
            <a:fillRect/>
          </a:stretch>
        </p:blipFill>
        <p:spPr>
          <a:xfrm>
            <a:off x="16612061" y="8293754"/>
            <a:ext cx="354967" cy="784064"/>
          </a:xfrm>
          <a:prstGeom prst="rect">
            <a:avLst/>
          </a:prstGeom>
        </p:spPr>
      </p:pic>
      <p:pic>
        <p:nvPicPr>
          <p:cNvPr id="31" name="Picture 31"/>
          <p:cNvPicPr>
            <a:picLocks noChangeAspect="1"/>
          </p:cNvPicPr>
          <p:nvPr/>
        </p:nvPicPr>
        <p:blipFill>
          <a:blip r:embed="rId60" cstate="print">
            <a:extLst>
              <a:ext uri="{28A0092B-C50C-407E-A947-70E740481C1C}">
                <a14:useLocalDpi xmlns:a14="http://schemas.microsoft.com/office/drawing/2010/main" val="0"/>
              </a:ext>
              <a:ext uri="{96DAC541-7B7A-43D3-8B79-37D633B846F1}">
                <asvg:svgBlip xmlns:asvg="http://schemas.microsoft.com/office/drawing/2016/SVG/main" r:embed="rId61"/>
              </a:ext>
            </a:extLst>
          </a:blip>
          <a:srcRect/>
          <a:stretch>
            <a:fillRect/>
          </a:stretch>
        </p:blipFill>
        <p:spPr>
          <a:xfrm>
            <a:off x="8797828" y="8331240"/>
            <a:ext cx="684138" cy="746579"/>
          </a:xfrm>
          <a:prstGeom prst="rect">
            <a:avLst/>
          </a:prstGeom>
        </p:spPr>
      </p:pic>
      <p:grpSp>
        <p:nvGrpSpPr>
          <p:cNvPr id="32" name="Group 32"/>
          <p:cNvGrpSpPr/>
          <p:nvPr/>
        </p:nvGrpSpPr>
        <p:grpSpPr>
          <a:xfrm>
            <a:off x="571157" y="197312"/>
            <a:ext cx="15129990" cy="9854621"/>
            <a:chOff x="0" y="0"/>
            <a:chExt cx="20173320" cy="13139494"/>
          </a:xfrm>
        </p:grpSpPr>
        <p:sp>
          <p:nvSpPr>
            <p:cNvPr id="33" name="TextBox 33"/>
            <p:cNvSpPr txBox="1"/>
            <p:nvPr/>
          </p:nvSpPr>
          <p:spPr>
            <a:xfrm>
              <a:off x="0" y="-9525"/>
              <a:ext cx="20173320" cy="1139825"/>
            </a:xfrm>
            <a:prstGeom prst="rect">
              <a:avLst/>
            </a:prstGeom>
          </p:spPr>
          <p:txBody>
            <a:bodyPr lIns="0" tIns="0" rIns="0" bIns="0" rtlCol="0" anchor="t">
              <a:spAutoFit/>
            </a:bodyPr>
            <a:lstStyle/>
            <a:p>
              <a:pPr>
                <a:lnSpc>
                  <a:spcPts val="6720"/>
                </a:lnSpc>
              </a:pPr>
              <a:r>
                <a:rPr lang="en-US" sz="5600">
                  <a:solidFill>
                    <a:srgbClr val="042B82"/>
                  </a:solidFill>
                  <a:latin typeface="Open Sauce SemiBold"/>
                </a:rPr>
                <a:t>Resource Page</a:t>
              </a:r>
            </a:p>
          </p:txBody>
        </p:sp>
        <p:sp>
          <p:nvSpPr>
            <p:cNvPr id="34" name="TextBox 34"/>
            <p:cNvSpPr txBox="1"/>
            <p:nvPr/>
          </p:nvSpPr>
          <p:spPr>
            <a:xfrm>
              <a:off x="0" y="1566408"/>
              <a:ext cx="20173320" cy="11573087"/>
            </a:xfrm>
            <a:prstGeom prst="rect">
              <a:avLst/>
            </a:prstGeom>
          </p:spPr>
          <p:txBody>
            <a:bodyPr lIns="0" tIns="0" rIns="0" bIns="0" rtlCol="0" anchor="t">
              <a:spAutoFit/>
            </a:bodyPr>
            <a:lstStyle/>
            <a:p>
              <a:pPr>
                <a:lnSpc>
                  <a:spcPts val="3639"/>
                </a:lnSpc>
              </a:pPr>
              <a:r>
                <a:rPr lang="en-US" sz="2799">
                  <a:solidFill>
                    <a:srgbClr val="000000"/>
                  </a:solidFill>
                  <a:latin typeface="Open Sauce"/>
                </a:rPr>
                <a:t>1.Oriel STAT A MATRIX Blog. 2022. What is a Medical Device Quality Management System (QMS)?. [ONLINE] Available at: https://www.orielstat.com/blog/medical-device-qms-overview. [Accessed 17 March 2022].</a:t>
              </a:r>
            </a:p>
            <a:p>
              <a:pPr>
                <a:lnSpc>
                  <a:spcPts val="3639"/>
                </a:lnSpc>
              </a:pPr>
              <a:endParaRPr lang="en-US" sz="2799">
                <a:solidFill>
                  <a:srgbClr val="000000"/>
                </a:solidFill>
                <a:latin typeface="Open Sauce"/>
              </a:endParaRPr>
            </a:p>
            <a:p>
              <a:pPr>
                <a:lnSpc>
                  <a:spcPts val="3639"/>
                </a:lnSpc>
              </a:pPr>
              <a:r>
                <a:rPr lang="en-US" sz="2799">
                  <a:solidFill>
                    <a:srgbClr val="000000"/>
                  </a:solidFill>
                  <a:latin typeface="Open Sauce"/>
                </a:rPr>
                <a:t>2.Azamba. 2022. The 6 Pillars of CRM Data Quality - Azamba. [ONLINE] Available at: https://www.azamba.com/2019/08/27/the-6-pillars-of-crm-data-quality/. [Accessed 17</a:t>
              </a:r>
            </a:p>
            <a:p>
              <a:pPr>
                <a:lnSpc>
                  <a:spcPts val="3639"/>
                </a:lnSpc>
              </a:pPr>
              <a:r>
                <a:rPr lang="en-US" sz="2799">
                  <a:solidFill>
                    <a:srgbClr val="000000"/>
                  </a:solidFill>
                  <a:latin typeface="Open Sauce"/>
                </a:rPr>
                <a:t> March 2022].</a:t>
              </a:r>
            </a:p>
            <a:p>
              <a:pPr>
                <a:lnSpc>
                  <a:spcPts val="3639"/>
                </a:lnSpc>
              </a:pPr>
              <a:endParaRPr lang="en-US" sz="2799">
                <a:solidFill>
                  <a:srgbClr val="000000"/>
                </a:solidFill>
                <a:latin typeface="Open Sauce"/>
              </a:endParaRPr>
            </a:p>
            <a:p>
              <a:pPr>
                <a:lnSpc>
                  <a:spcPts val="3639"/>
                </a:lnSpc>
              </a:pPr>
              <a:r>
                <a:rPr lang="en-US" sz="2799">
                  <a:solidFill>
                    <a:srgbClr val="000000"/>
                  </a:solidFill>
                  <a:latin typeface="Open Sauce"/>
                </a:rPr>
                <a:t>3.Tesco PLC. 2022. Product safety &amp; quality - Tesco PLC. [ONLINE] Available at: https://www.tescoplc.com/sustainability/documents/policies/product-safety-quality/. [Accessed 17 March 2022].</a:t>
              </a:r>
            </a:p>
            <a:p>
              <a:pPr>
                <a:lnSpc>
                  <a:spcPts val="3639"/>
                </a:lnSpc>
              </a:pPr>
              <a:endParaRPr lang="en-US" sz="2799">
                <a:solidFill>
                  <a:srgbClr val="000000"/>
                </a:solidFill>
                <a:latin typeface="Open Sauce"/>
              </a:endParaRPr>
            </a:p>
            <a:p>
              <a:pPr>
                <a:lnSpc>
                  <a:spcPts val="3639"/>
                </a:lnSpc>
              </a:pPr>
              <a:r>
                <a:rPr lang="en-US" sz="2799">
                  <a:solidFill>
                    <a:srgbClr val="000000"/>
                  </a:solidFill>
                  <a:latin typeface="Open Sauce"/>
                </a:rPr>
                <a:t>4.Cloud Integrate. 2022. Top Tips to Improve Salesforce Data Quality - Cloud Integrate. [ONLINE] Available at: https://cloud-integrate.com/top-tips-to-improve-salesforce-data-quality/. [Accessed 17 March 2022].</a:t>
              </a:r>
            </a:p>
            <a:p>
              <a:pPr>
                <a:lnSpc>
                  <a:spcPts val="3639"/>
                </a:lnSpc>
              </a:pPr>
              <a:endParaRPr lang="en-US" sz="2799">
                <a:solidFill>
                  <a:srgbClr val="000000"/>
                </a:solidFill>
                <a:latin typeface="Open Sauce"/>
              </a:endParaRPr>
            </a:p>
            <a:p>
              <a:pPr>
                <a:lnSpc>
                  <a:spcPts val="3640"/>
                </a:lnSpc>
              </a:pPr>
              <a:r>
                <a:rPr lang="en-US" sz="2800">
                  <a:solidFill>
                    <a:srgbClr val="000000"/>
                  </a:solidFill>
                  <a:latin typeface="Open Sauce"/>
                </a:rPr>
                <a:t>5.www.tescoplc.com. 2022. No page title. [ONLINE] Available at: https://www.tescoplc.com/media/757589/tesco_annual_report_2021.pdf. [Accessed 17 March 2022].</a:t>
              </a: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5505795"/>
            <a:ext cx="6120181" cy="450215"/>
          </a:xfrm>
          <a:prstGeom prst="rect">
            <a:avLst/>
          </a:prstGeom>
        </p:spPr>
        <p:txBody>
          <a:bodyPr lIns="0" tIns="0" rIns="0" bIns="0" rtlCol="0" anchor="t">
            <a:spAutoFit/>
          </a:bodyPr>
          <a:lstStyle/>
          <a:p>
            <a:pPr>
              <a:lnSpc>
                <a:spcPts val="3640"/>
              </a:lnSpc>
            </a:pPr>
            <a:endParaRPr/>
          </a:p>
        </p:txBody>
      </p:sp>
      <p:grpSp>
        <p:nvGrpSpPr>
          <p:cNvPr id="3" name="Group 3"/>
          <p:cNvGrpSpPr/>
          <p:nvPr/>
        </p:nvGrpSpPr>
        <p:grpSpPr>
          <a:xfrm>
            <a:off x="33810" y="-614362"/>
            <a:ext cx="17225490" cy="9978446"/>
            <a:chOff x="0" y="0"/>
            <a:chExt cx="22967320" cy="13304595"/>
          </a:xfrm>
        </p:grpSpPr>
        <p:sp>
          <p:nvSpPr>
            <p:cNvPr id="4" name="TextBox 4"/>
            <p:cNvSpPr txBox="1"/>
            <p:nvPr/>
          </p:nvSpPr>
          <p:spPr>
            <a:xfrm>
              <a:off x="0" y="-9525"/>
              <a:ext cx="22967320" cy="1139825"/>
            </a:xfrm>
            <a:prstGeom prst="rect">
              <a:avLst/>
            </a:prstGeom>
          </p:spPr>
          <p:txBody>
            <a:bodyPr lIns="0" tIns="0" rIns="0" bIns="0" rtlCol="0" anchor="t">
              <a:spAutoFit/>
            </a:bodyPr>
            <a:lstStyle/>
            <a:p>
              <a:pPr>
                <a:lnSpc>
                  <a:spcPts val="6720"/>
                </a:lnSpc>
              </a:pPr>
              <a:r>
                <a:rPr lang="en-US" sz="5600">
                  <a:solidFill>
                    <a:srgbClr val="042B82"/>
                  </a:solidFill>
                  <a:latin typeface="Open Sauce SemiBold"/>
                </a:rPr>
                <a:t>Resource Page</a:t>
              </a:r>
            </a:p>
          </p:txBody>
        </p:sp>
        <p:sp>
          <p:nvSpPr>
            <p:cNvPr id="5" name="TextBox 5"/>
            <p:cNvSpPr txBox="1"/>
            <p:nvPr/>
          </p:nvSpPr>
          <p:spPr>
            <a:xfrm>
              <a:off x="0" y="1566408"/>
              <a:ext cx="22967320" cy="11738187"/>
            </a:xfrm>
            <a:prstGeom prst="rect">
              <a:avLst/>
            </a:prstGeom>
          </p:spPr>
          <p:txBody>
            <a:bodyPr lIns="0" tIns="0" rIns="0" bIns="0" rtlCol="0" anchor="t">
              <a:spAutoFit/>
            </a:bodyPr>
            <a:lstStyle/>
            <a:p>
              <a:pPr>
                <a:lnSpc>
                  <a:spcPts val="3639"/>
                </a:lnSpc>
              </a:pPr>
              <a:r>
                <a:rPr lang="en-US" sz="2799">
                  <a:solidFill>
                    <a:srgbClr val="000000"/>
                  </a:solidFill>
                  <a:latin typeface="Open Sauce"/>
                </a:rPr>
                <a:t>6.Smartsheet. 2022. All About Total Quality Management (TQM) | Smartsheet. [ONLINE] Available at: https://www.smartsheet.com/total-quality-management. [Accessed 17 March 2022].</a:t>
              </a:r>
            </a:p>
            <a:p>
              <a:pPr>
                <a:lnSpc>
                  <a:spcPts val="3639"/>
                </a:lnSpc>
              </a:pPr>
              <a:endParaRPr lang="en-US" sz="2799">
                <a:solidFill>
                  <a:srgbClr val="000000"/>
                </a:solidFill>
                <a:latin typeface="Open Sauce"/>
              </a:endParaRPr>
            </a:p>
            <a:p>
              <a:pPr>
                <a:lnSpc>
                  <a:spcPts val="3639"/>
                </a:lnSpc>
              </a:pPr>
              <a:r>
                <a:rPr lang="en-US" sz="2799">
                  <a:solidFill>
                    <a:srgbClr val="000000"/>
                  </a:solidFill>
                  <a:latin typeface="Open Sauce"/>
                </a:rPr>
                <a:t>7.Economics Help. 2022. Costs and Benefit of Tescos - Economics Help. [ONLINE] Available at: https://www.economicshelp.org/blog/96/retail/costs-and-benefit-of-tescos/. [Accessed 17 March 2022].</a:t>
              </a:r>
            </a:p>
            <a:p>
              <a:pPr>
                <a:lnSpc>
                  <a:spcPts val="3639"/>
                </a:lnSpc>
              </a:pPr>
              <a:endParaRPr lang="en-US" sz="2799">
                <a:solidFill>
                  <a:srgbClr val="000000"/>
                </a:solidFill>
                <a:latin typeface="Open Sauce"/>
              </a:endParaRPr>
            </a:p>
            <a:p>
              <a:pPr>
                <a:lnSpc>
                  <a:spcPts val="3639"/>
                </a:lnSpc>
              </a:pPr>
              <a:r>
                <a:rPr lang="en-US" sz="2799">
                  <a:solidFill>
                    <a:srgbClr val="000000"/>
                  </a:solidFill>
                  <a:latin typeface="Open Sauce"/>
                </a:rPr>
                <a:t>8.the Guardian. 2022. Tesco suppliers say retailer worst at following grocery code of practice | Tesco | The Guardian. [ONLINE] Available at: https://www.theguardian.com/business/2015/jun/22/tesco-suppliers-say-retailer-worst-at-following-grocery-code-of-practice. [Accessed 17 March 2022].</a:t>
              </a:r>
            </a:p>
            <a:p>
              <a:pPr>
                <a:lnSpc>
                  <a:spcPts val="3639"/>
                </a:lnSpc>
              </a:pPr>
              <a:endParaRPr lang="en-US" sz="2799">
                <a:solidFill>
                  <a:srgbClr val="000000"/>
                </a:solidFill>
                <a:latin typeface="Open Sauce"/>
              </a:endParaRPr>
            </a:p>
            <a:p>
              <a:pPr>
                <a:lnSpc>
                  <a:spcPts val="3250"/>
                </a:lnSpc>
              </a:pPr>
              <a:r>
                <a:rPr lang="en-US" sz="2500">
                  <a:solidFill>
                    <a:srgbClr val="000000"/>
                  </a:solidFill>
                  <a:latin typeface="Open Sauce"/>
                </a:rPr>
                <a:t>9.Tesco CEO Dave Lewis tells court of "surprise" &amp; "shock" over accounting scandal - Retail Gazette. 2022. Tesco CEO Dave Lewis tells court of "surprise" &amp; "shock" over accounting scandal - Retail Gazette. [ONLINE] Available at: https://www.retailgazette.co.uk/blog/2017/11/tesco-ceo-dave-lewis-tells-court-surprise-shock-accounting-scandal/. [Accessed 17 March 2022].</a:t>
              </a:r>
            </a:p>
            <a:p>
              <a:pPr>
                <a:lnSpc>
                  <a:spcPts val="3250"/>
                </a:lnSpc>
              </a:pPr>
              <a:endParaRPr lang="en-US" sz="2500">
                <a:solidFill>
                  <a:srgbClr val="000000"/>
                </a:solidFill>
                <a:latin typeface="Open Sauce"/>
              </a:endParaRPr>
            </a:p>
            <a:p>
              <a:pPr>
                <a:lnSpc>
                  <a:spcPts val="3250"/>
                </a:lnSpc>
              </a:pPr>
              <a:r>
                <a:rPr lang="en-US" sz="2500">
                  <a:solidFill>
                    <a:srgbClr val="000000"/>
                  </a:solidFill>
                  <a:latin typeface="Open Sauce"/>
                </a:rPr>
                <a:t>10.Ethical Consumer. 2022. Tesco ethical issues | Ethical Consumer. [ONLINE] Available at: https://www.ethicalconsumer.org/company-profile/tesco-plc. [Accessed 17 March 2022].</a:t>
              </a:r>
            </a:p>
            <a:p>
              <a:pPr>
                <a:lnSpc>
                  <a:spcPts val="3639"/>
                </a:lnSpc>
              </a:pPr>
              <a:endParaRPr lang="en-US" sz="2500">
                <a:solidFill>
                  <a:srgbClr val="000000"/>
                </a:solidFill>
                <a:latin typeface="Open Sauce"/>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1056</Words>
  <Application>Microsoft Office PowerPoint</Application>
  <PresentationFormat>Custom</PresentationFormat>
  <Paragraphs>108</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Open Sauce SemiBold</vt:lpstr>
      <vt:lpstr>Calibri</vt:lpstr>
      <vt:lpstr>Open Sauce Bold</vt:lpstr>
      <vt:lpstr>Open Sauce</vt:lpstr>
      <vt:lpstr>Sunborn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Natalia Michalak 1815759</dc:title>
  <cp:lastModifiedBy>Maria Heffernan</cp:lastModifiedBy>
  <cp:revision>2</cp:revision>
  <dcterms:created xsi:type="dcterms:W3CDTF">2006-08-16T00:00:00Z</dcterms:created>
  <dcterms:modified xsi:type="dcterms:W3CDTF">2022-05-03T10:11:39Z</dcterms:modified>
  <dc:identifier>DAE7Vf2h1y8</dc:identifier>
</cp:coreProperties>
</file>