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19"/>
  </p:notesMasterIdLst>
  <p:sldIdLst>
    <p:sldId id="256" r:id="rId2"/>
    <p:sldId id="257" r:id="rId3"/>
    <p:sldId id="259" r:id="rId4"/>
    <p:sldId id="260" r:id="rId5"/>
    <p:sldId id="261" r:id="rId6"/>
    <p:sldId id="273" r:id="rId7"/>
    <p:sldId id="271" r:id="rId8"/>
    <p:sldId id="274" r:id="rId9"/>
    <p:sldId id="275" r:id="rId10"/>
    <p:sldId id="276" r:id="rId11"/>
    <p:sldId id="277" r:id="rId12"/>
    <p:sldId id="278" r:id="rId13"/>
    <p:sldId id="280" r:id="rId14"/>
    <p:sldId id="268" r:id="rId15"/>
    <p:sldId id="281" r:id="rId16"/>
    <p:sldId id="269" r:id="rId17"/>
    <p:sldId id="270"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D080824-1FFB-41E0-AE7F-D40405484EA7}" type="datetimeFigureOut">
              <a:rPr lang="en-US" smtClean="0"/>
              <a:pPr/>
              <a:t>6/29/2023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A5CE38-146E-4E21-826C-F87E8E59AB2C}" type="slidenum">
              <a:rPr lang="en-US" smtClean="0"/>
              <a:pPr/>
              <a:t>‹#›</a:t>
            </a:fld>
            <a:endParaRPr lang="en-US"/>
          </a:p>
        </p:txBody>
      </p:sp>
    </p:spTree>
    <p:extLst>
      <p:ext uri="{BB962C8B-B14F-4D97-AF65-F5344CB8AC3E}">
        <p14:creationId xmlns:p14="http://schemas.microsoft.com/office/powerpoint/2010/main" val="40540051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b="0" i="1" u="none" strike="noStrike" kern="1200" dirty="0">
                <a:solidFill>
                  <a:schemeClr val="tx1"/>
                </a:solidFill>
                <a:effectLst/>
                <a:latin typeface="+mn-lt"/>
                <a:ea typeface="+mn-ea"/>
                <a:cs typeface="+mn-cs"/>
              </a:rPr>
              <a:t>Workplace Achievements </a:t>
            </a:r>
            <a:r>
              <a:rPr lang="en-US" sz="1200" b="0" i="0" u="none" strike="noStrike" kern="1200" dirty="0">
                <a:solidFill>
                  <a:schemeClr val="tx1"/>
                </a:solidFill>
                <a:effectLst/>
                <a:latin typeface="+mn-lt"/>
                <a:ea typeface="+mn-ea"/>
                <a:cs typeface="+mn-cs"/>
              </a:rPr>
              <a:t>are illustrated as the things which had a lasting consequence for the company and professional development of a worker. </a:t>
            </a:r>
            <a:endParaRPr lang="en-US" b="1"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E3A5CE38-146E-4E21-826C-F87E8E59AB2C}" type="slidenum">
              <a:rPr lang="en-US" smtClean="0"/>
              <a:pPr/>
              <a:t>2</a:t>
            </a:fld>
            <a:endParaRPr lang="en-US"/>
          </a:p>
        </p:txBody>
      </p:sp>
    </p:spTree>
    <p:extLst>
      <p:ext uri="{BB962C8B-B14F-4D97-AF65-F5344CB8AC3E}">
        <p14:creationId xmlns:p14="http://schemas.microsoft.com/office/powerpoint/2010/main" val="1135201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0" u="none" strike="noStrike" kern="1200" dirty="0">
                <a:solidFill>
                  <a:schemeClr val="tx1"/>
                </a:solidFill>
                <a:effectLst/>
                <a:latin typeface="Arial" panose="020B0604020202020204" pitchFamily="34" charset="0"/>
                <a:ea typeface="+mn-ea"/>
                <a:cs typeface="Arial" panose="020B0604020202020204" pitchFamily="34" charset="0"/>
              </a:rPr>
              <a:t>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As stated by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Samul</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(2019,p. 267), workplace Achievement is necessary because it plays a crucial role in helping the workers to</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 increase their concentration</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in executing their role in a systematic manner. In this context, the staff motivation, types of motivation and the primary motivation theories are discussed in a detailed manner with examples.</a:t>
            </a:r>
            <a:endParaRPr lang="en-US" b="0" dirty="0">
              <a:effectLst/>
              <a:latin typeface="Arial" panose="020B0604020202020204" pitchFamily="34" charset="0"/>
              <a:cs typeface="Arial" panose="020B0604020202020204" pitchFamily="34" charset="0"/>
            </a:endParaRPr>
          </a:p>
          <a:p>
            <a:br>
              <a:rPr lang="en-US" dirty="0">
                <a:latin typeface="Arial" panose="020B0604020202020204" pitchFamily="34" charset="0"/>
                <a:cs typeface="Arial" panose="020B0604020202020204" pitchFamily="34" charset="0"/>
              </a:rPr>
            </a:br>
            <a:endParaRPr lang="en-GB" sz="1200" b="1"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E3A5CE38-146E-4E21-826C-F87E8E59AB2C}" type="slidenum">
              <a:rPr lang="en-US" smtClean="0"/>
              <a:pPr/>
              <a:t>3</a:t>
            </a:fld>
            <a:endParaRPr lang="en-US"/>
          </a:p>
        </p:txBody>
      </p:sp>
    </p:spTree>
    <p:extLst>
      <p:ext uri="{BB962C8B-B14F-4D97-AF65-F5344CB8AC3E}">
        <p14:creationId xmlns:p14="http://schemas.microsoft.com/office/powerpoint/2010/main" val="32977842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As cited by Armstrong, and Taylor, (2023), the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direction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resembles what activities a worker is trying to do whereas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effort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provides a clarity on how hard an employee is trying to perform. It is a positive and mutual connection between staff and the organization.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Motivation of the staff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is illustrated as the desire and energy which makes the employees of an organization to remain continuously interested as well as dedicated towards their role and responsibilities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Girdwichai</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and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Sriviboon</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2020)</a:t>
            </a:r>
            <a:endParaRPr lang="en-US" b="1" dirty="0">
              <a:solidFill>
                <a:schemeClr val="tx1"/>
              </a:solidFill>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E3A5CE38-146E-4E21-826C-F87E8E59AB2C}" type="slidenum">
              <a:rPr lang="en-US" smtClean="0"/>
              <a:pPr/>
              <a:t>4</a:t>
            </a:fld>
            <a:endParaRPr lang="en-US"/>
          </a:p>
        </p:txBody>
      </p:sp>
    </p:spTree>
    <p:extLst>
      <p:ext uri="{BB962C8B-B14F-4D97-AF65-F5344CB8AC3E}">
        <p14:creationId xmlns:p14="http://schemas.microsoft.com/office/powerpoint/2010/main" val="39843185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According to Ali, and Anwar, (2021,p. 22), it is also responsible for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effective resource consumption, ensuring continuous self development, reducing the level of employee turnover rate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and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upgrading the morality of the staff.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One of the relevant examples is the retail clothing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organisation</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Marks &amp; Spencer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which inspires the workers by nominating each of them to the line manager of the departments announcing the best performer and other ways to reward their hard work are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discounted health cash plan, dental cover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and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gym membership.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Another relevant example is of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Apple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which inspires their staff through a bonus 3-5% of their primary salary.   </a:t>
            </a:r>
            <a:endParaRPr lang="en-US" b="0" dirty="0">
              <a:effectLst/>
              <a:latin typeface="Arial" panose="020B0604020202020204" pitchFamily="34" charset="0"/>
              <a:cs typeface="Arial" panose="020B0604020202020204" pitchFamily="34" charset="0"/>
            </a:endParaRPr>
          </a:p>
          <a:p>
            <a:pPr algn="just"/>
            <a:br>
              <a:rPr lang="en-US" dirty="0">
                <a:latin typeface="Arial" panose="020B0604020202020204" pitchFamily="34" charset="0"/>
                <a:cs typeface="Arial" panose="020B0604020202020204" pitchFamily="34" charset="0"/>
              </a:rPr>
            </a:br>
            <a:endParaRPr lang="en-US" sz="1200" b="1"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E3A5CE38-146E-4E21-826C-F87E8E59AB2C}" type="slidenum">
              <a:rPr lang="en-US" smtClean="0"/>
              <a:pPr/>
              <a:t>5</a:t>
            </a:fld>
            <a:endParaRPr lang="en-US"/>
          </a:p>
        </p:txBody>
      </p:sp>
    </p:spTree>
    <p:extLst>
      <p:ext uri="{BB962C8B-B14F-4D97-AF65-F5344CB8AC3E}">
        <p14:creationId xmlns:p14="http://schemas.microsoft.com/office/powerpoint/2010/main" val="15621858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One of the significant examples of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intrinsic motivation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is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job enrichment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which the largest supermarket chain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Tesco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arranges with various team activities. As a result, success helps a particular employee to get the facility of pension and sickness schemes. As depicted by Fischer,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et al.,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(2019,p. 137),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intrinsic motivation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is necessary because it is accountable for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persistence of task, for supervising a project through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and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empowering exploration of solutions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along with creative ideas and opinions. It is difficult to foster and can be retained for a long period of time. </a:t>
            </a:r>
            <a:endParaRPr lang="en-US" b="0" dirty="0">
              <a:effectLst/>
              <a:latin typeface="Arial" panose="020B0604020202020204" pitchFamily="34" charset="0"/>
              <a:cs typeface="Arial" panose="020B0604020202020204" pitchFamily="34" charset="0"/>
            </a:endParaRPr>
          </a:p>
          <a:p>
            <a:pPr algn="just"/>
            <a:br>
              <a:rPr lang="en-US" dirty="0">
                <a:latin typeface="Arial" panose="020B0604020202020204" pitchFamily="34" charset="0"/>
                <a:cs typeface="Arial" panose="020B0604020202020204" pitchFamily="34" charset="0"/>
              </a:rPr>
            </a:br>
            <a:endParaRPr lang="en-US" b="1"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E3A5CE38-146E-4E21-826C-F87E8E59AB2C}" type="slidenum">
              <a:rPr lang="en-US" smtClean="0"/>
              <a:pPr/>
              <a:t>6</a:t>
            </a:fld>
            <a:endParaRPr lang="en-US"/>
          </a:p>
        </p:txBody>
      </p:sp>
    </p:spTree>
    <p:extLst>
      <p:ext uri="{BB962C8B-B14F-4D97-AF65-F5344CB8AC3E}">
        <p14:creationId xmlns:p14="http://schemas.microsoft.com/office/powerpoint/2010/main" val="18657102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The various examples of this type of motivation are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bonuses, praises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and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recognition.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For example, the second largest supermarket chain in the United Kingdom,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Sainsbury,</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as a thank you for the hard efforts of the staff gives 3% annual bonus of their salary  and 10% Christmas bonus. Another example is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Amazon U.K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which arranges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Leverage </a:t>
            </a:r>
            <a:r>
              <a:rPr lang="en-US" sz="1200" b="0" i="1" u="none" strike="noStrike" kern="1200" dirty="0" err="1">
                <a:solidFill>
                  <a:schemeClr val="tx1"/>
                </a:solidFill>
                <a:effectLst/>
                <a:latin typeface="Arial" panose="020B0604020202020204" pitchFamily="34" charset="0"/>
                <a:ea typeface="+mn-ea"/>
                <a:cs typeface="Arial" panose="020B0604020202020204" pitchFamily="34" charset="0"/>
              </a:rPr>
              <a:t>Awardco</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to recognize the extraordinary services given by the employees. It is important because it plays a crucial role in ensuring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behaviour</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modification of the employees and induce competitive standards. It is an automatic booster and can be held by a particular worker for a limited time.  </a:t>
            </a:r>
            <a:endParaRPr lang="en-US" b="0" dirty="0">
              <a:effectLst/>
              <a:latin typeface="Arial" panose="020B0604020202020204" pitchFamily="34" charset="0"/>
              <a:cs typeface="Arial" panose="020B0604020202020204" pitchFamily="34" charset="0"/>
            </a:endParaRPr>
          </a:p>
          <a:p>
            <a:pPr algn="just"/>
            <a:br>
              <a:rPr lang="en-US" dirty="0">
                <a:latin typeface="Arial" panose="020B0604020202020204" pitchFamily="34" charset="0"/>
                <a:cs typeface="Arial" panose="020B0604020202020204" pitchFamily="34" charset="0"/>
              </a:rPr>
            </a:br>
            <a:endParaRPr lang="en-US" b="1"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E3A5CE38-146E-4E21-826C-F87E8E59AB2C}" type="slidenum">
              <a:rPr lang="en-US" smtClean="0"/>
              <a:pPr/>
              <a:t>7</a:t>
            </a:fld>
            <a:endParaRPr lang="en-US"/>
          </a:p>
        </p:txBody>
      </p:sp>
    </p:spTree>
    <p:extLst>
      <p:ext uri="{BB962C8B-B14F-4D97-AF65-F5344CB8AC3E}">
        <p14:creationId xmlns:p14="http://schemas.microsoft.com/office/powerpoint/2010/main" val="23284810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1" u="none" strike="noStrike" kern="1200" dirty="0">
                <a:solidFill>
                  <a:schemeClr val="tx1"/>
                </a:solidFill>
                <a:effectLst/>
                <a:latin typeface="+mn-lt"/>
                <a:ea typeface="+mn-ea"/>
                <a:cs typeface="+mn-cs"/>
              </a:rPr>
              <a:t>Motivation </a:t>
            </a:r>
            <a:r>
              <a:rPr lang="en-US" sz="1200" b="0" i="0" u="none" strike="noStrike" kern="1200" dirty="0">
                <a:solidFill>
                  <a:schemeClr val="tx1"/>
                </a:solidFill>
                <a:effectLst/>
                <a:latin typeface="+mn-lt"/>
                <a:ea typeface="+mn-ea"/>
                <a:cs typeface="+mn-cs"/>
              </a:rPr>
              <a:t>of an employee is accountable for lower level of absenteeism, strong retention of the workers and lower level of worker turnover. In this context, the various types of </a:t>
            </a:r>
            <a:r>
              <a:rPr lang="en-US" sz="1200" b="0" i="1" u="none" strike="noStrike" kern="1200" dirty="0">
                <a:solidFill>
                  <a:schemeClr val="tx1"/>
                </a:solidFill>
                <a:effectLst/>
                <a:latin typeface="+mn-lt"/>
                <a:ea typeface="+mn-ea"/>
                <a:cs typeface="+mn-cs"/>
              </a:rPr>
              <a:t>intrinsic </a:t>
            </a:r>
            <a:r>
              <a:rPr lang="en-US" sz="1200" b="0" i="0" u="none" strike="noStrike" kern="1200" dirty="0">
                <a:solidFill>
                  <a:schemeClr val="tx1"/>
                </a:solidFill>
                <a:effectLst/>
                <a:latin typeface="+mn-lt"/>
                <a:ea typeface="+mn-ea"/>
                <a:cs typeface="+mn-cs"/>
              </a:rPr>
              <a:t>and </a:t>
            </a:r>
            <a:r>
              <a:rPr lang="en-US" sz="1200" b="0" i="1" u="none" strike="noStrike" kern="1200" dirty="0">
                <a:solidFill>
                  <a:schemeClr val="tx1"/>
                </a:solidFill>
                <a:effectLst/>
                <a:latin typeface="+mn-lt"/>
                <a:ea typeface="+mn-ea"/>
                <a:cs typeface="+mn-cs"/>
              </a:rPr>
              <a:t>extrinsic </a:t>
            </a:r>
            <a:r>
              <a:rPr lang="en-US" sz="1200" b="0" i="0" u="none" strike="noStrike" kern="1200" dirty="0">
                <a:solidFill>
                  <a:schemeClr val="tx1"/>
                </a:solidFill>
                <a:effectLst/>
                <a:latin typeface="+mn-lt"/>
                <a:ea typeface="+mn-ea"/>
                <a:cs typeface="+mn-cs"/>
              </a:rPr>
              <a:t>motivation are </a:t>
            </a:r>
            <a:r>
              <a:rPr lang="en-US" sz="1200" b="0" i="0" u="none" strike="noStrike" kern="1200" dirty="0" err="1">
                <a:solidFill>
                  <a:schemeClr val="tx1"/>
                </a:solidFill>
                <a:effectLst/>
                <a:latin typeface="+mn-lt"/>
                <a:ea typeface="+mn-ea"/>
                <a:cs typeface="+mn-cs"/>
              </a:rPr>
              <a:t>analysed</a:t>
            </a:r>
            <a:r>
              <a:rPr lang="en-US" sz="1200" b="0" i="0" u="none" strike="noStrike" kern="1200" dirty="0">
                <a:solidFill>
                  <a:schemeClr val="tx1"/>
                </a:solidFill>
                <a:effectLst/>
                <a:latin typeface="+mn-lt"/>
                <a:ea typeface="+mn-ea"/>
                <a:cs typeface="+mn-cs"/>
              </a:rPr>
              <a:t> in an illustrated manner. For example, </a:t>
            </a:r>
            <a:r>
              <a:rPr lang="en-US" sz="1200" b="0" i="1" u="none" strike="noStrike" kern="1200" dirty="0">
                <a:solidFill>
                  <a:schemeClr val="tx1"/>
                </a:solidFill>
                <a:effectLst/>
                <a:latin typeface="+mn-lt"/>
                <a:ea typeface="+mn-ea"/>
                <a:cs typeface="+mn-cs"/>
              </a:rPr>
              <a:t>H&amp;M </a:t>
            </a:r>
            <a:r>
              <a:rPr lang="en-US" sz="1200" b="0" i="0" u="none" strike="noStrike" kern="1200" dirty="0">
                <a:solidFill>
                  <a:schemeClr val="tx1"/>
                </a:solidFill>
                <a:effectLst/>
                <a:latin typeface="+mn-lt"/>
                <a:ea typeface="+mn-ea"/>
                <a:cs typeface="+mn-cs"/>
              </a:rPr>
              <a:t> employees are trained through their </a:t>
            </a:r>
            <a:r>
              <a:rPr lang="en-US" sz="1200" b="0" i="1" u="none" strike="noStrike" kern="1200" dirty="0">
                <a:solidFill>
                  <a:schemeClr val="tx1"/>
                </a:solidFill>
                <a:effectLst/>
                <a:latin typeface="+mn-lt"/>
                <a:ea typeface="+mn-ea"/>
                <a:cs typeface="+mn-cs"/>
              </a:rPr>
              <a:t>Training Program </a:t>
            </a:r>
            <a:r>
              <a:rPr lang="en-US" sz="1200" b="0" i="0" u="none" strike="noStrike" kern="1200" dirty="0">
                <a:solidFill>
                  <a:schemeClr val="tx1"/>
                </a:solidFill>
                <a:effectLst/>
                <a:latin typeface="+mn-lt"/>
                <a:ea typeface="+mn-ea"/>
                <a:cs typeface="+mn-cs"/>
              </a:rPr>
              <a:t>the technical skills of the way of using upgraded sewing machines. For example, the well </a:t>
            </a:r>
            <a:r>
              <a:rPr lang="en-US" sz="1200" b="0" i="0" u="none" strike="noStrike" kern="1200" dirty="0" err="1">
                <a:solidFill>
                  <a:schemeClr val="tx1"/>
                </a:solidFill>
                <a:effectLst/>
                <a:latin typeface="+mn-lt"/>
                <a:ea typeface="+mn-ea"/>
                <a:cs typeface="+mn-cs"/>
              </a:rPr>
              <a:t>recognised</a:t>
            </a:r>
            <a:r>
              <a:rPr lang="en-US" sz="1200" b="0" i="0" u="none" strike="noStrike" kern="1200" dirty="0">
                <a:solidFill>
                  <a:schemeClr val="tx1"/>
                </a:solidFill>
                <a:effectLst/>
                <a:latin typeface="+mn-lt"/>
                <a:ea typeface="+mn-ea"/>
                <a:cs typeface="+mn-cs"/>
              </a:rPr>
              <a:t> company </a:t>
            </a:r>
            <a:r>
              <a:rPr lang="en-US" sz="1200" b="0" i="1" u="none" strike="noStrike" kern="1200" dirty="0">
                <a:solidFill>
                  <a:schemeClr val="tx1"/>
                </a:solidFill>
                <a:effectLst/>
                <a:latin typeface="+mn-lt"/>
                <a:ea typeface="+mn-ea"/>
                <a:cs typeface="+mn-cs"/>
              </a:rPr>
              <a:t>Microsoft</a:t>
            </a:r>
            <a:r>
              <a:rPr lang="en-US" sz="1200" b="0" i="0" u="none" strike="noStrike" kern="1200" dirty="0">
                <a:solidFill>
                  <a:schemeClr val="tx1"/>
                </a:solidFill>
                <a:effectLst/>
                <a:latin typeface="+mn-lt"/>
                <a:ea typeface="+mn-ea"/>
                <a:cs typeface="+mn-cs"/>
              </a:rPr>
              <a:t>’s staff effort to produce innovative products such as </a:t>
            </a:r>
            <a:r>
              <a:rPr lang="en-US" sz="1200" b="0" i="1" u="none" strike="noStrike" kern="1200" dirty="0" err="1">
                <a:solidFill>
                  <a:schemeClr val="tx1"/>
                </a:solidFill>
                <a:effectLst/>
                <a:latin typeface="+mn-lt"/>
                <a:ea typeface="+mn-ea"/>
                <a:cs typeface="+mn-cs"/>
              </a:rPr>
              <a:t>Holoportation</a:t>
            </a:r>
            <a:r>
              <a:rPr lang="en-US" sz="1200" b="0" i="1" u="none" strike="noStrike" kern="1200" dirty="0">
                <a:solidFill>
                  <a:schemeClr val="tx1"/>
                </a:solidFill>
                <a:effectLst/>
                <a:latin typeface="+mn-lt"/>
                <a:ea typeface="+mn-ea"/>
                <a:cs typeface="+mn-cs"/>
              </a:rPr>
              <a:t> </a:t>
            </a:r>
            <a:r>
              <a:rPr lang="en-US" sz="1200" b="0" i="0" u="none" strike="noStrike" kern="1200" dirty="0">
                <a:solidFill>
                  <a:schemeClr val="tx1"/>
                </a:solidFill>
                <a:effectLst/>
                <a:latin typeface="+mn-lt"/>
                <a:ea typeface="+mn-ea"/>
                <a:cs typeface="+mn-cs"/>
              </a:rPr>
              <a:t>which can be </a:t>
            </a:r>
            <a:r>
              <a:rPr lang="en-US" sz="1200" b="0" i="0" u="none" strike="noStrike" kern="1200" dirty="0" err="1">
                <a:solidFill>
                  <a:schemeClr val="tx1"/>
                </a:solidFill>
                <a:effectLst/>
                <a:latin typeface="+mn-lt"/>
                <a:ea typeface="+mn-ea"/>
                <a:cs typeface="+mn-cs"/>
              </a:rPr>
              <a:t>utilised</a:t>
            </a:r>
            <a:r>
              <a:rPr lang="en-US" sz="1200" b="0" i="0" u="none" strike="noStrike" kern="1200" dirty="0">
                <a:solidFill>
                  <a:schemeClr val="tx1"/>
                </a:solidFill>
                <a:effectLst/>
                <a:latin typeface="+mn-lt"/>
                <a:ea typeface="+mn-ea"/>
                <a:cs typeface="+mn-cs"/>
              </a:rPr>
              <a:t> to reconstruct and transmit high quality 3D models. One of the relevant examples is </a:t>
            </a:r>
            <a:r>
              <a:rPr lang="en-US" sz="1200" b="0" i="1" u="none" strike="noStrike" kern="1200" dirty="0">
                <a:solidFill>
                  <a:schemeClr val="tx1"/>
                </a:solidFill>
                <a:effectLst/>
                <a:latin typeface="+mn-lt"/>
                <a:ea typeface="+mn-ea"/>
                <a:cs typeface="+mn-cs"/>
              </a:rPr>
              <a:t>Apple’s </a:t>
            </a:r>
            <a:r>
              <a:rPr lang="en-US" sz="1200" b="0" i="0" u="none" strike="noStrike" kern="1200" dirty="0">
                <a:solidFill>
                  <a:schemeClr val="tx1"/>
                </a:solidFill>
                <a:effectLst/>
                <a:latin typeface="+mn-lt"/>
                <a:ea typeface="+mn-ea"/>
                <a:cs typeface="+mn-cs"/>
              </a:rPr>
              <a:t>workers always aim to grow personally by strengthening their </a:t>
            </a:r>
            <a:r>
              <a:rPr lang="en-US" sz="1200" b="0" i="1" u="none" strike="noStrike" kern="1200" dirty="0">
                <a:solidFill>
                  <a:schemeClr val="tx1"/>
                </a:solidFill>
                <a:effectLst/>
                <a:latin typeface="+mn-lt"/>
                <a:ea typeface="+mn-ea"/>
                <a:cs typeface="+mn-cs"/>
              </a:rPr>
              <a:t>problem solving </a:t>
            </a:r>
            <a:r>
              <a:rPr lang="en-US" sz="1200" b="0" i="0" u="none" strike="noStrike" kern="1200" dirty="0">
                <a:solidFill>
                  <a:schemeClr val="tx1"/>
                </a:solidFill>
                <a:effectLst/>
                <a:latin typeface="+mn-lt"/>
                <a:ea typeface="+mn-ea"/>
                <a:cs typeface="+mn-cs"/>
              </a:rPr>
              <a:t>and </a:t>
            </a:r>
            <a:r>
              <a:rPr lang="en-US" sz="1200" b="0" i="1" u="none" strike="noStrike" kern="1200" dirty="0">
                <a:solidFill>
                  <a:schemeClr val="tx1"/>
                </a:solidFill>
                <a:effectLst/>
                <a:latin typeface="+mn-lt"/>
                <a:ea typeface="+mn-ea"/>
                <a:cs typeface="+mn-cs"/>
              </a:rPr>
              <a:t>customer service abilities. </a:t>
            </a:r>
            <a:endParaRPr lang="en-US" b="0" dirty="0">
              <a:effectLst/>
            </a:endParaRPr>
          </a:p>
          <a:p>
            <a:br>
              <a:rPr lang="en-US" dirty="0"/>
            </a:br>
            <a:endParaRPr lang="en-IN"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3A5CE38-146E-4E21-826C-F87E8E59AB2C}" type="slidenum">
              <a:rPr lang="en-US" smtClean="0"/>
              <a:pPr/>
              <a:t>8</a:t>
            </a:fld>
            <a:endParaRPr lang="en-US"/>
          </a:p>
        </p:txBody>
      </p:sp>
    </p:spTree>
    <p:extLst>
      <p:ext uri="{BB962C8B-B14F-4D97-AF65-F5344CB8AC3E}">
        <p14:creationId xmlns:p14="http://schemas.microsoft.com/office/powerpoint/2010/main" val="14109429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For example,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Aldi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rewards the hard work of the staff by paying an impressive salary which ranges from approximately 10,000 pounds to 77,355 pounds annually.  One of the relevant examples is e-commerce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organisation</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eBay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which follows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Servant Leadership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which aims to evaluate the well being of the employees by guiding them and supporting them. As cited by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Meulders</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(2019,p. 131),</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 fear Based Motivation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is a type which drives the staff to attain something because of the fear. For example,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H&amp;M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works with efforts out of the fear of not getting the exclusive advantages such as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25% of staff discount, birthday leave, festive card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and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special retail on retail employee day.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a:t>
            </a:r>
            <a:endParaRPr lang="en-US" b="0" dirty="0">
              <a:effectLst/>
              <a:latin typeface="Arial" panose="020B0604020202020204" pitchFamily="34" charset="0"/>
              <a:cs typeface="Arial" panose="020B0604020202020204" pitchFamily="34" charset="0"/>
            </a:endParaRPr>
          </a:p>
          <a:p>
            <a:pPr algn="just"/>
            <a:br>
              <a:rPr lang="en-US" dirty="0">
                <a:latin typeface="Arial" panose="020B0604020202020204" pitchFamily="34" charset="0"/>
                <a:cs typeface="Arial" panose="020B0604020202020204" pitchFamily="34" charset="0"/>
              </a:rPr>
            </a:br>
            <a:endParaRPr lang="en-IN"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3A5CE38-146E-4E21-826C-F87E8E59AB2C}" type="slidenum">
              <a:rPr lang="en-US" smtClean="0"/>
              <a:pPr/>
              <a:t>9</a:t>
            </a:fld>
            <a:endParaRPr lang="en-US"/>
          </a:p>
        </p:txBody>
      </p:sp>
    </p:spTree>
    <p:extLst>
      <p:ext uri="{BB962C8B-B14F-4D97-AF65-F5344CB8AC3E}">
        <p14:creationId xmlns:p14="http://schemas.microsoft.com/office/powerpoint/2010/main" val="8746153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fontAlgn="base"/>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Refine the disciplinary standard of the workers </a:t>
            </a:r>
          </a:p>
          <a:p>
            <a:pPr algn="just" rtl="0" fontAlgn="base"/>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Causes resentment among the employees. </a:t>
            </a:r>
          </a:p>
          <a:p>
            <a:pPr algn="just" rtl="0" fontAlgn="base"/>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Assists the artisans of a company to grow better by overcoming self doubt and building confidence. </a:t>
            </a:r>
          </a:p>
          <a:p>
            <a:pPr algn="just" rtl="0" fontAlgn="base"/>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It can be stressful over a period of time leading to depression of the staff. </a:t>
            </a:r>
          </a:p>
          <a:p>
            <a:pPr algn="just"/>
            <a:endParaRPr lang="en-IN"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3A5CE38-146E-4E21-826C-F87E8E59AB2C}" type="slidenum">
              <a:rPr lang="en-US" smtClean="0"/>
              <a:pPr/>
              <a:t>10</a:t>
            </a:fld>
            <a:endParaRPr lang="en-US"/>
          </a:p>
        </p:txBody>
      </p:sp>
    </p:spTree>
    <p:extLst>
      <p:ext uri="{BB962C8B-B14F-4D97-AF65-F5344CB8AC3E}">
        <p14:creationId xmlns:p14="http://schemas.microsoft.com/office/powerpoint/2010/main" val="29817740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Motivation Theories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are described as the study of understanding and interpretation  of driving a worker to work towards a particular goal or result. There are two types of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Motivation Theories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such as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Process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and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Content,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where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Process Theory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explains the reason why a particular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behaviour</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of the worker is initiated. The main Process Theories involve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Adam’s Equity </a:t>
            </a:r>
            <a:endParaRPr lang="en-US" b="0" dirty="0">
              <a:effectLst/>
              <a:latin typeface="Arial" panose="020B0604020202020204" pitchFamily="34" charset="0"/>
              <a:cs typeface="Arial" panose="020B0604020202020204" pitchFamily="34" charset="0"/>
            </a:endParaRPr>
          </a:p>
          <a:p>
            <a:pPr algn="just"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The inputs involve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hard work, skill level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and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enthusiasm,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whereas the outputs include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salary, benefits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as well as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recognition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Davlembayeva</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et al.,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2021, p. 152).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One of the relevant examples is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Primark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which to retain the fairness between the hard work and benefits provide every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labour</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equitable perks of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paid holidays, company store discount of 20%, paid sick leave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and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pension plan.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The importance of the theory lies in the fact that managers can reduce exploitation and build better connections with the workers providing higher levels of satisfaction along with productivity as application of the theory has assisted Primark to achieve an impressive profit margin of 15% as per the annual report 2022 (theguardian.com, 2023). </a:t>
            </a:r>
            <a:endParaRPr lang="en-US" b="0" dirty="0">
              <a:effectLst/>
              <a:latin typeface="Arial" panose="020B0604020202020204" pitchFamily="34" charset="0"/>
              <a:cs typeface="Arial" panose="020B0604020202020204" pitchFamily="34" charset="0"/>
            </a:endParaRPr>
          </a:p>
          <a:p>
            <a:pPr algn="just"/>
            <a:br>
              <a:rPr lang="en-US"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endParaRPr lang="en-IN"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3A5CE38-146E-4E21-826C-F87E8E59AB2C}" type="slidenum">
              <a:rPr lang="en-US" smtClean="0"/>
              <a:pPr/>
              <a:t>11</a:t>
            </a:fld>
            <a:endParaRPr lang="en-US"/>
          </a:p>
        </p:txBody>
      </p:sp>
    </p:spTree>
    <p:extLst>
      <p:ext uri="{BB962C8B-B14F-4D97-AF65-F5344CB8AC3E}">
        <p14:creationId xmlns:p14="http://schemas.microsoft.com/office/powerpoint/2010/main" val="18019328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lgn="just"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Maslow’s Hierarchy of Needs are elucidated with appropriate examples.</a:t>
            </a:r>
            <a:endParaRPr lang="en-US" b="0" dirty="0">
              <a:effectLst/>
              <a:latin typeface="Arial" panose="020B0604020202020204" pitchFamily="34" charset="0"/>
              <a:cs typeface="Arial" panose="020B0604020202020204" pitchFamily="34" charset="0"/>
            </a:endParaRPr>
          </a:p>
          <a:p>
            <a:pPr algn="just" rtl="0"/>
            <a:r>
              <a:rPr lang="en-US" sz="1200" b="1" i="1" u="none" strike="noStrike" kern="1200" dirty="0">
                <a:solidFill>
                  <a:schemeClr val="tx1"/>
                </a:solidFill>
                <a:effectLst/>
                <a:latin typeface="Arial" panose="020B0604020202020204" pitchFamily="34" charset="0"/>
                <a:ea typeface="+mn-ea"/>
                <a:cs typeface="Arial" panose="020B0604020202020204" pitchFamily="34" charset="0"/>
              </a:rPr>
              <a:t>Psychological Needs: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Based on the evidence of Hopper, (2020, p. 2), it determines the basic requirements of the worker for survival such as food, drink and shelter. For example, Sainsbury provides free food to the employees during shifts as part of a 25 million pounds package to guide workers facing  cost of living pressure.  </a:t>
            </a:r>
            <a:endParaRPr lang="en-US" b="0" dirty="0">
              <a:effectLst/>
              <a:latin typeface="Arial" panose="020B0604020202020204" pitchFamily="34" charset="0"/>
              <a:cs typeface="Arial" panose="020B0604020202020204" pitchFamily="34" charset="0"/>
            </a:endParaRPr>
          </a:p>
          <a:p>
            <a:pPr algn="just" rtl="0"/>
            <a:r>
              <a:rPr lang="en-US" sz="1200" b="1" i="1" u="none" strike="noStrike" kern="1200" dirty="0">
                <a:solidFill>
                  <a:schemeClr val="tx1"/>
                </a:solidFill>
                <a:effectLst/>
                <a:latin typeface="Arial" panose="020B0604020202020204" pitchFamily="34" charset="0"/>
                <a:ea typeface="+mn-ea"/>
                <a:cs typeface="Arial" panose="020B0604020202020204" pitchFamily="34" charset="0"/>
              </a:rPr>
              <a:t>Safety Necessities: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It illustrates the safety practices that a worker needs while functioning in a workplace. One of the significant examples is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Apple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which applies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Anti Harassment Law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to protect the staff from mental and physical bullying.  </a:t>
            </a:r>
            <a:endParaRPr lang="en-US" b="0" dirty="0">
              <a:effectLst/>
              <a:latin typeface="Arial" panose="020B0604020202020204" pitchFamily="34" charset="0"/>
              <a:cs typeface="Arial" panose="020B0604020202020204" pitchFamily="34" charset="0"/>
            </a:endParaRPr>
          </a:p>
          <a:p>
            <a:pPr algn="just" rtl="0"/>
            <a:r>
              <a:rPr lang="en-US" sz="1200" b="1" i="1" u="none" strike="noStrike" kern="1200" dirty="0">
                <a:solidFill>
                  <a:schemeClr val="tx1"/>
                </a:solidFill>
                <a:effectLst/>
                <a:latin typeface="Arial" panose="020B0604020202020204" pitchFamily="34" charset="0"/>
                <a:ea typeface="+mn-ea"/>
                <a:cs typeface="Arial" panose="020B0604020202020204" pitchFamily="34" charset="0"/>
              </a:rPr>
              <a:t>Love and Belonging Needs: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It explains the bond and relationship among the workers. For example, H &amp; M  builds connections with staff through interacting through email and360 degree feedback. </a:t>
            </a:r>
            <a:endParaRPr lang="en-US" b="0" dirty="0">
              <a:effectLst/>
              <a:latin typeface="Arial" panose="020B0604020202020204" pitchFamily="34" charset="0"/>
              <a:cs typeface="Arial" panose="020B0604020202020204" pitchFamily="34" charset="0"/>
            </a:endParaRPr>
          </a:p>
          <a:p>
            <a:pPr algn="just" rtl="0"/>
            <a:r>
              <a:rPr lang="en-US" sz="1200" b="1" i="1" u="none" strike="noStrike" kern="1200" dirty="0">
                <a:solidFill>
                  <a:schemeClr val="tx1"/>
                </a:solidFill>
                <a:effectLst/>
                <a:latin typeface="Arial" panose="020B0604020202020204" pitchFamily="34" charset="0"/>
                <a:ea typeface="+mn-ea"/>
                <a:cs typeface="Arial" panose="020B0604020202020204" pitchFamily="34" charset="0"/>
              </a:rPr>
              <a:t>Esteem Needs: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It indicates the  self worth, accomplishment and respect for the workers, and for instance, all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organisations</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in U.K induce Equality Act 2010 for safeguarding the rights of the workers. </a:t>
            </a:r>
            <a:endParaRPr lang="en-US" b="0" dirty="0">
              <a:effectLst/>
              <a:latin typeface="Arial" panose="020B0604020202020204" pitchFamily="34" charset="0"/>
              <a:cs typeface="Arial" panose="020B0604020202020204" pitchFamily="34" charset="0"/>
            </a:endParaRPr>
          </a:p>
          <a:p>
            <a:pPr algn="just" rtl="0"/>
            <a:r>
              <a:rPr lang="en-US" sz="1200" b="1" i="1" u="none" strike="noStrike" kern="1200" dirty="0">
                <a:solidFill>
                  <a:schemeClr val="tx1"/>
                </a:solidFill>
                <a:effectLst/>
                <a:latin typeface="Arial" panose="020B0604020202020204" pitchFamily="34" charset="0"/>
                <a:ea typeface="+mn-ea"/>
                <a:cs typeface="Arial" panose="020B0604020202020204" pitchFamily="34" charset="0"/>
              </a:rPr>
              <a:t>Self Actualization Needs: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It determines the self fulfilment, personal growth and peak experiences of a worker (Hale,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et al.,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2019,p. 110).  For example, Tesco provides benefits like competitive pension, pay advance and pension benefits. The application of this theory has assisted the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organisations</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to inculcate the team spirit and feel security at work. </a:t>
            </a:r>
            <a:endParaRPr lang="en-US" b="0" dirty="0">
              <a:effectLst/>
              <a:latin typeface="Arial" panose="020B0604020202020204" pitchFamily="34" charset="0"/>
              <a:cs typeface="Arial" panose="020B0604020202020204" pitchFamily="34" charset="0"/>
            </a:endParaRPr>
          </a:p>
          <a:p>
            <a:pPr algn="just"/>
            <a:br>
              <a:rPr lang="en-US" dirty="0">
                <a:latin typeface="Arial" panose="020B0604020202020204" pitchFamily="34" charset="0"/>
                <a:cs typeface="Arial" panose="020B0604020202020204" pitchFamily="34" charset="0"/>
              </a:rPr>
            </a:br>
            <a:endParaRPr lang="en-IN"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3A5CE38-146E-4E21-826C-F87E8E59AB2C}" type="slidenum">
              <a:rPr lang="en-US" smtClean="0"/>
              <a:pPr/>
              <a:t>12</a:t>
            </a:fld>
            <a:endParaRPr lang="en-US"/>
          </a:p>
        </p:txBody>
      </p:sp>
    </p:spTree>
    <p:extLst>
      <p:ext uri="{BB962C8B-B14F-4D97-AF65-F5344CB8AC3E}">
        <p14:creationId xmlns:p14="http://schemas.microsoft.com/office/powerpoint/2010/main" val="19644134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It can be assessed that employee motivation is essential because it is responsible for reducing the turnover rate and upgrading the staff behavior.</a:t>
            </a:r>
            <a:r>
              <a:rPr lang="en-US" sz="1200" dirty="0">
                <a:latin typeface="Arial" panose="020B0604020202020204" pitchFamily="34" charset="0"/>
                <a:cs typeface="Arial" panose="020B0604020202020204" pitchFamily="34" charset="0"/>
              </a:rPr>
              <a:t> The various types of motivation such as achievement, reward based, fear based and creative motivation with a special emphasis on the intrinsic as well as extrinsic motivation are analyzed in a detailed manner.</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The motivation theories have been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utilised</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such as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Process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and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Content Theory </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to explain the need for inspiration of staff in various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organisations</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a:t>
            </a:r>
            <a:endParaRPr lang="en-US" b="0" dirty="0">
              <a:effectLst/>
              <a:latin typeface="Arial" panose="020B0604020202020204" pitchFamily="34" charset="0"/>
              <a:cs typeface="Arial" panose="020B0604020202020204" pitchFamily="34" charset="0"/>
            </a:endParaRPr>
          </a:p>
          <a:p>
            <a:pPr algn="just"/>
            <a:br>
              <a:rPr lang="en-US"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a:p>
            <a:pPr marL="0" marR="0" indent="0" algn="just" defTabSz="914400" rtl="0" eaLnBrk="1" fontAlgn="auto" latinLnBrk="0" hangingPunct="1">
              <a:lnSpc>
                <a:spcPct val="100000"/>
              </a:lnSpc>
              <a:spcBef>
                <a:spcPts val="0"/>
              </a:spcBef>
              <a:spcAft>
                <a:spcPts val="0"/>
              </a:spcAft>
              <a:buClrTx/>
              <a:buSzTx/>
              <a:buFontTx/>
              <a:buNone/>
              <a:tabLst/>
              <a:defRPr/>
            </a:pPr>
            <a:endParaRPr lang="en-IN" sz="1200" dirty="0">
              <a:latin typeface="Arial" panose="020B0604020202020204" pitchFamily="34" charset="0"/>
              <a:cs typeface="Arial" panose="020B0604020202020204" pitchFamily="34" charset="0"/>
            </a:endParaRPr>
          </a:p>
          <a:p>
            <a:pPr algn="just"/>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3A5CE38-146E-4E21-826C-F87E8E59AB2C}" type="slidenum">
              <a:rPr lang="en-US" smtClean="0"/>
              <a:pPr/>
              <a:t>13</a:t>
            </a:fld>
            <a:endParaRPr lang="en-US"/>
          </a:p>
        </p:txBody>
      </p:sp>
    </p:spTree>
    <p:extLst>
      <p:ext uri="{BB962C8B-B14F-4D97-AF65-F5344CB8AC3E}">
        <p14:creationId xmlns:p14="http://schemas.microsoft.com/office/powerpoint/2010/main" val="2139783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517DB26-B15E-4303-AFE6-50E8A3A62327}" type="datetimeFigureOut">
              <a:rPr lang="en-US" smtClean="0"/>
              <a:pPr/>
              <a:t>6/29/2023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BA0A92-407E-41AA-B5C0-02270EA960CD}" type="slidenum">
              <a:rPr lang="en-US" smtClean="0"/>
              <a:pPr/>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76034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17DB26-B15E-4303-AFE6-50E8A3A62327}" type="datetimeFigureOut">
              <a:rPr lang="en-US" smtClean="0"/>
              <a:pPr/>
              <a:t>6/29/2023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BA0A92-407E-41AA-B5C0-02270EA960CD}" type="slidenum">
              <a:rPr lang="en-US" smtClean="0"/>
              <a:pPr/>
              <a:t>‹#›</a:t>
            </a:fld>
            <a:endParaRPr lang="en-US"/>
          </a:p>
        </p:txBody>
      </p:sp>
    </p:spTree>
    <p:extLst>
      <p:ext uri="{BB962C8B-B14F-4D97-AF65-F5344CB8AC3E}">
        <p14:creationId xmlns:p14="http://schemas.microsoft.com/office/powerpoint/2010/main" val="5267792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517DB26-B15E-4303-AFE6-50E8A3A62327}" type="datetimeFigureOut">
              <a:rPr lang="en-US" smtClean="0"/>
              <a:pPr/>
              <a:t>6/29/2023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BA0A92-407E-41AA-B5C0-02270EA960CD}" type="slidenum">
              <a:rPr lang="en-US" smtClean="0"/>
              <a:pPr/>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4139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517DB26-B15E-4303-AFE6-50E8A3A62327}" type="datetimeFigureOut">
              <a:rPr lang="en-US" smtClean="0"/>
              <a:pPr/>
              <a:t>6/29/2023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2BA0A92-407E-41AA-B5C0-02270EA960CD}" type="slidenum">
              <a:rPr lang="en-US" smtClean="0"/>
              <a:pPr/>
              <a:t>‹#›</a:t>
            </a:fld>
            <a:endParaRPr lang="en-US"/>
          </a:p>
        </p:txBody>
      </p:sp>
    </p:spTree>
    <p:extLst>
      <p:ext uri="{BB962C8B-B14F-4D97-AF65-F5344CB8AC3E}">
        <p14:creationId xmlns:p14="http://schemas.microsoft.com/office/powerpoint/2010/main" val="1345890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517DB26-B15E-4303-AFE6-50E8A3A62327}" type="datetimeFigureOut">
              <a:rPr lang="en-US" smtClean="0"/>
              <a:pPr/>
              <a:t>6/29/2023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2BA0A92-407E-41AA-B5C0-02270EA960CD}" type="slidenum">
              <a:rPr lang="en-US" smtClean="0"/>
              <a:pPr/>
              <a:t>‹#›</a:t>
            </a:fld>
            <a:endParaRPr lang="en-US"/>
          </a:p>
        </p:txBody>
      </p:sp>
    </p:spTree>
    <p:extLst>
      <p:ext uri="{BB962C8B-B14F-4D97-AF65-F5344CB8AC3E}">
        <p14:creationId xmlns:p14="http://schemas.microsoft.com/office/powerpoint/2010/main" val="341878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517DB26-B15E-4303-AFE6-50E8A3A62327}" type="datetimeFigureOut">
              <a:rPr lang="en-US" smtClean="0"/>
              <a:pPr/>
              <a:t>6/29/2023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2BA0A92-407E-41AA-B5C0-02270EA960CD}" type="slidenum">
              <a:rPr lang="en-US" smtClean="0"/>
              <a:pPr/>
              <a:t>‹#›</a:t>
            </a:fld>
            <a:endParaRPr lang="en-US"/>
          </a:p>
        </p:txBody>
      </p:sp>
    </p:spTree>
    <p:extLst>
      <p:ext uri="{BB962C8B-B14F-4D97-AF65-F5344CB8AC3E}">
        <p14:creationId xmlns:p14="http://schemas.microsoft.com/office/powerpoint/2010/main" val="977434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6517DB26-B15E-4303-AFE6-50E8A3A62327}" type="datetimeFigureOut">
              <a:rPr lang="en-US" smtClean="0"/>
              <a:pPr/>
              <a:t>6/29/2023</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C2BA0A92-407E-41AA-B5C0-02270EA960CD}" type="slidenum">
              <a:rPr lang="en-US" smtClean="0"/>
              <a:pPr/>
              <a:t>‹#›</a:t>
            </a:fld>
            <a:endParaRPr lang="en-US"/>
          </a:p>
        </p:txBody>
      </p:sp>
    </p:spTree>
    <p:extLst>
      <p:ext uri="{BB962C8B-B14F-4D97-AF65-F5344CB8AC3E}">
        <p14:creationId xmlns:p14="http://schemas.microsoft.com/office/powerpoint/2010/main" val="12100374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6517DB26-B15E-4303-AFE6-50E8A3A62327}" type="datetimeFigureOut">
              <a:rPr lang="en-US" smtClean="0"/>
              <a:pPr/>
              <a:t>6/29/2023</a:t>
            </a:fld>
            <a:endParaRPr lang="en-US"/>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2BA0A92-407E-41AA-B5C0-02270EA960CD}" type="slidenum">
              <a:rPr lang="en-US" smtClean="0"/>
              <a:pPr/>
              <a:t>‹#›</a:t>
            </a:fld>
            <a:endParaRPr lang="en-US"/>
          </a:p>
        </p:txBody>
      </p:sp>
    </p:spTree>
    <p:extLst>
      <p:ext uri="{BB962C8B-B14F-4D97-AF65-F5344CB8AC3E}">
        <p14:creationId xmlns:p14="http://schemas.microsoft.com/office/powerpoint/2010/main" val="15450749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517DB26-B15E-4303-AFE6-50E8A3A62327}" type="datetimeFigureOut">
              <a:rPr lang="en-US" smtClean="0"/>
              <a:pPr/>
              <a:t>6/29/2023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2BA0A92-407E-41AA-B5C0-02270EA960CD}" type="slidenum">
              <a:rPr lang="en-US" smtClean="0"/>
              <a:pPr/>
              <a:t>‹#›</a:t>
            </a:fld>
            <a:endParaRPr lang="en-US"/>
          </a:p>
        </p:txBody>
      </p:sp>
    </p:spTree>
    <p:extLst>
      <p:ext uri="{BB962C8B-B14F-4D97-AF65-F5344CB8AC3E}">
        <p14:creationId xmlns:p14="http://schemas.microsoft.com/office/powerpoint/2010/main" val="11465910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17DB26-B15E-4303-AFE6-50E8A3A62327}" type="datetimeFigureOut">
              <a:rPr lang="en-US" smtClean="0"/>
              <a:pPr/>
              <a:t>6/29/2023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BA0A92-407E-41AA-B5C0-02270EA960CD}" type="slidenum">
              <a:rPr lang="en-US" smtClean="0"/>
              <a:pPr/>
              <a:t>‹#›</a:t>
            </a:fld>
            <a:endParaRPr lang="en-US"/>
          </a:p>
        </p:txBody>
      </p:sp>
    </p:spTree>
    <p:extLst>
      <p:ext uri="{BB962C8B-B14F-4D97-AF65-F5344CB8AC3E}">
        <p14:creationId xmlns:p14="http://schemas.microsoft.com/office/powerpoint/2010/main" val="19056298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17DB26-B15E-4303-AFE6-50E8A3A62327}" type="datetimeFigureOut">
              <a:rPr lang="en-US" smtClean="0"/>
              <a:pPr/>
              <a:t>6/29/2023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BA0A92-407E-41AA-B5C0-02270EA960CD}" type="slidenum">
              <a:rPr lang="en-US" smtClean="0"/>
              <a:pPr/>
              <a:t>‹#›</a:t>
            </a:fld>
            <a:endParaRPr lang="en-US"/>
          </a:p>
        </p:txBody>
      </p:sp>
    </p:spTree>
    <p:extLst>
      <p:ext uri="{BB962C8B-B14F-4D97-AF65-F5344CB8AC3E}">
        <p14:creationId xmlns:p14="http://schemas.microsoft.com/office/powerpoint/2010/main" val="26326161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6517DB26-B15E-4303-AFE6-50E8A3A62327}" type="datetimeFigureOut">
              <a:rPr lang="en-US" smtClean="0"/>
              <a:pPr/>
              <a:t>6/29/2023</a:t>
            </a:fld>
            <a:endParaRPr lang="en-US"/>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C2BA0A92-407E-41AA-B5C0-02270EA960CD}" type="slidenum">
              <a:rPr lang="en-US" smtClean="0"/>
              <a:pPr/>
              <a:t>‹#›</a:t>
            </a:fld>
            <a:endParaRPr 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4128734"/>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books.google.com/books?hl=en&amp;lr=&amp;id=3oChEAAAQBAJ&amp;oi=fnd&amp;pg=PP1&amp;dq=Employee+Motivation+armstrong&amp;ots=YFnupmUBSx&amp;sig=c8c8lle9hTx0VM5lVkWnUfeJFsY" TargetMode="External"/><Relationship Id="rId2" Type="http://schemas.openxmlformats.org/officeDocument/2006/relationships/hyperlink" Target="https://link.springer.com/article/10.1007/s10869-018-9602-5" TargetMode="External"/><Relationship Id="rId1" Type="http://schemas.openxmlformats.org/officeDocument/2006/relationships/slideLayout" Target="../slideLayouts/slideLayout2.xml"/><Relationship Id="rId6" Type="http://schemas.openxmlformats.org/officeDocument/2006/relationships/hyperlink" Target="https://search.ebscohost.com/login.aspx?direct=true&amp;profile=ehost&amp;scope=site&amp;authtype=crawler&amp;jrnl=20297017&amp;AN=141606530&amp;h=GgKpCbj2teR4EstpuNZV0a0FOzbZh5FFkJkKhM4S2/lZ64In7hud4LZXLQu7bcjmVaj6V6RZ7XBvfSla9KJG0g==&amp;crl=c" TargetMode="External"/><Relationship Id="rId5" Type="http://schemas.openxmlformats.org/officeDocument/2006/relationships/hyperlink" Target="https://www.frontiersin.org/articles/10.3389/fpsyg.2019.00137/full" TargetMode="External"/><Relationship Id="rId4" Type="http://schemas.openxmlformats.org/officeDocument/2006/relationships/hyperlink" Target="https://www.sciencedirect.com/science/article/pii/S0148296321000485"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pdfs.semanticscholar.org/8bd0/8806b8509359e02b0ecf4a903995fa7a8fb6.pdf" TargetMode="External"/><Relationship Id="rId3" Type="http://schemas.openxmlformats.org/officeDocument/2006/relationships/hyperlink" Target="http://www.christianworldmedia.com/client/docs/603_1585079540_17.pdf" TargetMode="External"/><Relationship Id="rId7" Type="http://schemas.openxmlformats.org/officeDocument/2006/relationships/hyperlink" Target="https://www.mdpi.com/605992" TargetMode="External"/><Relationship Id="rId2" Type="http://schemas.openxmlformats.org/officeDocument/2006/relationships/hyperlink" Target="https://www.tandfonline.com/doi/abs/10.1080/10401334.2018.1456928" TargetMode="External"/><Relationship Id="rId1" Type="http://schemas.openxmlformats.org/officeDocument/2006/relationships/slideLayout" Target="../slideLayouts/slideLayout7.xml"/><Relationship Id="rId6" Type="http://schemas.openxmlformats.org/officeDocument/2006/relationships/hyperlink" Target="https://www.goldenratio.id/index.php/grhrm/article/view/52" TargetMode="External"/><Relationship Id="rId5" Type="http://schemas.openxmlformats.org/officeDocument/2006/relationships/hyperlink" Target="https://www.sciencedirect.com/science/article/pii/S2352154618300640" TargetMode="External"/><Relationship Id="rId4" Type="http://schemas.openxmlformats.org/officeDocument/2006/relationships/hyperlink" Target="https://www.frontiersin.org/articles/10.3389/fnins.2019.00065/full"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8" name="AutoShape 4" descr="Sales Management Trend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6628" name="AutoShape 4" descr="What is International Marketing? definition and meaning - Business Jargon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6631" name="AutoShape 7" descr="International Sales: How to Sell in a Global Market - Salesforce.com"/>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4" name="AutoShape 2" descr="13,921 Teaching Resources Images, Stock Photos &amp; Vectors | Shutterstoc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0485" name="AutoShape 5" descr="Best Teacher Resources Websites | Educational Technology and Mobile Learni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0482" name="AutoShape 2" descr="Business Communication - Definition , Features and Importanc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8" name="TextBox 7"/>
          <p:cNvSpPr txBox="1"/>
          <p:nvPr/>
        </p:nvSpPr>
        <p:spPr>
          <a:xfrm>
            <a:off x="762000" y="52316"/>
            <a:ext cx="7543800" cy="2246769"/>
          </a:xfrm>
          <a:prstGeom prst="rect">
            <a:avLst/>
          </a:prstGeom>
          <a:noFill/>
        </p:spPr>
        <p:txBody>
          <a:bodyPr wrap="square" rtlCol="0">
            <a:spAutoFit/>
          </a:bodyPr>
          <a:lstStyle/>
          <a:p>
            <a:pPr algn="ctr"/>
            <a:endParaRPr lang="en-US" sz="2800" b="1" dirty="0">
              <a:latin typeface="Arial" panose="020B0604020202020204" pitchFamily="34" charset="0"/>
              <a:cs typeface="Arial" panose="020B0604020202020204" pitchFamily="34" charset="0"/>
            </a:endParaRPr>
          </a:p>
          <a:p>
            <a:pPr algn="ctr"/>
            <a:r>
              <a:rPr lang="en-US" sz="2800" b="1" dirty="0">
                <a:latin typeface="Arial" panose="020B0604020202020204" pitchFamily="34" charset="0"/>
                <a:cs typeface="Arial" panose="020B0604020202020204" pitchFamily="34" charset="0"/>
              </a:rPr>
              <a:t>Developing Relationships and Workplace Achievement</a:t>
            </a:r>
            <a:endParaRPr lang="en-US" sz="2800" dirty="0">
              <a:latin typeface="Arial" panose="020B0604020202020204" pitchFamily="34" charset="0"/>
              <a:cs typeface="Arial" panose="020B0604020202020204" pitchFamily="34" charset="0"/>
            </a:endParaRPr>
          </a:p>
          <a:p>
            <a:pPr algn="ctr"/>
            <a:br>
              <a:rPr lang="en-US" sz="2800" dirty="0">
                <a:latin typeface="Arial" panose="020B0604020202020204" pitchFamily="34" charset="0"/>
                <a:cs typeface="Arial" panose="020B0604020202020204" pitchFamily="34" charset="0"/>
              </a:rPr>
            </a:br>
            <a:endParaRPr lang="en-IN" sz="2800" dirty="0">
              <a:latin typeface="Arial" panose="020B0604020202020204" pitchFamily="34" charset="0"/>
              <a:cs typeface="Arial" panose="020B0604020202020204" pitchFamily="34" charset="0"/>
            </a:endParaRPr>
          </a:p>
        </p:txBody>
      </p:sp>
      <p:sp>
        <p:nvSpPr>
          <p:cNvPr id="9" name="TextBox 8"/>
          <p:cNvSpPr txBox="1"/>
          <p:nvPr/>
        </p:nvSpPr>
        <p:spPr>
          <a:xfrm>
            <a:off x="762000" y="1600200"/>
            <a:ext cx="8382000" cy="1881990"/>
          </a:xfrm>
          <a:prstGeom prst="rect">
            <a:avLst/>
          </a:prstGeom>
          <a:noFill/>
        </p:spPr>
        <p:txBody>
          <a:bodyPr wrap="square" rtlCol="0">
            <a:spAutoFit/>
          </a:bodyPr>
          <a:lstStyle/>
          <a:p>
            <a:pPr>
              <a:lnSpc>
                <a:spcPct val="150000"/>
              </a:lnSpc>
            </a:pPr>
            <a:r>
              <a:rPr lang="en-US" sz="2000" b="1" i="1" dirty="0">
                <a:latin typeface="Arial" panose="020B0604020202020204" pitchFamily="34" charset="0"/>
                <a:cs typeface="Arial" panose="020B0604020202020204" pitchFamily="34" charset="0"/>
              </a:rPr>
              <a:t>Student ID:2126492</a:t>
            </a:r>
          </a:p>
          <a:p>
            <a:pPr>
              <a:lnSpc>
                <a:spcPct val="150000"/>
              </a:lnSpc>
            </a:pPr>
            <a:r>
              <a:rPr lang="en-US" sz="2000" b="1" i="1" dirty="0">
                <a:latin typeface="Arial" panose="020B0604020202020204" pitchFamily="34" charset="0"/>
                <a:cs typeface="Arial" panose="020B0604020202020204" pitchFamily="34" charset="0"/>
              </a:rPr>
              <a:t>Student Name: Madalina </a:t>
            </a:r>
            <a:r>
              <a:rPr lang="en-US" sz="2000" b="1" i="1" dirty="0" err="1">
                <a:latin typeface="Arial" panose="020B0604020202020204" pitchFamily="34" charset="0"/>
                <a:cs typeface="Arial" panose="020B0604020202020204" pitchFamily="34" charset="0"/>
              </a:rPr>
              <a:t>Lautaru</a:t>
            </a:r>
            <a:endParaRPr lang="en-US" sz="2000" b="1" i="1" dirty="0">
              <a:latin typeface="Arial" panose="020B0604020202020204" pitchFamily="34" charset="0"/>
              <a:cs typeface="Arial" panose="020B0604020202020204" pitchFamily="34" charset="0"/>
            </a:endParaRPr>
          </a:p>
          <a:p>
            <a:pPr>
              <a:lnSpc>
                <a:spcPct val="150000"/>
              </a:lnSpc>
            </a:pPr>
            <a:r>
              <a:rPr lang="en-US" sz="2000" b="1" i="1" dirty="0">
                <a:latin typeface="Arial" panose="020B0604020202020204" pitchFamily="34" charset="0"/>
                <a:cs typeface="Arial" panose="020B0604020202020204" pitchFamily="34" charset="0"/>
              </a:rPr>
              <a:t>Subject: Developing Relationships and Workplace Achievement</a:t>
            </a:r>
          </a:p>
          <a:p>
            <a:pPr>
              <a:lnSpc>
                <a:spcPct val="150000"/>
              </a:lnSpc>
            </a:pPr>
            <a:r>
              <a:rPr lang="en-US" sz="2000" b="1" i="1" dirty="0">
                <a:latin typeface="Arial" panose="020B0604020202020204" pitchFamily="34" charset="0"/>
                <a:cs typeface="Arial" panose="020B0604020202020204" pitchFamily="34" charset="0"/>
              </a:rPr>
              <a:t>Course Code: BMSW5102</a:t>
            </a:r>
            <a:endParaRPr lang="en-IN" sz="2400" dirty="0">
              <a:latin typeface="Arial" panose="020B0604020202020204" pitchFamily="34" charset="0"/>
              <a:cs typeface="Arial" panose="020B0604020202020204" pitchFamily="34" charset="0"/>
            </a:endParaRPr>
          </a:p>
        </p:txBody>
      </p:sp>
      <p:pic>
        <p:nvPicPr>
          <p:cNvPr id="2050" name="Picture 2" descr="What Is Employee Relations? – Forbes Adviso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15000" y="4495800"/>
            <a:ext cx="2889566" cy="1625758"/>
          </a:xfrm>
          <a:prstGeom prst="rect">
            <a:avLst/>
          </a:prstGeom>
          <a:noFill/>
          <a:ln>
            <a:solidFill>
              <a:srgbClr val="0070C0"/>
            </a:solidFill>
          </a:ln>
          <a:extLst>
            <a:ext uri="{909E8E84-426E-40DD-AFC4-6F175D3DCCD1}">
              <a14:hiddenFill xmlns:a14="http://schemas.microsoft.com/office/drawing/2010/main">
                <a:solidFill>
                  <a:srgbClr val="FFFFFF"/>
                </a:solidFill>
              </a14:hiddenFill>
            </a:ext>
          </a:extLst>
        </p:spPr>
      </p:pic>
      <p:pic>
        <p:nvPicPr>
          <p:cNvPr id="2052" name="Picture 4" descr="Employee Relationship Management - Definition, Meaning, Functions |  Marketing9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47800" y="4371126"/>
            <a:ext cx="2438400" cy="1875106"/>
          </a:xfrm>
          <a:prstGeom prst="rect">
            <a:avLst/>
          </a:prstGeom>
          <a:noFill/>
          <a:ln>
            <a:solidFill>
              <a:schemeClr val="accent6">
                <a:lumMod val="75000"/>
              </a:schemeClr>
            </a:solidFill>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US" sz="3200" b="1" dirty="0"/>
            </a:br>
            <a:br>
              <a:rPr lang="en-US" sz="3200" b="1" dirty="0"/>
            </a:br>
            <a:r>
              <a:rPr lang="en-GB" sz="3600" b="1" dirty="0">
                <a:latin typeface="Arial" panose="020B0604020202020204" pitchFamily="34" charset="0"/>
                <a:cs typeface="Arial" panose="020B0604020202020204" pitchFamily="34" charset="0"/>
              </a:rPr>
              <a:t> Introduction</a:t>
            </a:r>
            <a:br>
              <a:rPr lang="en-IN" sz="3600" b="1" dirty="0">
                <a:latin typeface="Arial" panose="020B0604020202020204" pitchFamily="34" charset="0"/>
                <a:cs typeface="Arial" panose="020B0604020202020204" pitchFamily="34" charset="0"/>
              </a:rPr>
            </a:br>
            <a:br>
              <a:rPr lang="en-US" sz="3600" dirty="0">
                <a:latin typeface="Arial" pitchFamily="34" charset="0"/>
                <a:cs typeface="Arial" pitchFamily="34" charset="0"/>
              </a:rPr>
            </a:br>
            <a:endParaRPr lang="en-US" sz="3600" b="1" dirty="0">
              <a:latin typeface="Arial" pitchFamily="34" charset="0"/>
              <a:cs typeface="Arial" pitchFamily="34" charset="0"/>
            </a:endParaRPr>
          </a:p>
        </p:txBody>
      </p:sp>
      <p:sp>
        <p:nvSpPr>
          <p:cNvPr id="3" name="Content Placeholder 2"/>
          <p:cNvSpPr>
            <a:spLocks noGrp="1"/>
          </p:cNvSpPr>
          <p:nvPr>
            <p:ph idx="1"/>
          </p:nvPr>
        </p:nvSpPr>
        <p:spPr>
          <a:xfrm>
            <a:off x="480060" y="4648200"/>
            <a:ext cx="8229600" cy="1524000"/>
          </a:xfrm>
        </p:spPr>
        <p:txBody>
          <a:bodyPr>
            <a:noAutofit/>
          </a:bodyPr>
          <a:lstStyle/>
          <a:p>
            <a:pPr algn="ctr">
              <a:lnSpc>
                <a:spcPct val="150000"/>
              </a:lnSpc>
              <a:buFont typeface="Wingdings" panose="05000000000000000000" pitchFamily="2" charset="2"/>
              <a:buChar char="q"/>
            </a:pPr>
            <a:r>
              <a:rPr lang="en-US" sz="1600" dirty="0">
                <a:latin typeface="Arial" panose="020B0604020202020204" pitchFamily="34" charset="0"/>
                <a:cs typeface="Arial" panose="020B0604020202020204" pitchFamily="34" charset="0"/>
              </a:rPr>
              <a:t>As per the views of </a:t>
            </a:r>
            <a:r>
              <a:rPr lang="en-US" sz="1600" dirty="0" err="1">
                <a:latin typeface="Arial" panose="020B0604020202020204" pitchFamily="34" charset="0"/>
                <a:cs typeface="Arial" panose="020B0604020202020204" pitchFamily="34" charset="0"/>
              </a:rPr>
              <a:t>Bonaccio</a:t>
            </a:r>
            <a:r>
              <a:rPr lang="en-US" sz="1600" dirty="0">
                <a:latin typeface="Arial" panose="020B0604020202020204" pitchFamily="34" charset="0"/>
                <a:cs typeface="Arial" panose="020B0604020202020204" pitchFamily="34" charset="0"/>
              </a:rPr>
              <a:t>, </a:t>
            </a:r>
            <a:r>
              <a:rPr lang="en-US" sz="1600" i="1" dirty="0">
                <a:latin typeface="Arial" panose="020B0604020202020204" pitchFamily="34" charset="0"/>
                <a:cs typeface="Arial" panose="020B0604020202020204" pitchFamily="34" charset="0"/>
              </a:rPr>
              <a:t>et al.,</a:t>
            </a:r>
            <a:r>
              <a:rPr lang="en-US" sz="1600" dirty="0">
                <a:latin typeface="Arial" panose="020B0604020202020204" pitchFamily="34" charset="0"/>
                <a:cs typeface="Arial" panose="020B0604020202020204" pitchFamily="34" charset="0"/>
              </a:rPr>
              <a:t> (2020,p. 136), </a:t>
            </a:r>
            <a:r>
              <a:rPr lang="en-US" sz="1600" i="1" dirty="0">
                <a:latin typeface="Arial" panose="020B0604020202020204" pitchFamily="34" charset="0"/>
                <a:cs typeface="Arial" panose="020B0604020202020204" pitchFamily="34" charset="0"/>
              </a:rPr>
              <a:t>developing Employee Relations </a:t>
            </a:r>
            <a:r>
              <a:rPr lang="en-US" sz="1600" dirty="0">
                <a:latin typeface="Arial" panose="020B0604020202020204" pitchFamily="34" charset="0"/>
                <a:cs typeface="Arial" panose="020B0604020202020204" pitchFamily="34" charset="0"/>
              </a:rPr>
              <a:t>in a working environment is denoted as the efforts of an institution to build and maintain a positive connection with its workers.</a:t>
            </a:r>
            <a:endParaRPr lang="en-US" sz="1600" b="1" dirty="0">
              <a:latin typeface="Arial" panose="020B0604020202020204" pitchFamily="34" charset="0"/>
              <a:cs typeface="Arial" panose="020B0604020202020204" pitchFamily="34" charset="0"/>
            </a:endParaRPr>
          </a:p>
        </p:txBody>
      </p:sp>
      <p:sp>
        <p:nvSpPr>
          <p:cNvPr id="32770" name="AutoShape 2" descr="Personal and Professional Development Assignment Help"/>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2773" name="AutoShape 5" descr="Where does Personal Development fit into Professional Develop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5602" name="AutoShape 2" descr="International Market: Definition &amp; Explanation - Video &amp; Lesson Transcript  | Study.com"/>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4" name="AutoShape 2" descr="Additional Resources - Center for Teaching Excellence | University of South  Carolin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9458" name="AutoShape 2" descr="Effective Business Communication Skills - Emma Parfitt Proofreading Editing  Service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3078" name="Picture 6" descr="Unit 20 Employee relations Unitary and pluralistic frames Assign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2960" y="2057400"/>
            <a:ext cx="3803631" cy="2173504"/>
          </a:xfrm>
          <a:prstGeom prst="rect">
            <a:avLst/>
          </a:prstGeom>
          <a:noFill/>
          <a:ln>
            <a:solidFill>
              <a:schemeClr val="accent5">
                <a:lumMod val="75000"/>
              </a:schemeClr>
            </a:solidFill>
          </a:ln>
          <a:extLst>
            <a:ext uri="{909E8E84-426E-40DD-AFC4-6F175D3DCCD1}">
              <a14:hiddenFill xmlns:a14="http://schemas.microsoft.com/office/drawing/2010/main">
                <a:solidFill>
                  <a:srgbClr val="FFFFFF"/>
                </a:solidFill>
              </a14:hiddenFill>
            </a:ext>
          </a:extLst>
        </p:spPr>
      </p:pic>
      <p:pic>
        <p:nvPicPr>
          <p:cNvPr id="3080" name="Picture 8" descr="Employee Relationship Management - 5 Tips to do it right - Potential"/>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50960" y="2057400"/>
            <a:ext cx="3530585" cy="2173504"/>
          </a:xfrm>
          <a:prstGeom prst="rect">
            <a:avLst/>
          </a:prstGeom>
          <a:noFill/>
          <a:ln>
            <a:solidFill>
              <a:srgbClr val="FF0000"/>
            </a:solidFill>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1143000"/>
          </a:xfrm>
        </p:spPr>
        <p:txBody>
          <a:bodyPr>
            <a:noAutofit/>
          </a:bodyPr>
          <a:lstStyle/>
          <a:p>
            <a:pPr algn="ctr"/>
            <a:r>
              <a:rPr lang="en-GB" sz="3200" b="1" dirty="0">
                <a:latin typeface="Arial" panose="020B0604020202020204" pitchFamily="34" charset="0"/>
                <a:cs typeface="Arial" panose="020B0604020202020204" pitchFamily="34" charset="0"/>
              </a:rPr>
              <a:t>Introduction: Continuation </a:t>
            </a:r>
            <a:br>
              <a:rPr lang="en-IN" sz="2400" b="1" dirty="0">
                <a:latin typeface="Arial" panose="020B0604020202020204" pitchFamily="34" charset="0"/>
                <a:cs typeface="Arial" panose="020B0604020202020204" pitchFamily="34" charset="0"/>
              </a:rPr>
            </a:br>
            <a:endParaRPr lang="en-US" sz="2400" b="1" dirty="0">
              <a:latin typeface="Arial" pitchFamily="34" charset="0"/>
              <a:cs typeface="Arial" pitchFamily="34" charset="0"/>
            </a:endParaRPr>
          </a:p>
        </p:txBody>
      </p:sp>
      <p:sp>
        <p:nvSpPr>
          <p:cNvPr id="3" name="Content Placeholder 2"/>
          <p:cNvSpPr>
            <a:spLocks noGrp="1"/>
          </p:cNvSpPr>
          <p:nvPr>
            <p:ph idx="1"/>
          </p:nvPr>
        </p:nvSpPr>
        <p:spPr>
          <a:xfrm>
            <a:off x="457200" y="4800600"/>
            <a:ext cx="8229600" cy="1600200"/>
          </a:xfrm>
        </p:spPr>
        <p:txBody>
          <a:bodyPr>
            <a:normAutofit/>
          </a:bodyPr>
          <a:lstStyle/>
          <a:p>
            <a:pPr algn="ctr">
              <a:lnSpc>
                <a:spcPct val="150000"/>
              </a:lnSpc>
              <a:buFont typeface="Wingdings" panose="05000000000000000000" pitchFamily="2" charset="2"/>
              <a:buChar char="§"/>
            </a:pPr>
            <a:r>
              <a:rPr lang="en-US" sz="1600" i="1" dirty="0">
                <a:latin typeface="Arial" panose="020B0604020202020204" pitchFamily="34" charset="0"/>
                <a:cs typeface="Arial" panose="020B0604020202020204" pitchFamily="34" charset="0"/>
              </a:rPr>
              <a:t>Building a positive relationship with the staff </a:t>
            </a:r>
            <a:r>
              <a:rPr lang="en-US" sz="1600" dirty="0">
                <a:latin typeface="Arial" panose="020B0604020202020204" pitchFamily="34" charset="0"/>
                <a:cs typeface="Arial" panose="020B0604020202020204" pitchFamily="34" charset="0"/>
              </a:rPr>
              <a:t>is essential because it plays a crucial role in creating an atmosphere of </a:t>
            </a:r>
            <a:r>
              <a:rPr lang="en-US" sz="1600" i="1" dirty="0">
                <a:latin typeface="Arial" panose="020B0604020202020204" pitchFamily="34" charset="0"/>
                <a:cs typeface="Arial" panose="020B0604020202020204" pitchFamily="34" charset="0"/>
              </a:rPr>
              <a:t>high productivity, fewer chances of workplace conflict </a:t>
            </a:r>
            <a:r>
              <a:rPr lang="en-US" sz="1600" dirty="0">
                <a:latin typeface="Arial" panose="020B0604020202020204" pitchFamily="34" charset="0"/>
                <a:cs typeface="Arial" panose="020B0604020202020204" pitchFamily="34" charset="0"/>
              </a:rPr>
              <a:t>and </a:t>
            </a:r>
            <a:r>
              <a:rPr lang="en-US" sz="1600" i="1" dirty="0">
                <a:latin typeface="Arial" panose="020B0604020202020204" pitchFamily="34" charset="0"/>
                <a:cs typeface="Arial" panose="020B0604020202020204" pitchFamily="34" charset="0"/>
              </a:rPr>
              <a:t>upgrades trust as well as confidence. </a:t>
            </a:r>
            <a:endParaRPr lang="en-GB" sz="1600" b="1" i="1" dirty="0">
              <a:latin typeface="Arial" pitchFamily="34" charset="0"/>
              <a:cs typeface="Arial" pitchFamily="34" charset="0"/>
            </a:endParaRPr>
          </a:p>
        </p:txBody>
      </p:sp>
      <p:sp>
        <p:nvSpPr>
          <p:cNvPr id="28674" name="AutoShape 2" descr="Human Resources Management ( HRM - Key Words )"/>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3554" name="AutoShape 2" descr="CaféPod - Crunchbase Company Profile &amp; Fundi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7410" name="AutoShape 2" descr="Premium Photo | Fresh green burger on green backgroun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 name="AutoShape 2" descr="Top 10 Challenges faced in Buyer-Supplier Relationship Management"/>
          <p:cNvSpPr>
            <a:spLocks noChangeAspect="1" noChangeArrowheads="1"/>
          </p:cNvSpPr>
          <p:nvPr/>
        </p:nvSpPr>
        <p:spPr bwMode="auto">
          <a:xfrm>
            <a:off x="155575" y="-723900"/>
            <a:ext cx="3038475" cy="1514475"/>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4" name="Picture 3"/>
          <p:cNvPicPr>
            <a:picLocks noChangeAspect="1"/>
          </p:cNvPicPr>
          <p:nvPr/>
        </p:nvPicPr>
        <p:blipFill>
          <a:blip r:embed="rId3"/>
          <a:stretch>
            <a:fillRect/>
          </a:stretch>
        </p:blipFill>
        <p:spPr>
          <a:xfrm>
            <a:off x="2514600" y="1981200"/>
            <a:ext cx="4576762" cy="2657219"/>
          </a:xfrm>
          <a:prstGeom prst="rect">
            <a:avLst/>
          </a:prstGeom>
          <a:ln>
            <a:solidFill>
              <a:schemeClr val="accent2">
                <a:lumMod val="60000"/>
                <a:lumOff val="40000"/>
              </a:schemeClr>
            </a:solid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0100" y="-19522"/>
            <a:ext cx="7543800" cy="1450757"/>
          </a:xfrm>
        </p:spPr>
        <p:txBody>
          <a:bodyPr>
            <a:noAutofit/>
          </a:bodyPr>
          <a:lstStyle/>
          <a:p>
            <a:pPr algn="ctr"/>
            <a:r>
              <a:rPr lang="en-IN" sz="3200" b="1" dirty="0">
                <a:latin typeface="Arial" panose="020B0604020202020204" pitchFamily="34" charset="0"/>
                <a:cs typeface="Arial" panose="020B0604020202020204" pitchFamily="34" charset="0"/>
              </a:rPr>
              <a:t>Explanation of Staff Motivation </a:t>
            </a:r>
            <a:br>
              <a:rPr lang="en-IN" sz="3200" dirty="0">
                <a:latin typeface="Arial" panose="020B0604020202020204" pitchFamily="34" charset="0"/>
                <a:cs typeface="Arial" panose="020B0604020202020204" pitchFamily="34" charset="0"/>
              </a:rPr>
            </a:br>
            <a:br>
              <a:rPr lang="en-IN" sz="3200" dirty="0">
                <a:latin typeface="Arial" panose="020B0604020202020204" pitchFamily="34" charset="0"/>
                <a:cs typeface="Arial" panose="020B0604020202020204" pitchFamily="34" charset="0"/>
              </a:rPr>
            </a:br>
            <a:endParaRPr lang="en-US" sz="3200" b="1" dirty="0">
              <a:latin typeface="Arial" pitchFamily="34" charset="0"/>
              <a:cs typeface="Arial" pitchFamily="34" charset="0"/>
            </a:endParaRPr>
          </a:p>
        </p:txBody>
      </p:sp>
      <p:sp>
        <p:nvSpPr>
          <p:cNvPr id="26626" name="AutoShape 2" descr="Decoding Human Resource Management - Roles and Function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150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1507" name="AutoShape 3" descr="Difference Between Domestic and International Marketing (with Comparison  Chart) - Key Difference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1509" name="AutoShape 5" descr="Difference Between Domestic and International Marketing (with Comparison  Chart) - Key Difference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2" name="AutoShape 2" descr="The Ethics of UK Trade Policy - Lacuna Magazin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4" name="Rectangle 1"/>
          <p:cNvSpPr>
            <a:spLocks noChangeArrowheads="1"/>
          </p:cNvSpPr>
          <p:nvPr/>
        </p:nvSpPr>
        <p:spPr bwMode="auto">
          <a:xfrm>
            <a:off x="1852613" y="16002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a:ln>
                  <a:noFill/>
                </a:ln>
                <a:solidFill>
                  <a:srgbClr val="000000"/>
                </a:solidFill>
                <a:effectLst/>
                <a:latin typeface="Times New Roman" panose="02020603050405020304" pitchFamily="18" charset="0"/>
                <a:cs typeface="Times New Roman" panose="02020603050405020304" pitchFamily="18" charset="0"/>
              </a:rPr>
              <a:t> </a:t>
            </a:r>
            <a:endParaRPr kumimoji="0" 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sz="1800" b="0" i="0" u="none" strike="noStrike" cap="none" normalizeH="0" baseline="0">
                <a:ln>
                  <a:noFill/>
                </a:ln>
                <a:solidFill>
                  <a:schemeClr val="tx1"/>
                </a:solidFill>
                <a:effectLst/>
                <a:latin typeface="Arial" panose="020B0604020202020204" pitchFamily="34" charset="0"/>
              </a:rPr>
            </a:br>
            <a:endParaRPr kumimoji="0" lang="en-US" sz="1800" b="0" i="0" u="none" strike="noStrike" cap="none" normalizeH="0" baseline="0">
              <a:ln>
                <a:noFill/>
              </a:ln>
              <a:solidFill>
                <a:schemeClr val="tx1"/>
              </a:solidFill>
              <a:effectLst/>
              <a:latin typeface="Arial" panose="020B0604020202020204" pitchFamily="34" charset="0"/>
            </a:endParaRPr>
          </a:p>
        </p:txBody>
      </p:sp>
      <p:sp>
        <p:nvSpPr>
          <p:cNvPr id="3" name="TextBox 2"/>
          <p:cNvSpPr txBox="1"/>
          <p:nvPr/>
        </p:nvSpPr>
        <p:spPr>
          <a:xfrm>
            <a:off x="338455" y="3295357"/>
            <a:ext cx="8137032" cy="3001334"/>
          </a:xfrm>
          <a:prstGeom prst="rect">
            <a:avLst/>
          </a:prstGeom>
          <a:noFill/>
        </p:spPr>
        <p:txBody>
          <a:bodyPr wrap="square" rtlCol="0">
            <a:spAutoFit/>
          </a:bodyPr>
          <a:lstStyle/>
          <a:p>
            <a:pPr marL="285750" indent="-285750" algn="ctr">
              <a:lnSpc>
                <a:spcPct val="150000"/>
              </a:lnSpc>
              <a:buFont typeface="Wingdings" panose="05000000000000000000" pitchFamily="2" charset="2"/>
              <a:buChar char="§"/>
            </a:pPr>
            <a:r>
              <a:rPr lang="en-US" sz="1600" i="1" dirty="0">
                <a:solidFill>
                  <a:schemeClr val="tx1">
                    <a:lumMod val="75000"/>
                    <a:lumOff val="25000"/>
                  </a:schemeClr>
                </a:solidFill>
                <a:latin typeface="Arial" panose="020B0604020202020204" pitchFamily="34" charset="0"/>
                <a:cs typeface="Arial" panose="020B0604020202020204" pitchFamily="34" charset="0"/>
              </a:rPr>
              <a:t>Motivation is the force that energizes, directs and sustains </a:t>
            </a:r>
            <a:r>
              <a:rPr lang="en-US" sz="1600" i="1" dirty="0" err="1">
                <a:solidFill>
                  <a:schemeClr val="tx1">
                    <a:lumMod val="75000"/>
                    <a:lumOff val="25000"/>
                  </a:schemeClr>
                </a:solidFill>
                <a:latin typeface="Arial" panose="020B0604020202020204" pitchFamily="34" charset="0"/>
                <a:cs typeface="Arial" panose="020B0604020202020204" pitchFamily="34" charset="0"/>
              </a:rPr>
              <a:t>behavior;High</a:t>
            </a:r>
            <a:r>
              <a:rPr lang="en-US" sz="1600" i="1" dirty="0">
                <a:solidFill>
                  <a:schemeClr val="tx1">
                    <a:lumMod val="75000"/>
                    <a:lumOff val="25000"/>
                  </a:schemeClr>
                </a:solidFill>
                <a:latin typeface="Arial" panose="020B0604020202020204" pitchFamily="34" charset="0"/>
                <a:cs typeface="Arial" panose="020B0604020202020204" pitchFamily="34" charset="0"/>
              </a:rPr>
              <a:t> performance is achieved by well-motivated people who are prepared to exercise discretionary effort, independently do more than is expected of them. The term ‘motivation’ derives  from the Latin word for movement (Movere).A motive is a reason for doing something. Motivation is the strength and direction of behavior and the factors that influence people to behave in  certain ways. People are motivated when they expect that a course of action its likely to lead to the attainment of  a goal and a valued reward- One that satisfies their need and wants.</a:t>
            </a:r>
          </a:p>
        </p:txBody>
      </p:sp>
      <p:pic>
        <p:nvPicPr>
          <p:cNvPr id="5122" name="Picture 2" descr="5 Steps to Design a Job that Motivates Employees | TechFunne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575" y="968327"/>
            <a:ext cx="4040429" cy="2338090"/>
          </a:xfrm>
          <a:prstGeom prst="rect">
            <a:avLst/>
          </a:prstGeom>
          <a:noFill/>
          <a:ln>
            <a:solidFill>
              <a:schemeClr val="bg2">
                <a:lumMod val="50000"/>
              </a:schemeClr>
            </a:solidFill>
          </a:ln>
          <a:extLst>
            <a:ext uri="{909E8E84-426E-40DD-AFC4-6F175D3DCCD1}">
              <a14:hiddenFill xmlns:a14="http://schemas.microsoft.com/office/drawing/2010/main">
                <a:solidFill>
                  <a:srgbClr val="FFFFFF"/>
                </a:solidFill>
              </a14:hiddenFill>
            </a:ext>
          </a:extLst>
        </p:spPr>
      </p:pic>
      <p:pic>
        <p:nvPicPr>
          <p:cNvPr id="5126" name="Picture 6" descr="Employee Motivation- A Comprehensive Guid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87582" y="901175"/>
            <a:ext cx="3751729" cy="2338090"/>
          </a:xfrm>
          <a:prstGeom prst="rect">
            <a:avLst/>
          </a:prstGeom>
          <a:noFill/>
          <a:ln>
            <a:solidFill>
              <a:schemeClr val="accent2">
                <a:lumMod val="75000"/>
              </a:schemeClr>
            </a:solidFill>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GB" sz="2700" b="1" dirty="0"/>
            </a:br>
            <a:r>
              <a:rPr lang="en-IN" sz="3600" b="1" dirty="0">
                <a:latin typeface="Arial" panose="020B0604020202020204" pitchFamily="34" charset="0"/>
                <a:cs typeface="Arial" panose="020B0604020202020204" pitchFamily="34" charset="0"/>
              </a:rPr>
              <a:t>Explanation of Staff Motivation:</a:t>
            </a:r>
            <a:br>
              <a:rPr lang="en-IN" sz="3600"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Continuation</a:t>
            </a:r>
            <a:br>
              <a:rPr lang="en-IN" sz="3600" b="1" dirty="0">
                <a:latin typeface="Arial" panose="020B0604020202020204" pitchFamily="34" charset="0"/>
                <a:cs typeface="Arial" panose="020B0604020202020204" pitchFamily="34" charset="0"/>
              </a:rPr>
            </a:br>
            <a:endParaRPr lang="en-US" sz="3600" b="1" dirty="0">
              <a:latin typeface="Arial" panose="020B0604020202020204" pitchFamily="34" charset="0"/>
              <a:cs typeface="Arial" panose="020B0604020202020204" pitchFamily="34" charset="0"/>
            </a:endParaRPr>
          </a:p>
        </p:txBody>
      </p:sp>
      <p:sp>
        <p:nvSpPr>
          <p:cNvPr id="15362" name="AutoShape 2" descr="Gibbs Reflective Cycle and Model from 1988 | Marketing91"/>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5 Action Plan Example Templates - Small Business Trend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9458"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9460" name="AutoShape 4" descr="Key Components of an Effective Product Strateg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1" name="TextBox 10"/>
          <p:cNvSpPr txBox="1"/>
          <p:nvPr/>
        </p:nvSpPr>
        <p:spPr>
          <a:xfrm>
            <a:off x="762000" y="5715000"/>
            <a:ext cx="7620000" cy="416011"/>
          </a:xfrm>
          <a:prstGeom prst="rect">
            <a:avLst/>
          </a:prstGeom>
          <a:noFill/>
        </p:spPr>
        <p:txBody>
          <a:bodyPr wrap="square" rtlCol="0">
            <a:spAutoFit/>
          </a:bodyPr>
          <a:lstStyle/>
          <a:p>
            <a:pPr algn="ctr">
              <a:lnSpc>
                <a:spcPct val="150000"/>
              </a:lnSpc>
            </a:pPr>
            <a:endParaRPr lang="en-US" sz="1600" dirty="0">
              <a:latin typeface="Arial" pitchFamily="34" charset="0"/>
              <a:cs typeface="Arial" pitchFamily="34" charset="0"/>
            </a:endParaRPr>
          </a:p>
        </p:txBody>
      </p:sp>
      <p:sp>
        <p:nvSpPr>
          <p:cNvPr id="4" name="TextBox 3"/>
          <p:cNvSpPr txBox="1"/>
          <p:nvPr/>
        </p:nvSpPr>
        <p:spPr>
          <a:xfrm>
            <a:off x="822960" y="4918172"/>
            <a:ext cx="7467600" cy="785343"/>
          </a:xfrm>
          <a:prstGeom prst="rect">
            <a:avLst/>
          </a:prstGeom>
          <a:noFill/>
        </p:spPr>
        <p:txBody>
          <a:bodyPr wrap="square" rtlCol="0">
            <a:spAutoFit/>
          </a:bodyPr>
          <a:lstStyle/>
          <a:p>
            <a:pPr marL="285750" indent="-285750" algn="ctr">
              <a:lnSpc>
                <a:spcPct val="150000"/>
              </a:lnSpc>
              <a:buFont typeface="Arial" panose="020B0604020202020204" pitchFamily="34" charset="0"/>
              <a:buChar char="•"/>
            </a:pPr>
            <a:r>
              <a:rPr lang="en-US" sz="1600" i="1" dirty="0">
                <a:solidFill>
                  <a:schemeClr val="tx1">
                    <a:lumMod val="75000"/>
                    <a:lumOff val="25000"/>
                  </a:schemeClr>
                </a:solidFill>
                <a:latin typeface="Arial" panose="020B0604020202020204" pitchFamily="34" charset="0"/>
                <a:cs typeface="Arial" panose="020B0604020202020204" pitchFamily="34" charset="0"/>
              </a:rPr>
              <a:t>It is essential because inspiring the staff can play a crucial role in allowing the management to meet the goal and objectives of the company. </a:t>
            </a:r>
            <a:endParaRPr lang="en-IN" sz="1600" i="1" dirty="0">
              <a:solidFill>
                <a:schemeClr val="tx1">
                  <a:lumMod val="75000"/>
                  <a:lumOff val="25000"/>
                </a:schemeClr>
              </a:solidFill>
              <a:latin typeface="Arial" panose="020B0604020202020204" pitchFamily="34" charset="0"/>
              <a:cs typeface="Arial" panose="020B0604020202020204" pitchFamily="34" charset="0"/>
            </a:endParaRPr>
          </a:p>
        </p:txBody>
      </p:sp>
      <p:pic>
        <p:nvPicPr>
          <p:cNvPr id="6146" name="Picture 2" descr="Top 5 ways to increase employee motivation using Rewards in 202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24100" y="2017742"/>
            <a:ext cx="4495800" cy="2417097"/>
          </a:xfrm>
          <a:prstGeom prst="rect">
            <a:avLst/>
          </a:prstGeom>
          <a:noFill/>
          <a:ln>
            <a:solidFill>
              <a:srgbClr val="002060"/>
            </a:solidFill>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br>
              <a:rPr lang="en-GB" sz="3200" b="1" dirty="0"/>
            </a:br>
            <a:r>
              <a:rPr lang="en-US" sz="3200" b="1" dirty="0">
                <a:latin typeface="Arial" pitchFamily="34" charset="0"/>
                <a:cs typeface="Arial" pitchFamily="34" charset="0"/>
              </a:rPr>
              <a:t> </a:t>
            </a:r>
            <a:br>
              <a:rPr lang="en-US" sz="3200" dirty="0">
                <a:latin typeface="Arial" pitchFamily="34" charset="0"/>
                <a:cs typeface="Arial" pitchFamily="34" charset="0"/>
              </a:rPr>
            </a:br>
            <a:endParaRPr lang="en-US" sz="3200" dirty="0">
              <a:latin typeface="Arial" pitchFamily="34" charset="0"/>
              <a:cs typeface="Arial" pitchFamily="34" charset="0"/>
            </a:endParaRPr>
          </a:p>
        </p:txBody>
      </p:sp>
      <p:sp>
        <p:nvSpPr>
          <p:cNvPr id="3" name="Content Placeholder 2"/>
          <p:cNvSpPr>
            <a:spLocks noGrp="1"/>
          </p:cNvSpPr>
          <p:nvPr>
            <p:ph idx="1"/>
          </p:nvPr>
        </p:nvSpPr>
        <p:spPr>
          <a:xfrm>
            <a:off x="480060" y="4953000"/>
            <a:ext cx="8229600" cy="1096963"/>
          </a:xfrm>
        </p:spPr>
        <p:txBody>
          <a:bodyPr>
            <a:noAutofit/>
          </a:bodyPr>
          <a:lstStyle/>
          <a:p>
            <a:pPr algn="ctr">
              <a:lnSpc>
                <a:spcPct val="150000"/>
              </a:lnSpc>
              <a:buFont typeface="Wingdings" panose="05000000000000000000" pitchFamily="2" charset="2"/>
              <a:buChar char="§"/>
            </a:pPr>
            <a:r>
              <a:rPr lang="en-US" sz="1600" i="1" dirty="0">
                <a:latin typeface="Arial" panose="020B0604020202020204" pitchFamily="34" charset="0"/>
                <a:cs typeface="Arial" panose="020B0604020202020204" pitchFamily="34" charset="0"/>
              </a:rPr>
              <a:t>Intrinsic Motivation </a:t>
            </a:r>
            <a:r>
              <a:rPr lang="en-US" sz="1600" dirty="0">
                <a:latin typeface="Arial" panose="020B0604020202020204" pitchFamily="34" charset="0"/>
                <a:cs typeface="Arial" panose="020B0604020202020204" pitchFamily="34" charset="0"/>
              </a:rPr>
              <a:t>is described as the inspirational stimuli of the individuals which are coming within the person that has the zeal or desire to perform specific activity whose importance is connected with the belief system.</a:t>
            </a:r>
            <a:endParaRPr lang="en-US" sz="1600" b="1" dirty="0">
              <a:latin typeface="Arial" panose="020B0604020202020204" pitchFamily="34" charset="0"/>
              <a:cs typeface="Arial" panose="020B0604020202020204" pitchFamily="34" charset="0"/>
            </a:endParaRPr>
          </a:p>
        </p:txBody>
      </p:sp>
      <p:sp>
        <p:nvSpPr>
          <p:cNvPr id="17410" name="AutoShape 2" descr="Diversification Strategy - organization, levels, advantages, manager, type,  company, busines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1266" name="AutoShape 2" descr="How to Assess Potential Opportunities in a New Market - Marketing Logic"/>
          <p:cNvSpPr>
            <a:spLocks noChangeAspect="1" noChangeArrowheads="1"/>
          </p:cNvSpPr>
          <p:nvPr/>
        </p:nvSpPr>
        <p:spPr bwMode="auto">
          <a:xfrm>
            <a:off x="155575" y="-738188"/>
            <a:ext cx="2962275" cy="1552576"/>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1268" name="AutoShape 4" descr="How to Assess Potential Opportunities in a New Market - Marketing Logic"/>
          <p:cNvSpPr>
            <a:spLocks noChangeAspect="1" noChangeArrowheads="1"/>
          </p:cNvSpPr>
          <p:nvPr/>
        </p:nvSpPr>
        <p:spPr bwMode="auto">
          <a:xfrm>
            <a:off x="155575" y="-738188"/>
            <a:ext cx="2962275" cy="1552576"/>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1270" name="AutoShape 6" descr="How to Assess Potential Opportunities in a New Market - Marketing Logic"/>
          <p:cNvSpPr>
            <a:spLocks noChangeAspect="1" noChangeArrowheads="1"/>
          </p:cNvSpPr>
          <p:nvPr/>
        </p:nvSpPr>
        <p:spPr bwMode="auto">
          <a:xfrm>
            <a:off x="155575" y="-738188"/>
            <a:ext cx="2962275" cy="1552576"/>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4" name="TextBox 3"/>
          <p:cNvSpPr txBox="1"/>
          <p:nvPr/>
        </p:nvSpPr>
        <p:spPr>
          <a:xfrm>
            <a:off x="990600" y="685800"/>
            <a:ext cx="7315200" cy="1077218"/>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Difference between Extrinsic and Intrinsic Motivation</a:t>
            </a:r>
            <a:endParaRPr lang="en-IN" sz="3200" b="1" dirty="0">
              <a:latin typeface="Arial" panose="020B0604020202020204" pitchFamily="34" charset="0"/>
              <a:cs typeface="Arial" panose="020B0604020202020204" pitchFamily="34" charset="0"/>
            </a:endParaRPr>
          </a:p>
        </p:txBody>
      </p:sp>
      <p:pic>
        <p:nvPicPr>
          <p:cNvPr id="7172" name="Picture 4" descr="Motivation article (article) | Khan Academ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19400" y="1982307"/>
            <a:ext cx="3124200" cy="2751403"/>
          </a:xfrm>
          <a:prstGeom prst="rect">
            <a:avLst/>
          </a:prstGeom>
          <a:noFill/>
          <a:ln>
            <a:solidFill>
              <a:srgbClr val="FFC000"/>
            </a:solidFill>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1143000"/>
          </a:xfrm>
        </p:spPr>
        <p:txBody>
          <a:bodyPr>
            <a:noAutofit/>
          </a:bodyPr>
          <a:lstStyle/>
          <a:p>
            <a:pPr algn="ctr"/>
            <a:br>
              <a:rPr lang="en-GB" sz="2800" b="1" dirty="0">
                <a:latin typeface="Arial" pitchFamily="34" charset="0"/>
                <a:cs typeface="Arial" pitchFamily="34" charset="0"/>
              </a:rPr>
            </a:br>
            <a:br>
              <a:rPr lang="en-GB" sz="2800" b="1" dirty="0">
                <a:latin typeface="Arial" pitchFamily="34" charset="0"/>
                <a:cs typeface="Arial" pitchFamily="34" charset="0"/>
              </a:rPr>
            </a:br>
            <a:br>
              <a:rPr lang="en-GB" sz="2800" b="1" dirty="0">
                <a:latin typeface="Arial" pitchFamily="34" charset="0"/>
                <a:cs typeface="Arial" pitchFamily="34" charset="0"/>
              </a:rPr>
            </a:br>
            <a:br>
              <a:rPr lang="en-GB" sz="2800" b="1" dirty="0">
                <a:latin typeface="Arial" pitchFamily="34" charset="0"/>
                <a:cs typeface="Arial" pitchFamily="34" charset="0"/>
              </a:rPr>
            </a:br>
            <a:br>
              <a:rPr lang="en-GB" sz="2800" b="1" dirty="0">
                <a:latin typeface="Arial" pitchFamily="34" charset="0"/>
                <a:cs typeface="Arial" pitchFamily="34" charset="0"/>
              </a:rPr>
            </a:br>
            <a:br>
              <a:rPr lang="en-GB" sz="2800" b="1" dirty="0">
                <a:latin typeface="Arial" pitchFamily="34" charset="0"/>
                <a:cs typeface="Arial" pitchFamily="34" charset="0"/>
              </a:rPr>
            </a:br>
            <a:br>
              <a:rPr lang="en-GB" sz="1600" b="1" dirty="0">
                <a:latin typeface="Arial" pitchFamily="34" charset="0"/>
                <a:cs typeface="Arial" pitchFamily="34" charset="0"/>
              </a:rPr>
            </a:br>
            <a:r>
              <a:rPr lang="en-US" sz="3200" b="1" dirty="0">
                <a:latin typeface="Arial" panose="020B0604020202020204" pitchFamily="34" charset="0"/>
                <a:cs typeface="Arial" panose="020B0604020202020204" pitchFamily="34" charset="0"/>
              </a:rPr>
              <a:t>Difference between Extrinsic and Intrinsic Motivation: Continuation </a:t>
            </a:r>
            <a:endParaRPr lang="en-US" sz="3200" dirty="0">
              <a:latin typeface="Arial" pitchFamily="34" charset="0"/>
              <a:cs typeface="Arial" pitchFamily="34" charset="0"/>
            </a:endParaRPr>
          </a:p>
        </p:txBody>
      </p:sp>
      <p:sp>
        <p:nvSpPr>
          <p:cNvPr id="6146" name="AutoShape 2" descr="Buy Soulhand Pour Over Coffee Maker Set, 1~4 Cups Drip Coffee Maker Pour  Over 3-in-1 Set, Stainless Steel Coffee Dripper, 17oz500ml Coffee Kettle  and Heat-resistant Glass Carafe with 50pcs Filter Paper Onlin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 name="TextBox 2"/>
          <p:cNvSpPr txBox="1"/>
          <p:nvPr/>
        </p:nvSpPr>
        <p:spPr>
          <a:xfrm>
            <a:off x="647700" y="4876800"/>
            <a:ext cx="7848600" cy="791179"/>
          </a:xfrm>
          <a:prstGeom prst="rect">
            <a:avLst/>
          </a:prstGeom>
          <a:noFill/>
        </p:spPr>
        <p:txBody>
          <a:bodyPr wrap="square" rtlCol="0">
            <a:spAutoFit/>
          </a:bodyPr>
          <a:lstStyle/>
          <a:p>
            <a:pPr marL="285750" indent="-285750" algn="ctr">
              <a:lnSpc>
                <a:spcPct val="150000"/>
              </a:lnSpc>
              <a:buFont typeface="Arial" panose="020B0604020202020204" pitchFamily="34" charset="0"/>
              <a:buChar char="•"/>
            </a:pPr>
            <a:r>
              <a:rPr lang="en-US" sz="1600" dirty="0">
                <a:solidFill>
                  <a:schemeClr val="tx1">
                    <a:lumMod val="75000"/>
                    <a:lumOff val="25000"/>
                  </a:schemeClr>
                </a:solidFill>
                <a:latin typeface="Arial" panose="020B0604020202020204" pitchFamily="34" charset="0"/>
                <a:cs typeface="Arial" panose="020B0604020202020204" pitchFamily="34" charset="0"/>
              </a:rPr>
              <a:t>On the other hand,  </a:t>
            </a:r>
            <a:r>
              <a:rPr lang="en-US" sz="1600" i="1" dirty="0">
                <a:solidFill>
                  <a:schemeClr val="tx1">
                    <a:lumMod val="75000"/>
                    <a:lumOff val="25000"/>
                  </a:schemeClr>
                </a:solidFill>
                <a:latin typeface="Arial" panose="020B0604020202020204" pitchFamily="34" charset="0"/>
                <a:cs typeface="Arial" panose="020B0604020202020204" pitchFamily="34" charset="0"/>
              </a:rPr>
              <a:t>Extrinsic Motivation </a:t>
            </a:r>
            <a:r>
              <a:rPr lang="en-US" sz="1600" dirty="0">
                <a:solidFill>
                  <a:schemeClr val="tx1">
                    <a:lumMod val="75000"/>
                    <a:lumOff val="25000"/>
                  </a:schemeClr>
                </a:solidFill>
                <a:latin typeface="Arial" panose="020B0604020202020204" pitchFamily="34" charset="0"/>
                <a:cs typeface="Arial" panose="020B0604020202020204" pitchFamily="34" charset="0"/>
              </a:rPr>
              <a:t>is defined as the inspirational stimuli of an individual person that comes from outside.</a:t>
            </a:r>
            <a:endParaRPr lang="en-IN" sz="1600" b="1" dirty="0">
              <a:solidFill>
                <a:schemeClr val="tx1">
                  <a:lumMod val="75000"/>
                  <a:lumOff val="25000"/>
                </a:schemeClr>
              </a:solidFill>
              <a:latin typeface="Arial" panose="020B0604020202020204" pitchFamily="34" charset="0"/>
              <a:cs typeface="Arial" panose="020B0604020202020204" pitchFamily="34" charset="0"/>
            </a:endParaRPr>
          </a:p>
        </p:txBody>
      </p:sp>
      <p:pic>
        <p:nvPicPr>
          <p:cNvPr id="8194" name="Picture 2" descr="Understanding Intrinsic and Extrinsic Employee Motivatio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67000" y="1905000"/>
            <a:ext cx="4191000" cy="2796331"/>
          </a:xfrm>
          <a:prstGeom prst="rect">
            <a:avLst/>
          </a:prstGeom>
          <a:noFill/>
          <a:ln>
            <a:solidFill>
              <a:srgbClr val="00B050"/>
            </a:solidFill>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GB" b="1" dirty="0"/>
            </a:br>
            <a:br>
              <a:rPr lang="en-GB" sz="4000" b="1" dirty="0">
                <a:latin typeface="Arial" pitchFamily="34" charset="0"/>
                <a:cs typeface="Arial" pitchFamily="34" charset="0"/>
              </a:rPr>
            </a:br>
            <a:r>
              <a:rPr lang="en-IN" sz="4000" b="1" dirty="0">
                <a:latin typeface="Arial" panose="020B0604020202020204" pitchFamily="34" charset="0"/>
                <a:cs typeface="Arial" panose="020B0604020202020204" pitchFamily="34" charset="0"/>
              </a:rPr>
              <a:t>Types of motivation</a:t>
            </a:r>
            <a:br>
              <a:rPr lang="en-IN" sz="4000" b="1" dirty="0">
                <a:latin typeface="Arial" panose="020B0604020202020204" pitchFamily="34" charset="0"/>
                <a:cs typeface="Arial" panose="020B0604020202020204" pitchFamily="34" charset="0"/>
              </a:rPr>
            </a:br>
            <a:br>
              <a:rPr lang="en-IN" sz="2000" dirty="0"/>
            </a:br>
            <a:endParaRPr lang="en-IN" sz="2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09600" y="4343400"/>
            <a:ext cx="8229600" cy="715963"/>
          </a:xfrm>
        </p:spPr>
        <p:txBody>
          <a:bodyPr>
            <a:noAutofit/>
          </a:bodyPr>
          <a:lstStyle/>
          <a:p>
            <a:pPr algn="ctr">
              <a:lnSpc>
                <a:spcPct val="150000"/>
              </a:lnSpc>
              <a:buFont typeface="Wingdings" panose="05000000000000000000" pitchFamily="2" charset="2"/>
              <a:buChar char="§"/>
            </a:pPr>
            <a:r>
              <a:rPr lang="en-US" sz="1400" i="1" dirty="0">
                <a:latin typeface="Arial" panose="020B0604020202020204" pitchFamily="34" charset="0"/>
                <a:cs typeface="Arial" panose="020B0604020202020204" pitchFamily="34" charset="0"/>
              </a:rPr>
              <a:t>Competence or Learning Motivation </a:t>
            </a:r>
            <a:r>
              <a:rPr lang="en-US" sz="1400" dirty="0">
                <a:latin typeface="Arial" panose="020B0604020202020204" pitchFamily="34" charset="0"/>
                <a:cs typeface="Arial" panose="020B0604020202020204" pitchFamily="34" charset="0"/>
              </a:rPr>
              <a:t>involves creating increased expertise on a subject matter and is never a competition among peers (</a:t>
            </a:r>
            <a:r>
              <a:rPr lang="en-US" sz="1400" dirty="0" err="1">
                <a:latin typeface="Arial" panose="020B0604020202020204" pitchFamily="34" charset="0"/>
                <a:cs typeface="Arial" panose="020B0604020202020204" pitchFamily="34" charset="0"/>
              </a:rPr>
              <a:t>Mulang</a:t>
            </a:r>
            <a:r>
              <a:rPr lang="en-US" sz="1400" dirty="0">
                <a:latin typeface="Arial" panose="020B0604020202020204" pitchFamily="34" charset="0"/>
                <a:cs typeface="Arial" panose="020B0604020202020204" pitchFamily="34" charset="0"/>
              </a:rPr>
              <a:t>, 2021, p. 85).</a:t>
            </a:r>
            <a:r>
              <a:rPr lang="en-US" sz="1400" i="1" dirty="0">
                <a:latin typeface="Arial" panose="020B0604020202020204" pitchFamily="34" charset="0"/>
                <a:cs typeface="Arial" panose="020B0604020202020204" pitchFamily="34" charset="0"/>
              </a:rPr>
              <a:t> </a:t>
            </a:r>
          </a:p>
          <a:p>
            <a:pPr algn="ctr">
              <a:lnSpc>
                <a:spcPct val="150000"/>
              </a:lnSpc>
              <a:buFont typeface="Wingdings" panose="05000000000000000000" pitchFamily="2" charset="2"/>
              <a:buChar char="§"/>
            </a:pPr>
            <a:r>
              <a:rPr lang="en-US" sz="1400" i="1" dirty="0">
                <a:latin typeface="Arial" panose="020B0604020202020204" pitchFamily="34" charset="0"/>
                <a:cs typeface="Arial" panose="020B0604020202020204" pitchFamily="34" charset="0"/>
              </a:rPr>
              <a:t>Creative Motivation </a:t>
            </a:r>
            <a:r>
              <a:rPr lang="en-US" sz="1400" dirty="0">
                <a:latin typeface="Arial" panose="020B0604020202020204" pitchFamily="34" charset="0"/>
                <a:cs typeface="Arial" panose="020B0604020202020204" pitchFamily="34" charset="0"/>
              </a:rPr>
              <a:t>urges a worker of an organization to do something through its unique ideas. </a:t>
            </a:r>
          </a:p>
          <a:p>
            <a:pPr algn="ctr">
              <a:lnSpc>
                <a:spcPct val="150000"/>
              </a:lnSpc>
              <a:buFont typeface="Wingdings" panose="05000000000000000000" pitchFamily="2" charset="2"/>
              <a:buChar char="§"/>
            </a:pPr>
            <a:r>
              <a:rPr lang="en-US" sz="1400" dirty="0">
                <a:latin typeface="Arial" panose="020B0604020202020204" pitchFamily="34" charset="0"/>
                <a:cs typeface="Arial" panose="020B0604020202020204" pitchFamily="34" charset="0"/>
              </a:rPr>
              <a:t>As evidenced by </a:t>
            </a:r>
            <a:r>
              <a:rPr lang="en-US" sz="1400" dirty="0" err="1">
                <a:latin typeface="Arial" panose="020B0604020202020204" pitchFamily="34" charset="0"/>
                <a:cs typeface="Arial" panose="020B0604020202020204" pitchFamily="34" charset="0"/>
              </a:rPr>
              <a:t>Werdhiastutie</a:t>
            </a:r>
            <a:r>
              <a:rPr lang="en-US" sz="1400"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et al., </a:t>
            </a:r>
            <a:r>
              <a:rPr lang="en-US" sz="1400" dirty="0">
                <a:latin typeface="Arial" panose="020B0604020202020204" pitchFamily="34" charset="0"/>
                <a:cs typeface="Arial" panose="020B0604020202020204" pitchFamily="34" charset="0"/>
              </a:rPr>
              <a:t>(2020, p. 748),</a:t>
            </a:r>
            <a:r>
              <a:rPr lang="en-US" sz="1400" i="1" dirty="0">
                <a:latin typeface="Arial" panose="020B0604020202020204" pitchFamily="34" charset="0"/>
                <a:cs typeface="Arial" panose="020B0604020202020204" pitchFamily="34" charset="0"/>
              </a:rPr>
              <a:t> achievement motivation </a:t>
            </a:r>
            <a:r>
              <a:rPr lang="en-US" sz="1400" dirty="0">
                <a:latin typeface="Arial" panose="020B0604020202020204" pitchFamily="34" charset="0"/>
                <a:cs typeface="Arial" panose="020B0604020202020204" pitchFamily="34" charset="0"/>
              </a:rPr>
              <a:t>aims to attain a goal for only personal development because of the feeling of achieving the heights.</a:t>
            </a:r>
          </a:p>
          <a:p>
            <a:pPr algn="ctr">
              <a:buFont typeface="Wingdings" panose="05000000000000000000" pitchFamily="2" charset="2"/>
              <a:buChar char="§"/>
            </a:pPr>
            <a:endParaRPr lang="en-IN" sz="1600" b="1" dirty="0">
              <a:latin typeface="Arial" panose="020B0604020202020204" pitchFamily="34" charset="0"/>
              <a:cs typeface="Arial" panose="020B0604020202020204" pitchFamily="34" charset="0"/>
            </a:endParaRPr>
          </a:p>
        </p:txBody>
      </p:sp>
      <p:pic>
        <p:nvPicPr>
          <p:cNvPr id="9218" name="Picture 2" descr="Creative Motivation - How to get things done! - YouTub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800" y="1921584"/>
            <a:ext cx="4038600" cy="2271713"/>
          </a:xfrm>
          <a:prstGeom prst="rect">
            <a:avLst/>
          </a:prstGeom>
          <a:noFill/>
          <a:ln>
            <a:solidFill>
              <a:schemeClr val="bg2">
                <a:lumMod val="50000"/>
              </a:schemeClr>
            </a:solidFill>
          </a:ln>
          <a:extLst>
            <a:ext uri="{909E8E84-426E-40DD-AFC4-6F175D3DCCD1}">
              <a14:hiddenFill xmlns:a14="http://schemas.microsoft.com/office/drawing/2010/main">
                <a:solidFill>
                  <a:srgbClr val="FFFFFF"/>
                </a:solidFill>
              </a14:hiddenFill>
            </a:ext>
          </a:extLst>
        </p:spPr>
      </p:pic>
      <p:pic>
        <p:nvPicPr>
          <p:cNvPr id="9220" name="Picture 4" descr="The Creativity Post | Motivation for Creati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90301" y="1819697"/>
            <a:ext cx="3684156" cy="2441367"/>
          </a:xfrm>
          <a:prstGeom prst="rect">
            <a:avLst/>
          </a:prstGeom>
          <a:noFill/>
          <a:ln>
            <a:solidFill>
              <a:schemeClr val="accent1">
                <a:lumMod val="60000"/>
                <a:lumOff val="40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01019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3928" y="304800"/>
            <a:ext cx="8229600" cy="1143000"/>
          </a:xfrm>
        </p:spPr>
        <p:txBody>
          <a:bodyPr>
            <a:noAutofit/>
          </a:bodyPr>
          <a:lstStyle/>
          <a:p>
            <a:pPr algn="ctr"/>
            <a:br>
              <a:rPr lang="en-IN" sz="2800" b="1" dirty="0">
                <a:latin typeface="Arial" panose="020B0604020202020204" pitchFamily="34" charset="0"/>
                <a:cs typeface="Arial" panose="020B0604020202020204" pitchFamily="34" charset="0"/>
              </a:rPr>
            </a:br>
            <a:br>
              <a:rPr lang="en-IN" sz="2800" b="1" dirty="0">
                <a:latin typeface="Arial" panose="020B0604020202020204" pitchFamily="34" charset="0"/>
                <a:cs typeface="Arial" panose="020B0604020202020204" pitchFamily="34" charset="0"/>
              </a:rPr>
            </a:br>
            <a:br>
              <a:rPr lang="en-IN" sz="2800" b="1" dirty="0">
                <a:latin typeface="Arial" panose="020B0604020202020204" pitchFamily="34" charset="0"/>
                <a:cs typeface="Arial" panose="020B0604020202020204" pitchFamily="34" charset="0"/>
              </a:rPr>
            </a:br>
            <a:br>
              <a:rPr lang="en-IN" sz="2800" b="1" dirty="0">
                <a:latin typeface="Arial" panose="020B0604020202020204" pitchFamily="34" charset="0"/>
                <a:cs typeface="Arial" panose="020B0604020202020204" pitchFamily="34" charset="0"/>
              </a:rPr>
            </a:br>
            <a:br>
              <a:rPr lang="en-IN" sz="2800" b="1" dirty="0">
                <a:latin typeface="Arial" panose="020B0604020202020204" pitchFamily="34" charset="0"/>
                <a:cs typeface="Arial" panose="020B0604020202020204" pitchFamily="34" charset="0"/>
              </a:rPr>
            </a:br>
            <a:br>
              <a:rPr lang="en-IN" sz="2800" b="1" dirty="0">
                <a:latin typeface="Arial" panose="020B0604020202020204" pitchFamily="34" charset="0"/>
                <a:cs typeface="Arial" panose="020B0604020202020204" pitchFamily="34" charset="0"/>
              </a:rPr>
            </a:br>
            <a:br>
              <a:rPr lang="en-IN" sz="2800" b="1" dirty="0">
                <a:latin typeface="Arial" panose="020B0604020202020204" pitchFamily="34" charset="0"/>
                <a:cs typeface="Arial" panose="020B0604020202020204" pitchFamily="34" charset="0"/>
              </a:rPr>
            </a:br>
            <a:br>
              <a:rPr lang="en-IN" sz="2800" b="1" dirty="0">
                <a:latin typeface="Arial" panose="020B0604020202020204" pitchFamily="34" charset="0"/>
                <a:cs typeface="Arial" panose="020B0604020202020204" pitchFamily="34" charset="0"/>
              </a:rPr>
            </a:br>
            <a:br>
              <a:rPr lang="en-IN" sz="2800" b="1" dirty="0">
                <a:latin typeface="Arial" panose="020B0604020202020204" pitchFamily="34" charset="0"/>
                <a:cs typeface="Arial" panose="020B0604020202020204" pitchFamily="34" charset="0"/>
              </a:rPr>
            </a:br>
            <a:br>
              <a:rPr lang="en-IN" sz="2800" b="1" dirty="0">
                <a:latin typeface="Arial" panose="020B0604020202020204" pitchFamily="34" charset="0"/>
                <a:cs typeface="Arial" panose="020B0604020202020204" pitchFamily="34" charset="0"/>
              </a:rPr>
            </a:br>
            <a:br>
              <a:rPr lang="en-IN" sz="2800" b="1" dirty="0">
                <a:latin typeface="Arial" panose="020B0604020202020204" pitchFamily="34" charset="0"/>
                <a:cs typeface="Arial" panose="020B0604020202020204" pitchFamily="34" charset="0"/>
              </a:rPr>
            </a:br>
            <a:br>
              <a:rPr lang="en-IN" sz="2800" b="1" dirty="0">
                <a:latin typeface="Arial" panose="020B0604020202020204" pitchFamily="34" charset="0"/>
                <a:cs typeface="Arial" panose="020B0604020202020204" pitchFamily="34" charset="0"/>
              </a:rPr>
            </a:br>
            <a:br>
              <a:rPr lang="en-IN" sz="2800" b="1" dirty="0">
                <a:latin typeface="Arial" panose="020B0604020202020204" pitchFamily="34" charset="0"/>
                <a:cs typeface="Arial" panose="020B0604020202020204" pitchFamily="34" charset="0"/>
              </a:rPr>
            </a:br>
            <a:br>
              <a:rPr lang="en-IN" sz="2800" b="1" dirty="0">
                <a:latin typeface="Arial" panose="020B0604020202020204" pitchFamily="34" charset="0"/>
                <a:cs typeface="Arial" panose="020B0604020202020204" pitchFamily="34" charset="0"/>
              </a:rPr>
            </a:br>
            <a:br>
              <a:rPr lang="en-IN" sz="2800" b="1" dirty="0">
                <a:latin typeface="Arial" panose="020B0604020202020204" pitchFamily="34" charset="0"/>
                <a:cs typeface="Arial" panose="020B0604020202020204" pitchFamily="34" charset="0"/>
              </a:rPr>
            </a:br>
            <a:br>
              <a:rPr lang="en-IN" sz="2800" b="1" dirty="0">
                <a:latin typeface="Arial" panose="020B0604020202020204" pitchFamily="34" charset="0"/>
                <a:cs typeface="Arial" panose="020B0604020202020204" pitchFamily="34" charset="0"/>
              </a:rPr>
            </a:br>
            <a:br>
              <a:rPr lang="en-IN" sz="2800" b="1" dirty="0">
                <a:latin typeface="Arial" panose="020B0604020202020204" pitchFamily="34" charset="0"/>
                <a:cs typeface="Arial" panose="020B0604020202020204" pitchFamily="34" charset="0"/>
              </a:rPr>
            </a:br>
            <a:br>
              <a:rPr lang="en-IN" sz="2800" b="1" dirty="0">
                <a:latin typeface="Arial" panose="020B0604020202020204" pitchFamily="34" charset="0"/>
                <a:cs typeface="Arial" panose="020B0604020202020204" pitchFamily="34" charset="0"/>
              </a:rPr>
            </a:br>
            <a:br>
              <a:rPr lang="en-IN" sz="2800" b="1" dirty="0">
                <a:latin typeface="Arial" panose="020B0604020202020204" pitchFamily="34" charset="0"/>
                <a:cs typeface="Arial" panose="020B0604020202020204" pitchFamily="34" charset="0"/>
              </a:rPr>
            </a:br>
            <a:br>
              <a:rPr lang="en-IN" sz="2800" b="1" dirty="0">
                <a:latin typeface="Arial" panose="020B0604020202020204" pitchFamily="34" charset="0"/>
                <a:cs typeface="Arial" panose="020B0604020202020204" pitchFamily="34" charset="0"/>
              </a:rPr>
            </a:br>
            <a:br>
              <a:rPr lang="en-IN" sz="2800" b="1" dirty="0">
                <a:latin typeface="Arial" panose="020B0604020202020204" pitchFamily="34" charset="0"/>
                <a:cs typeface="Arial" panose="020B0604020202020204" pitchFamily="34" charset="0"/>
              </a:rPr>
            </a:br>
            <a:br>
              <a:rPr lang="en-IN" sz="2800" b="1" dirty="0">
                <a:latin typeface="Arial" panose="020B0604020202020204" pitchFamily="34" charset="0"/>
                <a:cs typeface="Arial" panose="020B0604020202020204" pitchFamily="34" charset="0"/>
              </a:rPr>
            </a:br>
            <a:br>
              <a:rPr lang="en-IN" sz="2800" b="1" dirty="0">
                <a:latin typeface="Arial" panose="020B0604020202020204" pitchFamily="34" charset="0"/>
                <a:cs typeface="Arial" panose="020B0604020202020204" pitchFamily="34" charset="0"/>
              </a:rPr>
            </a:br>
            <a:br>
              <a:rPr lang="en-IN" sz="2800" b="1" dirty="0">
                <a:latin typeface="Arial" panose="020B0604020202020204" pitchFamily="34" charset="0"/>
                <a:cs typeface="Arial" panose="020B0604020202020204" pitchFamily="34" charset="0"/>
              </a:rPr>
            </a:br>
            <a:r>
              <a:rPr lang="en-IN" sz="2800" b="1" dirty="0">
                <a:latin typeface="Arial" panose="020B0604020202020204" pitchFamily="34" charset="0"/>
                <a:cs typeface="Arial" panose="020B0604020202020204" pitchFamily="34" charset="0"/>
              </a:rPr>
              <a:t>Types of motivation: Continuation </a:t>
            </a:r>
            <a:br>
              <a:rPr lang="en-IN" sz="2800" b="1" dirty="0">
                <a:latin typeface="Arial" panose="020B0604020202020204" pitchFamily="34" charset="0"/>
                <a:cs typeface="Arial" panose="020B0604020202020204" pitchFamily="34" charset="0"/>
              </a:rPr>
            </a:br>
            <a:br>
              <a:rPr lang="en-IN" sz="2800" dirty="0">
                <a:latin typeface="Arial" panose="020B0604020202020204" pitchFamily="34" charset="0"/>
                <a:cs typeface="Arial" panose="020B0604020202020204" pitchFamily="34" charset="0"/>
              </a:rPr>
            </a:br>
            <a:endParaRPr lang="en-IN" sz="2800" dirty="0">
              <a:latin typeface="Arial" panose="020B0604020202020204" pitchFamily="34" charset="0"/>
              <a:cs typeface="Arial" panose="020B0604020202020204" pitchFamily="34" charset="0"/>
            </a:endParaRPr>
          </a:p>
        </p:txBody>
      </p:sp>
      <p:sp>
        <p:nvSpPr>
          <p:cNvPr id="5" name="TextBox 4"/>
          <p:cNvSpPr txBox="1"/>
          <p:nvPr/>
        </p:nvSpPr>
        <p:spPr>
          <a:xfrm>
            <a:off x="762000" y="4419600"/>
            <a:ext cx="7945272" cy="1938992"/>
          </a:xfrm>
          <a:prstGeom prst="rect">
            <a:avLst/>
          </a:prstGeom>
          <a:noFill/>
        </p:spPr>
        <p:txBody>
          <a:bodyPr wrap="square" rtlCol="0">
            <a:spAutoFit/>
          </a:bodyPr>
          <a:lstStyle/>
          <a:p>
            <a:pPr marL="285750" indent="-285750" algn="ctr">
              <a:lnSpc>
                <a:spcPct val="150000"/>
              </a:lnSpc>
              <a:buFont typeface="Arial" panose="020B0604020202020204" pitchFamily="34" charset="0"/>
              <a:buChar char="•"/>
            </a:pPr>
            <a:r>
              <a:rPr lang="en-US" sz="1600" i="1" dirty="0">
                <a:solidFill>
                  <a:schemeClr val="tx1">
                    <a:lumMod val="75000"/>
                    <a:lumOff val="25000"/>
                  </a:schemeClr>
                </a:solidFill>
                <a:latin typeface="Arial" panose="020B0604020202020204" pitchFamily="34" charset="0"/>
                <a:cs typeface="Arial" panose="020B0604020202020204" pitchFamily="34" charset="0"/>
              </a:rPr>
              <a:t>The first type of Extrinsic Motivation is Reward Based  which is an easiest way to induce inspiration of the staff and is executed through bonus as well as salary (Ly, et al., 2019, p. 65). </a:t>
            </a:r>
          </a:p>
          <a:p>
            <a:pPr marL="285750" indent="-285750" algn="ctr">
              <a:lnSpc>
                <a:spcPct val="150000"/>
              </a:lnSpc>
              <a:buFont typeface="Arial" panose="020B0604020202020204" pitchFamily="34" charset="0"/>
              <a:buChar char="•"/>
            </a:pPr>
            <a:r>
              <a:rPr lang="en-US" sz="1600" i="1" dirty="0">
                <a:solidFill>
                  <a:schemeClr val="tx1">
                    <a:lumMod val="75000"/>
                    <a:lumOff val="25000"/>
                  </a:schemeClr>
                </a:solidFill>
                <a:latin typeface="Arial" panose="020B0604020202020204" pitchFamily="34" charset="0"/>
                <a:cs typeface="Arial" panose="020B0604020202020204" pitchFamily="34" charset="0"/>
              </a:rPr>
              <a:t>The second type of Extrinsic Motivation is Power Based which illustrates not only controlling but also assisting the artisans of the organization </a:t>
            </a:r>
            <a:r>
              <a:rPr lang="en-US" sz="1600" dirty="0">
                <a:latin typeface="Arial" panose="020B0604020202020204" pitchFamily="34" charset="0"/>
                <a:cs typeface="Arial" panose="020B0604020202020204" pitchFamily="34" charset="0"/>
              </a:rPr>
              <a:t>to lead.</a:t>
            </a:r>
            <a:endParaRPr lang="en-IN" sz="1600" dirty="0">
              <a:latin typeface="Arial" panose="020B0604020202020204" pitchFamily="34" charset="0"/>
              <a:cs typeface="Arial" panose="020B0604020202020204" pitchFamily="34" charset="0"/>
            </a:endParaRPr>
          </a:p>
        </p:txBody>
      </p:sp>
      <p:pic>
        <p:nvPicPr>
          <p:cNvPr id="10242" name="Picture 2" descr="Intrinsic vs. Extrinsic Rewards to Improve Employee Engage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06413" y="2057400"/>
            <a:ext cx="4656445" cy="2228885"/>
          </a:xfrm>
          <a:prstGeom prst="rect">
            <a:avLst/>
          </a:prstGeom>
          <a:noFill/>
          <a:ln>
            <a:solidFill>
              <a:srgbClr val="00206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65113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Advantages and Disadvantages of the types of motivation</a:t>
            </a: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endParaRPr lang="en-IN" sz="2400" b="1" dirty="0">
              <a:latin typeface="Arial" panose="020B0604020202020204" pitchFamily="34" charset="0"/>
              <a:cs typeface="Arial" panose="020B0604020202020204" pitchFamily="34" charset="0"/>
            </a:endParaRPr>
          </a:p>
        </p:txBody>
      </p:sp>
      <p:graphicFrame>
        <p:nvGraphicFramePr>
          <p:cNvPr id="3" name="Table 2"/>
          <p:cNvGraphicFramePr>
            <a:graphicFrameLocks noGrp="1"/>
          </p:cNvGraphicFramePr>
          <p:nvPr>
            <p:extLst>
              <p:ext uri="{D42A27DB-BD31-4B8C-83A1-F6EECF244321}">
                <p14:modId xmlns:p14="http://schemas.microsoft.com/office/powerpoint/2010/main" val="4096376665"/>
              </p:ext>
            </p:extLst>
          </p:nvPr>
        </p:nvGraphicFramePr>
        <p:xfrm>
          <a:off x="-20051" y="1453323"/>
          <a:ext cx="5909475" cy="4787741"/>
        </p:xfrm>
        <a:graphic>
          <a:graphicData uri="http://schemas.openxmlformats.org/drawingml/2006/table">
            <a:tbl>
              <a:tblPr>
                <a:tableStyleId>{BC89EF96-8CEA-46FF-86C4-4CE0E7609802}</a:tableStyleId>
              </a:tblPr>
              <a:tblGrid>
                <a:gridCol w="1922473">
                  <a:extLst>
                    <a:ext uri="{9D8B030D-6E8A-4147-A177-3AD203B41FA5}">
                      <a16:colId xmlns:a16="http://schemas.microsoft.com/office/drawing/2014/main" val="20000"/>
                    </a:ext>
                  </a:extLst>
                </a:gridCol>
                <a:gridCol w="2008341">
                  <a:extLst>
                    <a:ext uri="{9D8B030D-6E8A-4147-A177-3AD203B41FA5}">
                      <a16:colId xmlns:a16="http://schemas.microsoft.com/office/drawing/2014/main" val="20001"/>
                    </a:ext>
                  </a:extLst>
                </a:gridCol>
                <a:gridCol w="1978661">
                  <a:extLst>
                    <a:ext uri="{9D8B030D-6E8A-4147-A177-3AD203B41FA5}">
                      <a16:colId xmlns:a16="http://schemas.microsoft.com/office/drawing/2014/main" val="20002"/>
                    </a:ext>
                  </a:extLst>
                </a:gridCol>
              </a:tblGrid>
              <a:tr h="256272">
                <a:tc>
                  <a:txBody>
                    <a:bodyPr/>
                    <a:lstStyle/>
                    <a:p>
                      <a:pPr rtl="0" fontAlgn="t">
                        <a:spcBef>
                          <a:spcPts val="0"/>
                        </a:spcBef>
                        <a:spcAft>
                          <a:spcPts val="0"/>
                        </a:spcAft>
                      </a:pPr>
                      <a:r>
                        <a:rPr lang="en-IN" sz="1200" u="none" strike="noStrike">
                          <a:effectLst/>
                        </a:rPr>
                        <a:t>Motivation Types </a:t>
                      </a:r>
                      <a:endParaRPr lang="en-IN" sz="2000">
                        <a:effectLst/>
                      </a:endParaRPr>
                    </a:p>
                  </a:txBody>
                  <a:tcPr marL="46776" marR="46776" marT="46776" marB="46776"/>
                </a:tc>
                <a:tc>
                  <a:txBody>
                    <a:bodyPr/>
                    <a:lstStyle/>
                    <a:p>
                      <a:pPr rtl="0" fontAlgn="t">
                        <a:spcBef>
                          <a:spcPts val="0"/>
                        </a:spcBef>
                        <a:spcAft>
                          <a:spcPts val="0"/>
                        </a:spcAft>
                      </a:pPr>
                      <a:r>
                        <a:rPr lang="en-IN" sz="1200" u="none" strike="noStrike" dirty="0">
                          <a:effectLst/>
                        </a:rPr>
                        <a:t>Advantages</a:t>
                      </a:r>
                      <a:endParaRPr lang="en-IN" sz="2000" dirty="0">
                        <a:effectLst/>
                      </a:endParaRPr>
                    </a:p>
                  </a:txBody>
                  <a:tcPr marL="46776" marR="46776" marT="46776" marB="46776"/>
                </a:tc>
                <a:tc>
                  <a:txBody>
                    <a:bodyPr/>
                    <a:lstStyle/>
                    <a:p>
                      <a:pPr rtl="0" fontAlgn="t">
                        <a:spcBef>
                          <a:spcPts val="0"/>
                        </a:spcBef>
                        <a:spcAft>
                          <a:spcPts val="0"/>
                        </a:spcAft>
                      </a:pPr>
                      <a:r>
                        <a:rPr lang="en-IN" sz="1200" u="none" strike="noStrike">
                          <a:effectLst/>
                        </a:rPr>
                        <a:t>Disadvantages </a:t>
                      </a:r>
                      <a:endParaRPr lang="en-IN" sz="2000">
                        <a:effectLst/>
                      </a:endParaRPr>
                    </a:p>
                  </a:txBody>
                  <a:tcPr marL="46776" marR="46776" marT="46776" marB="46776"/>
                </a:tc>
                <a:extLst>
                  <a:ext uri="{0D108BD9-81ED-4DB2-BD59-A6C34878D82A}">
                    <a16:rowId xmlns:a16="http://schemas.microsoft.com/office/drawing/2014/main" val="10000"/>
                  </a:ext>
                </a:extLst>
              </a:tr>
              <a:tr h="1151390">
                <a:tc>
                  <a:txBody>
                    <a:bodyPr/>
                    <a:lstStyle/>
                    <a:p>
                      <a:pPr rtl="0" fontAlgn="t">
                        <a:spcBef>
                          <a:spcPts val="0"/>
                        </a:spcBef>
                        <a:spcAft>
                          <a:spcPts val="0"/>
                        </a:spcAft>
                      </a:pPr>
                      <a:r>
                        <a:rPr lang="en-IN" sz="1400" u="none" strike="noStrike" dirty="0">
                          <a:effectLst/>
                        </a:rPr>
                        <a:t>Competence or Learning Motivation </a:t>
                      </a:r>
                      <a:endParaRPr lang="en-IN" sz="2400" dirty="0">
                        <a:effectLst/>
                      </a:endParaRPr>
                    </a:p>
                  </a:txBody>
                  <a:tcPr marL="46776" marR="46776" marT="46776" marB="46776"/>
                </a:tc>
                <a:tc>
                  <a:txBody>
                    <a:bodyPr/>
                    <a:lstStyle/>
                    <a:p>
                      <a:pPr rtl="0" fontAlgn="base">
                        <a:spcBef>
                          <a:spcPts val="0"/>
                        </a:spcBef>
                        <a:spcAft>
                          <a:spcPts val="0"/>
                        </a:spcAft>
                        <a:buFont typeface="Arial" panose="020B0604020202020204" pitchFamily="34" charset="0"/>
                        <a:buChar char="•"/>
                      </a:pPr>
                      <a:r>
                        <a:rPr lang="en-US" sz="1100" u="none" strike="noStrike" dirty="0">
                          <a:effectLst/>
                        </a:rPr>
                        <a:t>Records the performance standard of the artisans in terms of abilities and knowledge and encourages the staff to be more proactive beyond their individual responsibilities.</a:t>
                      </a:r>
                      <a:endParaRPr lang="en-US" sz="1100" b="0" i="0" u="none" strike="noStrike" dirty="0">
                        <a:solidFill>
                          <a:srgbClr val="000000"/>
                        </a:solidFill>
                        <a:effectLst/>
                        <a:latin typeface="Times New Roman" panose="02020603050405020304" pitchFamily="18" charset="0"/>
                      </a:endParaRPr>
                    </a:p>
                  </a:txBody>
                  <a:tcPr marL="46776" marR="46776" marT="46776" marB="46776"/>
                </a:tc>
                <a:tc>
                  <a:txBody>
                    <a:bodyPr/>
                    <a:lstStyle/>
                    <a:p>
                      <a:pPr rtl="0" fontAlgn="base">
                        <a:spcBef>
                          <a:spcPts val="0"/>
                        </a:spcBef>
                        <a:spcAft>
                          <a:spcPts val="0"/>
                        </a:spcAft>
                        <a:buFont typeface="Arial" panose="020B0604020202020204" pitchFamily="34" charset="0"/>
                        <a:buChar char="•"/>
                      </a:pPr>
                      <a:r>
                        <a:rPr lang="en-US" sz="1200" u="none" strike="noStrike">
                          <a:effectLst/>
                        </a:rPr>
                        <a:t>Create conflict and tension at the workplace among the workers</a:t>
                      </a:r>
                      <a:endParaRPr lang="en-US" sz="1200" b="0" i="0" u="none" strike="noStrike">
                        <a:solidFill>
                          <a:srgbClr val="000000"/>
                        </a:solidFill>
                        <a:effectLst/>
                        <a:latin typeface="Times New Roman" panose="02020603050405020304" pitchFamily="18" charset="0"/>
                      </a:endParaRPr>
                    </a:p>
                  </a:txBody>
                  <a:tcPr marL="46776" marR="46776" marT="46776" marB="46776"/>
                </a:tc>
                <a:extLst>
                  <a:ext uri="{0D108BD9-81ED-4DB2-BD59-A6C34878D82A}">
                    <a16:rowId xmlns:a16="http://schemas.microsoft.com/office/drawing/2014/main" val="10001"/>
                  </a:ext>
                </a:extLst>
              </a:tr>
              <a:tr h="852111">
                <a:tc>
                  <a:txBody>
                    <a:bodyPr/>
                    <a:lstStyle/>
                    <a:p>
                      <a:pPr rtl="0" fontAlgn="t">
                        <a:spcBef>
                          <a:spcPts val="0"/>
                        </a:spcBef>
                        <a:spcAft>
                          <a:spcPts val="0"/>
                        </a:spcAft>
                      </a:pPr>
                      <a:r>
                        <a:rPr lang="en-IN" sz="1400" u="none" strike="noStrike" dirty="0">
                          <a:effectLst/>
                        </a:rPr>
                        <a:t>Creative Motivation </a:t>
                      </a:r>
                      <a:endParaRPr lang="en-IN" sz="2400" dirty="0">
                        <a:effectLst/>
                      </a:endParaRPr>
                    </a:p>
                  </a:txBody>
                  <a:tcPr marL="46776" marR="46776" marT="46776" marB="46776"/>
                </a:tc>
                <a:tc>
                  <a:txBody>
                    <a:bodyPr/>
                    <a:lstStyle/>
                    <a:p>
                      <a:pPr rtl="0" fontAlgn="base">
                        <a:spcBef>
                          <a:spcPts val="0"/>
                        </a:spcBef>
                        <a:spcAft>
                          <a:spcPts val="0"/>
                        </a:spcAft>
                        <a:buFont typeface="Arial" panose="020B0604020202020204" pitchFamily="34" charset="0"/>
                        <a:buChar char="•"/>
                      </a:pPr>
                      <a:r>
                        <a:rPr lang="en-US" sz="1050" u="none" strike="noStrike" dirty="0">
                          <a:effectLst/>
                        </a:rPr>
                        <a:t>I</a:t>
                      </a:r>
                      <a:r>
                        <a:rPr lang="en-US" sz="1200" u="none" strike="noStrike" dirty="0">
                          <a:effectLst/>
                        </a:rPr>
                        <a:t>ncrease the level of workplace interaction and expands morality and problem solving abilities of the </a:t>
                      </a:r>
                      <a:endParaRPr lang="en-US" sz="1200" b="0" i="0" u="none" strike="noStrike" dirty="0">
                        <a:solidFill>
                          <a:srgbClr val="000000"/>
                        </a:solidFill>
                        <a:effectLst/>
                        <a:latin typeface="Times New Roman" panose="02020603050405020304" pitchFamily="18" charset="0"/>
                      </a:endParaRPr>
                    </a:p>
                  </a:txBody>
                  <a:tcPr marL="46776" marR="46776" marT="46776" marB="46776"/>
                </a:tc>
                <a:tc>
                  <a:txBody>
                    <a:bodyPr/>
                    <a:lstStyle/>
                    <a:p>
                      <a:pPr rtl="0" fontAlgn="base">
                        <a:spcBef>
                          <a:spcPts val="0"/>
                        </a:spcBef>
                        <a:spcAft>
                          <a:spcPts val="0"/>
                        </a:spcAft>
                        <a:buFont typeface="Arial" panose="020B0604020202020204" pitchFamily="34" charset="0"/>
                        <a:buChar char="•"/>
                      </a:pPr>
                      <a:r>
                        <a:rPr lang="en-US" sz="1200" u="none" strike="noStrike">
                          <a:effectLst/>
                        </a:rPr>
                        <a:t>Ensures rigid thinking of the employees.  </a:t>
                      </a:r>
                      <a:endParaRPr lang="en-US" sz="1200" b="0" i="0" u="none" strike="noStrike">
                        <a:solidFill>
                          <a:srgbClr val="000000"/>
                        </a:solidFill>
                        <a:effectLst/>
                        <a:latin typeface="Times New Roman" panose="02020603050405020304" pitchFamily="18" charset="0"/>
                      </a:endParaRPr>
                    </a:p>
                  </a:txBody>
                  <a:tcPr marL="46776" marR="46776" marT="46776" marB="46776"/>
                </a:tc>
                <a:extLst>
                  <a:ext uri="{0D108BD9-81ED-4DB2-BD59-A6C34878D82A}">
                    <a16:rowId xmlns:a16="http://schemas.microsoft.com/office/drawing/2014/main" val="10002"/>
                  </a:ext>
                </a:extLst>
              </a:tr>
              <a:tr h="560983">
                <a:tc>
                  <a:txBody>
                    <a:bodyPr/>
                    <a:lstStyle/>
                    <a:p>
                      <a:pPr rtl="0" fontAlgn="t">
                        <a:spcBef>
                          <a:spcPts val="0"/>
                        </a:spcBef>
                        <a:spcAft>
                          <a:spcPts val="0"/>
                        </a:spcAft>
                      </a:pPr>
                      <a:r>
                        <a:rPr lang="en-IN" sz="1400" u="none" strike="noStrike" dirty="0">
                          <a:effectLst/>
                        </a:rPr>
                        <a:t>Achievement Motivation </a:t>
                      </a:r>
                      <a:endParaRPr lang="en-IN" sz="2400" dirty="0">
                        <a:effectLst/>
                      </a:endParaRPr>
                    </a:p>
                  </a:txBody>
                  <a:tcPr marL="46776" marR="46776" marT="46776" marB="46776"/>
                </a:tc>
                <a:tc>
                  <a:txBody>
                    <a:bodyPr/>
                    <a:lstStyle/>
                    <a:p>
                      <a:pPr rtl="0" fontAlgn="base">
                        <a:spcBef>
                          <a:spcPts val="0"/>
                        </a:spcBef>
                        <a:spcAft>
                          <a:spcPts val="0"/>
                        </a:spcAft>
                        <a:buFont typeface="Arial" panose="020B0604020202020204" pitchFamily="34" charset="0"/>
                        <a:buChar char="•"/>
                      </a:pPr>
                      <a:r>
                        <a:rPr lang="en-US" sz="1200" u="none" strike="noStrike" dirty="0">
                          <a:effectLst/>
                        </a:rPr>
                        <a:t>Helps the artisans to upgrade their perceptions of the achievement.</a:t>
                      </a:r>
                      <a:endParaRPr lang="en-US" sz="1200" b="0" i="0" u="none" strike="noStrike" dirty="0">
                        <a:solidFill>
                          <a:srgbClr val="000000"/>
                        </a:solidFill>
                        <a:effectLst/>
                        <a:latin typeface="Times New Roman" panose="02020603050405020304" pitchFamily="18" charset="0"/>
                      </a:endParaRPr>
                    </a:p>
                  </a:txBody>
                  <a:tcPr marL="46776" marR="46776" marT="46776" marB="46776"/>
                </a:tc>
                <a:tc>
                  <a:txBody>
                    <a:bodyPr/>
                    <a:lstStyle/>
                    <a:p>
                      <a:pPr rtl="0" fontAlgn="base">
                        <a:spcBef>
                          <a:spcPts val="0"/>
                        </a:spcBef>
                        <a:spcAft>
                          <a:spcPts val="0"/>
                        </a:spcAft>
                        <a:buFont typeface="Arial" panose="020B0604020202020204" pitchFamily="34" charset="0"/>
                        <a:buChar char="•"/>
                      </a:pPr>
                      <a:r>
                        <a:rPr lang="en-US" sz="1200" u="none" strike="noStrike">
                          <a:effectLst/>
                        </a:rPr>
                        <a:t>Ignoring the primary necessities of the staff of the organisation. </a:t>
                      </a:r>
                      <a:endParaRPr lang="en-US" sz="1200" b="0" i="0" u="none" strike="noStrike">
                        <a:solidFill>
                          <a:srgbClr val="000000"/>
                        </a:solidFill>
                        <a:effectLst/>
                        <a:latin typeface="Times New Roman" panose="02020603050405020304" pitchFamily="18" charset="0"/>
                      </a:endParaRPr>
                    </a:p>
                  </a:txBody>
                  <a:tcPr marL="46776" marR="46776" marT="46776" marB="46776"/>
                </a:tc>
                <a:extLst>
                  <a:ext uri="{0D108BD9-81ED-4DB2-BD59-A6C34878D82A}">
                    <a16:rowId xmlns:a16="http://schemas.microsoft.com/office/drawing/2014/main" val="10003"/>
                  </a:ext>
                </a:extLst>
              </a:tr>
              <a:tr h="560983">
                <a:tc>
                  <a:txBody>
                    <a:bodyPr/>
                    <a:lstStyle/>
                    <a:p>
                      <a:pPr rtl="0" fontAlgn="t">
                        <a:spcBef>
                          <a:spcPts val="0"/>
                        </a:spcBef>
                        <a:spcAft>
                          <a:spcPts val="0"/>
                        </a:spcAft>
                      </a:pPr>
                      <a:r>
                        <a:rPr lang="en-IN" sz="1400" u="none" strike="noStrike" dirty="0">
                          <a:effectLst/>
                        </a:rPr>
                        <a:t>Reward Based </a:t>
                      </a:r>
                      <a:endParaRPr lang="en-IN" sz="2400" dirty="0">
                        <a:effectLst/>
                      </a:endParaRPr>
                    </a:p>
                  </a:txBody>
                  <a:tcPr marL="46776" marR="46776" marT="46776" marB="46776"/>
                </a:tc>
                <a:tc>
                  <a:txBody>
                    <a:bodyPr/>
                    <a:lstStyle/>
                    <a:p>
                      <a:pPr rtl="0" fontAlgn="base">
                        <a:spcBef>
                          <a:spcPts val="0"/>
                        </a:spcBef>
                        <a:spcAft>
                          <a:spcPts val="0"/>
                        </a:spcAft>
                        <a:buFont typeface="Arial" panose="020B0604020202020204" pitchFamily="34" charset="0"/>
                        <a:buChar char="•"/>
                      </a:pPr>
                      <a:r>
                        <a:rPr lang="en-US" sz="1100" u="none" strike="noStrike">
                          <a:effectLst/>
                        </a:rPr>
                        <a:t>A culture of friendly competition and upgraded collaboration. </a:t>
                      </a:r>
                      <a:endParaRPr lang="en-US" sz="1100" b="0" i="0" u="none" strike="noStrike">
                        <a:solidFill>
                          <a:srgbClr val="000000"/>
                        </a:solidFill>
                        <a:effectLst/>
                        <a:latin typeface="Times New Roman" panose="02020603050405020304" pitchFamily="18" charset="0"/>
                      </a:endParaRPr>
                    </a:p>
                  </a:txBody>
                  <a:tcPr marL="46776" marR="46776" marT="46776" marB="46776"/>
                </a:tc>
                <a:tc>
                  <a:txBody>
                    <a:bodyPr/>
                    <a:lstStyle/>
                    <a:p>
                      <a:pPr rtl="0" fontAlgn="base">
                        <a:spcBef>
                          <a:spcPts val="0"/>
                        </a:spcBef>
                        <a:spcAft>
                          <a:spcPts val="0"/>
                        </a:spcAft>
                        <a:buFont typeface="Arial" panose="020B0604020202020204" pitchFamily="34" charset="0"/>
                        <a:buChar char="•"/>
                      </a:pPr>
                      <a:r>
                        <a:rPr lang="en-US" sz="1200" u="none" strike="noStrike">
                          <a:effectLst/>
                        </a:rPr>
                        <a:t>Increase the expense of the institution and lose power over time. </a:t>
                      </a:r>
                      <a:endParaRPr lang="en-US" sz="1200" b="0" i="0" u="none" strike="noStrike">
                        <a:solidFill>
                          <a:srgbClr val="000000"/>
                        </a:solidFill>
                        <a:effectLst/>
                        <a:latin typeface="Times New Roman" panose="02020603050405020304" pitchFamily="18" charset="0"/>
                      </a:endParaRPr>
                    </a:p>
                  </a:txBody>
                  <a:tcPr marL="46776" marR="46776" marT="46776" marB="46776"/>
                </a:tc>
                <a:extLst>
                  <a:ext uri="{0D108BD9-81ED-4DB2-BD59-A6C34878D82A}">
                    <a16:rowId xmlns:a16="http://schemas.microsoft.com/office/drawing/2014/main" val="10004"/>
                  </a:ext>
                </a:extLst>
              </a:tr>
              <a:tr h="408627">
                <a:tc>
                  <a:txBody>
                    <a:bodyPr/>
                    <a:lstStyle/>
                    <a:p>
                      <a:pPr rtl="0" fontAlgn="t">
                        <a:spcBef>
                          <a:spcPts val="0"/>
                        </a:spcBef>
                        <a:spcAft>
                          <a:spcPts val="0"/>
                        </a:spcAft>
                      </a:pPr>
                      <a:r>
                        <a:rPr lang="en-IN" sz="1400" u="none" strike="noStrike" dirty="0">
                          <a:effectLst/>
                        </a:rPr>
                        <a:t>Power Based </a:t>
                      </a:r>
                      <a:endParaRPr lang="en-IN" sz="2400" dirty="0">
                        <a:effectLst/>
                      </a:endParaRPr>
                    </a:p>
                  </a:txBody>
                  <a:tcPr marL="46776" marR="46776" marT="46776" marB="46776"/>
                </a:tc>
                <a:tc>
                  <a:txBody>
                    <a:bodyPr/>
                    <a:lstStyle/>
                    <a:p>
                      <a:pPr rtl="0" fontAlgn="base">
                        <a:spcBef>
                          <a:spcPts val="0"/>
                        </a:spcBef>
                        <a:spcAft>
                          <a:spcPts val="0"/>
                        </a:spcAft>
                        <a:buFont typeface="Arial" panose="020B0604020202020204" pitchFamily="34" charset="0"/>
                        <a:buChar char="•"/>
                      </a:pPr>
                      <a:r>
                        <a:rPr lang="en-US" sz="1100" u="none" strike="noStrike">
                          <a:effectLst/>
                        </a:rPr>
                        <a:t>Refine the disciplinary standard of the workers </a:t>
                      </a:r>
                      <a:endParaRPr lang="en-US" sz="1100" b="0" i="0" u="none" strike="noStrike">
                        <a:solidFill>
                          <a:srgbClr val="000000"/>
                        </a:solidFill>
                        <a:effectLst/>
                        <a:latin typeface="Times New Roman" panose="02020603050405020304" pitchFamily="18" charset="0"/>
                      </a:endParaRPr>
                    </a:p>
                  </a:txBody>
                  <a:tcPr marL="46776" marR="46776" marT="46776" marB="46776"/>
                </a:tc>
                <a:tc>
                  <a:txBody>
                    <a:bodyPr/>
                    <a:lstStyle/>
                    <a:p>
                      <a:pPr rtl="0" fontAlgn="base">
                        <a:spcBef>
                          <a:spcPts val="0"/>
                        </a:spcBef>
                        <a:spcAft>
                          <a:spcPts val="0"/>
                        </a:spcAft>
                        <a:buFont typeface="Arial" panose="020B0604020202020204" pitchFamily="34" charset="0"/>
                        <a:buChar char="•"/>
                      </a:pPr>
                      <a:r>
                        <a:rPr lang="en-US" sz="1200" u="none" strike="noStrike" dirty="0">
                          <a:effectLst/>
                        </a:rPr>
                        <a:t>Causes resentment among the employees. </a:t>
                      </a:r>
                      <a:endParaRPr lang="en-US" sz="1200" b="0" i="0" u="none" strike="noStrike" dirty="0">
                        <a:solidFill>
                          <a:srgbClr val="000000"/>
                        </a:solidFill>
                        <a:effectLst/>
                        <a:latin typeface="Times New Roman" panose="02020603050405020304" pitchFamily="18" charset="0"/>
                      </a:endParaRPr>
                    </a:p>
                  </a:txBody>
                  <a:tcPr marL="46776" marR="46776" marT="46776" marB="46776"/>
                </a:tc>
                <a:extLst>
                  <a:ext uri="{0D108BD9-81ED-4DB2-BD59-A6C34878D82A}">
                    <a16:rowId xmlns:a16="http://schemas.microsoft.com/office/drawing/2014/main" val="10005"/>
                  </a:ext>
                </a:extLst>
              </a:tr>
              <a:tr h="713338">
                <a:tc>
                  <a:txBody>
                    <a:bodyPr/>
                    <a:lstStyle/>
                    <a:p>
                      <a:pPr rtl="0" fontAlgn="t">
                        <a:spcBef>
                          <a:spcPts val="0"/>
                        </a:spcBef>
                        <a:spcAft>
                          <a:spcPts val="0"/>
                        </a:spcAft>
                      </a:pPr>
                      <a:r>
                        <a:rPr lang="en-IN" sz="1400" u="none" strike="noStrike" dirty="0">
                          <a:effectLst/>
                        </a:rPr>
                        <a:t>Fear Based </a:t>
                      </a:r>
                      <a:endParaRPr lang="en-IN" sz="2400" dirty="0">
                        <a:effectLst/>
                      </a:endParaRPr>
                    </a:p>
                  </a:txBody>
                  <a:tcPr marL="46776" marR="46776" marT="46776" marB="46776"/>
                </a:tc>
                <a:tc>
                  <a:txBody>
                    <a:bodyPr/>
                    <a:lstStyle/>
                    <a:p>
                      <a:pPr rtl="0" fontAlgn="base">
                        <a:spcBef>
                          <a:spcPts val="0"/>
                        </a:spcBef>
                        <a:spcAft>
                          <a:spcPts val="0"/>
                        </a:spcAft>
                        <a:buFont typeface="Arial" panose="020B0604020202020204" pitchFamily="34" charset="0"/>
                        <a:buChar char="•"/>
                      </a:pPr>
                      <a:r>
                        <a:rPr lang="en-US" sz="1100" u="none" strike="noStrike" dirty="0">
                          <a:effectLst/>
                        </a:rPr>
                        <a:t>Assists the artisans of a company to grow better by overcoming self doubt and building confidence. </a:t>
                      </a:r>
                      <a:endParaRPr lang="en-US" sz="1100" b="0" i="0" u="none" strike="noStrike" dirty="0">
                        <a:solidFill>
                          <a:srgbClr val="000000"/>
                        </a:solidFill>
                        <a:effectLst/>
                        <a:latin typeface="Times New Roman" panose="02020603050405020304" pitchFamily="18" charset="0"/>
                      </a:endParaRPr>
                    </a:p>
                  </a:txBody>
                  <a:tcPr marL="46776" marR="46776" marT="46776" marB="46776"/>
                </a:tc>
                <a:tc>
                  <a:txBody>
                    <a:bodyPr/>
                    <a:lstStyle/>
                    <a:p>
                      <a:pPr rtl="0" fontAlgn="base">
                        <a:spcBef>
                          <a:spcPts val="0"/>
                        </a:spcBef>
                        <a:spcAft>
                          <a:spcPts val="0"/>
                        </a:spcAft>
                        <a:buFont typeface="Arial" panose="020B0604020202020204" pitchFamily="34" charset="0"/>
                        <a:buChar char="•"/>
                      </a:pPr>
                      <a:r>
                        <a:rPr lang="en-US" sz="1200" u="none" strike="noStrike" dirty="0">
                          <a:effectLst/>
                        </a:rPr>
                        <a:t>It can be stressful over a period of time leading to depression of the staff. </a:t>
                      </a:r>
                      <a:endParaRPr lang="en-US" sz="1200" b="0" i="0" u="none" strike="noStrike" dirty="0">
                        <a:solidFill>
                          <a:srgbClr val="000000"/>
                        </a:solidFill>
                        <a:effectLst/>
                        <a:latin typeface="Times New Roman" panose="02020603050405020304" pitchFamily="18" charset="0"/>
                      </a:endParaRPr>
                    </a:p>
                  </a:txBody>
                  <a:tcPr marL="46776" marR="46776" marT="46776" marB="46776"/>
                </a:tc>
                <a:extLst>
                  <a:ext uri="{0D108BD9-81ED-4DB2-BD59-A6C34878D82A}">
                    <a16:rowId xmlns:a16="http://schemas.microsoft.com/office/drawing/2014/main" val="10006"/>
                  </a:ext>
                </a:extLst>
              </a:tr>
            </a:tbl>
          </a:graphicData>
        </a:graphic>
      </p:graphicFrame>
      <p:sp>
        <p:nvSpPr>
          <p:cNvPr id="4" name="Rectangle 1"/>
          <p:cNvSpPr>
            <a:spLocks noChangeArrowheads="1"/>
          </p:cNvSpPr>
          <p:nvPr/>
        </p:nvSpPr>
        <p:spPr bwMode="auto">
          <a:xfrm>
            <a:off x="609489" y="1905406"/>
            <a:ext cx="10426951"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anose="020B0604020202020204" pitchFamily="34" charset="0"/>
            </a:endParaRPr>
          </a:p>
        </p:txBody>
      </p:sp>
      <p:pic>
        <p:nvPicPr>
          <p:cNvPr id="1027" name="Picture 3" descr="50 Employee Rewards and Recognition Ideas to Boost Engagement For 202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73694" y="1737361"/>
            <a:ext cx="2803834" cy="1669065"/>
          </a:xfrm>
          <a:prstGeom prst="rect">
            <a:avLst/>
          </a:prstGeom>
          <a:noFill/>
          <a:ln>
            <a:solidFill>
              <a:schemeClr val="accent5">
                <a:lumMod val="75000"/>
              </a:schemeClr>
            </a:solidFill>
          </a:ln>
          <a:extLst>
            <a:ext uri="{909E8E84-426E-40DD-AFC4-6F175D3DCCD1}">
              <a14:hiddenFill xmlns:a14="http://schemas.microsoft.com/office/drawing/2010/main">
                <a:solidFill>
                  <a:srgbClr val="FFFFFF"/>
                </a:solidFill>
              </a14:hiddenFill>
            </a:ext>
          </a:extLst>
        </p:spPr>
      </p:pic>
      <p:pic>
        <p:nvPicPr>
          <p:cNvPr id="1029" name="Picture 5" descr="Intrinsic vs Extrinsic Motivation to Create High Performance | LSA"/>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85614" y="4590756"/>
            <a:ext cx="2732595" cy="1669065"/>
          </a:xfrm>
          <a:prstGeom prst="rect">
            <a:avLst/>
          </a:prstGeom>
          <a:noFill/>
          <a:ln>
            <a:solidFill>
              <a:schemeClr val="accent5">
                <a:lumMod val="75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45129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IN" sz="3600" b="1" dirty="0">
                <a:latin typeface="Arial" panose="020B0604020202020204" pitchFamily="34" charset="0"/>
                <a:cs typeface="Arial" panose="020B0604020202020204" pitchFamily="34" charset="0"/>
              </a:rPr>
              <a:t>Primary Motivation Theories</a:t>
            </a:r>
            <a:endParaRPr lang="en-IN" sz="3600" dirty="0">
              <a:latin typeface="Arial" panose="020B0604020202020204" pitchFamily="34" charset="0"/>
              <a:cs typeface="Arial" panose="020B0604020202020204" pitchFamily="34" charset="0"/>
            </a:endParaRPr>
          </a:p>
        </p:txBody>
      </p:sp>
      <p:sp>
        <p:nvSpPr>
          <p:cNvPr id="3" name="TextBox 2"/>
          <p:cNvSpPr txBox="1"/>
          <p:nvPr/>
        </p:nvSpPr>
        <p:spPr>
          <a:xfrm>
            <a:off x="822960" y="5181600"/>
            <a:ext cx="7940040" cy="785343"/>
          </a:xfrm>
          <a:prstGeom prst="rect">
            <a:avLst/>
          </a:prstGeom>
          <a:noFill/>
        </p:spPr>
        <p:txBody>
          <a:bodyPr wrap="square" rtlCol="0">
            <a:spAutoFit/>
          </a:bodyPr>
          <a:lstStyle/>
          <a:p>
            <a:pPr marL="285750" indent="-285750" algn="ctr">
              <a:lnSpc>
                <a:spcPct val="150000"/>
              </a:lnSpc>
              <a:buFont typeface="Arial" panose="020B0604020202020204" pitchFamily="34" charset="0"/>
              <a:buChar char="•"/>
            </a:pPr>
            <a:r>
              <a:rPr lang="en-US" sz="1600" i="1" dirty="0">
                <a:solidFill>
                  <a:schemeClr val="tx1">
                    <a:lumMod val="75000"/>
                    <a:lumOff val="25000"/>
                  </a:schemeClr>
                </a:solidFill>
                <a:latin typeface="Arial" panose="020B0604020202020204" pitchFamily="34" charset="0"/>
                <a:cs typeface="Arial" panose="020B0604020202020204" pitchFamily="34" charset="0"/>
              </a:rPr>
              <a:t>Adam’s Equity Theory: </a:t>
            </a:r>
            <a:r>
              <a:rPr lang="en-US" sz="1600" dirty="0">
                <a:solidFill>
                  <a:schemeClr val="tx1">
                    <a:lumMod val="75000"/>
                    <a:lumOff val="25000"/>
                  </a:schemeClr>
                </a:solidFill>
                <a:latin typeface="Arial" panose="020B0604020202020204" pitchFamily="34" charset="0"/>
                <a:cs typeface="Arial" panose="020B0604020202020204" pitchFamily="34" charset="0"/>
              </a:rPr>
              <a:t>It resembles a fair balance stuck between an input and output of the artisans in an organization.</a:t>
            </a:r>
            <a:endParaRPr lang="en-IN" sz="1600" dirty="0">
              <a:solidFill>
                <a:schemeClr val="tx1">
                  <a:lumMod val="75000"/>
                  <a:lumOff val="25000"/>
                </a:schemeClr>
              </a:solidFill>
              <a:latin typeface="Arial" panose="020B0604020202020204" pitchFamily="34" charset="0"/>
              <a:cs typeface="Arial" panose="020B0604020202020204" pitchFamily="34" charset="0"/>
            </a:endParaRPr>
          </a:p>
        </p:txBody>
      </p:sp>
      <p:pic>
        <p:nvPicPr>
          <p:cNvPr id="7" name="image2.png"/>
          <p:cNvPicPr/>
          <p:nvPr/>
        </p:nvPicPr>
        <p:blipFill>
          <a:blip r:embed="rId3"/>
          <a:stretch>
            <a:fillRect/>
          </a:stretch>
        </p:blipFill>
        <p:spPr>
          <a:xfrm>
            <a:off x="1828800" y="2133600"/>
            <a:ext cx="5562600" cy="2590800"/>
          </a:xfrm>
          <a:prstGeom prst="rect">
            <a:avLst/>
          </a:prstGeom>
          <a:ln>
            <a:solidFill>
              <a:srgbClr val="FF0000"/>
            </a:solidFill>
          </a:ln>
        </p:spPr>
      </p:pic>
    </p:spTree>
    <p:extLst>
      <p:ext uri="{BB962C8B-B14F-4D97-AF65-F5344CB8AC3E}">
        <p14:creationId xmlns:p14="http://schemas.microsoft.com/office/powerpoint/2010/main" val="1227359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r>
              <a:rPr lang="en-IN" sz="3200" b="1" dirty="0">
                <a:latin typeface="Arial" panose="020B0604020202020204" pitchFamily="34" charset="0"/>
                <a:cs typeface="Arial" panose="020B0604020202020204" pitchFamily="34" charset="0"/>
              </a:rPr>
              <a:t>Primary Motivation Theories: Continuation </a:t>
            </a:r>
            <a:endParaRPr lang="en-IN" sz="3200" dirty="0">
              <a:latin typeface="Arial" panose="020B0604020202020204" pitchFamily="34" charset="0"/>
              <a:cs typeface="Arial" panose="020B0604020202020204" pitchFamily="34" charset="0"/>
            </a:endParaRPr>
          </a:p>
        </p:txBody>
      </p:sp>
      <p:sp>
        <p:nvSpPr>
          <p:cNvPr id="5" name="TextBox 4"/>
          <p:cNvSpPr txBox="1"/>
          <p:nvPr/>
        </p:nvSpPr>
        <p:spPr>
          <a:xfrm>
            <a:off x="861060" y="4724400"/>
            <a:ext cx="7467600" cy="1524007"/>
          </a:xfrm>
          <a:prstGeom prst="rect">
            <a:avLst/>
          </a:prstGeom>
          <a:noFill/>
        </p:spPr>
        <p:txBody>
          <a:bodyPr wrap="square" rtlCol="0">
            <a:spAutoFit/>
          </a:bodyPr>
          <a:lstStyle/>
          <a:p>
            <a:pPr marL="285750" indent="-285750" algn="ctr">
              <a:lnSpc>
                <a:spcPct val="150000"/>
              </a:lnSpc>
              <a:buFont typeface="Arial" panose="020B0604020202020204" pitchFamily="34" charset="0"/>
              <a:buChar char="•"/>
            </a:pPr>
            <a:r>
              <a:rPr lang="en-US" sz="1600" i="1" dirty="0">
                <a:solidFill>
                  <a:schemeClr val="tx1">
                    <a:lumMod val="75000"/>
                    <a:lumOff val="25000"/>
                  </a:schemeClr>
                </a:solidFill>
                <a:latin typeface="Arial" panose="020B0604020202020204" pitchFamily="34" charset="0"/>
                <a:cs typeface="Arial" panose="020B0604020202020204" pitchFamily="34" charset="0"/>
              </a:rPr>
              <a:t>Content Theory of Motivation </a:t>
            </a:r>
            <a:r>
              <a:rPr lang="en-US" sz="1600" dirty="0">
                <a:solidFill>
                  <a:schemeClr val="tx1">
                    <a:lumMod val="75000"/>
                    <a:lumOff val="25000"/>
                  </a:schemeClr>
                </a:solidFill>
                <a:latin typeface="Arial" panose="020B0604020202020204" pitchFamily="34" charset="0"/>
                <a:cs typeface="Arial" panose="020B0604020202020204" pitchFamily="34" charset="0"/>
              </a:rPr>
              <a:t>often discusses a system of necessities which inspires activities of the people. </a:t>
            </a:r>
            <a:r>
              <a:rPr lang="en-US" sz="1600" i="1" dirty="0">
                <a:solidFill>
                  <a:schemeClr val="tx1">
                    <a:lumMod val="75000"/>
                    <a:lumOff val="25000"/>
                  </a:schemeClr>
                </a:solidFill>
                <a:latin typeface="Arial" panose="020B0604020202020204" pitchFamily="34" charset="0"/>
                <a:cs typeface="Arial" panose="020B0604020202020204" pitchFamily="34" charset="0"/>
              </a:rPr>
              <a:t>Maslow’s Hierarchy of Needs </a:t>
            </a:r>
            <a:r>
              <a:rPr lang="en-US" sz="1600" dirty="0">
                <a:solidFill>
                  <a:schemeClr val="tx1">
                    <a:lumMod val="75000"/>
                    <a:lumOff val="25000"/>
                  </a:schemeClr>
                </a:solidFill>
                <a:latin typeface="Arial" panose="020B0604020202020204" pitchFamily="34" charset="0"/>
                <a:cs typeface="Arial" panose="020B0604020202020204" pitchFamily="34" charset="0"/>
              </a:rPr>
              <a:t>is one of the important aspects of Content Theory which illustrates understanding the motivations for human attitude. </a:t>
            </a:r>
            <a:endParaRPr lang="en-IN" sz="1600" b="1" dirty="0">
              <a:solidFill>
                <a:schemeClr val="tx1">
                  <a:lumMod val="75000"/>
                  <a:lumOff val="25000"/>
                </a:schemeClr>
              </a:solidFill>
              <a:latin typeface="Arial" panose="020B0604020202020204" pitchFamily="34" charset="0"/>
              <a:cs typeface="Arial" panose="020B0604020202020204" pitchFamily="34" charset="0"/>
            </a:endParaRPr>
          </a:p>
        </p:txBody>
      </p:sp>
      <p:pic>
        <p:nvPicPr>
          <p:cNvPr id="6" name="image1.png"/>
          <p:cNvPicPr/>
          <p:nvPr/>
        </p:nvPicPr>
        <p:blipFill>
          <a:blip r:embed="rId3"/>
          <a:stretch>
            <a:fillRect/>
          </a:stretch>
        </p:blipFill>
        <p:spPr>
          <a:xfrm>
            <a:off x="2438400" y="1967020"/>
            <a:ext cx="4869497" cy="2748281"/>
          </a:xfrm>
          <a:prstGeom prst="rect">
            <a:avLst/>
          </a:prstGeom>
          <a:ln>
            <a:solidFill>
              <a:srgbClr val="00B050"/>
            </a:solidFill>
          </a:ln>
        </p:spPr>
      </p:pic>
    </p:spTree>
    <p:extLst>
      <p:ext uri="{BB962C8B-B14F-4D97-AF65-F5344CB8AC3E}">
        <p14:creationId xmlns:p14="http://schemas.microsoft.com/office/powerpoint/2010/main" val="36310353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GB" b="1" dirty="0"/>
            </a:br>
            <a:r>
              <a:rPr lang="en-GB" sz="3600" b="1" dirty="0">
                <a:latin typeface="Arial" panose="020B0604020202020204" pitchFamily="34" charset="0"/>
                <a:cs typeface="Arial" panose="020B0604020202020204" pitchFamily="34" charset="0"/>
              </a:rPr>
              <a:t>Conclusion</a:t>
            </a:r>
            <a:br>
              <a:rPr lang="en-IN" sz="3600" b="1" dirty="0">
                <a:latin typeface="Arial" panose="020B0604020202020204" pitchFamily="34" charset="0"/>
                <a:cs typeface="Arial" panose="020B0604020202020204" pitchFamily="34" charset="0"/>
              </a:rPr>
            </a:br>
            <a:endParaRPr lang="en-IN" sz="36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80060" y="5105400"/>
            <a:ext cx="8229600" cy="715963"/>
          </a:xfrm>
        </p:spPr>
        <p:txBody>
          <a:bodyPr>
            <a:noAutofit/>
          </a:bodyPr>
          <a:lstStyle/>
          <a:p>
            <a:pPr algn="ctr">
              <a:lnSpc>
                <a:spcPct val="150000"/>
              </a:lnSpc>
              <a:buFont typeface="Wingdings" panose="05000000000000000000" pitchFamily="2" charset="2"/>
              <a:buChar char="§"/>
            </a:pPr>
            <a:r>
              <a:rPr lang="en-US" sz="1600" dirty="0">
                <a:latin typeface="Arial" panose="020B0604020202020204" pitchFamily="34" charset="0"/>
                <a:cs typeface="Arial" panose="020B0604020202020204" pitchFamily="34" charset="0"/>
              </a:rPr>
              <a:t>Therefore it can be concluded that </a:t>
            </a:r>
            <a:r>
              <a:rPr lang="en-US" sz="1600" i="1" dirty="0">
                <a:latin typeface="Arial" panose="020B0604020202020204" pitchFamily="34" charset="0"/>
                <a:cs typeface="Arial" panose="020B0604020202020204" pitchFamily="34" charset="0"/>
              </a:rPr>
              <a:t>building good relationships with the employees </a:t>
            </a:r>
            <a:r>
              <a:rPr lang="en-US" sz="1600" dirty="0">
                <a:latin typeface="Arial" panose="020B0604020202020204" pitchFamily="34" charset="0"/>
                <a:cs typeface="Arial" panose="020B0604020202020204" pitchFamily="34" charset="0"/>
              </a:rPr>
              <a:t>is essential because it plays a crucial role in highlighting loyalty of the staff and fewer chances of workplace conflict.</a:t>
            </a:r>
            <a:endParaRPr lang="en-IN" sz="1600" dirty="0">
              <a:latin typeface="Arial" panose="020B0604020202020204" pitchFamily="34" charset="0"/>
              <a:cs typeface="Arial" panose="020B0604020202020204" pitchFamily="34" charset="0"/>
            </a:endParaRPr>
          </a:p>
        </p:txBody>
      </p:sp>
      <p:pic>
        <p:nvPicPr>
          <p:cNvPr id="11266" name="Picture 2" descr="3 new dimensions defining today's employee relations - Agility PR Solu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2872" y="2057400"/>
            <a:ext cx="6403975" cy="2406372"/>
          </a:xfrm>
          <a:prstGeom prst="rect">
            <a:avLst/>
          </a:prstGeom>
          <a:noFill/>
          <a:ln>
            <a:solidFill>
              <a:srgbClr val="92D05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79177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914400"/>
            <a:ext cx="7543800" cy="1450757"/>
          </a:xfrm>
        </p:spPr>
        <p:txBody>
          <a:bodyPr>
            <a:normAutofit/>
          </a:bodyPr>
          <a:lstStyle/>
          <a:p>
            <a:pPr algn="ctr"/>
            <a:r>
              <a:rPr lang="en-US" sz="3200" dirty="0">
                <a:latin typeface="Arial" pitchFamily="34" charset="0"/>
                <a:cs typeface="Arial" pitchFamily="34" charset="0"/>
              </a:rPr>
              <a:t>References</a:t>
            </a:r>
          </a:p>
        </p:txBody>
      </p:sp>
      <p:sp>
        <p:nvSpPr>
          <p:cNvPr id="3" name="Content Placeholder 2"/>
          <p:cNvSpPr>
            <a:spLocks noGrp="1"/>
          </p:cNvSpPr>
          <p:nvPr>
            <p:ph idx="1"/>
          </p:nvPr>
        </p:nvSpPr>
        <p:spPr>
          <a:xfrm>
            <a:off x="152400" y="990600"/>
            <a:ext cx="8839200" cy="3352800"/>
          </a:xfrm>
        </p:spPr>
        <p:txBody>
          <a:bodyPr>
            <a:noAutofit/>
          </a:bodyPr>
          <a:lstStyle/>
          <a:p>
            <a:r>
              <a:rPr lang="en-GB" sz="1200" dirty="0">
                <a:latin typeface="Arial" panose="020B0604020202020204" pitchFamily="34" charset="0"/>
                <a:cs typeface="Arial" panose="020B0604020202020204" pitchFamily="34" charset="0"/>
              </a:rPr>
              <a:t>Adam’s equity theory. 2021</a:t>
            </a:r>
            <a:r>
              <a:rPr lang="en-GB" sz="1200" i="1"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 Available at: https://www.researchgate.net/figure/Adams-Equity-Theory-The-referent-an-employee-selects-add-makes-equity-theory-very_fig52_323695129 </a:t>
            </a:r>
            <a:r>
              <a:rPr lang="en-GB" sz="1800" dirty="0">
                <a:latin typeface="Arial" panose="020B0604020202020204" pitchFamily="34" charset="0"/>
                <a:cs typeface="Arial" panose="020B0604020202020204" pitchFamily="34" charset="0"/>
              </a:rPr>
              <a:t>(Accessed: 16 June 2023).</a:t>
            </a:r>
            <a:endParaRPr lang="en-IN" sz="18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Ali, B.J. and Anwar, G., 2021. An empirical study of employees’ motivation and its influence job satisfaction. </a:t>
            </a:r>
            <a:r>
              <a:rPr lang="en-GB" sz="1200" i="1" dirty="0">
                <a:latin typeface="Arial" panose="020B0604020202020204" pitchFamily="34" charset="0"/>
                <a:cs typeface="Arial" panose="020B0604020202020204" pitchFamily="34" charset="0"/>
              </a:rPr>
              <a:t>Ali, BJ, &amp; Anwar, G.(2021). An Empirical Study of Employees’ Motivation and its Influence Job Satisfaction. International Journal of Engineering, Business and Management</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5</a:t>
            </a:r>
            <a:r>
              <a:rPr lang="en-GB" sz="1200" dirty="0">
                <a:latin typeface="Arial" panose="020B0604020202020204" pitchFamily="34" charset="0"/>
                <a:cs typeface="Arial" panose="020B0604020202020204" pitchFamily="34" charset="0"/>
              </a:rPr>
              <a:t>(2), pp.21-30https://papers.ssrn.com/sol3/</a:t>
            </a:r>
            <a:r>
              <a:rPr lang="en-GB" sz="1200" dirty="0" err="1">
                <a:latin typeface="Arial" panose="020B0604020202020204" pitchFamily="34" charset="0"/>
                <a:cs typeface="Arial" panose="020B0604020202020204" pitchFamily="34" charset="0"/>
              </a:rPr>
              <a:t>papers.cfm?abstract_id</a:t>
            </a:r>
            <a:r>
              <a:rPr lang="en-GB" sz="1200" dirty="0">
                <a:latin typeface="Arial" panose="020B0604020202020204" pitchFamily="34" charset="0"/>
                <a:cs typeface="Arial" panose="020B0604020202020204" pitchFamily="34" charset="0"/>
              </a:rPr>
              <a:t>=3822723</a:t>
            </a:r>
          </a:p>
          <a:p>
            <a:r>
              <a:rPr lang="en-GB" sz="1200" dirty="0" err="1">
                <a:latin typeface="Arial" panose="020B0604020202020204" pitchFamily="34" charset="0"/>
                <a:cs typeface="Arial" panose="020B0604020202020204" pitchFamily="34" charset="0"/>
              </a:rPr>
              <a:t>Bonaccio</a:t>
            </a:r>
            <a:r>
              <a:rPr lang="en-GB" sz="1200" dirty="0">
                <a:latin typeface="Arial" panose="020B0604020202020204" pitchFamily="34" charset="0"/>
                <a:cs typeface="Arial" panose="020B0604020202020204" pitchFamily="34" charset="0"/>
              </a:rPr>
              <a:t>, S., Connelly, C.E., </a:t>
            </a:r>
            <a:r>
              <a:rPr lang="en-GB" sz="1200" dirty="0" err="1">
                <a:latin typeface="Arial" panose="020B0604020202020204" pitchFamily="34" charset="0"/>
                <a:cs typeface="Arial" panose="020B0604020202020204" pitchFamily="34" charset="0"/>
              </a:rPr>
              <a:t>Gellatly</a:t>
            </a:r>
            <a:r>
              <a:rPr lang="en-GB" sz="1200" dirty="0">
                <a:latin typeface="Arial" panose="020B0604020202020204" pitchFamily="34" charset="0"/>
                <a:cs typeface="Arial" panose="020B0604020202020204" pitchFamily="34" charset="0"/>
              </a:rPr>
              <a:t>, I.R., Jetha, A. and Martin Ginis, K.A., 2020. The participation of people with disabilities in the workplace across the employment cycle: Employer concerns and research evidence. </a:t>
            </a:r>
            <a:r>
              <a:rPr lang="en-GB" sz="1200" i="1" dirty="0">
                <a:latin typeface="Arial" panose="020B0604020202020204" pitchFamily="34" charset="0"/>
                <a:cs typeface="Arial" panose="020B0604020202020204" pitchFamily="34" charset="0"/>
              </a:rPr>
              <a:t>Journal of Business and Psychology</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35</a:t>
            </a:r>
            <a:r>
              <a:rPr lang="en-GB" sz="1200" dirty="0">
                <a:latin typeface="Arial" panose="020B0604020202020204" pitchFamily="34" charset="0"/>
                <a:cs typeface="Arial" panose="020B0604020202020204" pitchFamily="34" charset="0"/>
              </a:rPr>
              <a:t>, pp.135-158.</a:t>
            </a:r>
            <a:r>
              <a:rPr lang="en-GB" sz="1200" dirty="0">
                <a:latin typeface="Arial" panose="020B0604020202020204" pitchFamily="34" charset="0"/>
                <a:cs typeface="Arial" panose="020B0604020202020204" pitchFamily="34" charset="0"/>
                <a:hlinkClick r:id="rId2"/>
              </a:rPr>
              <a:t> </a:t>
            </a:r>
            <a:r>
              <a:rPr lang="en-GB" sz="1200" u="sng" dirty="0">
                <a:latin typeface="Arial" panose="020B0604020202020204" pitchFamily="34" charset="0"/>
                <a:cs typeface="Arial" panose="020B0604020202020204" pitchFamily="34" charset="0"/>
                <a:hlinkClick r:id="rId2"/>
              </a:rPr>
              <a:t>https://link.springer.com/article/10.1007/s10869-018-9602-5</a:t>
            </a:r>
            <a:endParaRPr lang="en-IN"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Armstrong, M. and Taylor, S., 2023. </a:t>
            </a:r>
            <a:r>
              <a:rPr lang="en-GB" sz="1200" i="1" dirty="0">
                <a:latin typeface="Arial" panose="020B0604020202020204" pitchFamily="34" charset="0"/>
                <a:cs typeface="Arial" panose="020B0604020202020204" pitchFamily="34" charset="0"/>
              </a:rPr>
              <a:t>Armstrong's Handbook of Human Resource Management Practice: A Guide to the Theory and Practice of People Management</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Kogan</a:t>
            </a:r>
            <a:r>
              <a:rPr lang="en-GB" sz="1200" dirty="0">
                <a:latin typeface="Arial" panose="020B0604020202020204" pitchFamily="34" charset="0"/>
                <a:cs typeface="Arial" panose="020B0604020202020204" pitchFamily="34" charset="0"/>
              </a:rPr>
              <a:t> Page Publishers.</a:t>
            </a:r>
            <a:r>
              <a:rPr lang="en-GB" sz="1200" dirty="0">
                <a:latin typeface="Arial" panose="020B0604020202020204" pitchFamily="34" charset="0"/>
                <a:cs typeface="Arial" panose="020B0604020202020204" pitchFamily="34" charset="0"/>
                <a:hlinkClick r:id="rId3"/>
              </a:rPr>
              <a:t> </a:t>
            </a:r>
            <a:r>
              <a:rPr lang="en-GB" sz="1200" u="sng" dirty="0">
                <a:latin typeface="Arial" panose="020B0604020202020204" pitchFamily="34" charset="0"/>
                <a:cs typeface="Arial" panose="020B0604020202020204" pitchFamily="34" charset="0"/>
                <a:hlinkClick r:id="rId3"/>
              </a:rPr>
              <a:t>https://books.google.com/books?hl=en&amp;lr=&amp;id=3oChEAAAQBAJ&amp;oi=fnd&amp;pg=PP1&amp;dq=Employee+Motivation+armstrong&amp;ots=YFnupmUBSx&amp;sig=c8c8lle9hTx0VM5lVkWnUfeJFsY</a:t>
            </a:r>
            <a:endParaRPr lang="en-IN"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Davlembayeva</a:t>
            </a:r>
            <a:r>
              <a:rPr lang="en-GB" sz="1200" dirty="0">
                <a:latin typeface="Arial" panose="020B0604020202020204" pitchFamily="34" charset="0"/>
                <a:cs typeface="Arial" panose="020B0604020202020204" pitchFamily="34" charset="0"/>
              </a:rPr>
              <a:t>, D., </a:t>
            </a:r>
            <a:r>
              <a:rPr lang="en-GB" sz="1200" dirty="0" err="1">
                <a:latin typeface="Arial" panose="020B0604020202020204" pitchFamily="34" charset="0"/>
                <a:cs typeface="Arial" panose="020B0604020202020204" pitchFamily="34" charset="0"/>
              </a:rPr>
              <a:t>Papagiannidis</a:t>
            </a:r>
            <a:r>
              <a:rPr lang="en-GB" sz="1200" dirty="0">
                <a:latin typeface="Arial" panose="020B0604020202020204" pitchFamily="34" charset="0"/>
                <a:cs typeface="Arial" panose="020B0604020202020204" pitchFamily="34" charset="0"/>
              </a:rPr>
              <a:t>, S. and </a:t>
            </a:r>
            <a:r>
              <a:rPr lang="en-GB" sz="1200" dirty="0" err="1">
                <a:latin typeface="Arial" panose="020B0604020202020204" pitchFamily="34" charset="0"/>
                <a:cs typeface="Arial" panose="020B0604020202020204" pitchFamily="34" charset="0"/>
              </a:rPr>
              <a:t>Alamanos</a:t>
            </a:r>
            <a:r>
              <a:rPr lang="en-GB" sz="1200" dirty="0">
                <a:latin typeface="Arial" panose="020B0604020202020204" pitchFamily="34" charset="0"/>
                <a:cs typeface="Arial" panose="020B0604020202020204" pitchFamily="34" charset="0"/>
              </a:rPr>
              <a:t>, E., 2021. Sharing economy platforms: An equity theory perspective on reciprocity and commitment. </a:t>
            </a:r>
            <a:r>
              <a:rPr lang="en-GB" sz="1200" i="1" dirty="0">
                <a:latin typeface="Arial" panose="020B0604020202020204" pitchFamily="34" charset="0"/>
                <a:cs typeface="Arial" panose="020B0604020202020204" pitchFamily="34" charset="0"/>
              </a:rPr>
              <a:t>Journal of Business Research</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127</a:t>
            </a:r>
            <a:r>
              <a:rPr lang="en-GB" sz="1200" dirty="0">
                <a:latin typeface="Arial" panose="020B0604020202020204" pitchFamily="34" charset="0"/>
                <a:cs typeface="Arial" panose="020B0604020202020204" pitchFamily="34" charset="0"/>
              </a:rPr>
              <a:t>, pp.151-166.</a:t>
            </a:r>
            <a:r>
              <a:rPr lang="en-GB" sz="1200" dirty="0">
                <a:latin typeface="Arial" panose="020B0604020202020204" pitchFamily="34" charset="0"/>
                <a:cs typeface="Arial" panose="020B0604020202020204" pitchFamily="34" charset="0"/>
                <a:hlinkClick r:id="rId4"/>
              </a:rPr>
              <a:t> </a:t>
            </a:r>
            <a:r>
              <a:rPr lang="en-GB" sz="1200" u="sng" dirty="0">
                <a:latin typeface="Arial" panose="020B0604020202020204" pitchFamily="34" charset="0"/>
                <a:cs typeface="Arial" panose="020B0604020202020204" pitchFamily="34" charset="0"/>
                <a:hlinkClick r:id="rId4"/>
              </a:rPr>
              <a:t>https://www.sciencedirect.com/science/article/pii/S0148296321000485</a:t>
            </a:r>
            <a:endParaRPr lang="en-IN"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Fischer, C., </a:t>
            </a:r>
            <a:r>
              <a:rPr lang="en-GB" sz="1200" dirty="0" err="1">
                <a:latin typeface="Arial" panose="020B0604020202020204" pitchFamily="34" charset="0"/>
                <a:cs typeface="Arial" panose="020B0604020202020204" pitchFamily="34" charset="0"/>
              </a:rPr>
              <a:t>Malycha</a:t>
            </a:r>
            <a:r>
              <a:rPr lang="en-GB" sz="1200" dirty="0">
                <a:latin typeface="Arial" panose="020B0604020202020204" pitchFamily="34" charset="0"/>
                <a:cs typeface="Arial" panose="020B0604020202020204" pitchFamily="34" charset="0"/>
              </a:rPr>
              <a:t>, C.P. and </a:t>
            </a:r>
            <a:r>
              <a:rPr lang="en-GB" sz="1200" dirty="0" err="1">
                <a:latin typeface="Arial" panose="020B0604020202020204" pitchFamily="34" charset="0"/>
                <a:cs typeface="Arial" panose="020B0604020202020204" pitchFamily="34" charset="0"/>
              </a:rPr>
              <a:t>Schafmann</a:t>
            </a:r>
            <a:r>
              <a:rPr lang="en-GB" sz="1200" dirty="0">
                <a:latin typeface="Arial" panose="020B0604020202020204" pitchFamily="34" charset="0"/>
                <a:cs typeface="Arial" panose="020B0604020202020204" pitchFamily="34" charset="0"/>
              </a:rPr>
              <a:t>, E., 2019. The influence of intrinsic motivation and synergistic extrinsic motivators on creativity and innovation. </a:t>
            </a:r>
            <a:r>
              <a:rPr lang="en-GB" sz="1200" i="1" dirty="0">
                <a:latin typeface="Arial" panose="020B0604020202020204" pitchFamily="34" charset="0"/>
                <a:cs typeface="Arial" panose="020B0604020202020204" pitchFamily="34" charset="0"/>
              </a:rPr>
              <a:t>Frontiers in psychology</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10</a:t>
            </a:r>
            <a:r>
              <a:rPr lang="en-GB" sz="1200" dirty="0">
                <a:latin typeface="Arial" panose="020B0604020202020204" pitchFamily="34" charset="0"/>
                <a:cs typeface="Arial" panose="020B0604020202020204" pitchFamily="34" charset="0"/>
              </a:rPr>
              <a:t>, p.137.</a:t>
            </a:r>
            <a:r>
              <a:rPr lang="en-GB" sz="1200" dirty="0">
                <a:latin typeface="Arial" panose="020B0604020202020204" pitchFamily="34" charset="0"/>
                <a:cs typeface="Arial" panose="020B0604020202020204" pitchFamily="34" charset="0"/>
                <a:hlinkClick r:id="rId5"/>
              </a:rPr>
              <a:t> </a:t>
            </a:r>
            <a:r>
              <a:rPr lang="en-GB" sz="1200" u="sng" dirty="0">
                <a:latin typeface="Arial" panose="020B0604020202020204" pitchFamily="34" charset="0"/>
                <a:cs typeface="Arial" panose="020B0604020202020204" pitchFamily="34" charset="0"/>
                <a:hlinkClick r:id="rId5"/>
              </a:rPr>
              <a:t>https://www.frontiersin.org/articles/10.3389/fpsyg.2019.00137/full</a:t>
            </a:r>
            <a:endParaRPr lang="en-IN"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Girdwichai</a:t>
            </a:r>
            <a:r>
              <a:rPr lang="en-GB" sz="1200" dirty="0">
                <a:latin typeface="Arial" panose="020B0604020202020204" pitchFamily="34" charset="0"/>
                <a:cs typeface="Arial" panose="020B0604020202020204" pitchFamily="34" charset="0"/>
              </a:rPr>
              <a:t>, L. and </a:t>
            </a:r>
            <a:r>
              <a:rPr lang="en-GB" sz="1200" dirty="0" err="1">
                <a:latin typeface="Arial" panose="020B0604020202020204" pitchFamily="34" charset="0"/>
                <a:cs typeface="Arial" panose="020B0604020202020204" pitchFamily="34" charset="0"/>
              </a:rPr>
              <a:t>Sriviboon</a:t>
            </a:r>
            <a:r>
              <a:rPr lang="en-GB" sz="1200" dirty="0">
                <a:latin typeface="Arial" panose="020B0604020202020204" pitchFamily="34" charset="0"/>
                <a:cs typeface="Arial" panose="020B0604020202020204" pitchFamily="34" charset="0"/>
              </a:rPr>
              <a:t>, C., 2020. Employee motivation and performance: Do the work environment and the training matter?. </a:t>
            </a:r>
            <a:r>
              <a:rPr lang="en-GB" sz="1200" i="1" dirty="0">
                <a:latin typeface="Arial" panose="020B0604020202020204" pitchFamily="34" charset="0"/>
                <a:cs typeface="Arial" panose="020B0604020202020204" pitchFamily="34" charset="0"/>
              </a:rPr>
              <a:t>Journal of Security &amp; Sustainability Issues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9</a:t>
            </a:r>
            <a:r>
              <a:rPr lang="en-GB" sz="1200"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hlinkClick r:id="rId6"/>
              </a:rPr>
              <a:t> </a:t>
            </a:r>
            <a:r>
              <a:rPr lang="en-GB" sz="1200" u="sng" dirty="0">
                <a:latin typeface="Arial" panose="020B0604020202020204" pitchFamily="34" charset="0"/>
                <a:cs typeface="Arial" panose="020B0604020202020204" pitchFamily="34" charset="0"/>
                <a:hlinkClick r:id="rId6"/>
              </a:rPr>
              <a:t>https://search.ebscohost.com/login.aspx?direct=true&amp;profile=ehost&amp;scope=site&amp;authtype=crawler&amp;jrnl=20297017&amp;AN=141606530&amp;h=GgKpCbj2teR4EstpuNZV0a0FOzbZh5FFkJkKhM4S2%2FlZ64In7hud4LZXLQu7bcjmVaj6V6RZ7XBvfSla9KJG0g%3D%3D&amp;crl=c</a:t>
            </a:r>
            <a:endParaRPr lang="en-IN" sz="1200" dirty="0">
              <a:latin typeface="Arial" panose="020B0604020202020204" pitchFamily="34" charset="0"/>
              <a:cs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A755663-F203-C2D6-8AB8-8DB055EC774B}"/>
              </a:ext>
            </a:extLst>
          </p:cNvPr>
          <p:cNvSpPr txBox="1"/>
          <p:nvPr/>
        </p:nvSpPr>
        <p:spPr>
          <a:xfrm>
            <a:off x="2438400" y="76200"/>
            <a:ext cx="5257800" cy="769441"/>
          </a:xfrm>
          <a:prstGeom prst="rect">
            <a:avLst/>
          </a:prstGeom>
          <a:noFill/>
        </p:spPr>
        <p:txBody>
          <a:bodyPr wrap="square" rtlCol="0">
            <a:spAutoFit/>
          </a:bodyPr>
          <a:lstStyle/>
          <a:p>
            <a:r>
              <a:rPr lang="en-US" sz="4400" dirty="0">
                <a:latin typeface="Arial" pitchFamily="34" charset="0"/>
                <a:cs typeface="Arial" pitchFamily="34" charset="0"/>
              </a:rPr>
              <a:t>References</a:t>
            </a:r>
            <a:endParaRPr lang="en-GB" sz="4400" b="1" dirty="0"/>
          </a:p>
        </p:txBody>
      </p:sp>
      <p:sp>
        <p:nvSpPr>
          <p:cNvPr id="4" name="TextBox 3">
            <a:extLst>
              <a:ext uri="{FF2B5EF4-FFF2-40B4-BE49-F238E27FC236}">
                <a16:creationId xmlns:a16="http://schemas.microsoft.com/office/drawing/2014/main" id="{345FCBA7-B1A8-F588-6A65-815FE22C5F83}"/>
              </a:ext>
            </a:extLst>
          </p:cNvPr>
          <p:cNvSpPr txBox="1"/>
          <p:nvPr/>
        </p:nvSpPr>
        <p:spPr>
          <a:xfrm>
            <a:off x="-8206" y="931815"/>
            <a:ext cx="8326902" cy="5047536"/>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Hale, A.J., Ricotta, D.N., Freed, J., Smith, C.C. and Huang, G.C., 2019. Adapting Maslow's hierarchy of needs as a framework for resident wellness. </a:t>
            </a:r>
            <a:r>
              <a:rPr lang="en-GB" sz="1400" i="1" dirty="0">
                <a:latin typeface="Arial" panose="020B0604020202020204" pitchFamily="34" charset="0"/>
                <a:cs typeface="Arial" panose="020B0604020202020204" pitchFamily="34" charset="0"/>
              </a:rPr>
              <a:t>Teaching and learning in medicine</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31</a:t>
            </a:r>
            <a:r>
              <a:rPr lang="en-GB" sz="1400" dirty="0">
                <a:latin typeface="Arial" panose="020B0604020202020204" pitchFamily="34" charset="0"/>
                <a:cs typeface="Arial" panose="020B0604020202020204" pitchFamily="34" charset="0"/>
              </a:rPr>
              <a:t>(1), pp.109-118.</a:t>
            </a:r>
            <a:r>
              <a:rPr lang="en-GB" sz="1400" dirty="0">
                <a:latin typeface="Arial" panose="020B0604020202020204" pitchFamily="34" charset="0"/>
                <a:cs typeface="Arial" panose="020B0604020202020204" pitchFamily="34" charset="0"/>
                <a:hlinkClick r:id="rId2"/>
              </a:rPr>
              <a:t> </a:t>
            </a:r>
            <a:r>
              <a:rPr lang="en-GB" sz="1400" u="sng" dirty="0">
                <a:latin typeface="Arial" panose="020B0604020202020204" pitchFamily="34" charset="0"/>
                <a:cs typeface="Arial" panose="020B0604020202020204" pitchFamily="34" charset="0"/>
                <a:hlinkClick r:id="rId2"/>
              </a:rPr>
              <a:t>https://www.tandfonline.com/doi/abs/10.1080/10401334.2018.1456928</a:t>
            </a:r>
            <a:endParaRPr lang="en-IN"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Hopper, E., 2020. Maslow’s hierarchy of needs explained. </a:t>
            </a:r>
            <a:r>
              <a:rPr lang="en-GB" sz="1400" i="1" dirty="0">
                <a:latin typeface="Arial" panose="020B0604020202020204" pitchFamily="34" charset="0"/>
                <a:cs typeface="Arial" panose="020B0604020202020204" pitchFamily="34" charset="0"/>
              </a:rPr>
              <a:t>ThoughtCo, ThoughtCo</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24</a:t>
            </a:r>
            <a:r>
              <a:rPr lang="en-GB" sz="1400" dirty="0">
                <a:latin typeface="Arial" panose="020B0604020202020204" pitchFamily="34" charset="0"/>
                <a:cs typeface="Arial" panose="020B0604020202020204" pitchFamily="34" charset="0"/>
              </a:rPr>
              <a:t>, pp.1-3.</a:t>
            </a:r>
            <a:r>
              <a:rPr lang="en-GB" sz="1400" dirty="0">
                <a:latin typeface="Arial" panose="020B0604020202020204" pitchFamily="34" charset="0"/>
                <a:cs typeface="Arial" panose="020B0604020202020204" pitchFamily="34" charset="0"/>
                <a:hlinkClick r:id="rId3"/>
              </a:rPr>
              <a:t> </a:t>
            </a:r>
            <a:r>
              <a:rPr lang="en-GB" sz="1400" u="sng" dirty="0">
                <a:latin typeface="Arial" panose="020B0604020202020204" pitchFamily="34" charset="0"/>
                <a:cs typeface="Arial" panose="020B0604020202020204" pitchFamily="34" charset="0"/>
                <a:hlinkClick r:id="rId3"/>
              </a:rPr>
              <a:t>http://www.christianworldmedia.com/client/docs/603_1585079540_17.pdf</a:t>
            </a:r>
            <a:endParaRPr lang="en-IN"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Ly, V., Wang, K.S., </a:t>
            </a:r>
            <a:r>
              <a:rPr lang="en-GB" sz="1400" dirty="0" err="1">
                <a:latin typeface="Arial" panose="020B0604020202020204" pitchFamily="34" charset="0"/>
                <a:cs typeface="Arial" panose="020B0604020202020204" pitchFamily="34" charset="0"/>
              </a:rPr>
              <a:t>Bhanji</a:t>
            </a:r>
            <a:r>
              <a:rPr lang="en-GB" sz="1400" dirty="0">
                <a:latin typeface="Arial" panose="020B0604020202020204" pitchFamily="34" charset="0"/>
                <a:cs typeface="Arial" panose="020B0604020202020204" pitchFamily="34" charset="0"/>
              </a:rPr>
              <a:t>, J. and Delgado, M.R., 2019. A reward-based framework of perceived control. </a:t>
            </a:r>
            <a:r>
              <a:rPr lang="en-GB" sz="1400" i="1" dirty="0">
                <a:latin typeface="Arial" panose="020B0604020202020204" pitchFamily="34" charset="0"/>
                <a:cs typeface="Arial" panose="020B0604020202020204" pitchFamily="34" charset="0"/>
              </a:rPr>
              <a:t>Frontiers in neuroscience</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13</a:t>
            </a:r>
            <a:r>
              <a:rPr lang="en-GB" sz="1400" dirty="0">
                <a:latin typeface="Arial" panose="020B0604020202020204" pitchFamily="34" charset="0"/>
                <a:cs typeface="Arial" panose="020B0604020202020204" pitchFamily="34" charset="0"/>
              </a:rPr>
              <a:t>, p.65.</a:t>
            </a:r>
            <a:r>
              <a:rPr lang="en-GB" sz="1400" dirty="0">
                <a:latin typeface="Arial" panose="020B0604020202020204" pitchFamily="34" charset="0"/>
                <a:cs typeface="Arial" panose="020B0604020202020204" pitchFamily="34" charset="0"/>
                <a:hlinkClick r:id="rId4"/>
              </a:rPr>
              <a:t> </a:t>
            </a:r>
            <a:r>
              <a:rPr lang="en-GB" sz="1400" u="sng" dirty="0">
                <a:latin typeface="Arial" panose="020B0604020202020204" pitchFamily="34" charset="0"/>
                <a:cs typeface="Arial" panose="020B0604020202020204" pitchFamily="34" charset="0"/>
                <a:hlinkClick r:id="rId4"/>
              </a:rPr>
              <a:t>https://www.frontiersin.org/articles/10.3389/fnins.2019.00065/full</a:t>
            </a:r>
            <a:endParaRPr lang="en-IN"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Mcleod</a:t>
            </a:r>
            <a:r>
              <a:rPr lang="en-GB" sz="1400" dirty="0">
                <a:latin typeface="Arial" panose="020B0604020202020204" pitchFamily="34" charset="0"/>
                <a:cs typeface="Arial" panose="020B0604020202020204" pitchFamily="34" charset="0"/>
              </a:rPr>
              <a:t>, S. 2023 </a:t>
            </a:r>
            <a:r>
              <a:rPr lang="en-GB" sz="1400" i="1" dirty="0">
                <a:latin typeface="Arial" panose="020B0604020202020204" pitchFamily="34" charset="0"/>
                <a:cs typeface="Arial" panose="020B0604020202020204" pitchFamily="34" charset="0"/>
              </a:rPr>
              <a:t>Maslow’s hierarchy of needs theory</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Simply Psychology</a:t>
            </a:r>
            <a:r>
              <a:rPr lang="en-GB" sz="1400" dirty="0">
                <a:latin typeface="Arial" panose="020B0604020202020204" pitchFamily="34" charset="0"/>
                <a:cs typeface="Arial" panose="020B0604020202020204" pitchFamily="34" charset="0"/>
              </a:rPr>
              <a:t>. Available at: https://www.simplypsychology.org/maslow.html (Accessed: 16 June 2023).</a:t>
            </a:r>
            <a:endParaRPr lang="en-IN"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Meulders</a:t>
            </a:r>
            <a:r>
              <a:rPr lang="en-GB" sz="1400" dirty="0">
                <a:latin typeface="Arial" panose="020B0604020202020204" pitchFamily="34" charset="0"/>
                <a:cs typeface="Arial" panose="020B0604020202020204" pitchFamily="34" charset="0"/>
              </a:rPr>
              <a:t>, A., 2019. From fear of movement-related pain and avoidance to chronic pain disability: a state-of-the-art review. </a:t>
            </a:r>
            <a:r>
              <a:rPr lang="en-GB" sz="1400" i="1" dirty="0">
                <a:latin typeface="Arial" panose="020B0604020202020204" pitchFamily="34" charset="0"/>
                <a:cs typeface="Arial" panose="020B0604020202020204" pitchFamily="34" charset="0"/>
              </a:rPr>
              <a:t>Current Opinion in </a:t>
            </a:r>
            <a:r>
              <a:rPr lang="en-GB" sz="1400" i="1" dirty="0" err="1">
                <a:latin typeface="Arial" panose="020B0604020202020204" pitchFamily="34" charset="0"/>
                <a:cs typeface="Arial" panose="020B0604020202020204" pitchFamily="34" charset="0"/>
              </a:rPr>
              <a:t>Behavioral</a:t>
            </a:r>
            <a:r>
              <a:rPr lang="en-GB" sz="1400" i="1" dirty="0">
                <a:latin typeface="Arial" panose="020B0604020202020204" pitchFamily="34" charset="0"/>
                <a:cs typeface="Arial" panose="020B0604020202020204" pitchFamily="34" charset="0"/>
              </a:rPr>
              <a:t> Sciences</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26</a:t>
            </a:r>
            <a:r>
              <a:rPr lang="en-GB" sz="1400" dirty="0">
                <a:latin typeface="Arial" panose="020B0604020202020204" pitchFamily="34" charset="0"/>
                <a:cs typeface="Arial" panose="020B0604020202020204" pitchFamily="34" charset="0"/>
              </a:rPr>
              <a:t>, pp.130-136.</a:t>
            </a:r>
            <a:r>
              <a:rPr lang="en-GB" sz="1400" dirty="0">
                <a:latin typeface="Arial" panose="020B0604020202020204" pitchFamily="34" charset="0"/>
                <a:cs typeface="Arial" panose="020B0604020202020204" pitchFamily="34" charset="0"/>
                <a:hlinkClick r:id="rId5"/>
              </a:rPr>
              <a:t> </a:t>
            </a:r>
            <a:r>
              <a:rPr lang="en-GB" sz="1400" u="sng" dirty="0">
                <a:latin typeface="Arial" panose="020B0604020202020204" pitchFamily="34" charset="0"/>
                <a:cs typeface="Arial" panose="020B0604020202020204" pitchFamily="34" charset="0"/>
                <a:hlinkClick r:id="rId5"/>
              </a:rPr>
              <a:t>https://www.sciencedirect.com/science/article/pii/S2352154618300640</a:t>
            </a:r>
            <a:endParaRPr lang="en-IN"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Mulang</a:t>
            </a:r>
            <a:r>
              <a:rPr lang="en-GB" sz="1400" dirty="0">
                <a:latin typeface="Arial" panose="020B0604020202020204" pitchFamily="34" charset="0"/>
                <a:cs typeface="Arial" panose="020B0604020202020204" pitchFamily="34" charset="0"/>
              </a:rPr>
              <a:t>, H., 2021. The Effect of Competences, Work Motivation, Learning Environment on Human Resource Performance. </a:t>
            </a:r>
            <a:r>
              <a:rPr lang="en-GB" sz="1400" i="1" dirty="0">
                <a:latin typeface="Arial" panose="020B0604020202020204" pitchFamily="34" charset="0"/>
                <a:cs typeface="Arial" panose="020B0604020202020204" pitchFamily="34" charset="0"/>
              </a:rPr>
              <a:t>Golden Ratio of Human Resource Management</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1</a:t>
            </a:r>
            <a:r>
              <a:rPr lang="en-GB" sz="1400" dirty="0">
                <a:latin typeface="Arial" panose="020B0604020202020204" pitchFamily="34" charset="0"/>
                <a:cs typeface="Arial" panose="020B0604020202020204" pitchFamily="34" charset="0"/>
              </a:rPr>
              <a:t>(2), pp.84-93.</a:t>
            </a:r>
            <a:r>
              <a:rPr lang="en-GB" sz="1400" dirty="0">
                <a:latin typeface="Arial" panose="020B0604020202020204" pitchFamily="34" charset="0"/>
                <a:cs typeface="Arial" panose="020B0604020202020204" pitchFamily="34" charset="0"/>
                <a:hlinkClick r:id="rId6"/>
              </a:rPr>
              <a:t> </a:t>
            </a:r>
            <a:r>
              <a:rPr lang="en-GB" sz="1400" u="sng" dirty="0">
                <a:latin typeface="Arial" panose="020B0604020202020204" pitchFamily="34" charset="0"/>
                <a:cs typeface="Arial" panose="020B0604020202020204" pitchFamily="34" charset="0"/>
                <a:hlinkClick r:id="rId6"/>
              </a:rPr>
              <a:t>https://www.goldenratio.id/index.php/grhrm/article/view/52</a:t>
            </a:r>
            <a:endParaRPr lang="en-IN" sz="1400" dirty="0">
              <a:latin typeface="Arial" panose="020B0604020202020204" pitchFamily="34" charset="0"/>
              <a:cs typeface="Arial" panose="020B0604020202020204" pitchFamily="34" charset="0"/>
            </a:endParaRPr>
          </a:p>
          <a:p>
            <a:r>
              <a:rPr lang="en-GB" sz="1400" i="1" dirty="0">
                <a:latin typeface="Arial" panose="020B0604020202020204" pitchFamily="34" charset="0"/>
                <a:cs typeface="Arial" panose="020B0604020202020204" pitchFamily="34" charset="0"/>
              </a:rPr>
              <a:t>Primark sales climb as prices rise and city centre stores boom</a:t>
            </a:r>
            <a:r>
              <a:rPr lang="en-GB" sz="1400" dirty="0">
                <a:latin typeface="Arial" panose="020B0604020202020204" pitchFamily="34" charset="0"/>
                <a:cs typeface="Arial" panose="020B0604020202020204" pitchFamily="34" charset="0"/>
              </a:rPr>
              <a:t> 2023 </a:t>
            </a:r>
            <a:r>
              <a:rPr lang="en-GB" sz="1400" i="1" dirty="0">
                <a:latin typeface="Arial" panose="020B0604020202020204" pitchFamily="34" charset="0"/>
                <a:cs typeface="Arial" panose="020B0604020202020204" pitchFamily="34" charset="0"/>
              </a:rPr>
              <a:t>The Guardian</a:t>
            </a:r>
            <a:r>
              <a:rPr lang="en-GB" sz="1400" dirty="0">
                <a:latin typeface="Arial" panose="020B0604020202020204" pitchFamily="34" charset="0"/>
                <a:cs typeface="Arial" panose="020B0604020202020204" pitchFamily="34" charset="0"/>
              </a:rPr>
              <a:t>. Available at: https://www.theguardian.com/business/2023/apr/25/primark-sales-prices-rise-inflation-</a:t>
            </a:r>
            <a:endParaRPr lang="en-IN"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Samul, J., 2019. Spiritual leadership: Meaning in the sustainable workplace. </a:t>
            </a:r>
            <a:r>
              <a:rPr lang="en-GB" sz="1400" i="1" dirty="0">
                <a:latin typeface="Arial" panose="020B0604020202020204" pitchFamily="34" charset="0"/>
                <a:cs typeface="Arial" panose="020B0604020202020204" pitchFamily="34" charset="0"/>
              </a:rPr>
              <a:t>Sustainability</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12</a:t>
            </a:r>
            <a:r>
              <a:rPr lang="en-GB" sz="1400" dirty="0">
                <a:latin typeface="Arial" panose="020B0604020202020204" pitchFamily="34" charset="0"/>
                <a:cs typeface="Arial" panose="020B0604020202020204" pitchFamily="34" charset="0"/>
              </a:rPr>
              <a:t>(1), p.267.</a:t>
            </a:r>
            <a:r>
              <a:rPr lang="en-GB" sz="1400" dirty="0">
                <a:latin typeface="Arial" panose="020B0604020202020204" pitchFamily="34" charset="0"/>
                <a:cs typeface="Arial" panose="020B0604020202020204" pitchFamily="34" charset="0"/>
                <a:hlinkClick r:id="rId7"/>
              </a:rPr>
              <a:t> </a:t>
            </a:r>
            <a:r>
              <a:rPr lang="en-GB" sz="1400" u="sng" dirty="0">
                <a:latin typeface="Arial" panose="020B0604020202020204" pitchFamily="34" charset="0"/>
                <a:cs typeface="Arial" panose="020B0604020202020204" pitchFamily="34" charset="0"/>
                <a:hlinkClick r:id="rId7"/>
              </a:rPr>
              <a:t>https://www.mdpi.com/605992</a:t>
            </a:r>
            <a:endParaRPr lang="en-IN"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Werdhiastutie</a:t>
            </a:r>
            <a:r>
              <a:rPr lang="en-GB" sz="1400" dirty="0">
                <a:latin typeface="Arial" panose="020B0604020202020204" pitchFamily="34" charset="0"/>
                <a:cs typeface="Arial" panose="020B0604020202020204" pitchFamily="34" charset="0"/>
              </a:rPr>
              <a:t>, A., </a:t>
            </a:r>
            <a:r>
              <a:rPr lang="en-GB" sz="1400" dirty="0" err="1">
                <a:latin typeface="Arial" panose="020B0604020202020204" pitchFamily="34" charset="0"/>
                <a:cs typeface="Arial" panose="020B0604020202020204" pitchFamily="34" charset="0"/>
              </a:rPr>
              <a:t>Suhariadi</a:t>
            </a:r>
            <a:r>
              <a:rPr lang="en-GB" sz="1400" dirty="0">
                <a:latin typeface="Arial" panose="020B0604020202020204" pitchFamily="34" charset="0"/>
                <a:cs typeface="Arial" panose="020B0604020202020204" pitchFamily="34" charset="0"/>
              </a:rPr>
              <a:t>, F. and </a:t>
            </a:r>
            <a:r>
              <a:rPr lang="en-GB" sz="1400" dirty="0" err="1">
                <a:latin typeface="Arial" panose="020B0604020202020204" pitchFamily="34" charset="0"/>
                <a:cs typeface="Arial" panose="020B0604020202020204" pitchFamily="34" charset="0"/>
              </a:rPr>
              <a:t>Partiwi</a:t>
            </a:r>
            <a:r>
              <a:rPr lang="en-GB" sz="1400" dirty="0">
                <a:latin typeface="Arial" panose="020B0604020202020204" pitchFamily="34" charset="0"/>
                <a:cs typeface="Arial" panose="020B0604020202020204" pitchFamily="34" charset="0"/>
              </a:rPr>
              <a:t>, S.G., 2020. Achievement motivation as antecedents of quality improvement of organizational human resources. </a:t>
            </a:r>
            <a:r>
              <a:rPr lang="en-GB" sz="1400" i="1" dirty="0">
                <a:latin typeface="Arial" panose="020B0604020202020204" pitchFamily="34" charset="0"/>
                <a:cs typeface="Arial" panose="020B0604020202020204" pitchFamily="34" charset="0"/>
              </a:rPr>
              <a:t>Budapest International Research and Critics Institute-Journal (BIRCI-Journal) Volume</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3</a:t>
            </a:r>
            <a:r>
              <a:rPr lang="en-GB" sz="1400" dirty="0">
                <a:latin typeface="Arial" panose="020B0604020202020204" pitchFamily="34" charset="0"/>
                <a:cs typeface="Arial" panose="020B0604020202020204" pitchFamily="34" charset="0"/>
              </a:rPr>
              <a:t>, pp.747-752.</a:t>
            </a:r>
            <a:r>
              <a:rPr lang="en-GB" sz="1400" dirty="0">
                <a:latin typeface="Arial" panose="020B0604020202020204" pitchFamily="34" charset="0"/>
                <a:cs typeface="Arial" panose="020B0604020202020204" pitchFamily="34" charset="0"/>
                <a:hlinkClick r:id="rId8"/>
              </a:rPr>
              <a:t> </a:t>
            </a:r>
            <a:r>
              <a:rPr lang="en-GB" sz="1400" u="sng" dirty="0">
                <a:latin typeface="Arial" panose="020B0604020202020204" pitchFamily="34" charset="0"/>
                <a:cs typeface="Arial" panose="020B0604020202020204" pitchFamily="34" charset="0"/>
                <a:hlinkClick r:id="rId8"/>
              </a:rPr>
              <a:t>https://pdfs.semanticscholar.org/8bd0/8806b8509359e02b0ecf4a903995fa7a8fb6.pdf</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311018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AutoShape 2" descr="sample small business thank you letter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050" name="AutoShape 2" descr="2,716 Thankyou Images, Stock Photos &amp; Vectors | Shutterstoc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3" name="Picture 2" descr="12 Ways to Say “Thank You” With Examples | Grammarl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 y="1066800"/>
            <a:ext cx="8120972" cy="42767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dirty="0">
                <a:latin typeface="Arial" pitchFamily="34" charset="0"/>
                <a:cs typeface="Arial" pitchFamily="34" charset="0"/>
              </a:rPr>
              <a:t>Any Question</a:t>
            </a:r>
          </a:p>
        </p:txBody>
      </p:sp>
      <p:pic>
        <p:nvPicPr>
          <p:cNvPr id="1026" name="Picture 2" descr="Question mark - Free shapes and symbols ico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0" y="1447800"/>
            <a:ext cx="4876800" cy="487680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0</TotalTime>
  <Words>3090</Words>
  <Application>Microsoft Office PowerPoint</Application>
  <PresentationFormat>On-screen Show (4:3)</PresentationFormat>
  <Paragraphs>120</Paragraphs>
  <Slides>17</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Times New Roman</vt:lpstr>
      <vt:lpstr>Wingdings</vt:lpstr>
      <vt:lpstr>Retrospect</vt:lpstr>
      <vt:lpstr>PowerPoint Presentation</vt:lpstr>
      <vt:lpstr>   Introduction  </vt:lpstr>
      <vt:lpstr>Introduction: Continuation  </vt:lpstr>
      <vt:lpstr>Explanation of Staff Motivation   </vt:lpstr>
      <vt:lpstr> Explanation of Staff Motivation: Continuation </vt:lpstr>
      <vt:lpstr>   </vt:lpstr>
      <vt:lpstr>       Difference between Extrinsic and Intrinsic Motivation: Continuation </vt:lpstr>
      <vt:lpstr>  Types of motivation  </vt:lpstr>
      <vt:lpstr>                        Types of motivation: Continuation   </vt:lpstr>
      <vt:lpstr>                          Advantages and Disadvantages of the types of motivation  </vt:lpstr>
      <vt:lpstr>Primary Motivation Theories</vt:lpstr>
      <vt:lpstr>         Primary Motivation Theories: Continuation </vt:lpstr>
      <vt:lpstr> Conclusion </vt:lpstr>
      <vt:lpstr>References</vt:lpstr>
      <vt:lpstr>PowerPoint Presentation</vt:lpstr>
      <vt:lpstr>PowerPoint Presentation</vt:lpstr>
      <vt:lpstr>Any Question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and Professional Development: Individual PowerPoint Presentation with supporting notes</dc:title>
  <dc:creator>user</dc:creator>
  <cp:lastModifiedBy>oticilescu andreea</cp:lastModifiedBy>
  <cp:revision>163</cp:revision>
  <dcterms:created xsi:type="dcterms:W3CDTF">2022-09-14T09:01:07Z</dcterms:created>
  <dcterms:modified xsi:type="dcterms:W3CDTF">2023-06-29T21:17:17Z</dcterms:modified>
</cp:coreProperties>
</file>