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6" r:id="rId4"/>
    <p:sldMasterId id="2147483701" r:id="rId5"/>
  </p:sldMasterIdLst>
  <p:notesMasterIdLst>
    <p:notesMasterId r:id="rId21"/>
  </p:notesMasterIdLst>
  <p:sldIdLst>
    <p:sldId id="265" r:id="rId6"/>
    <p:sldId id="266" r:id="rId7"/>
    <p:sldId id="267" r:id="rId8"/>
    <p:sldId id="262" r:id="rId9"/>
    <p:sldId id="268" r:id="rId10"/>
    <p:sldId id="261" r:id="rId11"/>
    <p:sldId id="269" r:id="rId12"/>
    <p:sldId id="272" r:id="rId13"/>
    <p:sldId id="279" r:id="rId14"/>
    <p:sldId id="271" r:id="rId15"/>
    <p:sldId id="273" r:id="rId16"/>
    <p:sldId id="274" r:id="rId17"/>
    <p:sldId id="276" r:id="rId18"/>
    <p:sldId id="278" r:id="rId19"/>
    <p:sldId id="277"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1" d="100"/>
          <a:sy n="81" d="100"/>
        </p:scale>
        <p:origin x="75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image" Target="../media/image3.jpg"/><Relationship Id="rId4" Type="http://schemas.openxmlformats.org/officeDocument/2006/relationships/image" Target="../media/image6.jpg"/></Relationships>
</file>

<file path=ppt/diagrams/_rels/drawing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image" Target="../media/image3.jpg"/><Relationship Id="rId4" Type="http://schemas.openxmlformats.org/officeDocument/2006/relationships/image" Target="../media/image6.jp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D94A57-A876-460A-8751-BAC5E73CA198}" type="doc">
      <dgm:prSet loTypeId="urn:microsoft.com/office/officeart/2011/layout/HexagonRadial" loCatId="cycle" qsTypeId="urn:microsoft.com/office/officeart/2005/8/quickstyle/simple1" qsCatId="simple" csTypeId="urn:microsoft.com/office/officeart/2005/8/colors/colorful1" csCatId="colorful" phldr="1"/>
      <dgm:spPr/>
      <dgm:t>
        <a:bodyPr/>
        <a:lstStyle/>
        <a:p>
          <a:endParaRPr lang="en-GB"/>
        </a:p>
      </dgm:t>
    </dgm:pt>
    <dgm:pt modelId="{72EDC434-1C2F-495C-BA4B-F2629D6E7A66}">
      <dgm:prSet phldrT="[Text]" custT="1"/>
      <dgm:spPr/>
      <dgm:t>
        <a:bodyPr/>
        <a:lstStyle/>
        <a:p>
          <a:pPr algn="ctr"/>
          <a:r>
            <a:rPr lang="en-GB" sz="1600"/>
            <a:t>Stakeholder</a:t>
          </a:r>
          <a:endParaRPr lang="en-GB" sz="1600" dirty="0"/>
        </a:p>
      </dgm:t>
    </dgm:pt>
    <dgm:pt modelId="{9E3CCCA4-0287-4E70-AEAC-E4FBA96A0E5A}" type="parTrans" cxnId="{DFD19BFF-2CB8-4182-AFCF-3C2FC6CE618B}">
      <dgm:prSet/>
      <dgm:spPr/>
      <dgm:t>
        <a:bodyPr/>
        <a:lstStyle/>
        <a:p>
          <a:pPr algn="ctr"/>
          <a:endParaRPr lang="en-GB"/>
        </a:p>
      </dgm:t>
    </dgm:pt>
    <dgm:pt modelId="{006BD9A2-FD88-404A-BAAA-BF7E25FF4AC0}" type="sibTrans" cxnId="{DFD19BFF-2CB8-4182-AFCF-3C2FC6CE618B}">
      <dgm:prSet/>
      <dgm:spPr/>
      <dgm:t>
        <a:bodyPr/>
        <a:lstStyle/>
        <a:p>
          <a:pPr algn="ctr"/>
          <a:endParaRPr lang="en-GB"/>
        </a:p>
      </dgm:t>
    </dgm:pt>
    <dgm:pt modelId="{085A1D1E-0892-4A2B-B0E2-3D12B9171159}">
      <dgm:prSet phldrT="[Text]" custT="1"/>
      <dgm:spPr/>
      <dgm:t>
        <a:bodyPr/>
        <a:lstStyle/>
        <a:p>
          <a:pPr algn="ctr"/>
          <a:r>
            <a:rPr lang="en-GB" sz="1600"/>
            <a:t>Managers</a:t>
          </a:r>
          <a:r>
            <a:rPr lang="en-GB" sz="1300"/>
            <a:t> </a:t>
          </a:r>
          <a:endParaRPr lang="en-GB" sz="1300" dirty="0"/>
        </a:p>
      </dgm:t>
    </dgm:pt>
    <dgm:pt modelId="{B4663CBB-D98F-4679-8CAE-EC0309BA9ABB}" type="parTrans" cxnId="{9B2F5BD7-21DA-420E-AEE6-F2C4B1F94506}">
      <dgm:prSet/>
      <dgm:spPr/>
      <dgm:t>
        <a:bodyPr/>
        <a:lstStyle/>
        <a:p>
          <a:pPr algn="ctr"/>
          <a:endParaRPr lang="en-GB"/>
        </a:p>
      </dgm:t>
    </dgm:pt>
    <dgm:pt modelId="{0C16E081-722B-42E5-9D4D-3A125F29062E}" type="sibTrans" cxnId="{9B2F5BD7-21DA-420E-AEE6-F2C4B1F94506}">
      <dgm:prSet/>
      <dgm:spPr/>
      <dgm:t>
        <a:bodyPr/>
        <a:lstStyle/>
        <a:p>
          <a:pPr algn="ctr"/>
          <a:endParaRPr lang="en-GB"/>
        </a:p>
      </dgm:t>
    </dgm:pt>
    <dgm:pt modelId="{B62D9E52-B51B-44CA-BD16-B9B83C00BD89}">
      <dgm:prSet phldrT="[Text]" custT="1"/>
      <dgm:spPr/>
      <dgm:t>
        <a:bodyPr/>
        <a:lstStyle/>
        <a:p>
          <a:pPr algn="ctr"/>
          <a:r>
            <a:rPr lang="en-GB" sz="1600"/>
            <a:t>Customers</a:t>
          </a:r>
          <a:r>
            <a:rPr lang="en-GB" sz="1300"/>
            <a:t> </a:t>
          </a:r>
          <a:endParaRPr lang="en-GB" sz="1300" dirty="0"/>
        </a:p>
      </dgm:t>
    </dgm:pt>
    <dgm:pt modelId="{8C16A428-96C1-46D8-88A4-6E23EF96AC05}" type="parTrans" cxnId="{676EA853-625A-403B-8471-B5C284E005A8}">
      <dgm:prSet/>
      <dgm:spPr/>
      <dgm:t>
        <a:bodyPr/>
        <a:lstStyle/>
        <a:p>
          <a:pPr algn="ctr"/>
          <a:endParaRPr lang="en-GB"/>
        </a:p>
      </dgm:t>
    </dgm:pt>
    <dgm:pt modelId="{6D67925A-BD44-4037-B217-E03BF64DC4D6}" type="sibTrans" cxnId="{676EA853-625A-403B-8471-B5C284E005A8}">
      <dgm:prSet/>
      <dgm:spPr/>
      <dgm:t>
        <a:bodyPr/>
        <a:lstStyle/>
        <a:p>
          <a:pPr algn="ctr"/>
          <a:endParaRPr lang="en-GB"/>
        </a:p>
      </dgm:t>
    </dgm:pt>
    <dgm:pt modelId="{A7A9C2E1-B632-41AA-909C-25A0B315591D}">
      <dgm:prSet phldrT="[Text]"/>
      <dgm:spPr/>
      <dgm:t>
        <a:bodyPr/>
        <a:lstStyle/>
        <a:p>
          <a:pPr algn="ctr"/>
          <a:r>
            <a:rPr lang="en-GB"/>
            <a:t>Employees </a:t>
          </a:r>
          <a:endParaRPr lang="en-GB" dirty="0"/>
        </a:p>
      </dgm:t>
    </dgm:pt>
    <dgm:pt modelId="{E1655825-F948-4FA5-8DE1-E97ABC93A4B8}" type="parTrans" cxnId="{B76CE214-328C-4859-B152-C50C89906B9F}">
      <dgm:prSet/>
      <dgm:spPr/>
      <dgm:t>
        <a:bodyPr/>
        <a:lstStyle/>
        <a:p>
          <a:pPr algn="ctr"/>
          <a:endParaRPr lang="en-GB"/>
        </a:p>
      </dgm:t>
    </dgm:pt>
    <dgm:pt modelId="{71439E79-9261-4945-935E-AA903F53972D}" type="sibTrans" cxnId="{B76CE214-328C-4859-B152-C50C89906B9F}">
      <dgm:prSet/>
      <dgm:spPr/>
      <dgm:t>
        <a:bodyPr/>
        <a:lstStyle/>
        <a:p>
          <a:pPr algn="ctr"/>
          <a:endParaRPr lang="en-GB"/>
        </a:p>
      </dgm:t>
    </dgm:pt>
    <dgm:pt modelId="{A39AC15B-BF4C-4C33-A993-F3F1BDD062DB}">
      <dgm:prSet phldrT="[Text]" custT="1"/>
      <dgm:spPr/>
      <dgm:t>
        <a:bodyPr/>
        <a:lstStyle/>
        <a:p>
          <a:pPr algn="ctr"/>
          <a:r>
            <a:rPr lang="en-GB" sz="1200" dirty="0"/>
            <a:t>Government </a:t>
          </a:r>
        </a:p>
      </dgm:t>
    </dgm:pt>
    <dgm:pt modelId="{621A504F-E8FF-4CB3-94E4-98EF2FB003A1}" type="parTrans" cxnId="{1F3C9142-BE0A-4E2A-A6BB-EC50AC80A060}">
      <dgm:prSet/>
      <dgm:spPr/>
      <dgm:t>
        <a:bodyPr/>
        <a:lstStyle/>
        <a:p>
          <a:pPr algn="ctr"/>
          <a:endParaRPr lang="en-GB"/>
        </a:p>
      </dgm:t>
    </dgm:pt>
    <dgm:pt modelId="{3F7AB0EE-6175-429F-97F2-038DDF30F133}" type="sibTrans" cxnId="{1F3C9142-BE0A-4E2A-A6BB-EC50AC80A060}">
      <dgm:prSet/>
      <dgm:spPr/>
      <dgm:t>
        <a:bodyPr/>
        <a:lstStyle/>
        <a:p>
          <a:pPr algn="ctr"/>
          <a:endParaRPr lang="en-GB"/>
        </a:p>
      </dgm:t>
    </dgm:pt>
    <dgm:pt modelId="{EDC322A4-AD5B-40D4-9D72-3B697B408EB3}">
      <dgm:prSet phldrT="[Text]" custT="1"/>
      <dgm:spPr/>
      <dgm:t>
        <a:bodyPr/>
        <a:lstStyle/>
        <a:p>
          <a:pPr algn="ctr"/>
          <a:r>
            <a:rPr lang="en-GB" sz="1600"/>
            <a:t>Owners</a:t>
          </a:r>
          <a:r>
            <a:rPr lang="en-GB" sz="1300"/>
            <a:t> </a:t>
          </a:r>
          <a:endParaRPr lang="en-GB" sz="1300" dirty="0"/>
        </a:p>
      </dgm:t>
    </dgm:pt>
    <dgm:pt modelId="{48B98D18-BF16-4EFC-9BC8-B1AB3E2AB71A}" type="parTrans" cxnId="{32711221-12CE-4F86-9F84-0E3128746F77}">
      <dgm:prSet/>
      <dgm:spPr/>
      <dgm:t>
        <a:bodyPr/>
        <a:lstStyle/>
        <a:p>
          <a:pPr algn="ctr"/>
          <a:endParaRPr lang="en-GB"/>
        </a:p>
      </dgm:t>
    </dgm:pt>
    <dgm:pt modelId="{256E380C-5556-4ECA-B074-50CBA7FFA7E4}" type="sibTrans" cxnId="{32711221-12CE-4F86-9F84-0E3128746F77}">
      <dgm:prSet/>
      <dgm:spPr/>
      <dgm:t>
        <a:bodyPr/>
        <a:lstStyle/>
        <a:p>
          <a:pPr algn="ctr"/>
          <a:endParaRPr lang="en-GB"/>
        </a:p>
      </dgm:t>
    </dgm:pt>
    <dgm:pt modelId="{1F01DE52-290F-4940-9FEE-2141005E0D6E}">
      <dgm:prSet phldrT="[Text]" custT="1"/>
      <dgm:spPr/>
      <dgm:t>
        <a:bodyPr/>
        <a:lstStyle/>
        <a:p>
          <a:pPr algn="ctr"/>
          <a:r>
            <a:rPr lang="en-GB" sz="1600"/>
            <a:t>Suppliers</a:t>
          </a:r>
          <a:r>
            <a:rPr lang="en-GB" sz="1300"/>
            <a:t> </a:t>
          </a:r>
          <a:endParaRPr lang="en-GB" sz="1300" dirty="0"/>
        </a:p>
      </dgm:t>
    </dgm:pt>
    <dgm:pt modelId="{99D85A75-11FB-4600-935D-A7782F52DD76}" type="parTrans" cxnId="{3FAB1745-D6AC-42E8-91B0-6400A572999E}">
      <dgm:prSet/>
      <dgm:spPr/>
      <dgm:t>
        <a:bodyPr/>
        <a:lstStyle/>
        <a:p>
          <a:pPr algn="ctr"/>
          <a:endParaRPr lang="en-GB"/>
        </a:p>
      </dgm:t>
    </dgm:pt>
    <dgm:pt modelId="{6400B989-53F3-4B95-9308-B169D08A3D87}" type="sibTrans" cxnId="{3FAB1745-D6AC-42E8-91B0-6400A572999E}">
      <dgm:prSet/>
      <dgm:spPr/>
      <dgm:t>
        <a:bodyPr/>
        <a:lstStyle/>
        <a:p>
          <a:pPr algn="ctr"/>
          <a:endParaRPr lang="en-GB"/>
        </a:p>
      </dgm:t>
    </dgm:pt>
    <dgm:pt modelId="{71544FE4-CA5A-43B0-B5CA-42DABBF2FDC9}" type="pres">
      <dgm:prSet presAssocID="{F3D94A57-A876-460A-8751-BAC5E73CA198}" presName="Name0" presStyleCnt="0">
        <dgm:presLayoutVars>
          <dgm:chMax val="1"/>
          <dgm:chPref val="1"/>
          <dgm:dir/>
          <dgm:animOne val="branch"/>
          <dgm:animLvl val="lvl"/>
        </dgm:presLayoutVars>
      </dgm:prSet>
      <dgm:spPr/>
    </dgm:pt>
    <dgm:pt modelId="{7A0B9DEB-D7EE-4103-AD57-2240B301F254}" type="pres">
      <dgm:prSet presAssocID="{72EDC434-1C2F-495C-BA4B-F2629D6E7A66}" presName="Parent" presStyleLbl="node0" presStyleIdx="0" presStyleCnt="1">
        <dgm:presLayoutVars>
          <dgm:chMax val="6"/>
          <dgm:chPref val="6"/>
        </dgm:presLayoutVars>
      </dgm:prSet>
      <dgm:spPr/>
    </dgm:pt>
    <dgm:pt modelId="{A06FDE16-3ECB-4CA1-A1E9-D1C625AAC05D}" type="pres">
      <dgm:prSet presAssocID="{085A1D1E-0892-4A2B-B0E2-3D12B9171159}" presName="Accent1" presStyleCnt="0"/>
      <dgm:spPr/>
    </dgm:pt>
    <dgm:pt modelId="{877B55FC-D8B2-4911-92A8-D93AF2B3590A}" type="pres">
      <dgm:prSet presAssocID="{085A1D1E-0892-4A2B-B0E2-3D12B9171159}" presName="Accent" presStyleLbl="bgShp" presStyleIdx="0" presStyleCnt="6"/>
      <dgm:spPr/>
    </dgm:pt>
    <dgm:pt modelId="{E373FDBA-4DDF-430D-942A-C441D3A0CAFE}" type="pres">
      <dgm:prSet presAssocID="{085A1D1E-0892-4A2B-B0E2-3D12B9171159}" presName="Child1" presStyleLbl="node1" presStyleIdx="0" presStyleCnt="6">
        <dgm:presLayoutVars>
          <dgm:chMax val="0"/>
          <dgm:chPref val="0"/>
          <dgm:bulletEnabled val="1"/>
        </dgm:presLayoutVars>
      </dgm:prSet>
      <dgm:spPr/>
    </dgm:pt>
    <dgm:pt modelId="{27C56024-DC78-4CBC-835B-989E62106357}" type="pres">
      <dgm:prSet presAssocID="{B62D9E52-B51B-44CA-BD16-B9B83C00BD89}" presName="Accent2" presStyleCnt="0"/>
      <dgm:spPr/>
    </dgm:pt>
    <dgm:pt modelId="{8B11F134-B461-4659-8C9C-D1341E0A2EFF}" type="pres">
      <dgm:prSet presAssocID="{B62D9E52-B51B-44CA-BD16-B9B83C00BD89}" presName="Accent" presStyleLbl="bgShp" presStyleIdx="1" presStyleCnt="6"/>
      <dgm:spPr/>
    </dgm:pt>
    <dgm:pt modelId="{4DDB601F-6CD6-42B6-BF9A-CF5CF123C4E0}" type="pres">
      <dgm:prSet presAssocID="{B62D9E52-B51B-44CA-BD16-B9B83C00BD89}" presName="Child2" presStyleLbl="node1" presStyleIdx="1" presStyleCnt="6">
        <dgm:presLayoutVars>
          <dgm:chMax val="0"/>
          <dgm:chPref val="0"/>
          <dgm:bulletEnabled val="1"/>
        </dgm:presLayoutVars>
      </dgm:prSet>
      <dgm:spPr/>
    </dgm:pt>
    <dgm:pt modelId="{A575AD9D-F40E-4C6D-94FA-098F866E4CCA}" type="pres">
      <dgm:prSet presAssocID="{A7A9C2E1-B632-41AA-909C-25A0B315591D}" presName="Accent3" presStyleCnt="0"/>
      <dgm:spPr/>
    </dgm:pt>
    <dgm:pt modelId="{B3672F93-D6AB-451A-B0F7-3CD00CFF2E1A}" type="pres">
      <dgm:prSet presAssocID="{A7A9C2E1-B632-41AA-909C-25A0B315591D}" presName="Accent" presStyleLbl="bgShp" presStyleIdx="2" presStyleCnt="6"/>
      <dgm:spPr/>
    </dgm:pt>
    <dgm:pt modelId="{8F79F0AE-7BFB-4666-A4C3-D4F79E1527FB}" type="pres">
      <dgm:prSet presAssocID="{A7A9C2E1-B632-41AA-909C-25A0B315591D}" presName="Child3" presStyleLbl="node1" presStyleIdx="2" presStyleCnt="6">
        <dgm:presLayoutVars>
          <dgm:chMax val="0"/>
          <dgm:chPref val="0"/>
          <dgm:bulletEnabled val="1"/>
        </dgm:presLayoutVars>
      </dgm:prSet>
      <dgm:spPr/>
    </dgm:pt>
    <dgm:pt modelId="{B587A77A-95B9-431B-AC80-FC5DCA16D9D9}" type="pres">
      <dgm:prSet presAssocID="{A39AC15B-BF4C-4C33-A993-F3F1BDD062DB}" presName="Accent4" presStyleCnt="0"/>
      <dgm:spPr/>
    </dgm:pt>
    <dgm:pt modelId="{5D007639-04A9-483A-BE36-F57A53B39DAA}" type="pres">
      <dgm:prSet presAssocID="{A39AC15B-BF4C-4C33-A993-F3F1BDD062DB}" presName="Accent" presStyleLbl="bgShp" presStyleIdx="3" presStyleCnt="6"/>
      <dgm:spPr/>
    </dgm:pt>
    <dgm:pt modelId="{69B1D718-2876-4B0C-BDCD-C6867CAA0CDA}" type="pres">
      <dgm:prSet presAssocID="{A39AC15B-BF4C-4C33-A993-F3F1BDD062DB}" presName="Child4" presStyleLbl="node1" presStyleIdx="3" presStyleCnt="6">
        <dgm:presLayoutVars>
          <dgm:chMax val="0"/>
          <dgm:chPref val="0"/>
          <dgm:bulletEnabled val="1"/>
        </dgm:presLayoutVars>
      </dgm:prSet>
      <dgm:spPr/>
    </dgm:pt>
    <dgm:pt modelId="{9A03E3FD-F560-44C8-B805-8477CF8DF4F4}" type="pres">
      <dgm:prSet presAssocID="{EDC322A4-AD5B-40D4-9D72-3B697B408EB3}" presName="Accent5" presStyleCnt="0"/>
      <dgm:spPr/>
    </dgm:pt>
    <dgm:pt modelId="{3B8202FD-9524-4167-93BA-E04942E66028}" type="pres">
      <dgm:prSet presAssocID="{EDC322A4-AD5B-40D4-9D72-3B697B408EB3}" presName="Accent" presStyleLbl="bgShp" presStyleIdx="4" presStyleCnt="6"/>
      <dgm:spPr/>
    </dgm:pt>
    <dgm:pt modelId="{EF275C0F-FE51-4809-8859-A231B8FA8AD7}" type="pres">
      <dgm:prSet presAssocID="{EDC322A4-AD5B-40D4-9D72-3B697B408EB3}" presName="Child5" presStyleLbl="node1" presStyleIdx="4" presStyleCnt="6">
        <dgm:presLayoutVars>
          <dgm:chMax val="0"/>
          <dgm:chPref val="0"/>
          <dgm:bulletEnabled val="1"/>
        </dgm:presLayoutVars>
      </dgm:prSet>
      <dgm:spPr/>
    </dgm:pt>
    <dgm:pt modelId="{677DFDCD-F128-483E-B5C2-61514A4BD4D9}" type="pres">
      <dgm:prSet presAssocID="{1F01DE52-290F-4940-9FEE-2141005E0D6E}" presName="Accent6" presStyleCnt="0"/>
      <dgm:spPr/>
    </dgm:pt>
    <dgm:pt modelId="{7B60D835-1BF0-4025-B2A9-9AC419D9F002}" type="pres">
      <dgm:prSet presAssocID="{1F01DE52-290F-4940-9FEE-2141005E0D6E}" presName="Accent" presStyleLbl="bgShp" presStyleIdx="5" presStyleCnt="6"/>
      <dgm:spPr/>
    </dgm:pt>
    <dgm:pt modelId="{71D773AD-E219-487B-8A31-7CDA9E31B596}" type="pres">
      <dgm:prSet presAssocID="{1F01DE52-290F-4940-9FEE-2141005E0D6E}" presName="Child6" presStyleLbl="node1" presStyleIdx="5" presStyleCnt="6">
        <dgm:presLayoutVars>
          <dgm:chMax val="0"/>
          <dgm:chPref val="0"/>
          <dgm:bulletEnabled val="1"/>
        </dgm:presLayoutVars>
      </dgm:prSet>
      <dgm:spPr/>
    </dgm:pt>
  </dgm:ptLst>
  <dgm:cxnLst>
    <dgm:cxn modelId="{B76CE214-328C-4859-B152-C50C89906B9F}" srcId="{72EDC434-1C2F-495C-BA4B-F2629D6E7A66}" destId="{A7A9C2E1-B632-41AA-909C-25A0B315591D}" srcOrd="2" destOrd="0" parTransId="{E1655825-F948-4FA5-8DE1-E97ABC93A4B8}" sibTransId="{71439E79-9261-4945-935E-AA903F53972D}"/>
    <dgm:cxn modelId="{32711221-12CE-4F86-9F84-0E3128746F77}" srcId="{72EDC434-1C2F-495C-BA4B-F2629D6E7A66}" destId="{EDC322A4-AD5B-40D4-9D72-3B697B408EB3}" srcOrd="4" destOrd="0" parTransId="{48B98D18-BF16-4EFC-9BC8-B1AB3E2AB71A}" sibTransId="{256E380C-5556-4ECA-B074-50CBA7FFA7E4}"/>
    <dgm:cxn modelId="{66571B32-156A-4BC8-B7DE-2C8DD6C218A4}" type="presOf" srcId="{EDC322A4-AD5B-40D4-9D72-3B697B408EB3}" destId="{EF275C0F-FE51-4809-8859-A231B8FA8AD7}" srcOrd="0" destOrd="0" presId="urn:microsoft.com/office/officeart/2011/layout/HexagonRadial"/>
    <dgm:cxn modelId="{5654D033-7690-4339-9F06-7F445B6502DC}" type="presOf" srcId="{A7A9C2E1-B632-41AA-909C-25A0B315591D}" destId="{8F79F0AE-7BFB-4666-A4C3-D4F79E1527FB}" srcOrd="0" destOrd="0" presId="urn:microsoft.com/office/officeart/2011/layout/HexagonRadial"/>
    <dgm:cxn modelId="{1F3C9142-BE0A-4E2A-A6BB-EC50AC80A060}" srcId="{72EDC434-1C2F-495C-BA4B-F2629D6E7A66}" destId="{A39AC15B-BF4C-4C33-A993-F3F1BDD062DB}" srcOrd="3" destOrd="0" parTransId="{621A504F-E8FF-4CB3-94E4-98EF2FB003A1}" sibTransId="{3F7AB0EE-6175-429F-97F2-038DDF30F133}"/>
    <dgm:cxn modelId="{3FAB1745-D6AC-42E8-91B0-6400A572999E}" srcId="{72EDC434-1C2F-495C-BA4B-F2629D6E7A66}" destId="{1F01DE52-290F-4940-9FEE-2141005E0D6E}" srcOrd="5" destOrd="0" parTransId="{99D85A75-11FB-4600-935D-A7782F52DD76}" sibTransId="{6400B989-53F3-4B95-9308-B169D08A3D87}"/>
    <dgm:cxn modelId="{19AB1549-2D72-4F5B-AE7C-92F003DBB0CC}" type="presOf" srcId="{A39AC15B-BF4C-4C33-A993-F3F1BDD062DB}" destId="{69B1D718-2876-4B0C-BDCD-C6867CAA0CDA}" srcOrd="0" destOrd="0" presId="urn:microsoft.com/office/officeart/2011/layout/HexagonRadial"/>
    <dgm:cxn modelId="{676EA853-625A-403B-8471-B5C284E005A8}" srcId="{72EDC434-1C2F-495C-BA4B-F2629D6E7A66}" destId="{B62D9E52-B51B-44CA-BD16-B9B83C00BD89}" srcOrd="1" destOrd="0" parTransId="{8C16A428-96C1-46D8-88A4-6E23EF96AC05}" sibTransId="{6D67925A-BD44-4037-B217-E03BF64DC4D6}"/>
    <dgm:cxn modelId="{D4C24D82-0097-4361-8D2F-8D155418E656}" type="presOf" srcId="{72EDC434-1C2F-495C-BA4B-F2629D6E7A66}" destId="{7A0B9DEB-D7EE-4103-AD57-2240B301F254}" srcOrd="0" destOrd="0" presId="urn:microsoft.com/office/officeart/2011/layout/HexagonRadial"/>
    <dgm:cxn modelId="{E7E94FA4-B6CC-4A1B-948C-C0B99D95096D}" type="presOf" srcId="{B62D9E52-B51B-44CA-BD16-B9B83C00BD89}" destId="{4DDB601F-6CD6-42B6-BF9A-CF5CF123C4E0}" srcOrd="0" destOrd="0" presId="urn:microsoft.com/office/officeart/2011/layout/HexagonRadial"/>
    <dgm:cxn modelId="{EFA77AD1-729A-4876-A0C8-BB833B8561D3}" type="presOf" srcId="{085A1D1E-0892-4A2B-B0E2-3D12B9171159}" destId="{E373FDBA-4DDF-430D-942A-C441D3A0CAFE}" srcOrd="0" destOrd="0" presId="urn:microsoft.com/office/officeart/2011/layout/HexagonRadial"/>
    <dgm:cxn modelId="{6965C9D4-89D5-4062-A7C1-F05804F251DA}" type="presOf" srcId="{F3D94A57-A876-460A-8751-BAC5E73CA198}" destId="{71544FE4-CA5A-43B0-B5CA-42DABBF2FDC9}" srcOrd="0" destOrd="0" presId="urn:microsoft.com/office/officeart/2011/layout/HexagonRadial"/>
    <dgm:cxn modelId="{5058B5D5-CA62-4B89-8D46-E8C88B3ABC2A}" type="presOf" srcId="{1F01DE52-290F-4940-9FEE-2141005E0D6E}" destId="{71D773AD-E219-487B-8A31-7CDA9E31B596}" srcOrd="0" destOrd="0" presId="urn:microsoft.com/office/officeart/2011/layout/HexagonRadial"/>
    <dgm:cxn modelId="{9B2F5BD7-21DA-420E-AEE6-F2C4B1F94506}" srcId="{72EDC434-1C2F-495C-BA4B-F2629D6E7A66}" destId="{085A1D1E-0892-4A2B-B0E2-3D12B9171159}" srcOrd="0" destOrd="0" parTransId="{B4663CBB-D98F-4679-8CAE-EC0309BA9ABB}" sibTransId="{0C16E081-722B-42E5-9D4D-3A125F29062E}"/>
    <dgm:cxn modelId="{DFD19BFF-2CB8-4182-AFCF-3C2FC6CE618B}" srcId="{F3D94A57-A876-460A-8751-BAC5E73CA198}" destId="{72EDC434-1C2F-495C-BA4B-F2629D6E7A66}" srcOrd="0" destOrd="0" parTransId="{9E3CCCA4-0287-4E70-AEAC-E4FBA96A0E5A}" sibTransId="{006BD9A2-FD88-404A-BAAA-BF7E25FF4AC0}"/>
    <dgm:cxn modelId="{DAEFA0BB-27E6-4D89-B21C-490FCFFB8B0B}" type="presParOf" srcId="{71544FE4-CA5A-43B0-B5CA-42DABBF2FDC9}" destId="{7A0B9DEB-D7EE-4103-AD57-2240B301F254}" srcOrd="0" destOrd="0" presId="urn:microsoft.com/office/officeart/2011/layout/HexagonRadial"/>
    <dgm:cxn modelId="{FB34FDD1-1C46-49D1-A07F-34EA05B2E83A}" type="presParOf" srcId="{71544FE4-CA5A-43B0-B5CA-42DABBF2FDC9}" destId="{A06FDE16-3ECB-4CA1-A1E9-D1C625AAC05D}" srcOrd="1" destOrd="0" presId="urn:microsoft.com/office/officeart/2011/layout/HexagonRadial"/>
    <dgm:cxn modelId="{44F8D0DE-93D6-4892-B24E-03CD8C6579E1}" type="presParOf" srcId="{A06FDE16-3ECB-4CA1-A1E9-D1C625AAC05D}" destId="{877B55FC-D8B2-4911-92A8-D93AF2B3590A}" srcOrd="0" destOrd="0" presId="urn:microsoft.com/office/officeart/2011/layout/HexagonRadial"/>
    <dgm:cxn modelId="{9708038C-B986-485C-97BF-946C731B10AB}" type="presParOf" srcId="{71544FE4-CA5A-43B0-B5CA-42DABBF2FDC9}" destId="{E373FDBA-4DDF-430D-942A-C441D3A0CAFE}" srcOrd="2" destOrd="0" presId="urn:microsoft.com/office/officeart/2011/layout/HexagonRadial"/>
    <dgm:cxn modelId="{57BEFDB3-F30C-4E5E-AA5E-E9592025C2FD}" type="presParOf" srcId="{71544FE4-CA5A-43B0-B5CA-42DABBF2FDC9}" destId="{27C56024-DC78-4CBC-835B-989E62106357}" srcOrd="3" destOrd="0" presId="urn:microsoft.com/office/officeart/2011/layout/HexagonRadial"/>
    <dgm:cxn modelId="{F4BE6F44-9710-4E4D-9679-54E8A4CD6D68}" type="presParOf" srcId="{27C56024-DC78-4CBC-835B-989E62106357}" destId="{8B11F134-B461-4659-8C9C-D1341E0A2EFF}" srcOrd="0" destOrd="0" presId="urn:microsoft.com/office/officeart/2011/layout/HexagonRadial"/>
    <dgm:cxn modelId="{A037E0F6-89D8-4A3E-AD28-CF03C5383F6B}" type="presParOf" srcId="{71544FE4-CA5A-43B0-B5CA-42DABBF2FDC9}" destId="{4DDB601F-6CD6-42B6-BF9A-CF5CF123C4E0}" srcOrd="4" destOrd="0" presId="urn:microsoft.com/office/officeart/2011/layout/HexagonRadial"/>
    <dgm:cxn modelId="{6F3FEFEB-3AFE-4EB1-B1C2-11FFB3396C4C}" type="presParOf" srcId="{71544FE4-CA5A-43B0-B5CA-42DABBF2FDC9}" destId="{A575AD9D-F40E-4C6D-94FA-098F866E4CCA}" srcOrd="5" destOrd="0" presId="urn:microsoft.com/office/officeart/2011/layout/HexagonRadial"/>
    <dgm:cxn modelId="{26A674B3-DCFA-4F2C-A42B-E82C88831771}" type="presParOf" srcId="{A575AD9D-F40E-4C6D-94FA-098F866E4CCA}" destId="{B3672F93-D6AB-451A-B0F7-3CD00CFF2E1A}" srcOrd="0" destOrd="0" presId="urn:microsoft.com/office/officeart/2011/layout/HexagonRadial"/>
    <dgm:cxn modelId="{D7265FA4-BE5D-4698-B385-62310AA20217}" type="presParOf" srcId="{71544FE4-CA5A-43B0-B5CA-42DABBF2FDC9}" destId="{8F79F0AE-7BFB-4666-A4C3-D4F79E1527FB}" srcOrd="6" destOrd="0" presId="urn:microsoft.com/office/officeart/2011/layout/HexagonRadial"/>
    <dgm:cxn modelId="{55F28F95-D76E-418A-901D-24ADB463C752}" type="presParOf" srcId="{71544FE4-CA5A-43B0-B5CA-42DABBF2FDC9}" destId="{B587A77A-95B9-431B-AC80-FC5DCA16D9D9}" srcOrd="7" destOrd="0" presId="urn:microsoft.com/office/officeart/2011/layout/HexagonRadial"/>
    <dgm:cxn modelId="{F796584D-3E47-44FF-9EF7-6F74D38F9BA9}" type="presParOf" srcId="{B587A77A-95B9-431B-AC80-FC5DCA16D9D9}" destId="{5D007639-04A9-483A-BE36-F57A53B39DAA}" srcOrd="0" destOrd="0" presId="urn:microsoft.com/office/officeart/2011/layout/HexagonRadial"/>
    <dgm:cxn modelId="{609D1DFC-6476-45AF-9B2F-10775F07BF12}" type="presParOf" srcId="{71544FE4-CA5A-43B0-B5CA-42DABBF2FDC9}" destId="{69B1D718-2876-4B0C-BDCD-C6867CAA0CDA}" srcOrd="8" destOrd="0" presId="urn:microsoft.com/office/officeart/2011/layout/HexagonRadial"/>
    <dgm:cxn modelId="{26D6CBB5-DF49-4AE9-A0AA-A9D77274C4C6}" type="presParOf" srcId="{71544FE4-CA5A-43B0-B5CA-42DABBF2FDC9}" destId="{9A03E3FD-F560-44C8-B805-8477CF8DF4F4}" srcOrd="9" destOrd="0" presId="urn:microsoft.com/office/officeart/2011/layout/HexagonRadial"/>
    <dgm:cxn modelId="{2EDF90FF-3702-425E-BD1F-A5AE502C3DDF}" type="presParOf" srcId="{9A03E3FD-F560-44C8-B805-8477CF8DF4F4}" destId="{3B8202FD-9524-4167-93BA-E04942E66028}" srcOrd="0" destOrd="0" presId="urn:microsoft.com/office/officeart/2011/layout/HexagonRadial"/>
    <dgm:cxn modelId="{D4ACE922-F96D-4E66-8211-64757A56A081}" type="presParOf" srcId="{71544FE4-CA5A-43B0-B5CA-42DABBF2FDC9}" destId="{EF275C0F-FE51-4809-8859-A231B8FA8AD7}" srcOrd="10" destOrd="0" presId="urn:microsoft.com/office/officeart/2011/layout/HexagonRadial"/>
    <dgm:cxn modelId="{D616066A-D000-4B29-B40F-92C0A8F7FAD4}" type="presParOf" srcId="{71544FE4-CA5A-43B0-B5CA-42DABBF2FDC9}" destId="{677DFDCD-F128-483E-B5C2-61514A4BD4D9}" srcOrd="11" destOrd="0" presId="urn:microsoft.com/office/officeart/2011/layout/HexagonRadial"/>
    <dgm:cxn modelId="{93AAF192-1991-4C2F-8189-261CDE6349A7}" type="presParOf" srcId="{677DFDCD-F128-483E-B5C2-61514A4BD4D9}" destId="{7B60D835-1BF0-4025-B2A9-9AC419D9F002}" srcOrd="0" destOrd="0" presId="urn:microsoft.com/office/officeart/2011/layout/HexagonRadial"/>
    <dgm:cxn modelId="{204421EC-440A-426C-80BF-A2C8499954B1}" type="presParOf" srcId="{71544FE4-CA5A-43B0-B5CA-42DABBF2FDC9}" destId="{71D773AD-E219-487B-8A31-7CDA9E31B596}"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D5E8C6-17D7-4374-98AB-64E55028DFF3}" type="doc">
      <dgm:prSet loTypeId="urn:microsoft.com/office/officeart/2005/8/layout/vList3" loCatId="picture" qsTypeId="urn:microsoft.com/office/officeart/2005/8/quickstyle/simple1" qsCatId="simple" csTypeId="urn:microsoft.com/office/officeart/2005/8/colors/accent1_2" csCatId="accent1" phldr="1"/>
      <dgm:spPr/>
      <dgm:t>
        <a:bodyPr/>
        <a:lstStyle/>
        <a:p>
          <a:endParaRPr lang="en-GB"/>
        </a:p>
      </dgm:t>
    </dgm:pt>
    <dgm:pt modelId="{EC9206BD-07C2-4A5A-9722-A4E6EA7DF8C2}">
      <dgm:prSet phldrT="[Text]"/>
      <dgm:spPr/>
      <dgm:t>
        <a:bodyPr/>
        <a:lstStyle/>
        <a:p>
          <a:r>
            <a:rPr lang="en-GB" dirty="0"/>
            <a:t>Ethical business matters especially at times of great  uncertainty and stress </a:t>
          </a:r>
        </a:p>
      </dgm:t>
    </dgm:pt>
    <dgm:pt modelId="{3400FCD1-6F74-40EE-9575-98A968A636C4}" type="parTrans" cxnId="{41B6108F-A048-4F5C-A076-26A7BA00279D}">
      <dgm:prSet/>
      <dgm:spPr/>
      <dgm:t>
        <a:bodyPr/>
        <a:lstStyle/>
        <a:p>
          <a:endParaRPr lang="en-GB"/>
        </a:p>
      </dgm:t>
    </dgm:pt>
    <dgm:pt modelId="{3B7B9E33-F628-4373-8C4E-ECE340143D75}" type="sibTrans" cxnId="{41B6108F-A048-4F5C-A076-26A7BA00279D}">
      <dgm:prSet/>
      <dgm:spPr/>
      <dgm:t>
        <a:bodyPr/>
        <a:lstStyle/>
        <a:p>
          <a:endParaRPr lang="en-GB"/>
        </a:p>
      </dgm:t>
    </dgm:pt>
    <dgm:pt modelId="{D5F7A196-7608-4408-BF47-DE62EDD8AD4A}">
      <dgm:prSet phldrT="[Text]"/>
      <dgm:spPr/>
      <dgm:t>
        <a:bodyPr/>
        <a:lstStyle/>
        <a:p>
          <a:r>
            <a:rPr lang="en-GB" dirty="0"/>
            <a:t>Improves image and reputation which increase revenues and profits  </a:t>
          </a:r>
        </a:p>
      </dgm:t>
    </dgm:pt>
    <dgm:pt modelId="{5510C07B-2B50-4DC7-86B5-1FB4FB338CAA}" type="parTrans" cxnId="{59329A3D-9B0C-436B-A75D-F57B35623479}">
      <dgm:prSet/>
      <dgm:spPr/>
      <dgm:t>
        <a:bodyPr/>
        <a:lstStyle/>
        <a:p>
          <a:endParaRPr lang="en-GB"/>
        </a:p>
      </dgm:t>
    </dgm:pt>
    <dgm:pt modelId="{38AA5F5D-4AA0-4EDD-A1C8-8E8806FB5C7C}" type="sibTrans" cxnId="{59329A3D-9B0C-436B-A75D-F57B35623479}">
      <dgm:prSet/>
      <dgm:spPr/>
      <dgm:t>
        <a:bodyPr/>
        <a:lstStyle/>
        <a:p>
          <a:endParaRPr lang="en-GB"/>
        </a:p>
      </dgm:t>
    </dgm:pt>
    <dgm:pt modelId="{72504EEA-4A0C-4E15-A0AB-2C7F10EA0E68}">
      <dgm:prSet phldrT="[Text]"/>
      <dgm:spPr/>
      <dgm:t>
        <a:bodyPr/>
        <a:lstStyle/>
        <a:p>
          <a:r>
            <a:rPr lang="en-GB" dirty="0"/>
            <a:t>Attractive to stakeholder including customers and potential investors </a:t>
          </a:r>
        </a:p>
      </dgm:t>
    </dgm:pt>
    <dgm:pt modelId="{7DA312C8-3C33-4A2D-A3DE-4F2FA24B8B1B}" type="parTrans" cxnId="{FD183BE5-5D16-4FB0-9D83-7E46167B11E8}">
      <dgm:prSet/>
      <dgm:spPr/>
      <dgm:t>
        <a:bodyPr/>
        <a:lstStyle/>
        <a:p>
          <a:endParaRPr lang="en-GB"/>
        </a:p>
      </dgm:t>
    </dgm:pt>
    <dgm:pt modelId="{D9D7B9FA-E935-414D-9AF0-8F79B2ADA4E5}" type="sibTrans" cxnId="{FD183BE5-5D16-4FB0-9D83-7E46167B11E8}">
      <dgm:prSet/>
      <dgm:spPr/>
      <dgm:t>
        <a:bodyPr/>
        <a:lstStyle/>
        <a:p>
          <a:endParaRPr lang="en-GB"/>
        </a:p>
      </dgm:t>
    </dgm:pt>
    <dgm:pt modelId="{162DE6FA-90B8-4EBC-8A33-B738BF893A27}">
      <dgm:prSet/>
      <dgm:spPr/>
      <dgm:t>
        <a:bodyPr/>
        <a:lstStyle/>
        <a:p>
          <a:r>
            <a:rPr lang="en-GB" dirty="0"/>
            <a:t>Increases employee's motivation by stressing the purpose  motive of work.</a:t>
          </a:r>
        </a:p>
      </dgm:t>
    </dgm:pt>
    <dgm:pt modelId="{0641A122-240A-4563-895D-1A8B869F164E}" type="parTrans" cxnId="{85F4ECEE-64CF-462C-B88F-8C0BF8A4E7AD}">
      <dgm:prSet/>
      <dgm:spPr/>
      <dgm:t>
        <a:bodyPr/>
        <a:lstStyle/>
        <a:p>
          <a:endParaRPr lang="en-GB"/>
        </a:p>
      </dgm:t>
    </dgm:pt>
    <dgm:pt modelId="{3925B23B-B0A2-45C5-B896-44A6C7A89522}" type="sibTrans" cxnId="{85F4ECEE-64CF-462C-B88F-8C0BF8A4E7AD}">
      <dgm:prSet/>
      <dgm:spPr/>
      <dgm:t>
        <a:bodyPr/>
        <a:lstStyle/>
        <a:p>
          <a:endParaRPr lang="en-GB"/>
        </a:p>
      </dgm:t>
    </dgm:pt>
    <dgm:pt modelId="{6D0377E5-7116-442B-9A41-FE7F17F4F865}" type="pres">
      <dgm:prSet presAssocID="{4ED5E8C6-17D7-4374-98AB-64E55028DFF3}" presName="linearFlow" presStyleCnt="0">
        <dgm:presLayoutVars>
          <dgm:dir/>
          <dgm:resizeHandles val="exact"/>
        </dgm:presLayoutVars>
      </dgm:prSet>
      <dgm:spPr/>
    </dgm:pt>
    <dgm:pt modelId="{0EBC9E51-C75B-4049-810A-141382C8922E}" type="pres">
      <dgm:prSet presAssocID="{EC9206BD-07C2-4A5A-9722-A4E6EA7DF8C2}" presName="composite" presStyleCnt="0"/>
      <dgm:spPr/>
    </dgm:pt>
    <dgm:pt modelId="{1C53B7AC-D898-4F71-8BF5-D274E0798D60}" type="pres">
      <dgm:prSet presAssocID="{EC9206BD-07C2-4A5A-9722-A4E6EA7DF8C2}" presName="imgShp"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pt>
    <dgm:pt modelId="{A7B47326-BFCE-4F20-8C4B-C550AB2AA921}" type="pres">
      <dgm:prSet presAssocID="{EC9206BD-07C2-4A5A-9722-A4E6EA7DF8C2}" presName="txShp" presStyleLbl="node1" presStyleIdx="0" presStyleCnt="4">
        <dgm:presLayoutVars>
          <dgm:bulletEnabled val="1"/>
        </dgm:presLayoutVars>
      </dgm:prSet>
      <dgm:spPr/>
    </dgm:pt>
    <dgm:pt modelId="{CEAC0D68-5AD5-44CE-B698-CB2DBB0DDDD9}" type="pres">
      <dgm:prSet presAssocID="{3B7B9E33-F628-4373-8C4E-ECE340143D75}" presName="spacing" presStyleCnt="0"/>
      <dgm:spPr/>
    </dgm:pt>
    <dgm:pt modelId="{7CF6EF6F-F2E9-401D-9141-54AD43458DB9}" type="pres">
      <dgm:prSet presAssocID="{D5F7A196-7608-4408-BF47-DE62EDD8AD4A}" presName="composite" presStyleCnt="0"/>
      <dgm:spPr/>
    </dgm:pt>
    <dgm:pt modelId="{F96B34E5-50CE-4F40-B48B-95A8CBFBB4F0}" type="pres">
      <dgm:prSet presAssocID="{D5F7A196-7608-4408-BF47-DE62EDD8AD4A}" presName="imgShp" presStyleLbl="fg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l="-37000" r="-37000"/>
          </a:stretch>
        </a:blipFill>
      </dgm:spPr>
    </dgm:pt>
    <dgm:pt modelId="{344A5E86-700E-4FAA-BC22-4B5C61CD64EF}" type="pres">
      <dgm:prSet presAssocID="{D5F7A196-7608-4408-BF47-DE62EDD8AD4A}" presName="txShp" presStyleLbl="node1" presStyleIdx="1" presStyleCnt="4">
        <dgm:presLayoutVars>
          <dgm:bulletEnabled val="1"/>
        </dgm:presLayoutVars>
      </dgm:prSet>
      <dgm:spPr/>
    </dgm:pt>
    <dgm:pt modelId="{FB12732A-6FAB-42D7-AD46-2711164E1000}" type="pres">
      <dgm:prSet presAssocID="{38AA5F5D-4AA0-4EDD-A1C8-8E8806FB5C7C}" presName="spacing" presStyleCnt="0"/>
      <dgm:spPr/>
    </dgm:pt>
    <dgm:pt modelId="{F453DAEC-FBC3-4258-9C43-EB512E4CBBA7}" type="pres">
      <dgm:prSet presAssocID="{72504EEA-4A0C-4E15-A0AB-2C7F10EA0E68}" presName="composite" presStyleCnt="0"/>
      <dgm:spPr/>
    </dgm:pt>
    <dgm:pt modelId="{281F6C8D-179B-471F-AFD3-B6030E7DC38C}" type="pres">
      <dgm:prSet presAssocID="{72504EEA-4A0C-4E15-A0AB-2C7F10EA0E68}" presName="imgShp" presStyleLbl="fgImgPlac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dgm:spPr>
    </dgm:pt>
    <dgm:pt modelId="{BFB4E52B-9DD3-465A-B5CD-8F4A660C4374}" type="pres">
      <dgm:prSet presAssocID="{72504EEA-4A0C-4E15-A0AB-2C7F10EA0E68}" presName="txShp" presStyleLbl="node1" presStyleIdx="2" presStyleCnt="4">
        <dgm:presLayoutVars>
          <dgm:bulletEnabled val="1"/>
        </dgm:presLayoutVars>
      </dgm:prSet>
      <dgm:spPr/>
    </dgm:pt>
    <dgm:pt modelId="{7692CE3C-BBAE-4F77-9B6E-C4A8825A5D70}" type="pres">
      <dgm:prSet presAssocID="{D9D7B9FA-E935-414D-9AF0-8F79B2ADA4E5}" presName="spacing" presStyleCnt="0"/>
      <dgm:spPr/>
    </dgm:pt>
    <dgm:pt modelId="{77CC0AC8-7C5E-478E-AF95-C4D51D47AF58}" type="pres">
      <dgm:prSet presAssocID="{162DE6FA-90B8-4EBC-8A33-B738BF893A27}" presName="composite" presStyleCnt="0"/>
      <dgm:spPr/>
    </dgm:pt>
    <dgm:pt modelId="{6C642FC4-A665-4D6D-885F-D2F3708A00C8}" type="pres">
      <dgm:prSet presAssocID="{162DE6FA-90B8-4EBC-8A33-B738BF893A27}" presName="imgShp" presStyleLbl="fgImgPlace1" presStyleIdx="3"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l="-25000" r="-25000"/>
          </a:stretch>
        </a:blipFill>
      </dgm:spPr>
    </dgm:pt>
    <dgm:pt modelId="{277DC771-7385-4087-BDC0-C849CD21248E}" type="pres">
      <dgm:prSet presAssocID="{162DE6FA-90B8-4EBC-8A33-B738BF893A27}" presName="txShp" presStyleLbl="node1" presStyleIdx="3" presStyleCnt="4">
        <dgm:presLayoutVars>
          <dgm:bulletEnabled val="1"/>
        </dgm:presLayoutVars>
      </dgm:prSet>
      <dgm:spPr/>
    </dgm:pt>
  </dgm:ptLst>
  <dgm:cxnLst>
    <dgm:cxn modelId="{12A10713-774C-4256-89A4-2ACCC9D4EBFA}" type="presOf" srcId="{D5F7A196-7608-4408-BF47-DE62EDD8AD4A}" destId="{344A5E86-700E-4FAA-BC22-4B5C61CD64EF}" srcOrd="0" destOrd="0" presId="urn:microsoft.com/office/officeart/2005/8/layout/vList3"/>
    <dgm:cxn modelId="{59329A3D-9B0C-436B-A75D-F57B35623479}" srcId="{4ED5E8C6-17D7-4374-98AB-64E55028DFF3}" destId="{D5F7A196-7608-4408-BF47-DE62EDD8AD4A}" srcOrd="1" destOrd="0" parTransId="{5510C07B-2B50-4DC7-86B5-1FB4FB338CAA}" sibTransId="{38AA5F5D-4AA0-4EDD-A1C8-8E8806FB5C7C}"/>
    <dgm:cxn modelId="{30F6FB48-36FB-4024-A32F-70D9A5A786B5}" type="presOf" srcId="{EC9206BD-07C2-4A5A-9722-A4E6EA7DF8C2}" destId="{A7B47326-BFCE-4F20-8C4B-C550AB2AA921}" srcOrd="0" destOrd="0" presId="urn:microsoft.com/office/officeart/2005/8/layout/vList3"/>
    <dgm:cxn modelId="{41B6108F-A048-4F5C-A076-26A7BA00279D}" srcId="{4ED5E8C6-17D7-4374-98AB-64E55028DFF3}" destId="{EC9206BD-07C2-4A5A-9722-A4E6EA7DF8C2}" srcOrd="0" destOrd="0" parTransId="{3400FCD1-6F74-40EE-9575-98A968A636C4}" sibTransId="{3B7B9E33-F628-4373-8C4E-ECE340143D75}"/>
    <dgm:cxn modelId="{169AA090-4C39-478D-BD17-F8AB686D8C57}" type="presOf" srcId="{162DE6FA-90B8-4EBC-8A33-B738BF893A27}" destId="{277DC771-7385-4087-BDC0-C849CD21248E}" srcOrd="0" destOrd="0" presId="urn:microsoft.com/office/officeart/2005/8/layout/vList3"/>
    <dgm:cxn modelId="{18E4E2A5-E7B4-48B8-A8E1-91C721E3A007}" type="presOf" srcId="{72504EEA-4A0C-4E15-A0AB-2C7F10EA0E68}" destId="{BFB4E52B-9DD3-465A-B5CD-8F4A660C4374}" srcOrd="0" destOrd="0" presId="urn:microsoft.com/office/officeart/2005/8/layout/vList3"/>
    <dgm:cxn modelId="{FD183BE5-5D16-4FB0-9D83-7E46167B11E8}" srcId="{4ED5E8C6-17D7-4374-98AB-64E55028DFF3}" destId="{72504EEA-4A0C-4E15-A0AB-2C7F10EA0E68}" srcOrd="2" destOrd="0" parTransId="{7DA312C8-3C33-4A2D-A3DE-4F2FA24B8B1B}" sibTransId="{D9D7B9FA-E935-414D-9AF0-8F79B2ADA4E5}"/>
    <dgm:cxn modelId="{85F4ECEE-64CF-462C-B88F-8C0BF8A4E7AD}" srcId="{4ED5E8C6-17D7-4374-98AB-64E55028DFF3}" destId="{162DE6FA-90B8-4EBC-8A33-B738BF893A27}" srcOrd="3" destOrd="0" parTransId="{0641A122-240A-4563-895D-1A8B869F164E}" sibTransId="{3925B23B-B0A2-45C5-B896-44A6C7A89522}"/>
    <dgm:cxn modelId="{B41853FE-AE13-4560-BDEA-6F2383BBF4F7}" type="presOf" srcId="{4ED5E8C6-17D7-4374-98AB-64E55028DFF3}" destId="{6D0377E5-7116-442B-9A41-FE7F17F4F865}" srcOrd="0" destOrd="0" presId="urn:microsoft.com/office/officeart/2005/8/layout/vList3"/>
    <dgm:cxn modelId="{5A996208-2CCF-4182-B1FB-30463C9F12FC}" type="presParOf" srcId="{6D0377E5-7116-442B-9A41-FE7F17F4F865}" destId="{0EBC9E51-C75B-4049-810A-141382C8922E}" srcOrd="0" destOrd="0" presId="urn:microsoft.com/office/officeart/2005/8/layout/vList3"/>
    <dgm:cxn modelId="{F6026470-E9C1-4EDD-95CF-4F7E85C62763}" type="presParOf" srcId="{0EBC9E51-C75B-4049-810A-141382C8922E}" destId="{1C53B7AC-D898-4F71-8BF5-D274E0798D60}" srcOrd="0" destOrd="0" presId="urn:microsoft.com/office/officeart/2005/8/layout/vList3"/>
    <dgm:cxn modelId="{F4D363F2-0D50-42A7-8D45-258C291B903F}" type="presParOf" srcId="{0EBC9E51-C75B-4049-810A-141382C8922E}" destId="{A7B47326-BFCE-4F20-8C4B-C550AB2AA921}" srcOrd="1" destOrd="0" presId="urn:microsoft.com/office/officeart/2005/8/layout/vList3"/>
    <dgm:cxn modelId="{4EABEA73-B0D4-4634-982B-7B56BFBAC564}" type="presParOf" srcId="{6D0377E5-7116-442B-9A41-FE7F17F4F865}" destId="{CEAC0D68-5AD5-44CE-B698-CB2DBB0DDDD9}" srcOrd="1" destOrd="0" presId="urn:microsoft.com/office/officeart/2005/8/layout/vList3"/>
    <dgm:cxn modelId="{AF3C834C-92C5-464C-88BD-C21F6E168312}" type="presParOf" srcId="{6D0377E5-7116-442B-9A41-FE7F17F4F865}" destId="{7CF6EF6F-F2E9-401D-9141-54AD43458DB9}" srcOrd="2" destOrd="0" presId="urn:microsoft.com/office/officeart/2005/8/layout/vList3"/>
    <dgm:cxn modelId="{393BDC30-9315-4905-BFC7-CDC7A4CB7DE5}" type="presParOf" srcId="{7CF6EF6F-F2E9-401D-9141-54AD43458DB9}" destId="{F96B34E5-50CE-4F40-B48B-95A8CBFBB4F0}" srcOrd="0" destOrd="0" presId="urn:microsoft.com/office/officeart/2005/8/layout/vList3"/>
    <dgm:cxn modelId="{50A27B0D-99F4-4B83-B722-320FDBB724C9}" type="presParOf" srcId="{7CF6EF6F-F2E9-401D-9141-54AD43458DB9}" destId="{344A5E86-700E-4FAA-BC22-4B5C61CD64EF}" srcOrd="1" destOrd="0" presId="urn:microsoft.com/office/officeart/2005/8/layout/vList3"/>
    <dgm:cxn modelId="{0C7DA2C1-F6C6-4D13-BC07-B0A9EDC149F1}" type="presParOf" srcId="{6D0377E5-7116-442B-9A41-FE7F17F4F865}" destId="{FB12732A-6FAB-42D7-AD46-2711164E1000}" srcOrd="3" destOrd="0" presId="urn:microsoft.com/office/officeart/2005/8/layout/vList3"/>
    <dgm:cxn modelId="{2404CDD8-EFE2-4D7C-A167-76F273D57C72}" type="presParOf" srcId="{6D0377E5-7116-442B-9A41-FE7F17F4F865}" destId="{F453DAEC-FBC3-4258-9C43-EB512E4CBBA7}" srcOrd="4" destOrd="0" presId="urn:microsoft.com/office/officeart/2005/8/layout/vList3"/>
    <dgm:cxn modelId="{12EBAEDD-A19F-4E28-AA63-39F4358EE1CA}" type="presParOf" srcId="{F453DAEC-FBC3-4258-9C43-EB512E4CBBA7}" destId="{281F6C8D-179B-471F-AFD3-B6030E7DC38C}" srcOrd="0" destOrd="0" presId="urn:microsoft.com/office/officeart/2005/8/layout/vList3"/>
    <dgm:cxn modelId="{5DF1B49E-A2A2-420E-A40F-85C18B932640}" type="presParOf" srcId="{F453DAEC-FBC3-4258-9C43-EB512E4CBBA7}" destId="{BFB4E52B-9DD3-465A-B5CD-8F4A660C4374}" srcOrd="1" destOrd="0" presId="urn:microsoft.com/office/officeart/2005/8/layout/vList3"/>
    <dgm:cxn modelId="{905197FD-4EE3-4AEF-B2C9-AB97724F5589}" type="presParOf" srcId="{6D0377E5-7116-442B-9A41-FE7F17F4F865}" destId="{7692CE3C-BBAE-4F77-9B6E-C4A8825A5D70}" srcOrd="5" destOrd="0" presId="urn:microsoft.com/office/officeart/2005/8/layout/vList3"/>
    <dgm:cxn modelId="{585049CF-92FC-4BA1-AFBC-A68DFE5AD130}" type="presParOf" srcId="{6D0377E5-7116-442B-9A41-FE7F17F4F865}" destId="{77CC0AC8-7C5E-478E-AF95-C4D51D47AF58}" srcOrd="6" destOrd="0" presId="urn:microsoft.com/office/officeart/2005/8/layout/vList3"/>
    <dgm:cxn modelId="{F920B46F-CD69-4A58-A1D0-AC9A8C558903}" type="presParOf" srcId="{77CC0AC8-7C5E-478E-AF95-C4D51D47AF58}" destId="{6C642FC4-A665-4D6D-885F-D2F3708A00C8}" srcOrd="0" destOrd="0" presId="urn:microsoft.com/office/officeart/2005/8/layout/vList3"/>
    <dgm:cxn modelId="{4B93375A-6D81-42D4-8186-743721D974F7}" type="presParOf" srcId="{77CC0AC8-7C5E-478E-AF95-C4D51D47AF58}" destId="{277DC771-7385-4087-BDC0-C849CD21248E}"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EE10412-3040-4BC5-B4DC-1FF1BAD137E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FA47454D-FCC2-47DA-8D85-1FF3338C064F}">
      <dgm:prSet phldrT="[Text]"/>
      <dgm:spPr/>
      <dgm:t>
        <a:bodyPr/>
        <a:lstStyle/>
        <a:p>
          <a:r>
            <a:rPr lang="en-GB" dirty="0"/>
            <a:t>Map</a:t>
          </a:r>
        </a:p>
      </dgm:t>
    </dgm:pt>
    <dgm:pt modelId="{61B82CD1-2994-43AF-AD8F-868BCFF1B4BD}" type="parTrans" cxnId="{E16F71CF-63CB-4053-9EA4-DFE31EA4EB39}">
      <dgm:prSet/>
      <dgm:spPr/>
      <dgm:t>
        <a:bodyPr/>
        <a:lstStyle/>
        <a:p>
          <a:endParaRPr lang="en-GB"/>
        </a:p>
      </dgm:t>
    </dgm:pt>
    <dgm:pt modelId="{0F1BE3CC-BFCF-49BF-8008-0A25A4C6306A}" type="sibTrans" cxnId="{E16F71CF-63CB-4053-9EA4-DFE31EA4EB39}">
      <dgm:prSet/>
      <dgm:spPr/>
      <dgm:t>
        <a:bodyPr/>
        <a:lstStyle/>
        <a:p>
          <a:endParaRPr lang="en-GB"/>
        </a:p>
      </dgm:t>
    </dgm:pt>
    <dgm:pt modelId="{36487A69-37C1-4D11-9F26-343165D79ECB}">
      <dgm:prSet phldrT="[Text]"/>
      <dgm:spPr/>
      <dgm:t>
        <a:bodyPr/>
        <a:lstStyle/>
        <a:p>
          <a:r>
            <a:rPr lang="en-GB" dirty="0"/>
            <a:t>Test</a:t>
          </a:r>
        </a:p>
      </dgm:t>
    </dgm:pt>
    <dgm:pt modelId="{9691E0A4-9B31-439E-9E7E-CCCEF82284BB}" type="parTrans" cxnId="{3EBE1E77-14C2-4960-996C-6D9E845F3652}">
      <dgm:prSet/>
      <dgm:spPr/>
      <dgm:t>
        <a:bodyPr/>
        <a:lstStyle/>
        <a:p>
          <a:endParaRPr lang="en-GB"/>
        </a:p>
      </dgm:t>
    </dgm:pt>
    <dgm:pt modelId="{6FF46429-736F-46BF-A15D-2FFC07247AE4}" type="sibTrans" cxnId="{3EBE1E77-14C2-4960-996C-6D9E845F3652}">
      <dgm:prSet/>
      <dgm:spPr/>
      <dgm:t>
        <a:bodyPr/>
        <a:lstStyle/>
        <a:p>
          <a:endParaRPr lang="en-GB"/>
        </a:p>
      </dgm:t>
    </dgm:pt>
    <dgm:pt modelId="{4B15D611-BC0C-4B03-BDE8-7A098A43A123}">
      <dgm:prSet phldrT="[Text]"/>
      <dgm:spPr/>
      <dgm:t>
        <a:bodyPr/>
        <a:lstStyle/>
        <a:p>
          <a:r>
            <a:rPr lang="en-GB" dirty="0"/>
            <a:t>Launch </a:t>
          </a:r>
        </a:p>
      </dgm:t>
    </dgm:pt>
    <dgm:pt modelId="{52D29D46-426F-4D26-B312-59F28AB9FDB1}" type="parTrans" cxnId="{55BA08BD-B57C-4B02-A87B-E0E48602818A}">
      <dgm:prSet/>
      <dgm:spPr/>
      <dgm:t>
        <a:bodyPr/>
        <a:lstStyle/>
        <a:p>
          <a:endParaRPr lang="en-GB"/>
        </a:p>
      </dgm:t>
    </dgm:pt>
    <dgm:pt modelId="{2F03A888-C42C-40A1-A049-F8D4275C4FCB}" type="sibTrans" cxnId="{55BA08BD-B57C-4B02-A87B-E0E48602818A}">
      <dgm:prSet/>
      <dgm:spPr/>
      <dgm:t>
        <a:bodyPr/>
        <a:lstStyle/>
        <a:p>
          <a:endParaRPr lang="en-GB"/>
        </a:p>
      </dgm:t>
    </dgm:pt>
    <dgm:pt modelId="{707D3EE7-AA11-4497-9132-B47AE4FFD7D7}">
      <dgm:prSet phldrT="[Text]"/>
      <dgm:spPr/>
      <dgm:t>
        <a:bodyPr/>
        <a:lstStyle/>
        <a:p>
          <a:r>
            <a:rPr lang="en-GB" dirty="0"/>
            <a:t>Implement </a:t>
          </a:r>
        </a:p>
      </dgm:t>
    </dgm:pt>
    <dgm:pt modelId="{A0D0E550-0FFA-4EC2-988D-F6E0CB24C4F5}" type="parTrans" cxnId="{CCB6654F-9154-47D9-BB7A-EA8638485230}">
      <dgm:prSet/>
      <dgm:spPr/>
      <dgm:t>
        <a:bodyPr/>
        <a:lstStyle/>
        <a:p>
          <a:endParaRPr lang="en-GB"/>
        </a:p>
      </dgm:t>
    </dgm:pt>
    <dgm:pt modelId="{8A3BABCB-77AA-45C1-AFBF-20D99D5AA603}" type="sibTrans" cxnId="{CCB6654F-9154-47D9-BB7A-EA8638485230}">
      <dgm:prSet/>
      <dgm:spPr/>
      <dgm:t>
        <a:bodyPr/>
        <a:lstStyle/>
        <a:p>
          <a:endParaRPr lang="en-GB"/>
        </a:p>
      </dgm:t>
    </dgm:pt>
    <dgm:pt modelId="{676E193C-4687-4990-9087-6FA73762E862}">
      <dgm:prSet phldrT="[Text]"/>
      <dgm:spPr/>
      <dgm:t>
        <a:bodyPr/>
        <a:lstStyle/>
        <a:p>
          <a:r>
            <a:rPr lang="en-GB" dirty="0"/>
            <a:t>Report </a:t>
          </a:r>
        </a:p>
      </dgm:t>
    </dgm:pt>
    <dgm:pt modelId="{F0EE5085-A97A-4FF8-A2D5-37088CDF445D}" type="parTrans" cxnId="{546FB8DA-CBBE-44DB-9CA5-C8354034E1D5}">
      <dgm:prSet/>
      <dgm:spPr/>
      <dgm:t>
        <a:bodyPr/>
        <a:lstStyle/>
        <a:p>
          <a:endParaRPr lang="en-GB"/>
        </a:p>
      </dgm:t>
    </dgm:pt>
    <dgm:pt modelId="{E4EC62F7-1F64-490C-8B2A-3D8716B71D81}" type="sibTrans" cxnId="{546FB8DA-CBBE-44DB-9CA5-C8354034E1D5}">
      <dgm:prSet/>
      <dgm:spPr/>
      <dgm:t>
        <a:bodyPr/>
        <a:lstStyle/>
        <a:p>
          <a:endParaRPr lang="en-GB"/>
        </a:p>
      </dgm:t>
    </dgm:pt>
    <dgm:pt modelId="{DB58852B-AE6D-4989-A668-DEE22F21F4B0}" type="pres">
      <dgm:prSet presAssocID="{2EE10412-3040-4BC5-B4DC-1FF1BAD137EE}" presName="diagram" presStyleCnt="0">
        <dgm:presLayoutVars>
          <dgm:dir/>
          <dgm:resizeHandles val="exact"/>
        </dgm:presLayoutVars>
      </dgm:prSet>
      <dgm:spPr/>
    </dgm:pt>
    <dgm:pt modelId="{815787F0-5199-44E9-B4F4-72EEED3679F6}" type="pres">
      <dgm:prSet presAssocID="{FA47454D-FCC2-47DA-8D85-1FF3338C064F}" presName="node" presStyleLbl="node1" presStyleIdx="0" presStyleCnt="5">
        <dgm:presLayoutVars>
          <dgm:bulletEnabled val="1"/>
        </dgm:presLayoutVars>
      </dgm:prSet>
      <dgm:spPr/>
    </dgm:pt>
    <dgm:pt modelId="{257F9710-03B4-489F-A752-231F13143F01}" type="pres">
      <dgm:prSet presAssocID="{0F1BE3CC-BFCF-49BF-8008-0A25A4C6306A}" presName="sibTrans" presStyleCnt="0"/>
      <dgm:spPr/>
    </dgm:pt>
    <dgm:pt modelId="{0C5A2994-E237-4C06-9577-3C4C1518AF67}" type="pres">
      <dgm:prSet presAssocID="{36487A69-37C1-4D11-9F26-343165D79ECB}" presName="node" presStyleLbl="node1" presStyleIdx="1" presStyleCnt="5">
        <dgm:presLayoutVars>
          <dgm:bulletEnabled val="1"/>
        </dgm:presLayoutVars>
      </dgm:prSet>
      <dgm:spPr/>
    </dgm:pt>
    <dgm:pt modelId="{0E2FB3F1-9F0C-4F70-BFD0-ED35B2FADBE1}" type="pres">
      <dgm:prSet presAssocID="{6FF46429-736F-46BF-A15D-2FFC07247AE4}" presName="sibTrans" presStyleCnt="0"/>
      <dgm:spPr/>
    </dgm:pt>
    <dgm:pt modelId="{D449C416-74F1-4F3A-8152-28475C929B45}" type="pres">
      <dgm:prSet presAssocID="{4B15D611-BC0C-4B03-BDE8-7A098A43A123}" presName="node" presStyleLbl="node1" presStyleIdx="2" presStyleCnt="5">
        <dgm:presLayoutVars>
          <dgm:bulletEnabled val="1"/>
        </dgm:presLayoutVars>
      </dgm:prSet>
      <dgm:spPr/>
    </dgm:pt>
    <dgm:pt modelId="{D6438EB0-AAD1-4022-AF70-CD83CA55B7E1}" type="pres">
      <dgm:prSet presAssocID="{2F03A888-C42C-40A1-A049-F8D4275C4FCB}" presName="sibTrans" presStyleCnt="0"/>
      <dgm:spPr/>
    </dgm:pt>
    <dgm:pt modelId="{4F9DEB92-FBE9-4C7D-A677-25C5E76D1D2B}" type="pres">
      <dgm:prSet presAssocID="{707D3EE7-AA11-4497-9132-B47AE4FFD7D7}" presName="node" presStyleLbl="node1" presStyleIdx="3" presStyleCnt="5">
        <dgm:presLayoutVars>
          <dgm:bulletEnabled val="1"/>
        </dgm:presLayoutVars>
      </dgm:prSet>
      <dgm:spPr/>
    </dgm:pt>
    <dgm:pt modelId="{6C2262AC-36AC-426F-B1A8-CEC1C2309711}" type="pres">
      <dgm:prSet presAssocID="{8A3BABCB-77AA-45C1-AFBF-20D99D5AA603}" presName="sibTrans" presStyleCnt="0"/>
      <dgm:spPr/>
    </dgm:pt>
    <dgm:pt modelId="{B5AFD7C3-9EB2-4E2D-BD60-7CFD911D739B}" type="pres">
      <dgm:prSet presAssocID="{676E193C-4687-4990-9087-6FA73762E862}" presName="node" presStyleLbl="node1" presStyleIdx="4" presStyleCnt="5">
        <dgm:presLayoutVars>
          <dgm:bulletEnabled val="1"/>
        </dgm:presLayoutVars>
      </dgm:prSet>
      <dgm:spPr/>
    </dgm:pt>
  </dgm:ptLst>
  <dgm:cxnLst>
    <dgm:cxn modelId="{D1270502-4CA7-43B6-AFC3-6B5ED0C64F35}" type="presOf" srcId="{2EE10412-3040-4BC5-B4DC-1FF1BAD137EE}" destId="{DB58852B-AE6D-4989-A668-DEE22F21F4B0}" srcOrd="0" destOrd="0" presId="urn:microsoft.com/office/officeart/2005/8/layout/default"/>
    <dgm:cxn modelId="{44183421-F518-41D2-8319-1C240380401D}" type="presOf" srcId="{707D3EE7-AA11-4497-9132-B47AE4FFD7D7}" destId="{4F9DEB92-FBE9-4C7D-A677-25C5E76D1D2B}" srcOrd="0" destOrd="0" presId="urn:microsoft.com/office/officeart/2005/8/layout/default"/>
    <dgm:cxn modelId="{0D61D635-24C8-4D11-91E0-07395519FDCA}" type="presOf" srcId="{4B15D611-BC0C-4B03-BDE8-7A098A43A123}" destId="{D449C416-74F1-4F3A-8152-28475C929B45}" srcOrd="0" destOrd="0" presId="urn:microsoft.com/office/officeart/2005/8/layout/default"/>
    <dgm:cxn modelId="{9D3F9D3C-6948-4AF8-92D4-9DE8CBC48C2B}" type="presOf" srcId="{FA47454D-FCC2-47DA-8D85-1FF3338C064F}" destId="{815787F0-5199-44E9-B4F4-72EEED3679F6}" srcOrd="0" destOrd="0" presId="urn:microsoft.com/office/officeart/2005/8/layout/default"/>
    <dgm:cxn modelId="{CCB6654F-9154-47D9-BB7A-EA8638485230}" srcId="{2EE10412-3040-4BC5-B4DC-1FF1BAD137EE}" destId="{707D3EE7-AA11-4497-9132-B47AE4FFD7D7}" srcOrd="3" destOrd="0" parTransId="{A0D0E550-0FFA-4EC2-988D-F6E0CB24C4F5}" sibTransId="{8A3BABCB-77AA-45C1-AFBF-20D99D5AA603}"/>
    <dgm:cxn modelId="{3EBE1E77-14C2-4960-996C-6D9E845F3652}" srcId="{2EE10412-3040-4BC5-B4DC-1FF1BAD137EE}" destId="{36487A69-37C1-4D11-9F26-343165D79ECB}" srcOrd="1" destOrd="0" parTransId="{9691E0A4-9B31-439E-9E7E-CCCEF82284BB}" sibTransId="{6FF46429-736F-46BF-A15D-2FFC07247AE4}"/>
    <dgm:cxn modelId="{7DC6539A-799B-4A42-BA45-44C50645BA0A}" type="presOf" srcId="{676E193C-4687-4990-9087-6FA73762E862}" destId="{B5AFD7C3-9EB2-4E2D-BD60-7CFD911D739B}" srcOrd="0" destOrd="0" presId="urn:microsoft.com/office/officeart/2005/8/layout/default"/>
    <dgm:cxn modelId="{FFCBC69A-D0E9-4E5A-968B-4C82D9CE1C17}" type="presOf" srcId="{36487A69-37C1-4D11-9F26-343165D79ECB}" destId="{0C5A2994-E237-4C06-9577-3C4C1518AF67}" srcOrd="0" destOrd="0" presId="urn:microsoft.com/office/officeart/2005/8/layout/default"/>
    <dgm:cxn modelId="{55BA08BD-B57C-4B02-A87B-E0E48602818A}" srcId="{2EE10412-3040-4BC5-B4DC-1FF1BAD137EE}" destId="{4B15D611-BC0C-4B03-BDE8-7A098A43A123}" srcOrd="2" destOrd="0" parTransId="{52D29D46-426F-4D26-B312-59F28AB9FDB1}" sibTransId="{2F03A888-C42C-40A1-A049-F8D4275C4FCB}"/>
    <dgm:cxn modelId="{E16F71CF-63CB-4053-9EA4-DFE31EA4EB39}" srcId="{2EE10412-3040-4BC5-B4DC-1FF1BAD137EE}" destId="{FA47454D-FCC2-47DA-8D85-1FF3338C064F}" srcOrd="0" destOrd="0" parTransId="{61B82CD1-2994-43AF-AD8F-868BCFF1B4BD}" sibTransId="{0F1BE3CC-BFCF-49BF-8008-0A25A4C6306A}"/>
    <dgm:cxn modelId="{546FB8DA-CBBE-44DB-9CA5-C8354034E1D5}" srcId="{2EE10412-3040-4BC5-B4DC-1FF1BAD137EE}" destId="{676E193C-4687-4990-9087-6FA73762E862}" srcOrd="4" destOrd="0" parTransId="{F0EE5085-A97A-4FF8-A2D5-37088CDF445D}" sibTransId="{E4EC62F7-1F64-490C-8B2A-3D8716B71D81}"/>
    <dgm:cxn modelId="{9AAEE335-ECE3-4E32-B5FA-D5DA0298E76C}" type="presParOf" srcId="{DB58852B-AE6D-4989-A668-DEE22F21F4B0}" destId="{815787F0-5199-44E9-B4F4-72EEED3679F6}" srcOrd="0" destOrd="0" presId="urn:microsoft.com/office/officeart/2005/8/layout/default"/>
    <dgm:cxn modelId="{BF6E5977-B844-47A6-9DE9-10FC49B07B85}" type="presParOf" srcId="{DB58852B-AE6D-4989-A668-DEE22F21F4B0}" destId="{257F9710-03B4-489F-A752-231F13143F01}" srcOrd="1" destOrd="0" presId="urn:microsoft.com/office/officeart/2005/8/layout/default"/>
    <dgm:cxn modelId="{7AB14BE3-EA90-41EC-8F35-19B1C433586A}" type="presParOf" srcId="{DB58852B-AE6D-4989-A668-DEE22F21F4B0}" destId="{0C5A2994-E237-4C06-9577-3C4C1518AF67}" srcOrd="2" destOrd="0" presId="urn:microsoft.com/office/officeart/2005/8/layout/default"/>
    <dgm:cxn modelId="{0C127CD1-A74A-4C89-A9C0-3C036EC01164}" type="presParOf" srcId="{DB58852B-AE6D-4989-A668-DEE22F21F4B0}" destId="{0E2FB3F1-9F0C-4F70-BFD0-ED35B2FADBE1}" srcOrd="3" destOrd="0" presId="urn:microsoft.com/office/officeart/2005/8/layout/default"/>
    <dgm:cxn modelId="{0E62EC0B-E0C0-492A-ABD2-8651987AF5A2}" type="presParOf" srcId="{DB58852B-AE6D-4989-A668-DEE22F21F4B0}" destId="{D449C416-74F1-4F3A-8152-28475C929B45}" srcOrd="4" destOrd="0" presId="urn:microsoft.com/office/officeart/2005/8/layout/default"/>
    <dgm:cxn modelId="{7C5765CC-6569-4376-ABB1-93678AAC592C}" type="presParOf" srcId="{DB58852B-AE6D-4989-A668-DEE22F21F4B0}" destId="{D6438EB0-AAD1-4022-AF70-CD83CA55B7E1}" srcOrd="5" destOrd="0" presId="urn:microsoft.com/office/officeart/2005/8/layout/default"/>
    <dgm:cxn modelId="{9E8D6A87-2838-4599-AD29-9B1E833AC92E}" type="presParOf" srcId="{DB58852B-AE6D-4989-A668-DEE22F21F4B0}" destId="{4F9DEB92-FBE9-4C7D-A677-25C5E76D1D2B}" srcOrd="6" destOrd="0" presId="urn:microsoft.com/office/officeart/2005/8/layout/default"/>
    <dgm:cxn modelId="{87262C7A-9446-4A64-B551-2EEA8D2776AA}" type="presParOf" srcId="{DB58852B-AE6D-4989-A668-DEE22F21F4B0}" destId="{6C2262AC-36AC-426F-B1A8-CEC1C2309711}" srcOrd="7" destOrd="0" presId="urn:microsoft.com/office/officeart/2005/8/layout/default"/>
    <dgm:cxn modelId="{DD7E0EE3-39E6-45B0-B830-49CC014A6ED2}" type="presParOf" srcId="{DB58852B-AE6D-4989-A668-DEE22F21F4B0}" destId="{B5AFD7C3-9EB2-4E2D-BD60-7CFD911D739B}"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0B9DEB-D7EE-4103-AD57-2240B301F254}">
      <dsp:nvSpPr>
        <dsp:cNvPr id="0" name=""/>
        <dsp:cNvSpPr/>
      </dsp:nvSpPr>
      <dsp:spPr>
        <a:xfrm>
          <a:off x="2470059" y="1422296"/>
          <a:ext cx="1807800" cy="1563820"/>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Stakeholder</a:t>
          </a:r>
          <a:endParaRPr lang="en-GB" sz="1600" kern="1200" dirty="0"/>
        </a:p>
      </dsp:txBody>
      <dsp:txXfrm>
        <a:off x="2769637" y="1681443"/>
        <a:ext cx="1208644" cy="1045526"/>
      </dsp:txXfrm>
    </dsp:sp>
    <dsp:sp modelId="{8B11F134-B461-4659-8C9C-D1341E0A2EFF}">
      <dsp:nvSpPr>
        <dsp:cNvPr id="0" name=""/>
        <dsp:cNvSpPr/>
      </dsp:nvSpPr>
      <dsp:spPr>
        <a:xfrm>
          <a:off x="3602089" y="674113"/>
          <a:ext cx="682077" cy="587700"/>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73FDBA-4DDF-430D-942A-C441D3A0CAFE}">
      <dsp:nvSpPr>
        <dsp:cNvPr id="0" name=""/>
        <dsp:cNvSpPr/>
      </dsp:nvSpPr>
      <dsp:spPr>
        <a:xfrm>
          <a:off x="2636583" y="0"/>
          <a:ext cx="1481479" cy="1281653"/>
        </a:xfrm>
        <a:prstGeom prst="hexagon">
          <a:avLst>
            <a:gd name="adj" fmla="val 28570"/>
            <a:gd name="vf" fmla="val 11547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Managers</a:t>
          </a:r>
          <a:r>
            <a:rPr lang="en-GB" sz="1300" kern="1200"/>
            <a:t> </a:t>
          </a:r>
          <a:endParaRPr lang="en-GB" sz="1300" kern="1200" dirty="0"/>
        </a:p>
      </dsp:txBody>
      <dsp:txXfrm>
        <a:off x="2882096" y="212397"/>
        <a:ext cx="990453" cy="856859"/>
      </dsp:txXfrm>
    </dsp:sp>
    <dsp:sp modelId="{B3672F93-D6AB-451A-B0F7-3CD00CFF2E1A}">
      <dsp:nvSpPr>
        <dsp:cNvPr id="0" name=""/>
        <dsp:cNvSpPr/>
      </dsp:nvSpPr>
      <dsp:spPr>
        <a:xfrm>
          <a:off x="4398127" y="1772800"/>
          <a:ext cx="682077" cy="587700"/>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DB601F-6CD6-42B6-BF9A-CF5CF123C4E0}">
      <dsp:nvSpPr>
        <dsp:cNvPr id="0" name=""/>
        <dsp:cNvSpPr/>
      </dsp:nvSpPr>
      <dsp:spPr>
        <a:xfrm>
          <a:off x="3995272" y="788303"/>
          <a:ext cx="1481479" cy="1281653"/>
        </a:xfrm>
        <a:prstGeom prst="hexagon">
          <a:avLst>
            <a:gd name="adj" fmla="val 28570"/>
            <a:gd name="vf" fmla="val 11547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Customers</a:t>
          </a:r>
          <a:r>
            <a:rPr lang="en-GB" sz="1300" kern="1200"/>
            <a:t> </a:t>
          </a:r>
          <a:endParaRPr lang="en-GB" sz="1300" kern="1200" dirty="0"/>
        </a:p>
      </dsp:txBody>
      <dsp:txXfrm>
        <a:off x="4240785" y="1000700"/>
        <a:ext cx="990453" cy="856859"/>
      </dsp:txXfrm>
    </dsp:sp>
    <dsp:sp modelId="{5D007639-04A9-483A-BE36-F57A53B39DAA}">
      <dsp:nvSpPr>
        <dsp:cNvPr id="0" name=""/>
        <dsp:cNvSpPr/>
      </dsp:nvSpPr>
      <dsp:spPr>
        <a:xfrm>
          <a:off x="3845147" y="3013010"/>
          <a:ext cx="682077" cy="587700"/>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79F0AE-7BFB-4666-A4C3-D4F79E1527FB}">
      <dsp:nvSpPr>
        <dsp:cNvPr id="0" name=""/>
        <dsp:cNvSpPr/>
      </dsp:nvSpPr>
      <dsp:spPr>
        <a:xfrm>
          <a:off x="3995272" y="2338015"/>
          <a:ext cx="1481479" cy="1281653"/>
        </a:xfrm>
        <a:prstGeom prst="hexagon">
          <a:avLst>
            <a:gd name="adj" fmla="val 28570"/>
            <a:gd name="vf" fmla="val 11547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Employees </a:t>
          </a:r>
          <a:endParaRPr lang="en-GB" sz="1500" kern="1200" dirty="0"/>
        </a:p>
      </dsp:txBody>
      <dsp:txXfrm>
        <a:off x="4240785" y="2550412"/>
        <a:ext cx="990453" cy="856859"/>
      </dsp:txXfrm>
    </dsp:sp>
    <dsp:sp modelId="{3B8202FD-9524-4167-93BA-E04942E66028}">
      <dsp:nvSpPr>
        <dsp:cNvPr id="0" name=""/>
        <dsp:cNvSpPr/>
      </dsp:nvSpPr>
      <dsp:spPr>
        <a:xfrm>
          <a:off x="2473423" y="3141749"/>
          <a:ext cx="682077" cy="587700"/>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B1D718-2876-4B0C-BDCD-C6867CAA0CDA}">
      <dsp:nvSpPr>
        <dsp:cNvPr id="0" name=""/>
        <dsp:cNvSpPr/>
      </dsp:nvSpPr>
      <dsp:spPr>
        <a:xfrm>
          <a:off x="2636583" y="3127200"/>
          <a:ext cx="1481479" cy="1281653"/>
        </a:xfrm>
        <a:prstGeom prst="hexagon">
          <a:avLst>
            <a:gd name="adj" fmla="val 28570"/>
            <a:gd name="vf" fmla="val 11547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Government </a:t>
          </a:r>
        </a:p>
      </dsp:txBody>
      <dsp:txXfrm>
        <a:off x="2882096" y="3339597"/>
        <a:ext cx="990453" cy="856859"/>
      </dsp:txXfrm>
    </dsp:sp>
    <dsp:sp modelId="{7B60D835-1BF0-4025-B2A9-9AC419D9F002}">
      <dsp:nvSpPr>
        <dsp:cNvPr id="0" name=""/>
        <dsp:cNvSpPr/>
      </dsp:nvSpPr>
      <dsp:spPr>
        <a:xfrm>
          <a:off x="1664349" y="2043503"/>
          <a:ext cx="682077" cy="587700"/>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275C0F-FE51-4809-8859-A231B8FA8AD7}">
      <dsp:nvSpPr>
        <dsp:cNvPr id="0" name=""/>
        <dsp:cNvSpPr/>
      </dsp:nvSpPr>
      <dsp:spPr>
        <a:xfrm>
          <a:off x="1271587" y="2338897"/>
          <a:ext cx="1481479" cy="1281653"/>
        </a:xfrm>
        <a:prstGeom prst="hexagon">
          <a:avLst>
            <a:gd name="adj" fmla="val 28570"/>
            <a:gd name="vf" fmla="val 11547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Owners</a:t>
          </a:r>
          <a:r>
            <a:rPr lang="en-GB" sz="1300" kern="1200"/>
            <a:t> </a:t>
          </a:r>
          <a:endParaRPr lang="en-GB" sz="1300" kern="1200" dirty="0"/>
        </a:p>
      </dsp:txBody>
      <dsp:txXfrm>
        <a:off x="1517100" y="2551294"/>
        <a:ext cx="990453" cy="856859"/>
      </dsp:txXfrm>
    </dsp:sp>
    <dsp:sp modelId="{71D773AD-E219-487B-8A31-7CDA9E31B596}">
      <dsp:nvSpPr>
        <dsp:cNvPr id="0" name=""/>
        <dsp:cNvSpPr/>
      </dsp:nvSpPr>
      <dsp:spPr>
        <a:xfrm>
          <a:off x="1271587" y="786539"/>
          <a:ext cx="1481479" cy="1281653"/>
        </a:xfrm>
        <a:prstGeom prst="hexagon">
          <a:avLst>
            <a:gd name="adj" fmla="val 28570"/>
            <a:gd name="vf" fmla="val 11547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Suppliers</a:t>
          </a:r>
          <a:r>
            <a:rPr lang="en-GB" sz="1300" kern="1200"/>
            <a:t> </a:t>
          </a:r>
          <a:endParaRPr lang="en-GB" sz="1300" kern="1200" dirty="0"/>
        </a:p>
      </dsp:txBody>
      <dsp:txXfrm>
        <a:off x="1517100" y="998936"/>
        <a:ext cx="990453" cy="8568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B47326-BFCE-4F20-8C4B-C550AB2AA921}">
      <dsp:nvSpPr>
        <dsp:cNvPr id="0" name=""/>
        <dsp:cNvSpPr/>
      </dsp:nvSpPr>
      <dsp:spPr>
        <a:xfrm rot="10800000">
          <a:off x="1637982" y="1693"/>
          <a:ext cx="5405120" cy="1106169"/>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7790" tIns="87630" rIns="163576" bIns="87630" numCol="1" spcCol="1270" anchor="ctr" anchorCtr="0">
          <a:noAutofit/>
        </a:bodyPr>
        <a:lstStyle/>
        <a:p>
          <a:pPr marL="0" lvl="0" indent="0" algn="ctr" defTabSz="1022350">
            <a:lnSpc>
              <a:spcPct val="90000"/>
            </a:lnSpc>
            <a:spcBef>
              <a:spcPct val="0"/>
            </a:spcBef>
            <a:spcAft>
              <a:spcPct val="35000"/>
            </a:spcAft>
            <a:buNone/>
          </a:pPr>
          <a:r>
            <a:rPr lang="en-GB" sz="2300" kern="1200" dirty="0"/>
            <a:t>Ethical business matters especially at times of great  uncertainty and stress </a:t>
          </a:r>
        </a:p>
      </dsp:txBody>
      <dsp:txXfrm rot="10800000">
        <a:off x="1914524" y="1693"/>
        <a:ext cx="5128578" cy="1106169"/>
      </dsp:txXfrm>
    </dsp:sp>
    <dsp:sp modelId="{1C53B7AC-D898-4F71-8BF5-D274E0798D60}">
      <dsp:nvSpPr>
        <dsp:cNvPr id="0" name=""/>
        <dsp:cNvSpPr/>
      </dsp:nvSpPr>
      <dsp:spPr>
        <a:xfrm>
          <a:off x="1084897" y="1693"/>
          <a:ext cx="1106169" cy="1106169"/>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44A5E86-700E-4FAA-BC22-4B5C61CD64EF}">
      <dsp:nvSpPr>
        <dsp:cNvPr id="0" name=""/>
        <dsp:cNvSpPr/>
      </dsp:nvSpPr>
      <dsp:spPr>
        <a:xfrm rot="10800000">
          <a:off x="1637982" y="1438063"/>
          <a:ext cx="5405120" cy="1106169"/>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7790" tIns="87630" rIns="163576" bIns="87630" numCol="1" spcCol="1270" anchor="ctr" anchorCtr="0">
          <a:noAutofit/>
        </a:bodyPr>
        <a:lstStyle/>
        <a:p>
          <a:pPr marL="0" lvl="0" indent="0" algn="ctr" defTabSz="1022350">
            <a:lnSpc>
              <a:spcPct val="90000"/>
            </a:lnSpc>
            <a:spcBef>
              <a:spcPct val="0"/>
            </a:spcBef>
            <a:spcAft>
              <a:spcPct val="35000"/>
            </a:spcAft>
            <a:buNone/>
          </a:pPr>
          <a:r>
            <a:rPr lang="en-GB" sz="2300" kern="1200" dirty="0"/>
            <a:t>Improves image and reputation which increase revenues and profits  </a:t>
          </a:r>
        </a:p>
      </dsp:txBody>
      <dsp:txXfrm rot="10800000">
        <a:off x="1914524" y="1438063"/>
        <a:ext cx="5128578" cy="1106169"/>
      </dsp:txXfrm>
    </dsp:sp>
    <dsp:sp modelId="{F96B34E5-50CE-4F40-B48B-95A8CBFBB4F0}">
      <dsp:nvSpPr>
        <dsp:cNvPr id="0" name=""/>
        <dsp:cNvSpPr/>
      </dsp:nvSpPr>
      <dsp:spPr>
        <a:xfrm>
          <a:off x="1084897" y="1438063"/>
          <a:ext cx="1106169" cy="1106169"/>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37000" r="-37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FB4E52B-9DD3-465A-B5CD-8F4A660C4374}">
      <dsp:nvSpPr>
        <dsp:cNvPr id="0" name=""/>
        <dsp:cNvSpPr/>
      </dsp:nvSpPr>
      <dsp:spPr>
        <a:xfrm rot="10800000">
          <a:off x="1637982" y="2874433"/>
          <a:ext cx="5405120" cy="1106169"/>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7790" tIns="87630" rIns="163576" bIns="87630" numCol="1" spcCol="1270" anchor="ctr" anchorCtr="0">
          <a:noAutofit/>
        </a:bodyPr>
        <a:lstStyle/>
        <a:p>
          <a:pPr marL="0" lvl="0" indent="0" algn="ctr" defTabSz="1022350">
            <a:lnSpc>
              <a:spcPct val="90000"/>
            </a:lnSpc>
            <a:spcBef>
              <a:spcPct val="0"/>
            </a:spcBef>
            <a:spcAft>
              <a:spcPct val="35000"/>
            </a:spcAft>
            <a:buNone/>
          </a:pPr>
          <a:r>
            <a:rPr lang="en-GB" sz="2300" kern="1200" dirty="0"/>
            <a:t>Attractive to stakeholder including customers and potential investors </a:t>
          </a:r>
        </a:p>
      </dsp:txBody>
      <dsp:txXfrm rot="10800000">
        <a:off x="1914524" y="2874433"/>
        <a:ext cx="5128578" cy="1106169"/>
      </dsp:txXfrm>
    </dsp:sp>
    <dsp:sp modelId="{281F6C8D-179B-471F-AFD3-B6030E7DC38C}">
      <dsp:nvSpPr>
        <dsp:cNvPr id="0" name=""/>
        <dsp:cNvSpPr/>
      </dsp:nvSpPr>
      <dsp:spPr>
        <a:xfrm>
          <a:off x="1084897" y="2874433"/>
          <a:ext cx="1106169" cy="1106169"/>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77DC771-7385-4087-BDC0-C849CD21248E}">
      <dsp:nvSpPr>
        <dsp:cNvPr id="0" name=""/>
        <dsp:cNvSpPr/>
      </dsp:nvSpPr>
      <dsp:spPr>
        <a:xfrm rot="10800000">
          <a:off x="1637982" y="4310803"/>
          <a:ext cx="5405120" cy="1106169"/>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7790" tIns="87630" rIns="163576" bIns="87630" numCol="1" spcCol="1270" anchor="ctr" anchorCtr="0">
          <a:noAutofit/>
        </a:bodyPr>
        <a:lstStyle/>
        <a:p>
          <a:pPr marL="0" lvl="0" indent="0" algn="ctr" defTabSz="1022350">
            <a:lnSpc>
              <a:spcPct val="90000"/>
            </a:lnSpc>
            <a:spcBef>
              <a:spcPct val="0"/>
            </a:spcBef>
            <a:spcAft>
              <a:spcPct val="35000"/>
            </a:spcAft>
            <a:buNone/>
          </a:pPr>
          <a:r>
            <a:rPr lang="en-GB" sz="2300" kern="1200" dirty="0"/>
            <a:t>Increases employee's motivation by stressing the purpose  motive of work.</a:t>
          </a:r>
        </a:p>
      </dsp:txBody>
      <dsp:txXfrm rot="10800000">
        <a:off x="1914524" y="4310803"/>
        <a:ext cx="5128578" cy="1106169"/>
      </dsp:txXfrm>
    </dsp:sp>
    <dsp:sp modelId="{6C642FC4-A665-4D6D-885F-D2F3708A00C8}">
      <dsp:nvSpPr>
        <dsp:cNvPr id="0" name=""/>
        <dsp:cNvSpPr/>
      </dsp:nvSpPr>
      <dsp:spPr>
        <a:xfrm>
          <a:off x="1084897" y="4310803"/>
          <a:ext cx="1106169" cy="1106169"/>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25000" r="-25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5787F0-5199-44E9-B4F4-72EEED3679F6}">
      <dsp:nvSpPr>
        <dsp:cNvPr id="0" name=""/>
        <dsp:cNvSpPr/>
      </dsp:nvSpPr>
      <dsp:spPr>
        <a:xfrm>
          <a:off x="0" y="194592"/>
          <a:ext cx="2686347" cy="16118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Map</a:t>
          </a:r>
        </a:p>
      </dsp:txBody>
      <dsp:txXfrm>
        <a:off x="0" y="194592"/>
        <a:ext cx="2686347" cy="1611808"/>
      </dsp:txXfrm>
    </dsp:sp>
    <dsp:sp modelId="{0C5A2994-E237-4C06-9577-3C4C1518AF67}">
      <dsp:nvSpPr>
        <dsp:cNvPr id="0" name=""/>
        <dsp:cNvSpPr/>
      </dsp:nvSpPr>
      <dsp:spPr>
        <a:xfrm>
          <a:off x="2954982" y="194592"/>
          <a:ext cx="2686347" cy="16118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Test</a:t>
          </a:r>
        </a:p>
      </dsp:txBody>
      <dsp:txXfrm>
        <a:off x="2954982" y="194592"/>
        <a:ext cx="2686347" cy="1611808"/>
      </dsp:txXfrm>
    </dsp:sp>
    <dsp:sp modelId="{D449C416-74F1-4F3A-8152-28475C929B45}">
      <dsp:nvSpPr>
        <dsp:cNvPr id="0" name=""/>
        <dsp:cNvSpPr/>
      </dsp:nvSpPr>
      <dsp:spPr>
        <a:xfrm>
          <a:off x="5909964" y="194592"/>
          <a:ext cx="2686347" cy="16118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Launch </a:t>
          </a:r>
        </a:p>
      </dsp:txBody>
      <dsp:txXfrm>
        <a:off x="5909964" y="194592"/>
        <a:ext cx="2686347" cy="1611808"/>
      </dsp:txXfrm>
    </dsp:sp>
    <dsp:sp modelId="{4F9DEB92-FBE9-4C7D-A677-25C5E76D1D2B}">
      <dsp:nvSpPr>
        <dsp:cNvPr id="0" name=""/>
        <dsp:cNvSpPr/>
      </dsp:nvSpPr>
      <dsp:spPr>
        <a:xfrm>
          <a:off x="1477491" y="2075035"/>
          <a:ext cx="2686347" cy="16118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Implement </a:t>
          </a:r>
        </a:p>
      </dsp:txBody>
      <dsp:txXfrm>
        <a:off x="1477491" y="2075035"/>
        <a:ext cx="2686347" cy="1611808"/>
      </dsp:txXfrm>
    </dsp:sp>
    <dsp:sp modelId="{B5AFD7C3-9EB2-4E2D-BD60-7CFD911D739B}">
      <dsp:nvSpPr>
        <dsp:cNvPr id="0" name=""/>
        <dsp:cNvSpPr/>
      </dsp:nvSpPr>
      <dsp:spPr>
        <a:xfrm>
          <a:off x="4432473" y="2075035"/>
          <a:ext cx="2686347" cy="16118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Report </a:t>
          </a:r>
        </a:p>
      </dsp:txBody>
      <dsp:txXfrm>
        <a:off x="4432473" y="2075035"/>
        <a:ext cx="2686347" cy="1611808"/>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3E8DDE-BB9E-46FC-8C05-9D1DE80B9CD9}" type="datetimeFigureOut">
              <a:rPr lang="en-GB" smtClean="0"/>
              <a:t>26/07/2020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62DEA4-B357-4989-A67D-9232946DE65D}" type="slidenum">
              <a:rPr lang="en-GB" smtClean="0"/>
              <a:t>‹#›</a:t>
            </a:fld>
            <a:endParaRPr lang="en-GB"/>
          </a:p>
        </p:txBody>
      </p:sp>
    </p:spTree>
    <p:extLst>
      <p:ext uri="{BB962C8B-B14F-4D97-AF65-F5344CB8AC3E}">
        <p14:creationId xmlns:p14="http://schemas.microsoft.com/office/powerpoint/2010/main" val="591187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socially responsible marketing is a marketing philosophy that a company should take into consideration what is in the best interest of society. </a:t>
            </a:r>
          </a:p>
          <a:p>
            <a:endParaRPr lang="en-GB" dirty="0"/>
          </a:p>
          <a:p>
            <a:r>
              <a:rPr lang="en-GB" dirty="0"/>
              <a:t>in the present and long-term socially responsible marketing is critical of excessive consumerism and environmental damages caused by corporations it is based on the idea that market offerings must not be only profit driven but they must also reinforce social and ethical values for the benefit of citizens.</a:t>
            </a:r>
          </a:p>
        </p:txBody>
      </p:sp>
      <p:sp>
        <p:nvSpPr>
          <p:cNvPr id="4" name="Slide Number Placeholder 3"/>
          <p:cNvSpPr>
            <a:spLocks noGrp="1"/>
          </p:cNvSpPr>
          <p:nvPr>
            <p:ph type="sldNum" sz="quarter" idx="5"/>
          </p:nvPr>
        </p:nvSpPr>
        <p:spPr/>
        <p:txBody>
          <a:bodyPr/>
          <a:lstStyle/>
          <a:p>
            <a:fld id="{8662DEA4-B357-4989-A67D-9232946DE65D}" type="slidenum">
              <a:rPr lang="en-GB" smtClean="0"/>
              <a:t>4</a:t>
            </a:fld>
            <a:endParaRPr lang="en-GB"/>
          </a:p>
        </p:txBody>
      </p:sp>
    </p:spTree>
    <p:extLst>
      <p:ext uri="{BB962C8B-B14F-4D97-AF65-F5344CB8AC3E}">
        <p14:creationId xmlns:p14="http://schemas.microsoft.com/office/powerpoint/2010/main" val="28626234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though many arguments for businesses adopting rigorous ambitious generous social responsibility the first as the ethical business does matter</a:t>
            </a:r>
          </a:p>
          <a:p>
            <a:r>
              <a:rPr lang="en-GB" dirty="0"/>
              <a:t>Particularly’. as we face a time of great uncertainty and stress and corporate responsibility a social responsibility can be good for the bottom line ultimately it can improve corporate image reputation and goodwill amongst customers which ultimately is good for your sales and</a:t>
            </a:r>
          </a:p>
          <a:p>
            <a:r>
              <a:rPr lang="en-GB" dirty="0"/>
              <a:t>the revenues and your profits and being socially responsible in every super way that you can is attractive to stakeholders including customers and the customers now have a strong ethical dimension to their purchase decisions and potentially to existing and potential investors and think about the impact of social responsibility on the motivation of people at work CSR handle well can increase can enhance can cement employee motivation by stressing in particular the purpose motive of being at work.</a:t>
            </a:r>
          </a:p>
        </p:txBody>
      </p:sp>
      <p:sp>
        <p:nvSpPr>
          <p:cNvPr id="4" name="Slide Number Placeholder 3"/>
          <p:cNvSpPr>
            <a:spLocks noGrp="1"/>
          </p:cNvSpPr>
          <p:nvPr>
            <p:ph type="sldNum" sz="quarter" idx="5"/>
          </p:nvPr>
        </p:nvSpPr>
        <p:spPr/>
        <p:txBody>
          <a:bodyPr/>
          <a:lstStyle/>
          <a:p>
            <a:fld id="{8662DEA4-B357-4989-A67D-9232946DE65D}" type="slidenum">
              <a:rPr lang="en-GB" smtClean="0"/>
              <a:t>7</a:t>
            </a:fld>
            <a:endParaRPr lang="en-GB"/>
          </a:p>
        </p:txBody>
      </p:sp>
    </p:spTree>
    <p:extLst>
      <p:ext uri="{BB962C8B-B14F-4D97-AF65-F5344CB8AC3E}">
        <p14:creationId xmlns:p14="http://schemas.microsoft.com/office/powerpoint/2010/main" val="24608595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Roboto"/>
              </a:rPr>
              <a:t>we all remember this tragedy around </a:t>
            </a:r>
            <a:r>
              <a:rPr lang="en-GB" b="0" i="0" dirty="0" err="1">
                <a:solidFill>
                  <a:srgbClr val="000000"/>
                </a:solidFill>
                <a:effectLst/>
                <a:latin typeface="Roboto"/>
              </a:rPr>
              <a:t>LaPlaza</a:t>
            </a:r>
            <a:r>
              <a:rPr lang="en-GB" b="0" i="0" dirty="0">
                <a:solidFill>
                  <a:srgbClr val="000000"/>
                </a:solidFill>
                <a:effectLst/>
                <a:latin typeface="Roboto"/>
              </a:rPr>
              <a:t> the building that fell down more </a:t>
            </a:r>
            <a:r>
              <a:rPr lang="en-GB" b="0" i="0" dirty="0">
                <a:effectLst/>
                <a:latin typeface="Roboto"/>
              </a:rPr>
              <a:t>than thousand employees died and these </a:t>
            </a:r>
            <a:r>
              <a:rPr lang="en-GB" b="0" i="0" dirty="0">
                <a:solidFill>
                  <a:srgbClr val="000000"/>
                </a:solidFill>
                <a:effectLst/>
                <a:latin typeface="Roboto"/>
              </a:rPr>
              <a:t>people were working under very poor condition making clothing for great big international companies another example of irresponsibility which is more recent is the Volkswagen case Volkswagen was known to be one of the most responsible</a:t>
            </a:r>
          </a:p>
          <a:p>
            <a:pPr algn="l"/>
            <a:r>
              <a:rPr lang="en-GB" b="0" i="0" dirty="0">
                <a:solidFill>
                  <a:srgbClr val="000000"/>
                </a:solidFill>
                <a:effectLst/>
                <a:latin typeface="Roboto"/>
              </a:rPr>
              <a:t>companies top-rated on different screens and still it turned out that they had tampered with their emission technology and that of course led to a major drop</a:t>
            </a:r>
          </a:p>
          <a:p>
            <a:pPr algn="l"/>
            <a:r>
              <a:rPr lang="en-GB" b="0" i="0" dirty="0">
                <a:solidFill>
                  <a:srgbClr val="000000"/>
                </a:solidFill>
                <a:effectLst/>
                <a:latin typeface="Roboto"/>
              </a:rPr>
              <a:t>in their brand value but it's also read</a:t>
            </a:r>
          </a:p>
          <a:p>
            <a:pPr algn="l"/>
            <a:r>
              <a:rPr lang="en-GB" b="0" i="0" dirty="0">
                <a:solidFill>
                  <a:srgbClr val="000000"/>
                </a:solidFill>
                <a:effectLst/>
                <a:latin typeface="Roboto"/>
              </a:rPr>
              <a:t>to a drop in their share prices</a:t>
            </a:r>
          </a:p>
          <a:p>
            <a:endParaRPr lang="en-GB" dirty="0"/>
          </a:p>
        </p:txBody>
      </p:sp>
      <p:sp>
        <p:nvSpPr>
          <p:cNvPr id="4" name="Slide Number Placeholder 3"/>
          <p:cNvSpPr>
            <a:spLocks noGrp="1"/>
          </p:cNvSpPr>
          <p:nvPr>
            <p:ph type="sldNum" sz="quarter" idx="5"/>
          </p:nvPr>
        </p:nvSpPr>
        <p:spPr/>
        <p:txBody>
          <a:bodyPr/>
          <a:lstStyle/>
          <a:p>
            <a:fld id="{8662DEA4-B357-4989-A67D-9232946DE65D}" type="slidenum">
              <a:rPr lang="en-GB" smtClean="0"/>
              <a:t>10</a:t>
            </a:fld>
            <a:endParaRPr lang="en-GB"/>
          </a:p>
        </p:txBody>
      </p:sp>
    </p:spTree>
    <p:extLst>
      <p:ext uri="{BB962C8B-B14F-4D97-AF65-F5344CB8AC3E}">
        <p14:creationId xmlns:p14="http://schemas.microsoft.com/office/powerpoint/2010/main" val="1417867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do we start how do we get going and through studying companies and</a:t>
            </a:r>
          </a:p>
          <a:p>
            <a:r>
              <a:rPr lang="en-GB" dirty="0"/>
              <a:t>consulting companies and CSR in for many years  the theory of  this five-step model or manual for how to get the CSR program that works up and going this is the model simple map test launch implement and report will start</a:t>
            </a:r>
          </a:p>
          <a:p>
            <a:r>
              <a:rPr lang="en-GB" dirty="0"/>
              <a:t>on the map but before you get started the program has to be anchored in the top management top management is not going to do the job but they have to</a:t>
            </a:r>
          </a:p>
          <a:p>
            <a:r>
              <a:rPr lang="en-GB" dirty="0"/>
              <a:t>endorse the activities on the CSR so the first thing then is to put together a group of the company across the company five to ten people from different departments and they together are going to find out discuss what this company's main social impact the main footprints of the company a good checklist for that is the Sustainable Development Goals.</a:t>
            </a:r>
          </a:p>
          <a:p>
            <a:endParaRPr lang="en-GB" dirty="0"/>
          </a:p>
          <a:p>
            <a:r>
              <a:rPr lang="en-GB" dirty="0"/>
              <a:t> The SDGs# which goals is relevant for individual companies depends upon which secretary they are in so let us say companies and</a:t>
            </a:r>
          </a:p>
          <a:p>
            <a:r>
              <a:rPr lang="en-GB" dirty="0"/>
              <a:t>the industry of producing clothing in developing countries well probably decent work goal eight is most relevant if the company is in oil industry however  the  goal 13 climate issues is relevant and if the company is in fish farming well it will be the 14th goal when the most relevant goals are identified a concrete plan with concrete targets and how to reach the targets must be set up when that is ready we move on to the second step that is a</a:t>
            </a:r>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662DEA4-B357-4989-A67D-9232946DE65D}" type="slidenum">
              <a:rPr lang="en-GB" smtClean="0"/>
              <a:t>11</a:t>
            </a:fld>
            <a:endParaRPr lang="en-GB"/>
          </a:p>
        </p:txBody>
      </p:sp>
    </p:spTree>
    <p:extLst>
      <p:ext uri="{BB962C8B-B14F-4D97-AF65-F5344CB8AC3E}">
        <p14:creationId xmlns:p14="http://schemas.microsoft.com/office/powerpoint/2010/main" val="11272891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ongoing process with new  challenges and new opportunities, so the  circle has to continue I'm going to  conclude a wrap-up research shows that if a company has a well designed well implemented C's our plan it's good for the company is good for society both in the short term and even more in the long  term given that we are living in on a</a:t>
            </a:r>
          </a:p>
          <a:p>
            <a:r>
              <a:rPr lang="en-GB" dirty="0"/>
              <a:t>planet with limited resources a company</a:t>
            </a:r>
          </a:p>
          <a:p>
            <a:r>
              <a:rPr lang="en-GB" dirty="0"/>
              <a:t>that want to stay in business have to</a:t>
            </a:r>
          </a:p>
          <a:p>
            <a:r>
              <a:rPr lang="en-GB" dirty="0"/>
              <a:t>have a well planned well established C's</a:t>
            </a:r>
          </a:p>
          <a:p>
            <a:r>
              <a:rPr lang="en-GB" dirty="0"/>
              <a:t>our plan up and going in order to be</a:t>
            </a:r>
          </a:p>
          <a:p>
            <a:r>
              <a:rPr lang="en-GB" dirty="0"/>
              <a:t>prepared for the future</a:t>
            </a:r>
          </a:p>
        </p:txBody>
      </p:sp>
      <p:sp>
        <p:nvSpPr>
          <p:cNvPr id="4" name="Slide Number Placeholder 3"/>
          <p:cNvSpPr>
            <a:spLocks noGrp="1"/>
          </p:cNvSpPr>
          <p:nvPr>
            <p:ph type="sldNum" sz="quarter" idx="5"/>
          </p:nvPr>
        </p:nvSpPr>
        <p:spPr/>
        <p:txBody>
          <a:bodyPr/>
          <a:lstStyle/>
          <a:p>
            <a:fld id="{8662DEA4-B357-4989-A67D-9232946DE65D}" type="slidenum">
              <a:rPr lang="en-GB" smtClean="0"/>
              <a:t>12</a:t>
            </a:fld>
            <a:endParaRPr lang="en-GB"/>
          </a:p>
        </p:txBody>
      </p:sp>
    </p:spTree>
    <p:extLst>
      <p:ext uri="{BB962C8B-B14F-4D97-AF65-F5344CB8AC3E}">
        <p14:creationId xmlns:p14="http://schemas.microsoft.com/office/powerpoint/2010/main" val="9086989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ED3EE2-AF05-468A-AB4E-0DF8BD5854FC}" type="datetimeFigureOut">
              <a:rPr lang="en-GB" smtClean="0"/>
              <a:t>26/07/2020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86053-000F-4E3F-A7E2-43F2E054CBBA}" type="slidenum">
              <a:rPr lang="en-GB" smtClean="0"/>
              <a:t>‹#›</a:t>
            </a:fld>
            <a:endParaRPr lang="en-GB"/>
          </a:p>
        </p:txBody>
      </p:sp>
    </p:spTree>
    <p:extLst>
      <p:ext uri="{BB962C8B-B14F-4D97-AF65-F5344CB8AC3E}">
        <p14:creationId xmlns:p14="http://schemas.microsoft.com/office/powerpoint/2010/main" val="25905619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ED3EE2-AF05-468A-AB4E-0DF8BD5854FC}" type="datetimeFigureOut">
              <a:rPr lang="en-GB" smtClean="0"/>
              <a:t>26/07/2020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86053-000F-4E3F-A7E2-43F2E054CBBA}" type="slidenum">
              <a:rPr lang="en-GB" smtClean="0"/>
              <a:t>‹#›</a:t>
            </a:fld>
            <a:endParaRPr lang="en-GB"/>
          </a:p>
        </p:txBody>
      </p:sp>
    </p:spTree>
    <p:extLst>
      <p:ext uri="{BB962C8B-B14F-4D97-AF65-F5344CB8AC3E}">
        <p14:creationId xmlns:p14="http://schemas.microsoft.com/office/powerpoint/2010/main" val="4115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ED3EE2-AF05-468A-AB4E-0DF8BD5854FC}" type="datetimeFigureOut">
              <a:rPr lang="en-GB" smtClean="0"/>
              <a:t>26/07/2020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86053-000F-4E3F-A7E2-43F2E054CBBA}" type="slidenum">
              <a:rPr lang="en-GB" smtClean="0"/>
              <a:t>‹#›</a:t>
            </a:fld>
            <a:endParaRPr lang="en-GB"/>
          </a:p>
        </p:txBody>
      </p:sp>
    </p:spTree>
    <p:extLst>
      <p:ext uri="{BB962C8B-B14F-4D97-AF65-F5344CB8AC3E}">
        <p14:creationId xmlns:p14="http://schemas.microsoft.com/office/powerpoint/2010/main" val="1240615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ED3EE2-AF05-468A-AB4E-0DF8BD5854FC}" type="datetimeFigureOut">
              <a:rPr lang="en-GB" smtClean="0"/>
              <a:t>26/07/2020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B86053-000F-4E3F-A7E2-43F2E054CBBA}" type="slidenum">
              <a:rPr lang="en-GB" smtClean="0"/>
              <a:t>‹#›</a:t>
            </a:fld>
            <a:endParaRPr lang="en-GB"/>
          </a:p>
        </p:txBody>
      </p:sp>
    </p:spTree>
    <p:extLst>
      <p:ext uri="{BB962C8B-B14F-4D97-AF65-F5344CB8AC3E}">
        <p14:creationId xmlns:p14="http://schemas.microsoft.com/office/powerpoint/2010/main" val="4132822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ED3EE2-AF05-468A-AB4E-0DF8BD5854FC}" type="datetimeFigureOut">
              <a:rPr lang="en-GB" smtClean="0"/>
              <a:t>26/07/2020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B86053-000F-4E3F-A7E2-43F2E054CBBA}" type="slidenum">
              <a:rPr lang="en-GB" smtClean="0"/>
              <a:t>‹#›</a:t>
            </a:fld>
            <a:endParaRPr lang="en-GB"/>
          </a:p>
        </p:txBody>
      </p:sp>
    </p:spTree>
    <p:extLst>
      <p:ext uri="{BB962C8B-B14F-4D97-AF65-F5344CB8AC3E}">
        <p14:creationId xmlns:p14="http://schemas.microsoft.com/office/powerpoint/2010/main" val="15013502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ED3EE2-AF05-468A-AB4E-0DF8BD5854FC}" type="datetimeFigureOut">
              <a:rPr lang="en-GB" smtClean="0"/>
              <a:t>26/07/2020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B86053-000F-4E3F-A7E2-43F2E054CBBA}" type="slidenum">
              <a:rPr lang="en-GB" smtClean="0"/>
              <a:t>‹#›</a:t>
            </a:fld>
            <a:endParaRPr lang="en-GB"/>
          </a:p>
        </p:txBody>
      </p:sp>
    </p:spTree>
    <p:extLst>
      <p:ext uri="{BB962C8B-B14F-4D97-AF65-F5344CB8AC3E}">
        <p14:creationId xmlns:p14="http://schemas.microsoft.com/office/powerpoint/2010/main" val="2491002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ED3EE2-AF05-468A-AB4E-0DF8BD5854FC}" type="datetimeFigureOut">
              <a:rPr lang="en-GB" smtClean="0"/>
              <a:t>26/07/2020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AB86053-000F-4E3F-A7E2-43F2E054CBBA}" type="slidenum">
              <a:rPr lang="en-GB" smtClean="0"/>
              <a:t>‹#›</a:t>
            </a:fld>
            <a:endParaRPr lang="en-GB"/>
          </a:p>
        </p:txBody>
      </p:sp>
    </p:spTree>
    <p:extLst>
      <p:ext uri="{BB962C8B-B14F-4D97-AF65-F5344CB8AC3E}">
        <p14:creationId xmlns:p14="http://schemas.microsoft.com/office/powerpoint/2010/main" val="33015282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BED3EE2-AF05-468A-AB4E-0DF8BD5854FC}" type="datetimeFigureOut">
              <a:rPr lang="en-GB" smtClean="0"/>
              <a:t>26/07/2020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B86053-000F-4E3F-A7E2-43F2E054CBBA}" type="slidenum">
              <a:rPr lang="en-GB" smtClean="0"/>
              <a:t>‹#›</a:t>
            </a:fld>
            <a:endParaRPr lang="en-GB"/>
          </a:p>
        </p:txBody>
      </p:sp>
    </p:spTree>
    <p:extLst>
      <p:ext uri="{BB962C8B-B14F-4D97-AF65-F5344CB8AC3E}">
        <p14:creationId xmlns:p14="http://schemas.microsoft.com/office/powerpoint/2010/main" val="28140576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BED3EE2-AF05-468A-AB4E-0DF8BD5854FC}" type="datetimeFigureOut">
              <a:rPr lang="en-GB" smtClean="0"/>
              <a:t>26/07/2020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B86053-000F-4E3F-A7E2-43F2E054CBBA}" type="slidenum">
              <a:rPr lang="en-GB" smtClean="0"/>
              <a:t>‹#›</a:t>
            </a:fld>
            <a:endParaRPr lang="en-GB"/>
          </a:p>
        </p:txBody>
      </p:sp>
    </p:spTree>
    <p:extLst>
      <p:ext uri="{BB962C8B-B14F-4D97-AF65-F5344CB8AC3E}">
        <p14:creationId xmlns:p14="http://schemas.microsoft.com/office/powerpoint/2010/main" val="2113581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ED3EE2-AF05-468A-AB4E-0DF8BD5854FC}" type="datetimeFigureOut">
              <a:rPr lang="en-GB" smtClean="0"/>
              <a:t>26/07/2020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86053-000F-4E3F-A7E2-43F2E054CBBA}" type="slidenum">
              <a:rPr lang="en-GB" smtClean="0"/>
              <a:t>‹#›</a:t>
            </a:fld>
            <a:endParaRPr lang="en-GB"/>
          </a:p>
        </p:txBody>
      </p:sp>
    </p:spTree>
    <p:extLst>
      <p:ext uri="{BB962C8B-B14F-4D97-AF65-F5344CB8AC3E}">
        <p14:creationId xmlns:p14="http://schemas.microsoft.com/office/powerpoint/2010/main" val="1978432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ED3EE2-AF05-468A-AB4E-0DF8BD5854FC}" type="datetimeFigureOut">
              <a:rPr lang="en-GB" smtClean="0"/>
              <a:t>26/07/2020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86053-000F-4E3F-A7E2-43F2E054CBBA}"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4478018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ED3EE2-AF05-468A-AB4E-0DF8BD5854FC}" type="datetimeFigureOut">
              <a:rPr lang="en-GB" smtClean="0"/>
              <a:t>26/07/2020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86053-000F-4E3F-A7E2-43F2E054CBBA}" type="slidenum">
              <a:rPr lang="en-GB" smtClean="0"/>
              <a:t>‹#›</a:t>
            </a:fld>
            <a:endParaRPr lang="en-GB"/>
          </a:p>
        </p:txBody>
      </p:sp>
    </p:spTree>
    <p:extLst>
      <p:ext uri="{BB962C8B-B14F-4D97-AF65-F5344CB8AC3E}">
        <p14:creationId xmlns:p14="http://schemas.microsoft.com/office/powerpoint/2010/main" val="29032508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ED3EE2-AF05-468A-AB4E-0DF8BD5854FC}" type="datetimeFigureOut">
              <a:rPr lang="en-GB" smtClean="0"/>
              <a:t>26/07/2020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86053-000F-4E3F-A7E2-43F2E054CBB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862564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ED3EE2-AF05-468A-AB4E-0DF8BD5854FC}" type="datetimeFigureOut">
              <a:rPr lang="en-GB" smtClean="0"/>
              <a:t>26/07/2020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86053-000F-4E3F-A7E2-43F2E054CBBA}" type="slidenum">
              <a:rPr lang="en-GB" smtClean="0"/>
              <a:t>‹#›</a:t>
            </a:fld>
            <a:endParaRPr lang="en-GB"/>
          </a:p>
        </p:txBody>
      </p:sp>
    </p:spTree>
    <p:extLst>
      <p:ext uri="{BB962C8B-B14F-4D97-AF65-F5344CB8AC3E}">
        <p14:creationId xmlns:p14="http://schemas.microsoft.com/office/powerpoint/2010/main" val="41144346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ED3EE2-AF05-468A-AB4E-0DF8BD5854FC}" type="datetimeFigureOut">
              <a:rPr lang="en-GB" smtClean="0"/>
              <a:t>26/07/2020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86053-000F-4E3F-A7E2-43F2E054CBBA}" type="slidenum">
              <a:rPr lang="en-GB" smtClean="0"/>
              <a:t>‹#›</a:t>
            </a:fld>
            <a:endParaRPr lang="en-GB"/>
          </a:p>
        </p:txBody>
      </p:sp>
    </p:spTree>
    <p:extLst>
      <p:ext uri="{BB962C8B-B14F-4D97-AF65-F5344CB8AC3E}">
        <p14:creationId xmlns:p14="http://schemas.microsoft.com/office/powerpoint/2010/main" val="1766839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ED3EE2-AF05-468A-AB4E-0DF8BD5854FC}" type="datetimeFigureOut">
              <a:rPr lang="en-GB" smtClean="0"/>
              <a:t>26/07/2020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86053-000F-4E3F-A7E2-43F2E054CBBA}" type="slidenum">
              <a:rPr lang="en-GB" smtClean="0"/>
              <a:t>‹#›</a:t>
            </a:fld>
            <a:endParaRPr lang="en-GB"/>
          </a:p>
        </p:txBody>
      </p:sp>
    </p:spTree>
    <p:extLst>
      <p:ext uri="{BB962C8B-B14F-4D97-AF65-F5344CB8AC3E}">
        <p14:creationId xmlns:p14="http://schemas.microsoft.com/office/powerpoint/2010/main" val="7748379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7/26/2020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1768856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345051-2045-45DA-935E-2E3CA1A69ADC}" type="datetimeFigureOut">
              <a:rPr lang="en-US" smtClean="0"/>
              <a:t>7/26/2020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5284510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7/26/2020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2185193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ED3EE2-AF05-468A-AB4E-0DF8BD5854FC}" type="datetimeFigureOut">
              <a:rPr lang="en-GB" smtClean="0"/>
              <a:t>26/07/2020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AB86053-000F-4E3F-A7E2-43F2E054CBBA}" type="slidenum">
              <a:rPr lang="en-GB" smtClean="0"/>
              <a:t>‹#›</a:t>
            </a:fld>
            <a:endParaRPr lang="en-GB"/>
          </a:p>
        </p:txBody>
      </p:sp>
    </p:spTree>
    <p:extLst>
      <p:ext uri="{BB962C8B-B14F-4D97-AF65-F5344CB8AC3E}">
        <p14:creationId xmlns:p14="http://schemas.microsoft.com/office/powerpoint/2010/main" val="2686256902"/>
      </p:ext>
    </p:extLst>
  </p:cSld>
  <p:clrMap bg1="lt1" tx1="dk1" bg2="lt2" tx2="dk2" accent1="accent1" accent2="accent2" accent3="accent3" accent4="accent4" accent5="accent5" accent6="accent6" hlink="hlink" folHlink="folHlink"/>
  <p:sldLayoutIdLst>
    <p:sldLayoutId id="2147483707" r:id="rId1"/>
    <p:sldLayoutId id="2147483723" r:id="rId2"/>
    <p:sldLayoutId id="2147483724"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2345051-2045-45DA-935E-2E3CA1A69ADC}" type="datetimeFigureOut">
              <a:rPr lang="en-US" smtClean="0"/>
              <a:t>7/26/2020</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4194420999"/>
      </p:ext>
    </p:extLst>
  </p:cSld>
  <p:clrMap bg1="lt1" tx1="dk1" bg2="lt2" tx2="dk2" accent1="accent1" accent2="accent2" accent3="accent3" accent4="accent4" accent5="accent5" accent6="accent6" hlink="hlink" folHlink="folHlink"/>
  <p:sldLayoutIdLst>
    <p:sldLayoutId id="2147483709" r:id="rId1"/>
    <p:sldLayoutId id="2147483708" r:id="rId2"/>
    <p:sldLayoutId id="2147483702" r:id="rId3"/>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hyperlink" Target="http://ve.globedia.com/modelo-rebote-milton-friedman-refuta-teoria-austriaca-ciclo-economico_1" TargetMode="External"/><Relationship Id="rId2" Type="http://schemas.openxmlformats.org/officeDocument/2006/relationships/image" Target="../media/image2.jpg"/><Relationship Id="rId1" Type="http://schemas.openxmlformats.org/officeDocument/2006/relationships/slideLayout" Target="../slideLayouts/slideLayout18.xml"/><Relationship Id="rId4" Type="http://schemas.openxmlformats.org/officeDocument/2006/relationships/hyperlink" Target="https://creativecommons.org/licenses/by/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A627A-7235-4FB3-BF31-A67E3E31DAF4}"/>
              </a:ext>
            </a:extLst>
          </p:cNvPr>
          <p:cNvSpPr>
            <a:spLocks noGrp="1"/>
          </p:cNvSpPr>
          <p:nvPr>
            <p:ph type="ctrTitle"/>
          </p:nvPr>
        </p:nvSpPr>
        <p:spPr>
          <a:xfrm>
            <a:off x="638882" y="639193"/>
            <a:ext cx="3571810" cy="3573516"/>
          </a:xfrm>
        </p:spPr>
        <p:txBody>
          <a:bodyPr>
            <a:normAutofit/>
          </a:bodyPr>
          <a:lstStyle/>
          <a:p>
            <a:pPr algn="ctr"/>
            <a:r>
              <a:rPr lang="en-GB" sz="4000" dirty="0">
                <a:latin typeface="Angsana New" panose="020B0502040204020203" pitchFamily="18" charset="-34"/>
                <a:cs typeface="Angsana New" panose="020B0502040204020203" pitchFamily="18" charset="-34"/>
              </a:rPr>
              <a:t>Corporate  Social</a:t>
            </a:r>
            <a:br>
              <a:rPr lang="en-GB" sz="4000" dirty="0">
                <a:latin typeface="Angsana New" panose="020B0502040204020203" pitchFamily="18" charset="-34"/>
                <a:cs typeface="Angsana New" panose="020B0502040204020203" pitchFamily="18" charset="-34"/>
              </a:rPr>
            </a:br>
            <a:r>
              <a:rPr lang="en-GB" sz="4000" dirty="0">
                <a:latin typeface="Angsana New" panose="020B0502040204020203" pitchFamily="18" charset="-34"/>
                <a:cs typeface="Angsana New" panose="020B0502040204020203" pitchFamily="18" charset="-34"/>
              </a:rPr>
              <a:t> Responsibility from </a:t>
            </a:r>
            <a:br>
              <a:rPr lang="en-GB" sz="4000" dirty="0">
                <a:latin typeface="Angsana New" panose="020B0502040204020203" pitchFamily="18" charset="-34"/>
                <a:cs typeface="Angsana New" panose="020B0502040204020203" pitchFamily="18" charset="-34"/>
              </a:rPr>
            </a:br>
            <a:r>
              <a:rPr lang="en-GB" sz="4000" dirty="0">
                <a:latin typeface="Angsana New" panose="020B0502040204020203" pitchFamily="18" charset="-34"/>
                <a:cs typeface="Angsana New" panose="020B0502040204020203" pitchFamily="18" charset="-34"/>
              </a:rPr>
              <a:t>Marketing Perspective </a:t>
            </a:r>
            <a:br>
              <a:rPr lang="en-GB" sz="4000" dirty="0">
                <a:latin typeface="Angsana New" panose="020B0502040204020203" pitchFamily="18" charset="-34"/>
                <a:cs typeface="Angsana New" panose="020B0502040204020203" pitchFamily="18" charset="-34"/>
              </a:rPr>
            </a:br>
            <a:r>
              <a:rPr lang="en-GB" sz="4000" dirty="0">
                <a:latin typeface="Angsana New" panose="020B0502040204020203" pitchFamily="18" charset="-34"/>
                <a:cs typeface="Angsana New" panose="020B0502040204020203" pitchFamily="18" charset="-34"/>
              </a:rPr>
              <a:t>by </a:t>
            </a:r>
            <a:br>
              <a:rPr lang="en-GB" sz="4000" dirty="0">
                <a:latin typeface="Angsana New" panose="020B0502040204020203" pitchFamily="18" charset="-34"/>
                <a:cs typeface="Angsana New" panose="020B0502040204020203" pitchFamily="18" charset="-34"/>
              </a:rPr>
            </a:br>
            <a:r>
              <a:rPr lang="en-GB" sz="4000" dirty="0">
                <a:latin typeface="Angsana New" panose="020B0502040204020203" pitchFamily="18" charset="-34"/>
                <a:cs typeface="Angsana New" panose="020B0502040204020203" pitchFamily="18" charset="-34"/>
              </a:rPr>
              <a:t>Omar Roushdi</a:t>
            </a:r>
          </a:p>
        </p:txBody>
      </p:sp>
      <p:sp>
        <p:nvSpPr>
          <p:cNvPr id="3" name="Subtitle 2">
            <a:extLst>
              <a:ext uri="{FF2B5EF4-FFF2-40B4-BE49-F238E27FC236}">
                <a16:creationId xmlns:a16="http://schemas.microsoft.com/office/drawing/2014/main" id="{604DDBEA-6330-443B-B90E-DBF7793F9D86}"/>
              </a:ext>
            </a:extLst>
          </p:cNvPr>
          <p:cNvSpPr>
            <a:spLocks noGrp="1"/>
          </p:cNvSpPr>
          <p:nvPr>
            <p:ph type="subTitle" idx="1"/>
          </p:nvPr>
        </p:nvSpPr>
        <p:spPr>
          <a:xfrm>
            <a:off x="638882" y="4631161"/>
            <a:ext cx="3571810" cy="1559327"/>
          </a:xfrm>
        </p:spPr>
        <p:txBody>
          <a:bodyPr>
            <a:normAutofit/>
          </a:bodyPr>
          <a:lstStyle/>
          <a:p>
            <a:pPr algn="ctr">
              <a:lnSpc>
                <a:spcPct val="100000"/>
              </a:lnSpc>
            </a:pPr>
            <a:r>
              <a:rPr lang="en-GB" sz="2400" dirty="0">
                <a:solidFill>
                  <a:schemeClr val="accent2"/>
                </a:solidFill>
                <a:latin typeface="Angsana New" panose="02020603050405020304" pitchFamily="18" charset="-34"/>
                <a:cs typeface="Angsana New" panose="02020603050405020304" pitchFamily="18" charset="-34"/>
              </a:rPr>
              <a:t>University Of Wales Trinity Sant David </a:t>
            </a:r>
          </a:p>
          <a:p>
            <a:pPr algn="ctr">
              <a:lnSpc>
                <a:spcPct val="100000"/>
              </a:lnSpc>
            </a:pPr>
            <a:r>
              <a:rPr lang="en-GB" sz="2400" dirty="0">
                <a:solidFill>
                  <a:schemeClr val="accent2"/>
                </a:solidFill>
                <a:latin typeface="Angsana New" panose="02020603050405020304" pitchFamily="18" charset="-34"/>
                <a:cs typeface="Angsana New" panose="02020603050405020304" pitchFamily="18" charset="-34"/>
              </a:rPr>
              <a:t>05/07/2020</a:t>
            </a:r>
          </a:p>
        </p:txBody>
      </p:sp>
      <p:pic>
        <p:nvPicPr>
          <p:cNvPr id="4" name="Picture 3">
            <a:extLst>
              <a:ext uri="{FF2B5EF4-FFF2-40B4-BE49-F238E27FC236}">
                <a16:creationId xmlns:a16="http://schemas.microsoft.com/office/drawing/2014/main" id="{0D4A8C71-52E5-4A62-A48C-533BD050D01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59" r="-1" b="-1"/>
          <a:stretch/>
        </p:blipFill>
        <p:spPr>
          <a:xfrm>
            <a:off x="4654296" y="1391429"/>
            <a:ext cx="7214616" cy="4047710"/>
          </a:xfrm>
          <a:prstGeom prst="rect">
            <a:avLst/>
          </a:prstGeom>
        </p:spPr>
      </p:pic>
    </p:spTree>
    <p:extLst>
      <p:ext uri="{BB962C8B-B14F-4D97-AF65-F5344CB8AC3E}">
        <p14:creationId xmlns:p14="http://schemas.microsoft.com/office/powerpoint/2010/main" val="37273114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erson wearing glasses&#10;&#10;Description automatically generated">
            <a:extLst>
              <a:ext uri="{FF2B5EF4-FFF2-40B4-BE49-F238E27FC236}">
                <a16:creationId xmlns:a16="http://schemas.microsoft.com/office/drawing/2014/main" id="{BBA9C4A2-0ED8-484C-941E-87ED3C25A94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1097" b="11098"/>
          <a:stretch/>
        </p:blipFill>
        <p:spPr>
          <a:xfrm>
            <a:off x="3377184" y="10"/>
            <a:ext cx="8814816" cy="6331872"/>
          </a:xfrm>
          <a:custGeom>
            <a:avLst/>
            <a:gdLst/>
            <a:ahLst/>
            <a:cxnLst/>
            <a:rect l="l" t="t" r="r" b="b"/>
            <a:pathLst>
              <a:path w="12188952" h="6315978">
                <a:moveTo>
                  <a:pt x="6486084" y="6245969"/>
                </a:moveTo>
                <a:lnTo>
                  <a:pt x="6485084" y="6246049"/>
                </a:lnTo>
                <a:lnTo>
                  <a:pt x="6484857" y="6246597"/>
                </a:lnTo>
                <a:close/>
                <a:moveTo>
                  <a:pt x="0" y="0"/>
                </a:moveTo>
                <a:lnTo>
                  <a:pt x="12188952" y="0"/>
                </a:lnTo>
                <a:lnTo>
                  <a:pt x="12188952" y="5238584"/>
                </a:lnTo>
                <a:lnTo>
                  <a:pt x="12150377" y="5251521"/>
                </a:lnTo>
                <a:cubicBezTo>
                  <a:pt x="11896790" y="5332759"/>
                  <a:pt x="11641002" y="5407122"/>
                  <a:pt x="11383290" y="5474518"/>
                </a:cubicBezTo>
                <a:cubicBezTo>
                  <a:pt x="10968422" y="5584862"/>
                  <a:pt x="10550113" y="5680933"/>
                  <a:pt x="10129257" y="5765538"/>
                </a:cubicBezTo>
                <a:cubicBezTo>
                  <a:pt x="9796024" y="5832470"/>
                  <a:pt x="9461557" y="5892407"/>
                  <a:pt x="9125853" y="5945322"/>
                </a:cubicBezTo>
                <a:cubicBezTo>
                  <a:pt x="8804164" y="5996289"/>
                  <a:pt x="8481635" y="6042032"/>
                  <a:pt x="8158253" y="6082550"/>
                </a:cubicBezTo>
                <a:cubicBezTo>
                  <a:pt x="7910683" y="6113512"/>
                  <a:pt x="7662604" y="6139760"/>
                  <a:pt x="7414269" y="6164607"/>
                </a:cubicBezTo>
                <a:lnTo>
                  <a:pt x="6648435" y="6232122"/>
                </a:lnTo>
                <a:lnTo>
                  <a:pt x="6632990" y="6234248"/>
                </a:lnTo>
                <a:lnTo>
                  <a:pt x="6486833" y="6245909"/>
                </a:lnTo>
                <a:lnTo>
                  <a:pt x="6496346" y="6247777"/>
                </a:lnTo>
                <a:cubicBezTo>
                  <a:pt x="6508052" y="6248255"/>
                  <a:pt x="6520188" y="6246025"/>
                  <a:pt x="6531910" y="6246025"/>
                </a:cubicBezTo>
                <a:cubicBezTo>
                  <a:pt x="6548092" y="6246025"/>
                  <a:pt x="6564274" y="6243349"/>
                  <a:pt x="6580582" y="6242968"/>
                </a:cubicBezTo>
                <a:cubicBezTo>
                  <a:pt x="6812863" y="6237362"/>
                  <a:pt x="7044888" y="6224874"/>
                  <a:pt x="7276786" y="6209583"/>
                </a:cubicBezTo>
                <a:cubicBezTo>
                  <a:pt x="7626289" y="6186522"/>
                  <a:pt x="7975537" y="6157599"/>
                  <a:pt x="8324021" y="6120393"/>
                </a:cubicBezTo>
                <a:cubicBezTo>
                  <a:pt x="8610708" y="6090322"/>
                  <a:pt x="8896668" y="6054773"/>
                  <a:pt x="9181917" y="6013745"/>
                </a:cubicBezTo>
                <a:cubicBezTo>
                  <a:pt x="9567644" y="5957937"/>
                  <a:pt x="9951549" y="5891515"/>
                  <a:pt x="10333632" y="5814466"/>
                </a:cubicBezTo>
                <a:cubicBezTo>
                  <a:pt x="10795390" y="5720942"/>
                  <a:pt x="11253196" y="5610599"/>
                  <a:pt x="11705652" y="5479871"/>
                </a:cubicBezTo>
                <a:cubicBezTo>
                  <a:pt x="11821473" y="5446749"/>
                  <a:pt x="11936790" y="5411956"/>
                  <a:pt x="12051568" y="5375503"/>
                </a:cubicBezTo>
                <a:lnTo>
                  <a:pt x="12188952" y="5329668"/>
                </a:lnTo>
                <a:lnTo>
                  <a:pt x="12188952" y="5386556"/>
                </a:lnTo>
                <a:lnTo>
                  <a:pt x="12076928" y="5424811"/>
                </a:lnTo>
                <a:cubicBezTo>
                  <a:pt x="11897733" y="5481750"/>
                  <a:pt x="11717375" y="5535106"/>
                  <a:pt x="11536062" y="5585626"/>
                </a:cubicBezTo>
                <a:cubicBezTo>
                  <a:pt x="11240964" y="5667426"/>
                  <a:pt x="10943702" y="5740182"/>
                  <a:pt x="10644147" y="5805801"/>
                </a:cubicBezTo>
                <a:cubicBezTo>
                  <a:pt x="10327134" y="5875371"/>
                  <a:pt x="10008594" y="5936951"/>
                  <a:pt x="9688523" y="5990555"/>
                </a:cubicBezTo>
                <a:cubicBezTo>
                  <a:pt x="9422479" y="6035151"/>
                  <a:pt x="9155707" y="6074815"/>
                  <a:pt x="8888222" y="6109562"/>
                </a:cubicBezTo>
                <a:cubicBezTo>
                  <a:pt x="8685119" y="6135810"/>
                  <a:pt x="8482017" y="6160529"/>
                  <a:pt x="8278280" y="6180915"/>
                </a:cubicBezTo>
                <a:cubicBezTo>
                  <a:pt x="8040138" y="6204234"/>
                  <a:pt x="7801742" y="6226276"/>
                  <a:pt x="7562964" y="6243987"/>
                </a:cubicBezTo>
                <a:cubicBezTo>
                  <a:pt x="7252960" y="6266921"/>
                  <a:pt x="6942828" y="6285270"/>
                  <a:pt x="6632187" y="6296737"/>
                </a:cubicBezTo>
                <a:cubicBezTo>
                  <a:pt x="6479287" y="6302344"/>
                  <a:pt x="6326388" y="6306294"/>
                  <a:pt x="6173488" y="6311007"/>
                </a:cubicBezTo>
                <a:cubicBezTo>
                  <a:pt x="6134854" y="6308868"/>
                  <a:pt x="6096108" y="6310536"/>
                  <a:pt x="6057794" y="6315978"/>
                </a:cubicBezTo>
                <a:lnTo>
                  <a:pt x="5751996" y="6315978"/>
                </a:lnTo>
                <a:lnTo>
                  <a:pt x="5672488" y="6311263"/>
                </a:lnTo>
                <a:cubicBezTo>
                  <a:pt x="5434474" y="6298522"/>
                  <a:pt x="5196460" y="6284379"/>
                  <a:pt x="4958318" y="6274057"/>
                </a:cubicBezTo>
                <a:cubicBezTo>
                  <a:pt x="4650863" y="6261314"/>
                  <a:pt x="4343789" y="6240293"/>
                  <a:pt x="4037608" y="6210349"/>
                </a:cubicBezTo>
                <a:cubicBezTo>
                  <a:pt x="3712313" y="6178622"/>
                  <a:pt x="3387784" y="6143073"/>
                  <a:pt x="3062363" y="6109180"/>
                </a:cubicBezTo>
                <a:cubicBezTo>
                  <a:pt x="2724032" y="6074014"/>
                  <a:pt x="2386379" y="6033329"/>
                  <a:pt x="2049401" y="5987115"/>
                </a:cubicBezTo>
                <a:cubicBezTo>
                  <a:pt x="1671140" y="5935639"/>
                  <a:pt x="1294034" y="5876390"/>
                  <a:pt x="918071" y="5809370"/>
                </a:cubicBezTo>
                <a:cubicBezTo>
                  <a:pt x="656868" y="5762353"/>
                  <a:pt x="396811" y="5710876"/>
                  <a:pt x="138075" y="5653651"/>
                </a:cubicBezTo>
                <a:lnTo>
                  <a:pt x="0" y="5621436"/>
                </a:lnTo>
                <a:lnTo>
                  <a:pt x="0" y="5563063"/>
                </a:lnTo>
                <a:lnTo>
                  <a:pt x="284302" y="5628311"/>
                </a:lnTo>
                <a:cubicBezTo>
                  <a:pt x="672667" y="5711258"/>
                  <a:pt x="1063326" y="5781974"/>
                  <a:pt x="1455514" y="5844025"/>
                </a:cubicBezTo>
                <a:cubicBezTo>
                  <a:pt x="1739014" y="5888750"/>
                  <a:pt x="2022899" y="5929905"/>
                  <a:pt x="2301302" y="5964052"/>
                </a:cubicBezTo>
                <a:cubicBezTo>
                  <a:pt x="2293275" y="5966728"/>
                  <a:pt x="2282320" y="5956407"/>
                  <a:pt x="2268814" y="5953859"/>
                </a:cubicBezTo>
                <a:cubicBezTo>
                  <a:pt x="1773838" y="5859481"/>
                  <a:pt x="1283331" y="5745662"/>
                  <a:pt x="797280" y="5612384"/>
                </a:cubicBezTo>
                <a:cubicBezTo>
                  <a:pt x="564618" y="5548676"/>
                  <a:pt x="333400" y="5480444"/>
                  <a:pt x="103626" y="5407689"/>
                </a:cubicBezTo>
                <a:lnTo>
                  <a:pt x="0" y="5372617"/>
                </a:lnTo>
                <a:close/>
              </a:path>
            </a:pathLst>
          </a:custGeom>
        </p:spPr>
      </p:pic>
      <p:sp>
        <p:nvSpPr>
          <p:cNvPr id="4" name="TextBox 3">
            <a:extLst>
              <a:ext uri="{FF2B5EF4-FFF2-40B4-BE49-F238E27FC236}">
                <a16:creationId xmlns:a16="http://schemas.microsoft.com/office/drawing/2014/main" id="{1FE19318-5CC2-4395-9C91-D8FDF49FE41D}"/>
              </a:ext>
            </a:extLst>
          </p:cNvPr>
          <p:cNvSpPr txBox="1"/>
          <p:nvPr/>
        </p:nvSpPr>
        <p:spPr>
          <a:xfrm>
            <a:off x="10867599" y="6657945"/>
            <a:ext cx="132440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ve.globedia.com/modelo-rebote-milton-friedman-refuta-teoria-austriaca-ciclo-economico_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5" name="TextBox 4">
            <a:extLst>
              <a:ext uri="{FF2B5EF4-FFF2-40B4-BE49-F238E27FC236}">
                <a16:creationId xmlns:a16="http://schemas.microsoft.com/office/drawing/2014/main" id="{19C11F79-D503-4981-8A48-7371114770F0}"/>
              </a:ext>
            </a:extLst>
          </p:cNvPr>
          <p:cNvSpPr txBox="1"/>
          <p:nvPr/>
        </p:nvSpPr>
        <p:spPr>
          <a:xfrm>
            <a:off x="134112" y="195072"/>
            <a:ext cx="3048000" cy="4801314"/>
          </a:xfrm>
          <a:prstGeom prst="rect">
            <a:avLst/>
          </a:prstGeom>
          <a:noFill/>
        </p:spPr>
        <p:txBody>
          <a:bodyPr wrap="square" rtlCol="0">
            <a:spAutoFit/>
          </a:bodyPr>
          <a:lstStyle/>
          <a:p>
            <a:pPr algn="l"/>
            <a:r>
              <a:rPr lang="en-GB" b="0" i="0" dirty="0">
                <a:solidFill>
                  <a:srgbClr val="222222"/>
                </a:solidFill>
                <a:effectLst/>
                <a:latin typeface="arial" panose="020B0604020202020204" pitchFamily="34" charset="0"/>
              </a:rPr>
              <a:t>What is Milton Friedman theory of corporate social responsibility?</a:t>
            </a:r>
          </a:p>
          <a:p>
            <a:pPr algn="l"/>
            <a:r>
              <a:rPr lang="en-GB" b="0" i="0" dirty="0">
                <a:solidFill>
                  <a:srgbClr val="222222"/>
                </a:solidFill>
                <a:effectLst/>
                <a:latin typeface="arial" panose="020B0604020202020204" pitchFamily="34" charset="0"/>
              </a:rPr>
              <a:t>Overview. </a:t>
            </a:r>
          </a:p>
          <a:p>
            <a:pPr algn="l"/>
            <a:endParaRPr lang="en-GB" dirty="0">
              <a:solidFill>
                <a:srgbClr val="222222"/>
              </a:solidFill>
              <a:latin typeface="arial" panose="020B0604020202020204" pitchFamily="34" charset="0"/>
            </a:endParaRPr>
          </a:p>
          <a:p>
            <a:pPr algn="l"/>
            <a:r>
              <a:rPr lang="en-GB" b="1" i="0" dirty="0">
                <a:solidFill>
                  <a:srgbClr val="222222"/>
                </a:solidFill>
                <a:effectLst/>
                <a:latin typeface="arial" panose="020B0604020202020204" pitchFamily="34" charset="0"/>
              </a:rPr>
              <a:t>Friedman</a:t>
            </a:r>
            <a:r>
              <a:rPr lang="en-GB" b="0" i="0" dirty="0">
                <a:solidFill>
                  <a:srgbClr val="222222"/>
                </a:solidFill>
                <a:effectLst/>
                <a:latin typeface="arial" panose="020B0604020202020204" pitchFamily="34" charset="0"/>
              </a:rPr>
              <a:t> introduced the </a:t>
            </a:r>
            <a:r>
              <a:rPr lang="en-GB" b="1" i="0" dirty="0">
                <a:solidFill>
                  <a:srgbClr val="222222"/>
                </a:solidFill>
                <a:effectLst/>
                <a:latin typeface="arial" panose="020B0604020202020204" pitchFamily="34" charset="0"/>
              </a:rPr>
              <a:t>theory</a:t>
            </a:r>
            <a:r>
              <a:rPr lang="en-GB" b="0" i="0" dirty="0">
                <a:solidFill>
                  <a:srgbClr val="222222"/>
                </a:solidFill>
                <a:effectLst/>
                <a:latin typeface="arial" panose="020B0604020202020204" pitchFamily="34" charset="0"/>
              </a:rPr>
              <a:t> in a 1970 essay for The New York Times titled "The </a:t>
            </a:r>
            <a:r>
              <a:rPr lang="en-GB" b="1" i="0" dirty="0">
                <a:solidFill>
                  <a:srgbClr val="222222"/>
                </a:solidFill>
                <a:effectLst/>
                <a:latin typeface="arial" panose="020B0604020202020204" pitchFamily="34" charset="0"/>
              </a:rPr>
              <a:t>Social Responsibility</a:t>
            </a:r>
            <a:r>
              <a:rPr lang="en-GB" b="0" i="0" dirty="0">
                <a:solidFill>
                  <a:srgbClr val="222222"/>
                </a:solidFill>
                <a:effectLst/>
                <a:latin typeface="arial" panose="020B0604020202020204" pitchFamily="34" charset="0"/>
              </a:rPr>
              <a:t> of </a:t>
            </a:r>
            <a:r>
              <a:rPr lang="en-GB" b="1" i="0" dirty="0">
                <a:solidFill>
                  <a:srgbClr val="222222"/>
                </a:solidFill>
                <a:effectLst/>
                <a:latin typeface="arial" panose="020B0604020202020204" pitchFamily="34" charset="0"/>
              </a:rPr>
              <a:t>Business</a:t>
            </a:r>
            <a:r>
              <a:rPr lang="en-GB" b="0" i="0" dirty="0">
                <a:solidFill>
                  <a:srgbClr val="222222"/>
                </a:solidFill>
                <a:effectLst/>
                <a:latin typeface="arial" panose="020B0604020202020204" pitchFamily="34" charset="0"/>
              </a:rPr>
              <a:t> is to Increase Its Profits". In it, he argued that a company has no </a:t>
            </a:r>
            <a:r>
              <a:rPr lang="en-GB" b="1" i="0" dirty="0">
                <a:solidFill>
                  <a:srgbClr val="222222"/>
                </a:solidFill>
                <a:effectLst/>
                <a:latin typeface="arial" panose="020B0604020202020204" pitchFamily="34" charset="0"/>
              </a:rPr>
              <a:t>social responsibility</a:t>
            </a:r>
            <a:r>
              <a:rPr lang="en-GB" b="0" i="0" dirty="0">
                <a:solidFill>
                  <a:srgbClr val="222222"/>
                </a:solidFill>
                <a:effectLst/>
                <a:latin typeface="arial" panose="020B0604020202020204" pitchFamily="34" charset="0"/>
              </a:rPr>
              <a:t> to the public or society; its only </a:t>
            </a:r>
            <a:r>
              <a:rPr lang="en-GB" b="1" i="0" dirty="0">
                <a:solidFill>
                  <a:srgbClr val="222222"/>
                </a:solidFill>
                <a:effectLst/>
                <a:latin typeface="arial" panose="020B0604020202020204" pitchFamily="34" charset="0"/>
              </a:rPr>
              <a:t>responsibility</a:t>
            </a:r>
            <a:r>
              <a:rPr lang="en-GB" b="0" i="0" dirty="0">
                <a:solidFill>
                  <a:srgbClr val="222222"/>
                </a:solidFill>
                <a:effectLst/>
                <a:latin typeface="arial" panose="020B0604020202020204" pitchFamily="34" charset="0"/>
              </a:rPr>
              <a:t> is to its shareholders.</a:t>
            </a:r>
          </a:p>
        </p:txBody>
      </p:sp>
    </p:spTree>
    <p:extLst>
      <p:ext uri="{BB962C8B-B14F-4D97-AF65-F5344CB8AC3E}">
        <p14:creationId xmlns:p14="http://schemas.microsoft.com/office/powerpoint/2010/main" val="39209870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B4EE1D8-07B6-4F8C-9F83-76CC23610913}"/>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sz="3600" dirty="0"/>
              <a:t>What is Corporate Social Responsibilities? </a:t>
            </a:r>
          </a:p>
        </p:txBody>
      </p:sp>
      <p:sp>
        <p:nvSpPr>
          <p:cNvPr id="5" name="Content Placeholder 4">
            <a:extLst>
              <a:ext uri="{FF2B5EF4-FFF2-40B4-BE49-F238E27FC236}">
                <a16:creationId xmlns:a16="http://schemas.microsoft.com/office/drawing/2014/main" id="{D235DA10-C6FE-431B-B8BE-A7C4DFDE488E}"/>
              </a:ext>
            </a:extLst>
          </p:cNvPr>
          <p:cNvSpPr>
            <a:spLocks noGrp="1"/>
          </p:cNvSpPr>
          <p:nvPr>
            <p:ph idx="1"/>
          </p:nvPr>
        </p:nvSpPr>
        <p:spPr>
          <a:xfrm>
            <a:off x="677334" y="2160589"/>
            <a:ext cx="8596668" cy="3880773"/>
          </a:xfrm>
        </p:spPr>
        <p:txBody>
          <a:bodyPr vert="horz" lIns="91440" tIns="45720" rIns="91440" bIns="45720" rtlCol="0">
            <a:normAutofit/>
          </a:bodyPr>
          <a:lstStyle/>
          <a:p>
            <a:pPr marL="0" indent="0"/>
            <a:r>
              <a:rPr lang="en-US" dirty="0"/>
              <a:t> The Extant to which a business addresses the concerns and obligations to it is Wider Stakeholder</a:t>
            </a:r>
          </a:p>
          <a:p>
            <a:r>
              <a:rPr lang="en-US" dirty="0"/>
              <a:t> </a:t>
            </a:r>
            <a:r>
              <a:rPr lang="en-US" b="0" i="0" dirty="0">
                <a:effectLst/>
              </a:rPr>
              <a:t>businesses have responsibilities both to their owners yes but also to the employees to their, managers to their customers to government to suppliers within them industry in business to creditors and the wider </a:t>
            </a:r>
            <a:r>
              <a:rPr lang="en-US" dirty="0"/>
              <a:t>including </a:t>
            </a:r>
            <a:r>
              <a:rPr lang="en-US" b="0" i="0" dirty="0">
                <a:effectLst/>
              </a:rPr>
              <a:t>-all concept of society</a:t>
            </a:r>
          </a:p>
          <a:p>
            <a:r>
              <a:rPr lang="en-US" b="0" i="0" dirty="0">
                <a:effectLst/>
              </a:rPr>
              <a:t>and that's what we're going to focus on in this presentation </a:t>
            </a:r>
          </a:p>
          <a:p>
            <a:endParaRPr lang="en-US" dirty="0"/>
          </a:p>
        </p:txBody>
      </p:sp>
    </p:spTree>
    <p:extLst>
      <p:ext uri="{BB962C8B-B14F-4D97-AF65-F5344CB8AC3E}">
        <p14:creationId xmlns:p14="http://schemas.microsoft.com/office/powerpoint/2010/main" val="419483284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1CC10-F3D9-4E67-B8D0-4449CCB5C547}"/>
              </a:ext>
            </a:extLst>
          </p:cNvPr>
          <p:cNvSpPr>
            <a:spLocks noGrp="1"/>
          </p:cNvSpPr>
          <p:nvPr>
            <p:ph type="title"/>
          </p:nvPr>
        </p:nvSpPr>
        <p:spPr>
          <a:xfrm>
            <a:off x="677334" y="609599"/>
            <a:ext cx="8596668" cy="1947170"/>
          </a:xfrm>
        </p:spPr>
        <p:txBody>
          <a:bodyPr>
            <a:normAutofit/>
          </a:bodyPr>
          <a:lstStyle/>
          <a:p>
            <a:pPr algn="ctr"/>
            <a:r>
              <a:rPr lang="en-GB" dirty="0"/>
              <a:t> What is Social Responsibility (CRS)</a:t>
            </a:r>
            <a:br>
              <a:rPr lang="en-GB" dirty="0"/>
            </a:br>
            <a:r>
              <a:rPr lang="en-GB" dirty="0"/>
              <a:t>In Marketing </a:t>
            </a:r>
            <a:br>
              <a:rPr lang="en-GB" dirty="0"/>
            </a:br>
            <a:r>
              <a:rPr lang="en-GB" dirty="0"/>
              <a:t>  </a:t>
            </a:r>
          </a:p>
        </p:txBody>
      </p:sp>
      <p:sp>
        <p:nvSpPr>
          <p:cNvPr id="3" name="Content Placeholder 2">
            <a:extLst>
              <a:ext uri="{FF2B5EF4-FFF2-40B4-BE49-F238E27FC236}">
                <a16:creationId xmlns:a16="http://schemas.microsoft.com/office/drawing/2014/main" id="{7846C122-EB98-4DA6-9E42-9AA17C42F9A1}"/>
              </a:ext>
            </a:extLst>
          </p:cNvPr>
          <p:cNvSpPr>
            <a:spLocks noGrp="1"/>
          </p:cNvSpPr>
          <p:nvPr>
            <p:ph idx="1"/>
          </p:nvPr>
        </p:nvSpPr>
        <p:spPr>
          <a:xfrm>
            <a:off x="677334" y="2237172"/>
            <a:ext cx="8596668" cy="3195961"/>
          </a:xfrm>
        </p:spPr>
        <p:txBody>
          <a:bodyPr/>
          <a:lstStyle/>
          <a:p>
            <a:r>
              <a:rPr lang="en-GB" dirty="0"/>
              <a:t>socially responsible marketing is a marketing philosophy that a company should take into consideration what is in the best interest of society. </a:t>
            </a:r>
          </a:p>
          <a:p>
            <a:endParaRPr lang="en-GB" dirty="0"/>
          </a:p>
          <a:p>
            <a:r>
              <a:rPr lang="en-GB" dirty="0"/>
              <a:t>in the present and long-term socially responsible marketing is critical of excessive consumerism and environmental damages caused by corporations it is based on the idea that market offerings must not be only profit driven, but they must also reinforce social and ethical values for the benefit of citizens.</a:t>
            </a:r>
          </a:p>
          <a:p>
            <a:endParaRPr lang="en-GB" dirty="0"/>
          </a:p>
        </p:txBody>
      </p:sp>
    </p:spTree>
    <p:extLst>
      <p:ext uri="{BB962C8B-B14F-4D97-AF65-F5344CB8AC3E}">
        <p14:creationId xmlns:p14="http://schemas.microsoft.com/office/powerpoint/2010/main" val="1751619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6E7EA554-A6AB-436F-9F7D-FCBBBEFA3ADA}"/>
              </a:ext>
            </a:extLst>
          </p:cNvPr>
          <p:cNvGraphicFramePr/>
          <p:nvPr/>
        </p:nvGraphicFramePr>
        <p:xfrm>
          <a:off x="673753" y="1191846"/>
          <a:ext cx="6748339" cy="44088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13616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09957-5C15-4907-AA2A-76C55860C3B9}"/>
              </a:ext>
            </a:extLst>
          </p:cNvPr>
          <p:cNvSpPr>
            <a:spLocks noGrp="1"/>
          </p:cNvSpPr>
          <p:nvPr>
            <p:ph type="title"/>
          </p:nvPr>
        </p:nvSpPr>
        <p:spPr>
          <a:xfrm>
            <a:off x="872642" y="0"/>
            <a:ext cx="8596668" cy="651029"/>
          </a:xfrm>
        </p:spPr>
        <p:txBody>
          <a:bodyPr>
            <a:normAutofit fontScale="90000"/>
          </a:bodyPr>
          <a:lstStyle/>
          <a:p>
            <a:r>
              <a:rPr lang="en-GB" dirty="0"/>
              <a:t>Stakeholder Analysis</a:t>
            </a:r>
            <a:br>
              <a:rPr lang="en-GB" dirty="0"/>
            </a:br>
            <a:br>
              <a:rPr lang="en-GB" dirty="0"/>
            </a:br>
            <a:r>
              <a:rPr lang="en-GB" dirty="0"/>
              <a:t>                              </a:t>
            </a:r>
            <a:r>
              <a:rPr lang="en-GB" sz="2700" dirty="0">
                <a:solidFill>
                  <a:schemeClr val="tx1"/>
                </a:solidFill>
              </a:rPr>
              <a:t>Level of Interest</a:t>
            </a:r>
            <a:br>
              <a:rPr lang="en-GB" sz="2700" dirty="0">
                <a:solidFill>
                  <a:schemeClr val="tx1"/>
                </a:solidFill>
              </a:rPr>
            </a:br>
            <a:br>
              <a:rPr lang="en-GB" sz="2700" dirty="0">
                <a:solidFill>
                  <a:schemeClr val="tx1"/>
                </a:solidFill>
              </a:rPr>
            </a:br>
            <a:br>
              <a:rPr lang="en-GB" sz="2700" dirty="0">
                <a:solidFill>
                  <a:schemeClr val="tx1"/>
                </a:solidFill>
              </a:rPr>
            </a:br>
            <a:br>
              <a:rPr lang="en-GB" sz="2700" dirty="0">
                <a:solidFill>
                  <a:schemeClr val="tx1"/>
                </a:solidFill>
              </a:rPr>
            </a:br>
            <a:br>
              <a:rPr lang="en-GB" sz="2700" dirty="0">
                <a:solidFill>
                  <a:schemeClr val="tx1"/>
                </a:solidFill>
              </a:rPr>
            </a:br>
            <a:br>
              <a:rPr lang="en-GB" sz="2700" dirty="0">
                <a:solidFill>
                  <a:schemeClr val="tx1"/>
                </a:solidFill>
              </a:rPr>
            </a:br>
            <a:br>
              <a:rPr lang="en-GB" sz="2700" dirty="0">
                <a:solidFill>
                  <a:schemeClr val="tx1"/>
                </a:solidFill>
              </a:rPr>
            </a:br>
            <a:br>
              <a:rPr lang="en-GB" sz="2700" dirty="0">
                <a:solidFill>
                  <a:schemeClr val="tx1"/>
                </a:solidFill>
              </a:rPr>
            </a:br>
            <a:br>
              <a:rPr lang="en-GB" sz="2700" dirty="0">
                <a:solidFill>
                  <a:schemeClr val="tx1"/>
                </a:solidFill>
              </a:rPr>
            </a:br>
            <a:br>
              <a:rPr lang="en-GB" sz="2700" dirty="0">
                <a:solidFill>
                  <a:schemeClr val="tx1"/>
                </a:solidFill>
              </a:rPr>
            </a:br>
            <a:r>
              <a:rPr lang="en-GB" sz="2700" dirty="0">
                <a:solidFill>
                  <a:schemeClr val="tx1"/>
                </a:solidFill>
              </a:rPr>
              <a:t>                                       Negative attitude</a:t>
            </a:r>
            <a:endParaRPr lang="en-GB" sz="2700" dirty="0"/>
          </a:p>
        </p:txBody>
      </p:sp>
      <p:sp>
        <p:nvSpPr>
          <p:cNvPr id="21" name="TextBox 20">
            <a:extLst>
              <a:ext uri="{FF2B5EF4-FFF2-40B4-BE49-F238E27FC236}">
                <a16:creationId xmlns:a16="http://schemas.microsoft.com/office/drawing/2014/main" id="{D48EE191-CDBD-4A82-97D6-D9DD56A08382}"/>
              </a:ext>
            </a:extLst>
          </p:cNvPr>
          <p:cNvSpPr txBox="1"/>
          <p:nvPr/>
        </p:nvSpPr>
        <p:spPr>
          <a:xfrm>
            <a:off x="5641759" y="2929631"/>
            <a:ext cx="914400" cy="914400"/>
          </a:xfrm>
          <a:prstGeom prst="rect">
            <a:avLst/>
          </a:prstGeom>
          <a:noFill/>
        </p:spPr>
        <p:txBody>
          <a:bodyPr wrap="square" rtlCol="0">
            <a:spAutoFit/>
          </a:bodyPr>
          <a:lstStyle/>
          <a:p>
            <a:endParaRPr lang="en-GB" dirty="0"/>
          </a:p>
        </p:txBody>
      </p:sp>
      <p:graphicFrame>
        <p:nvGraphicFramePr>
          <p:cNvPr id="35" name="Table 34">
            <a:extLst>
              <a:ext uri="{FF2B5EF4-FFF2-40B4-BE49-F238E27FC236}">
                <a16:creationId xmlns:a16="http://schemas.microsoft.com/office/drawing/2014/main" id="{E18ED4A0-F611-4688-824D-DE7525E81857}"/>
              </a:ext>
            </a:extLst>
          </p:cNvPr>
          <p:cNvGraphicFramePr>
            <a:graphicFrameLocks noGrp="1"/>
          </p:cNvGraphicFramePr>
          <p:nvPr>
            <p:extLst>
              <p:ext uri="{D42A27DB-BD31-4B8C-83A1-F6EECF244321}">
                <p14:modId xmlns:p14="http://schemas.microsoft.com/office/powerpoint/2010/main" val="889381184"/>
              </p:ext>
            </p:extLst>
          </p:nvPr>
        </p:nvGraphicFramePr>
        <p:xfrm>
          <a:off x="1819922" y="1655765"/>
          <a:ext cx="8235518" cy="2926080"/>
        </p:xfrm>
        <a:graphic>
          <a:graphicData uri="http://schemas.openxmlformats.org/drawingml/2006/table">
            <a:tbl>
              <a:tblPr firstRow="1" bandRow="1">
                <a:tableStyleId>{5C22544A-7EE6-4342-B048-85BDC9FD1C3A}</a:tableStyleId>
              </a:tblPr>
              <a:tblGrid>
                <a:gridCol w="4154750">
                  <a:extLst>
                    <a:ext uri="{9D8B030D-6E8A-4147-A177-3AD203B41FA5}">
                      <a16:colId xmlns:a16="http://schemas.microsoft.com/office/drawing/2014/main" val="552296141"/>
                    </a:ext>
                  </a:extLst>
                </a:gridCol>
                <a:gridCol w="4080768">
                  <a:extLst>
                    <a:ext uri="{9D8B030D-6E8A-4147-A177-3AD203B41FA5}">
                      <a16:colId xmlns:a16="http://schemas.microsoft.com/office/drawing/2014/main" val="316632796"/>
                    </a:ext>
                  </a:extLst>
                </a:gridCol>
              </a:tblGrid>
              <a:tr h="370840">
                <a:tc>
                  <a:txBody>
                    <a:bodyPr/>
                    <a:lstStyle/>
                    <a:p>
                      <a:r>
                        <a:rPr lang="en-GB" dirty="0"/>
                        <a:t>Employees </a:t>
                      </a:r>
                    </a:p>
                    <a:p>
                      <a:r>
                        <a:rPr lang="en-GB" dirty="0"/>
                        <a:t>Lease holder </a:t>
                      </a:r>
                    </a:p>
                    <a:p>
                      <a:r>
                        <a:rPr lang="en-GB" dirty="0"/>
                        <a:t>Individuals</a:t>
                      </a:r>
                    </a:p>
                    <a:p>
                      <a:r>
                        <a:rPr lang="en-GB" dirty="0"/>
                        <a:t> </a:t>
                      </a:r>
                    </a:p>
                    <a:p>
                      <a:endParaRPr lang="en-GB" dirty="0"/>
                    </a:p>
                  </a:txBody>
                  <a:tcPr/>
                </a:tc>
                <a:tc>
                  <a:txBody>
                    <a:bodyPr/>
                    <a:lstStyle/>
                    <a:p>
                      <a:r>
                        <a:rPr lang="en-GB" dirty="0"/>
                        <a:t>Customers </a:t>
                      </a:r>
                    </a:p>
                    <a:p>
                      <a:r>
                        <a:rPr lang="en-GB" dirty="0"/>
                        <a:t>Fashion media</a:t>
                      </a:r>
                    </a:p>
                    <a:p>
                      <a:r>
                        <a:rPr lang="en-GB" dirty="0"/>
                        <a:t>Lenders </a:t>
                      </a:r>
                    </a:p>
                    <a:p>
                      <a:r>
                        <a:rPr lang="en-GB" dirty="0"/>
                        <a:t>CEO</a:t>
                      </a:r>
                    </a:p>
                    <a:p>
                      <a:r>
                        <a:rPr lang="en-GB" dirty="0"/>
                        <a:t>New leadership </a:t>
                      </a:r>
                    </a:p>
                  </a:txBody>
                  <a:tcPr/>
                </a:tc>
                <a:extLst>
                  <a:ext uri="{0D108BD9-81ED-4DB2-BD59-A6C34878D82A}">
                    <a16:rowId xmlns:a16="http://schemas.microsoft.com/office/drawing/2014/main" val="1865008732"/>
                  </a:ext>
                </a:extLst>
              </a:tr>
              <a:tr h="370840">
                <a:tc>
                  <a:txBody>
                    <a:bodyPr/>
                    <a:lstStyle/>
                    <a:p>
                      <a:r>
                        <a:rPr lang="en-GB" dirty="0"/>
                        <a:t>Shareholders</a:t>
                      </a:r>
                    </a:p>
                    <a:p>
                      <a:r>
                        <a:rPr lang="en-GB" dirty="0"/>
                        <a:t>Potential customers </a:t>
                      </a:r>
                    </a:p>
                    <a:p>
                      <a:r>
                        <a:rPr lang="en-GB" dirty="0"/>
                        <a:t> Suppliers</a:t>
                      </a:r>
                    </a:p>
                    <a:p>
                      <a:endParaRPr lang="en-GB" dirty="0"/>
                    </a:p>
                  </a:txBody>
                  <a:tcPr>
                    <a:solidFill>
                      <a:srgbClr val="92D050"/>
                    </a:solidFill>
                  </a:tcPr>
                </a:tc>
                <a:tc>
                  <a:txBody>
                    <a:bodyPr/>
                    <a:lstStyle/>
                    <a:p>
                      <a:r>
                        <a:rPr lang="en-GB" dirty="0"/>
                        <a:t>Senior Managers </a:t>
                      </a:r>
                    </a:p>
                    <a:p>
                      <a:r>
                        <a:rPr lang="en-GB" dirty="0"/>
                        <a:t>Employees</a:t>
                      </a:r>
                    </a:p>
                    <a:p>
                      <a:r>
                        <a:rPr lang="en-GB" dirty="0"/>
                        <a:t>Competitors  </a:t>
                      </a:r>
                    </a:p>
                    <a:p>
                      <a:endParaRPr lang="en-GB" dirty="0"/>
                    </a:p>
                    <a:p>
                      <a:endParaRPr lang="en-GB" dirty="0"/>
                    </a:p>
                  </a:txBody>
                  <a:tcPr>
                    <a:solidFill>
                      <a:srgbClr val="92D050"/>
                    </a:solidFill>
                  </a:tcPr>
                </a:tc>
                <a:extLst>
                  <a:ext uri="{0D108BD9-81ED-4DB2-BD59-A6C34878D82A}">
                    <a16:rowId xmlns:a16="http://schemas.microsoft.com/office/drawing/2014/main" val="3439266262"/>
                  </a:ext>
                </a:extLst>
              </a:tr>
            </a:tbl>
          </a:graphicData>
        </a:graphic>
      </p:graphicFrame>
      <p:sp>
        <p:nvSpPr>
          <p:cNvPr id="36" name="TextBox 35">
            <a:extLst>
              <a:ext uri="{FF2B5EF4-FFF2-40B4-BE49-F238E27FC236}">
                <a16:creationId xmlns:a16="http://schemas.microsoft.com/office/drawing/2014/main" id="{E9D03017-A910-4538-8655-3E13F6273A19}"/>
              </a:ext>
            </a:extLst>
          </p:cNvPr>
          <p:cNvSpPr txBox="1"/>
          <p:nvPr/>
        </p:nvSpPr>
        <p:spPr>
          <a:xfrm>
            <a:off x="446513" y="1979020"/>
            <a:ext cx="1950457" cy="369332"/>
          </a:xfrm>
          <a:prstGeom prst="rect">
            <a:avLst/>
          </a:prstGeom>
          <a:noFill/>
        </p:spPr>
        <p:txBody>
          <a:bodyPr wrap="square" rtlCol="0">
            <a:spAutoFit/>
          </a:bodyPr>
          <a:lstStyle/>
          <a:p>
            <a:r>
              <a:rPr lang="en-GB" dirty="0"/>
              <a:t>Low Power </a:t>
            </a:r>
          </a:p>
        </p:txBody>
      </p:sp>
      <p:sp>
        <p:nvSpPr>
          <p:cNvPr id="39" name="TextBox 38">
            <a:extLst>
              <a:ext uri="{FF2B5EF4-FFF2-40B4-BE49-F238E27FC236}">
                <a16:creationId xmlns:a16="http://schemas.microsoft.com/office/drawing/2014/main" id="{FB5C2F51-873E-459E-AF06-D3AB20CFC753}"/>
              </a:ext>
            </a:extLst>
          </p:cNvPr>
          <p:cNvSpPr txBox="1"/>
          <p:nvPr/>
        </p:nvSpPr>
        <p:spPr>
          <a:xfrm>
            <a:off x="10191565" y="2040463"/>
            <a:ext cx="1455937" cy="369332"/>
          </a:xfrm>
          <a:prstGeom prst="rect">
            <a:avLst/>
          </a:prstGeom>
          <a:noFill/>
        </p:spPr>
        <p:txBody>
          <a:bodyPr wrap="square" rtlCol="0">
            <a:spAutoFit/>
          </a:bodyPr>
          <a:lstStyle/>
          <a:p>
            <a:r>
              <a:rPr lang="en-GB" dirty="0"/>
              <a:t>High Power </a:t>
            </a:r>
          </a:p>
        </p:txBody>
      </p:sp>
      <p:sp>
        <p:nvSpPr>
          <p:cNvPr id="42" name="TextBox 41">
            <a:extLst>
              <a:ext uri="{FF2B5EF4-FFF2-40B4-BE49-F238E27FC236}">
                <a16:creationId xmlns:a16="http://schemas.microsoft.com/office/drawing/2014/main" id="{D0267C92-6775-41D1-8684-AA407BE199E2}"/>
              </a:ext>
            </a:extLst>
          </p:cNvPr>
          <p:cNvSpPr txBox="1"/>
          <p:nvPr/>
        </p:nvSpPr>
        <p:spPr>
          <a:xfrm>
            <a:off x="115410" y="3429000"/>
            <a:ext cx="1568387" cy="646331"/>
          </a:xfrm>
          <a:prstGeom prst="rect">
            <a:avLst/>
          </a:prstGeom>
          <a:noFill/>
        </p:spPr>
        <p:txBody>
          <a:bodyPr wrap="square" rtlCol="0">
            <a:spAutoFit/>
          </a:bodyPr>
          <a:lstStyle/>
          <a:p>
            <a:r>
              <a:rPr lang="en-GB" dirty="0"/>
              <a:t>Weak opposition</a:t>
            </a:r>
          </a:p>
        </p:txBody>
      </p:sp>
      <p:sp>
        <p:nvSpPr>
          <p:cNvPr id="43" name="TextBox 42">
            <a:extLst>
              <a:ext uri="{FF2B5EF4-FFF2-40B4-BE49-F238E27FC236}">
                <a16:creationId xmlns:a16="http://schemas.microsoft.com/office/drawing/2014/main" id="{D66F2847-D9C6-4642-9644-3AF328C02D00}"/>
              </a:ext>
            </a:extLst>
          </p:cNvPr>
          <p:cNvSpPr txBox="1"/>
          <p:nvPr/>
        </p:nvSpPr>
        <p:spPr>
          <a:xfrm>
            <a:off x="10191565" y="3567499"/>
            <a:ext cx="1731146" cy="369332"/>
          </a:xfrm>
          <a:prstGeom prst="rect">
            <a:avLst/>
          </a:prstGeom>
          <a:noFill/>
        </p:spPr>
        <p:txBody>
          <a:bodyPr wrap="square" rtlCol="0">
            <a:spAutoFit/>
          </a:bodyPr>
          <a:lstStyle/>
          <a:p>
            <a:r>
              <a:rPr lang="en-GB" dirty="0"/>
              <a:t>Blockers </a:t>
            </a:r>
          </a:p>
        </p:txBody>
      </p:sp>
    </p:spTree>
    <p:extLst>
      <p:ext uri="{BB962C8B-B14F-4D97-AF65-F5344CB8AC3E}">
        <p14:creationId xmlns:p14="http://schemas.microsoft.com/office/powerpoint/2010/main" val="1619460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1FF6A0B1-E92F-4C63-9E6F-96CD111B8033}"/>
              </a:ext>
            </a:extLst>
          </p:cNvPr>
          <p:cNvGraphicFramePr/>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31797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318093B-DF11-4A6E-A4A1-1C8360631998}"/>
              </a:ext>
            </a:extLst>
          </p:cNvPr>
          <p:cNvSpPr>
            <a:spLocks noGrp="1"/>
          </p:cNvSpPr>
          <p:nvPr>
            <p:ph type="title"/>
          </p:nvPr>
        </p:nvSpPr>
        <p:spPr>
          <a:xfrm>
            <a:off x="6090445" y="609600"/>
            <a:ext cx="3183556" cy="1320800"/>
          </a:xfrm>
        </p:spPr>
        <p:txBody>
          <a:bodyPr vert="horz" lIns="91440" tIns="45720" rIns="91440" bIns="45720" rtlCol="0" anchor="t">
            <a:normAutofit/>
          </a:bodyPr>
          <a:lstStyle/>
          <a:p>
            <a:r>
              <a:rPr lang="en-US" sz="3600" dirty="0"/>
              <a:t>CSR in Media </a:t>
            </a:r>
          </a:p>
        </p:txBody>
      </p:sp>
      <p:sp>
        <p:nvSpPr>
          <p:cNvPr id="42" name="Text Placeholder 3">
            <a:extLst>
              <a:ext uri="{FF2B5EF4-FFF2-40B4-BE49-F238E27FC236}">
                <a16:creationId xmlns:a16="http://schemas.microsoft.com/office/drawing/2014/main" id="{54E72342-F1E5-4C8F-8ADA-A73AE034AABC}"/>
              </a:ext>
            </a:extLst>
          </p:cNvPr>
          <p:cNvSpPr>
            <a:spLocks noGrp="1"/>
          </p:cNvSpPr>
          <p:nvPr>
            <p:ph type="body" sz="half" idx="2"/>
          </p:nvPr>
        </p:nvSpPr>
        <p:spPr>
          <a:xfrm>
            <a:off x="6094410" y="2160589"/>
            <a:ext cx="3176589" cy="3880773"/>
          </a:xfrm>
        </p:spPr>
        <p:txBody>
          <a:bodyPr vert="horz" lIns="91440" tIns="45720" rIns="91440" bIns="45720" rtlCol="0">
            <a:normAutofit fontScale="92500"/>
          </a:bodyPr>
          <a:lstStyle/>
          <a:p>
            <a:pPr algn="l"/>
            <a:r>
              <a:rPr lang="en-GB" sz="1400" b="1" dirty="0">
                <a:solidFill>
                  <a:srgbClr val="000000"/>
                </a:solidFill>
                <a:latin typeface="Roboto"/>
              </a:rPr>
              <a:t>The interest in corporate social</a:t>
            </a:r>
          </a:p>
          <a:p>
            <a:pPr algn="l"/>
            <a:r>
              <a:rPr lang="en-GB" sz="1400" b="1" dirty="0">
                <a:solidFill>
                  <a:srgbClr val="000000"/>
                </a:solidFill>
                <a:latin typeface="Roboto"/>
              </a:rPr>
              <a:t>responsibility or CSR sustainability has</a:t>
            </a:r>
          </a:p>
          <a:p>
            <a:pPr algn="l"/>
            <a:r>
              <a:rPr lang="en-GB" sz="1400" b="1" dirty="0">
                <a:solidFill>
                  <a:srgbClr val="000000"/>
                </a:solidFill>
                <a:latin typeface="Roboto"/>
              </a:rPr>
              <a:t>increased tremendously this graph shows</a:t>
            </a:r>
          </a:p>
          <a:p>
            <a:pPr algn="l"/>
            <a:r>
              <a:rPr lang="en-GB" sz="1400" b="1" dirty="0">
                <a:solidFill>
                  <a:srgbClr val="000000"/>
                </a:solidFill>
                <a:latin typeface="Roboto"/>
              </a:rPr>
              <a:t>the number of times the term corporate</a:t>
            </a:r>
          </a:p>
          <a:p>
            <a:pPr algn="l"/>
            <a:r>
              <a:rPr lang="en-GB" sz="1400" b="1" dirty="0">
                <a:solidFill>
                  <a:srgbClr val="000000"/>
                </a:solidFill>
                <a:latin typeface="Roboto"/>
              </a:rPr>
              <a:t>social responsibility is mentioned in</a:t>
            </a:r>
          </a:p>
          <a:p>
            <a:pPr algn="l"/>
            <a:r>
              <a:rPr lang="en-GB" sz="1400" b="1" dirty="0">
                <a:solidFill>
                  <a:srgbClr val="000000"/>
                </a:solidFill>
                <a:latin typeface="Roboto"/>
              </a:rPr>
              <a:t>media since 1989 and we see the same</a:t>
            </a:r>
          </a:p>
          <a:p>
            <a:pPr algn="l"/>
            <a:r>
              <a:rPr lang="en-GB" sz="1400" b="1" dirty="0">
                <a:solidFill>
                  <a:srgbClr val="000000"/>
                </a:solidFill>
                <a:latin typeface="Roboto"/>
              </a:rPr>
              <a:t>trend of interest among corporations</a:t>
            </a:r>
          </a:p>
          <a:p>
            <a:pPr algn="l"/>
            <a:r>
              <a:rPr lang="en-GB" sz="1400" b="1" dirty="0">
                <a:solidFill>
                  <a:srgbClr val="000000"/>
                </a:solidFill>
                <a:latin typeface="Roboto"/>
              </a:rPr>
              <a:t>this graph illustrates the number of</a:t>
            </a:r>
          </a:p>
          <a:p>
            <a:pPr algn="l"/>
            <a:r>
              <a:rPr lang="en-GB" sz="1400" b="1" dirty="0">
                <a:solidFill>
                  <a:srgbClr val="000000"/>
                </a:solidFill>
                <a:latin typeface="Roboto"/>
              </a:rPr>
              <a:t>reports on sustainability</a:t>
            </a:r>
          </a:p>
          <a:p>
            <a:pPr>
              <a:buFont typeface="Wingdings 3" charset="2"/>
              <a:buChar char=""/>
            </a:pPr>
            <a:endParaRPr lang="en-US" dirty="0"/>
          </a:p>
        </p:txBody>
      </p:sp>
      <p:pic>
        <p:nvPicPr>
          <p:cNvPr id="6" name="Picture Placeholder 5" descr="A close up of a map&#10;&#10;Description automatically generated">
            <a:extLst>
              <a:ext uri="{FF2B5EF4-FFF2-40B4-BE49-F238E27FC236}">
                <a16:creationId xmlns:a16="http://schemas.microsoft.com/office/drawing/2014/main" id="{0DBEB821-817B-448C-B4CD-5715B552F57D}"/>
              </a:ext>
            </a:extLst>
          </p:cNvPr>
          <p:cNvPicPr>
            <a:picLocks noGrp="1" noChangeAspect="1"/>
          </p:cNvPicPr>
          <p:nvPr>
            <p:ph type="pic" idx="1"/>
          </p:nvPr>
        </p:nvPicPr>
        <p:blipFill rotWithShape="1">
          <a:blip r:embed="rId2"/>
          <a:srcRect t="1270" b="1270"/>
          <a:stretch/>
        </p:blipFill>
        <p:spPr>
          <a:xfrm>
            <a:off x="799814" y="2288272"/>
            <a:ext cx="5062993" cy="2269820"/>
          </a:xfrm>
          <a:prstGeom prst="rect">
            <a:avLst/>
          </a:prstGeom>
        </p:spPr>
      </p:pic>
    </p:spTree>
    <p:extLst>
      <p:ext uri="{BB962C8B-B14F-4D97-AF65-F5344CB8AC3E}">
        <p14:creationId xmlns:p14="http://schemas.microsoft.com/office/powerpoint/2010/main" val="21438346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6E1D6-4CA4-4C9B-B74C-4707F0DDBA20}"/>
              </a:ext>
            </a:extLst>
          </p:cNvPr>
          <p:cNvSpPr>
            <a:spLocks noGrp="1"/>
          </p:cNvSpPr>
          <p:nvPr>
            <p:ph type="title"/>
          </p:nvPr>
        </p:nvSpPr>
        <p:spPr/>
        <p:txBody>
          <a:bodyPr>
            <a:normAutofit fontScale="90000"/>
          </a:bodyPr>
          <a:lstStyle/>
          <a:p>
            <a:pPr>
              <a:lnSpc>
                <a:spcPct val="107000"/>
              </a:lnSpc>
              <a:spcAft>
                <a:spcPts val="800"/>
              </a:spcAft>
            </a:pPr>
            <a:r>
              <a:rPr lang="en-GB" dirty="0"/>
              <a:t>                           </a:t>
            </a:r>
            <a:r>
              <a:rPr lang="en-GB" sz="3100" dirty="0">
                <a:effectLst/>
                <a:latin typeface="Calibri" panose="020F0502020204030204" pitchFamily="34" charset="0"/>
                <a:ea typeface="Calibri" panose="020F0502020204030204" pitchFamily="34" charset="0"/>
                <a:cs typeface="Times New Roman" panose="02020603050405020304" pitchFamily="18" charset="0"/>
              </a:rPr>
              <a:t>References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err="1">
                <a:effectLst/>
                <a:latin typeface="Calibri" panose="020F0502020204030204" pitchFamily="34" charset="0"/>
                <a:ea typeface="Calibri" panose="020F0502020204030204" pitchFamily="34" charset="0"/>
                <a:cs typeface="Times New Roman" panose="02020603050405020304" pitchFamily="18" charset="0"/>
              </a:rPr>
              <a:t>Chedrawi</a:t>
            </a:r>
            <a:r>
              <a:rPr lang="en-GB" sz="1800" dirty="0">
                <a:effectLst/>
                <a:latin typeface="Calibri" panose="020F0502020204030204" pitchFamily="34" charset="0"/>
                <a:ea typeface="Calibri" panose="020F0502020204030204" pitchFamily="34" charset="0"/>
                <a:cs typeface="Times New Roman" panose="02020603050405020304" pitchFamily="18" charset="0"/>
              </a:rPr>
              <a:t>, C.,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Osta</a:t>
            </a:r>
            <a:r>
              <a:rPr lang="en-GB" sz="1800" dirty="0">
                <a:effectLst/>
                <a:latin typeface="Calibri" panose="020F0502020204030204" pitchFamily="34" charset="0"/>
                <a:ea typeface="Calibri" panose="020F0502020204030204" pitchFamily="34" charset="0"/>
                <a:cs typeface="Times New Roman" panose="02020603050405020304" pitchFamily="18" charset="0"/>
              </a:rPr>
              <a:t>, A.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Osta</a:t>
            </a:r>
            <a:r>
              <a:rPr lang="en-GB" sz="1800" dirty="0">
                <a:effectLst/>
                <a:latin typeface="Calibri" panose="020F0502020204030204" pitchFamily="34" charset="0"/>
                <a:ea typeface="Calibri" panose="020F0502020204030204" pitchFamily="34" charset="0"/>
                <a:cs typeface="Times New Roman" panose="02020603050405020304" pitchFamily="18" charset="0"/>
              </a:rPr>
              <a:t>, S., 2020. CSR in the Lebanese banking sector: A neo-institutional approach to stakeholders’ legitimacy. Journal of Asia Business Studies.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dirty="0"/>
              <a:t>          </a:t>
            </a:r>
          </a:p>
        </p:txBody>
      </p:sp>
    </p:spTree>
    <p:extLst>
      <p:ext uri="{BB962C8B-B14F-4D97-AF65-F5344CB8AC3E}">
        <p14:creationId xmlns:p14="http://schemas.microsoft.com/office/powerpoint/2010/main" val="26022588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6" name="Straight Connector 25">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6" name="Rectangle 35">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group of people standing in front of a building&#10;&#10;Description automatically generated">
            <a:extLst>
              <a:ext uri="{FF2B5EF4-FFF2-40B4-BE49-F238E27FC236}">
                <a16:creationId xmlns:a16="http://schemas.microsoft.com/office/drawing/2014/main" id="{35276692-BC42-45E0-8733-33474ED9A346}"/>
              </a:ext>
            </a:extLst>
          </p:cNvPr>
          <p:cNvPicPr>
            <a:picLocks noGrp="1" noChangeAspect="1"/>
          </p:cNvPicPr>
          <p:nvPr>
            <p:ph sz="half" idx="2"/>
          </p:nvPr>
        </p:nvPicPr>
        <p:blipFill rotWithShape="1">
          <a:blip r:embed="rId3"/>
          <a:srcRect t="24853" r="1" b="6220"/>
          <a:stretch/>
        </p:blipFill>
        <p:spPr>
          <a:xfrm>
            <a:off x="568452" y="571500"/>
            <a:ext cx="11055096" cy="5715000"/>
          </a:xfrm>
          <a:prstGeom prst="rect">
            <a:avLst/>
          </a:prstGeom>
        </p:spPr>
      </p:pic>
    </p:spTree>
    <p:extLst>
      <p:ext uri="{BB962C8B-B14F-4D97-AF65-F5344CB8AC3E}">
        <p14:creationId xmlns:p14="http://schemas.microsoft.com/office/powerpoint/2010/main" val="4372853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E7361-ED8C-444F-AB10-50949877A151}"/>
              </a:ext>
            </a:extLst>
          </p:cNvPr>
          <p:cNvSpPr>
            <a:spLocks noGrp="1"/>
          </p:cNvSpPr>
          <p:nvPr>
            <p:ph type="title"/>
          </p:nvPr>
        </p:nvSpPr>
        <p:spPr>
          <a:xfrm>
            <a:off x="894150" y="336222"/>
            <a:ext cx="8596668" cy="1320800"/>
          </a:xfrm>
        </p:spPr>
        <p:txBody>
          <a:bodyPr>
            <a:noAutofit/>
          </a:bodyPr>
          <a:lstStyle/>
          <a:p>
            <a:r>
              <a:rPr lang="en-GB" sz="2800" dirty="0">
                <a:solidFill>
                  <a:srgbClr val="030303"/>
                </a:solidFill>
                <a:latin typeface="Roboto"/>
              </a:rPr>
              <a:t>P</a:t>
            </a:r>
            <a:r>
              <a:rPr lang="en-GB" sz="2800" b="0" i="0" dirty="0">
                <a:solidFill>
                  <a:srgbClr val="030303"/>
                </a:solidFill>
                <a:effectLst/>
                <a:latin typeface="Roboto"/>
              </a:rPr>
              <a:t>ractical step-by-step approach to integrate CSR and sustainability in corporations. </a:t>
            </a:r>
            <a:r>
              <a:rPr lang="en-GB" sz="2800" dirty="0">
                <a:solidFill>
                  <a:srgbClr val="030303"/>
                </a:solidFill>
                <a:latin typeface="Roboto"/>
              </a:rPr>
              <a:t>(</a:t>
            </a:r>
            <a:r>
              <a:rPr lang="en-GB" sz="2800" b="0" i="0" dirty="0">
                <a:solidFill>
                  <a:srgbClr val="000000"/>
                </a:solidFill>
                <a:effectLst/>
                <a:latin typeface="Open Sans"/>
              </a:rPr>
              <a:t>Caroline,2018)</a:t>
            </a:r>
            <a:endParaRPr lang="en-GB" sz="2800" dirty="0"/>
          </a:p>
        </p:txBody>
      </p:sp>
      <p:graphicFrame>
        <p:nvGraphicFramePr>
          <p:cNvPr id="4" name="Content Placeholder 3">
            <a:extLst>
              <a:ext uri="{FF2B5EF4-FFF2-40B4-BE49-F238E27FC236}">
                <a16:creationId xmlns:a16="http://schemas.microsoft.com/office/drawing/2014/main" id="{8C7AD1B7-EBE7-4255-B912-E0892BCB4251}"/>
              </a:ext>
            </a:extLst>
          </p:cNvPr>
          <p:cNvGraphicFramePr>
            <a:graphicFrameLocks noGrp="1"/>
          </p:cNvGraphicFramePr>
          <p:nvPr>
            <p:ph idx="1"/>
            <p:extLst>
              <p:ext uri="{D42A27DB-BD31-4B8C-83A1-F6EECF244321}">
                <p14:modId xmlns:p14="http://schemas.microsoft.com/office/powerpoint/2010/main" val="4020833339"/>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05771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FBB22-65C3-4C62-8364-10F654667686}"/>
              </a:ext>
            </a:extLst>
          </p:cNvPr>
          <p:cNvSpPr>
            <a:spLocks noGrp="1"/>
          </p:cNvSpPr>
          <p:nvPr>
            <p:ph type="ctrTitle"/>
          </p:nvPr>
        </p:nvSpPr>
        <p:spPr/>
        <p:txBody>
          <a:bodyPr anchor="t"/>
          <a:lstStyle/>
          <a:p>
            <a:pPr algn="ctr"/>
            <a:r>
              <a:rPr lang="en-GB" dirty="0"/>
              <a:t>Conclusion</a:t>
            </a:r>
            <a:br>
              <a:rPr lang="en-GB" dirty="0"/>
            </a:br>
            <a:r>
              <a:rPr lang="en-GB" dirty="0"/>
              <a:t>&amp;  </a:t>
            </a:r>
          </a:p>
        </p:txBody>
      </p:sp>
      <p:sp>
        <p:nvSpPr>
          <p:cNvPr id="3" name="Subtitle 2">
            <a:extLst>
              <a:ext uri="{FF2B5EF4-FFF2-40B4-BE49-F238E27FC236}">
                <a16:creationId xmlns:a16="http://schemas.microsoft.com/office/drawing/2014/main" id="{7B684327-1721-4391-AD38-CFFF8CA611AD}"/>
              </a:ext>
            </a:extLst>
          </p:cNvPr>
          <p:cNvSpPr>
            <a:spLocks noGrp="1"/>
          </p:cNvSpPr>
          <p:nvPr>
            <p:ph type="subTitle" idx="1"/>
          </p:nvPr>
        </p:nvSpPr>
        <p:spPr/>
        <p:txBody>
          <a:bodyPr/>
          <a:lstStyle/>
          <a:p>
            <a:pPr algn="ctr"/>
            <a:r>
              <a:rPr kumimoji="0" lang="en-GB" sz="5400" b="0" i="0" u="none" strike="noStrike" kern="1200" cap="none" spc="0" normalizeH="0" baseline="0" noProof="0" dirty="0">
                <a:ln>
                  <a:noFill/>
                </a:ln>
                <a:solidFill>
                  <a:srgbClr val="90C226"/>
                </a:solidFill>
                <a:effectLst/>
                <a:uLnTx/>
                <a:uFillTx/>
                <a:latin typeface="Trebuchet MS" panose="020B0603020202020204"/>
                <a:ea typeface="+mj-ea"/>
                <a:cs typeface="+mj-cs"/>
              </a:rPr>
              <a:t>Recommendations</a:t>
            </a:r>
            <a:endParaRPr lang="en-GB" dirty="0"/>
          </a:p>
        </p:txBody>
      </p:sp>
    </p:spTree>
    <p:extLst>
      <p:ext uri="{BB962C8B-B14F-4D97-AF65-F5344CB8AC3E}">
        <p14:creationId xmlns:p14="http://schemas.microsoft.com/office/powerpoint/2010/main" val="38801331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BE54E-768B-4B8A-B3DD-B1AC09920D50}"/>
              </a:ext>
            </a:extLst>
          </p:cNvPr>
          <p:cNvSpPr>
            <a:spLocks noGrp="1"/>
          </p:cNvSpPr>
          <p:nvPr>
            <p:ph type="title"/>
          </p:nvPr>
        </p:nvSpPr>
        <p:spPr>
          <a:xfrm>
            <a:off x="677334" y="609599"/>
            <a:ext cx="8596668" cy="4406283"/>
          </a:xfrm>
        </p:spPr>
        <p:txBody>
          <a:bodyPr>
            <a:normAutofit fontScale="90000"/>
          </a:bodyPr>
          <a:lstStyle/>
          <a:p>
            <a:pPr>
              <a:lnSpc>
                <a:spcPct val="107000"/>
              </a:lnSpc>
              <a:spcAft>
                <a:spcPts val="800"/>
              </a:spcAft>
            </a:pPr>
            <a:r>
              <a:rPr lang="en-GB" dirty="0"/>
              <a:t>                    References </a:t>
            </a:r>
            <a:br>
              <a:rPr lang="en-GB" dirty="0"/>
            </a:br>
            <a:r>
              <a:rPr lang="en-GB" sz="1800" dirty="0" err="1">
                <a:effectLst/>
                <a:latin typeface="Calibri" panose="020F0502020204030204" pitchFamily="34" charset="0"/>
                <a:ea typeface="Calibri" panose="020F0502020204030204" pitchFamily="34" charset="0"/>
                <a:cs typeface="Times New Roman" panose="02020603050405020304" pitchFamily="18" charset="0"/>
              </a:rPr>
              <a:t>Agudelo</a:t>
            </a:r>
            <a:r>
              <a:rPr lang="en-GB" sz="1800" dirty="0">
                <a:effectLst/>
                <a:latin typeface="Calibri" panose="020F0502020204030204" pitchFamily="34" charset="0"/>
                <a:ea typeface="Calibri" panose="020F0502020204030204" pitchFamily="34" charset="0"/>
                <a:cs typeface="Times New Roman" panose="02020603050405020304" pitchFamily="18" charset="0"/>
              </a:rPr>
              <a:t>, M.A.L.,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Johannsdottir</a:t>
            </a:r>
            <a:r>
              <a:rPr lang="en-GB" sz="1800" dirty="0">
                <a:effectLst/>
                <a:latin typeface="Calibri" panose="020F0502020204030204" pitchFamily="34" charset="0"/>
                <a:ea typeface="Calibri" panose="020F0502020204030204" pitchFamily="34" charset="0"/>
                <a:cs typeface="Times New Roman" panose="02020603050405020304" pitchFamily="18" charset="0"/>
              </a:rPr>
              <a:t>, L.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Davidsdottir</a:t>
            </a:r>
            <a:r>
              <a:rPr lang="en-GB" sz="1800" dirty="0">
                <a:effectLst/>
                <a:latin typeface="Calibri" panose="020F0502020204030204" pitchFamily="34" charset="0"/>
                <a:ea typeface="Calibri" panose="020F0502020204030204" pitchFamily="34" charset="0"/>
                <a:cs typeface="Times New Roman" panose="02020603050405020304" pitchFamily="18" charset="0"/>
              </a:rPr>
              <a:t>, B., 2020. Drivers that motivate energy companies to be responsible. A systematic literature review of Corporate Social Responsibility in the energy sector. Journal of Cleaner Production, 247, p.119094.</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err="1">
                <a:effectLst/>
                <a:latin typeface="Calibri" panose="020F0502020204030204" pitchFamily="34" charset="0"/>
                <a:ea typeface="Calibri" panose="020F0502020204030204" pitchFamily="34" charset="0"/>
                <a:cs typeface="Times New Roman" panose="02020603050405020304" pitchFamily="18" charset="0"/>
              </a:rPr>
              <a:t>Aljarah</a:t>
            </a:r>
            <a:r>
              <a:rPr lang="en-GB" sz="1800" dirty="0">
                <a:effectLst/>
                <a:latin typeface="Calibri" panose="020F0502020204030204" pitchFamily="34" charset="0"/>
                <a:ea typeface="Calibri" panose="020F0502020204030204" pitchFamily="34" charset="0"/>
                <a:cs typeface="Times New Roman" panose="02020603050405020304" pitchFamily="18" charset="0"/>
              </a:rPr>
              <a:t>, A. and Ibrahim, B., 2020. The Robustness of Corporate Social Responsibility and Brand Loyalty Relation: A Meta-Analytic Examination. Journal of Promotion Management, pp.1-35.</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Huong, P.T.T., 2020. THE RELATION BETWEEN CORPORATE SOCIAL RESPONSIBILITIES AND RESULTS OF BUSINESS ACTIVITIES: A CASE STUDY IN NORTHWESTERN OF VIETNAM. International Journal of Management (IJM), 11(6).</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Grover, P., Kar, A.K.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Ilavarasan</a:t>
            </a:r>
            <a:r>
              <a:rPr lang="en-GB" sz="1800" dirty="0">
                <a:effectLst/>
                <a:latin typeface="Calibri" panose="020F0502020204030204" pitchFamily="34" charset="0"/>
                <a:ea typeface="Calibri" panose="020F0502020204030204" pitchFamily="34" charset="0"/>
                <a:cs typeface="Times New Roman" panose="02020603050405020304" pitchFamily="18" charset="0"/>
              </a:rPr>
              <a:t>, P.V., 2019. Impact of corporate social responsibility on reputation—Insights from tweets on sustainable development goals by CEOs. International Journal of information management, 48, pp.39-52.</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dirty="0"/>
            </a:br>
            <a:endParaRPr lang="en-GB" dirty="0"/>
          </a:p>
        </p:txBody>
      </p:sp>
    </p:spTree>
    <p:extLst>
      <p:ext uri="{BB962C8B-B14F-4D97-AF65-F5344CB8AC3E}">
        <p14:creationId xmlns:p14="http://schemas.microsoft.com/office/powerpoint/2010/main" val="3108535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7F46C-A356-4E1B-BE42-D7F4F521DB1D}"/>
              </a:ext>
            </a:extLst>
          </p:cNvPr>
          <p:cNvSpPr>
            <a:spLocks noGrp="1"/>
          </p:cNvSpPr>
          <p:nvPr>
            <p:ph type="title"/>
          </p:nvPr>
        </p:nvSpPr>
        <p:spPr/>
        <p:txBody>
          <a:bodyPr>
            <a:normAutofit fontScale="90000"/>
          </a:bodyPr>
          <a:lstStyle/>
          <a:p>
            <a:r>
              <a:rPr lang="en-GB" dirty="0"/>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References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Lee, M.D.P., 2008. A review of the theories of corporate social responsibility: Its evolutionary path and the road ahead. International journal of management reviews, 10(1), pp.53-73.</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Carroll, A.B. and Shabana, K.M., 2010. The business case for corporate social responsibility: A review of concepts, research and practice. International journal of management reviews, 12(1), pp.85-105.</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err="1">
                <a:effectLst/>
                <a:latin typeface="Calibri" panose="020F0502020204030204" pitchFamily="34" charset="0"/>
                <a:ea typeface="Calibri" panose="020F0502020204030204" pitchFamily="34" charset="0"/>
                <a:cs typeface="Times New Roman" panose="02020603050405020304" pitchFamily="18" charset="0"/>
              </a:rPr>
              <a:t>Agudelo</a:t>
            </a:r>
            <a:r>
              <a:rPr lang="en-GB" sz="1800" dirty="0">
                <a:effectLst/>
                <a:latin typeface="Calibri" panose="020F0502020204030204" pitchFamily="34" charset="0"/>
                <a:ea typeface="Calibri" panose="020F0502020204030204" pitchFamily="34" charset="0"/>
                <a:cs typeface="Times New Roman" panose="02020603050405020304" pitchFamily="18" charset="0"/>
              </a:rPr>
              <a:t>, M.A.L.,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Jóhannsdóttir</a:t>
            </a:r>
            <a:r>
              <a:rPr lang="en-GB" sz="1800" dirty="0">
                <a:effectLst/>
                <a:latin typeface="Calibri" panose="020F0502020204030204" pitchFamily="34" charset="0"/>
                <a:ea typeface="Calibri" panose="020F0502020204030204" pitchFamily="34" charset="0"/>
                <a:cs typeface="Times New Roman" panose="02020603050405020304" pitchFamily="18" charset="0"/>
              </a:rPr>
              <a:t>, L.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Davídsdóttir</a:t>
            </a:r>
            <a:r>
              <a:rPr lang="en-GB" sz="1800" dirty="0">
                <a:effectLst/>
                <a:latin typeface="Calibri" panose="020F0502020204030204" pitchFamily="34" charset="0"/>
                <a:ea typeface="Calibri" panose="020F0502020204030204" pitchFamily="34" charset="0"/>
                <a:cs typeface="Times New Roman" panose="02020603050405020304" pitchFamily="18" charset="0"/>
              </a:rPr>
              <a:t>, B., 2019. A literature review of the history and evolution of corporate social responsibility. International Journal of Corporate Social Responsibility, 4(1), p.1.</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Abad-Segura, E., Cortés-García, F.J. and Belmonte-</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Ureña</a:t>
            </a:r>
            <a:r>
              <a:rPr lang="en-GB" sz="1800" dirty="0">
                <a:effectLst/>
                <a:latin typeface="Calibri" panose="020F0502020204030204" pitchFamily="34" charset="0"/>
                <a:ea typeface="Calibri" panose="020F0502020204030204" pitchFamily="34" charset="0"/>
                <a:cs typeface="Times New Roman" panose="02020603050405020304" pitchFamily="18" charset="0"/>
              </a:rPr>
              <a:t>, L.J., 2019. The sustainable approach to corporate social responsibility: A global analysis and future trends. Sustainability, 11(19), p.5382.</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Ashrafi, 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Magnan</a:t>
            </a:r>
            <a:r>
              <a:rPr lang="en-GB" sz="1800" dirty="0">
                <a:effectLst/>
                <a:latin typeface="Calibri" panose="020F0502020204030204" pitchFamily="34" charset="0"/>
                <a:ea typeface="Calibri" panose="020F0502020204030204" pitchFamily="34" charset="0"/>
                <a:cs typeface="Times New Roman" panose="02020603050405020304" pitchFamily="18" charset="0"/>
              </a:rPr>
              <a:t>, G.M., Adams, M. and Walker, T.R., 2020. Understanding the conceptual evolutionary path and theoretical underpinnings of corporate social responsibility and corporate sustainability. Sustainability, 12(3), p.760.</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dirty="0"/>
              <a:t>    </a:t>
            </a:r>
          </a:p>
        </p:txBody>
      </p:sp>
    </p:spTree>
    <p:extLst>
      <p:ext uri="{BB962C8B-B14F-4D97-AF65-F5344CB8AC3E}">
        <p14:creationId xmlns:p14="http://schemas.microsoft.com/office/powerpoint/2010/main" val="36641166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87319-EF63-4165-9273-B34CFFF833E5}"/>
              </a:ext>
            </a:extLst>
          </p:cNvPr>
          <p:cNvSpPr>
            <a:spLocks noGrp="1"/>
          </p:cNvSpPr>
          <p:nvPr>
            <p:ph type="title"/>
          </p:nvPr>
        </p:nvSpPr>
        <p:spPr/>
        <p:txBody>
          <a:bodyPr>
            <a:normAutofit fontScale="90000"/>
          </a:bodyPr>
          <a:lstStyle/>
          <a:p>
            <a:r>
              <a:rPr lang="en-GB" dirty="0"/>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 References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Lee, C.Y., 2019. Does corporate social responsibility influence customer loyalty in the Taiwan insurance sector? The role of corporate image and customer satisfaction. Journal of Promotion Management, 25(1), pp.43-64.</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err="1">
                <a:effectLst/>
                <a:latin typeface="Calibri" panose="020F0502020204030204" pitchFamily="34" charset="0"/>
                <a:ea typeface="Calibri" panose="020F0502020204030204" pitchFamily="34" charset="0"/>
                <a:cs typeface="Times New Roman" panose="02020603050405020304" pitchFamily="18" charset="0"/>
              </a:rPr>
              <a:t>Jermsittiparsert</a:t>
            </a:r>
            <a:r>
              <a:rPr lang="en-GB" sz="1800" dirty="0">
                <a:effectLst/>
                <a:latin typeface="Calibri" panose="020F0502020204030204" pitchFamily="34" charset="0"/>
                <a:ea typeface="Calibri" panose="020F0502020204030204" pitchFamily="34" charset="0"/>
                <a:cs typeface="Times New Roman" panose="02020603050405020304" pitchFamily="18" charset="0"/>
              </a:rPr>
              <a:t>, K., Siam, M., Issa, M., Ahmed, U.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Pahi</a:t>
            </a:r>
            <a:r>
              <a:rPr lang="en-GB" sz="1800" dirty="0">
                <a:effectLst/>
                <a:latin typeface="Calibri" panose="020F0502020204030204" pitchFamily="34" charset="0"/>
                <a:ea typeface="Calibri" panose="020F0502020204030204" pitchFamily="34" charset="0"/>
                <a:cs typeface="Times New Roman" panose="02020603050405020304" pitchFamily="18" charset="0"/>
              </a:rPr>
              <a:t>, M., 2019. Do consumers expect companies to be socially responsible? The impact of corporate social responsibility on buying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dirty="0">
                <a:effectLst/>
                <a:latin typeface="Calibri" panose="020F0502020204030204" pitchFamily="34" charset="0"/>
                <a:ea typeface="Calibri" panose="020F0502020204030204" pitchFamily="34" charset="0"/>
                <a:cs typeface="Times New Roman" panose="02020603050405020304" pitchFamily="18" charset="0"/>
              </a:rPr>
              <a:t>. Uncertain Supply Chain Management, 7(4), pp.741-752.</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Robertson, J.,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Eime</a:t>
            </a:r>
            <a:r>
              <a:rPr lang="en-GB" sz="1800" dirty="0">
                <a:effectLst/>
                <a:latin typeface="Calibri" panose="020F0502020204030204" pitchFamily="34" charset="0"/>
                <a:ea typeface="Calibri" panose="020F0502020204030204" pitchFamily="34" charset="0"/>
                <a:cs typeface="Times New Roman" panose="02020603050405020304" pitchFamily="18" charset="0"/>
              </a:rPr>
              <a:t>, R.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Westerbeek</a:t>
            </a:r>
            <a:r>
              <a:rPr lang="en-GB" sz="1800" dirty="0">
                <a:effectLst/>
                <a:latin typeface="Calibri" panose="020F0502020204030204" pitchFamily="34" charset="0"/>
                <a:ea typeface="Calibri" panose="020F0502020204030204" pitchFamily="34" charset="0"/>
                <a:cs typeface="Times New Roman" panose="02020603050405020304" pitchFamily="18" charset="0"/>
              </a:rPr>
              <a:t>, H., 2019. Community sports clubs: are they only about playing sport, or do they have broader health promotion and social responsibilities?. Annals of Leisure Research, 22(2), pp.215-232.</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err="1">
                <a:effectLst/>
                <a:latin typeface="Calibri" panose="020F0502020204030204" pitchFamily="34" charset="0"/>
                <a:ea typeface="Calibri" panose="020F0502020204030204" pitchFamily="34" charset="0"/>
                <a:cs typeface="Times New Roman" panose="02020603050405020304" pitchFamily="18" charset="0"/>
              </a:rPr>
              <a:t>Widyastuti</a:t>
            </a:r>
            <a:r>
              <a:rPr lang="en-GB" sz="1800" dirty="0">
                <a:effectLst/>
                <a:latin typeface="Calibri" panose="020F0502020204030204" pitchFamily="34" charset="0"/>
                <a:ea typeface="Calibri" panose="020F0502020204030204" pitchFamily="34" charset="0"/>
                <a:cs typeface="Times New Roman" panose="02020603050405020304" pitchFamily="18" charset="0"/>
              </a:rPr>
              <a:t>, S., Said, 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Siswono</a:t>
            </a:r>
            <a:r>
              <a:rPr lang="en-GB" sz="1800" dirty="0">
                <a:effectLst/>
                <a:latin typeface="Calibri" panose="020F0502020204030204" pitchFamily="34" charset="0"/>
                <a:ea typeface="Calibri" panose="020F0502020204030204" pitchFamily="34" charset="0"/>
                <a:cs typeface="Times New Roman" panose="02020603050405020304" pitchFamily="18" charset="0"/>
              </a:rPr>
              <a:t>, S.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Firmansyah</a:t>
            </a:r>
            <a:r>
              <a:rPr lang="en-GB" sz="1800" dirty="0">
                <a:effectLst/>
                <a:latin typeface="Calibri" panose="020F0502020204030204" pitchFamily="34" charset="0"/>
                <a:ea typeface="Calibri" panose="020F0502020204030204" pitchFamily="34" charset="0"/>
                <a:cs typeface="Times New Roman" panose="02020603050405020304" pitchFamily="18" charset="0"/>
              </a:rPr>
              <a:t>, D.A., 2019. Customer trust through green corporate image, green marketing strategy, and social responsibility: A case study.</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Liu, D., Lin, C.Y.Y.,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Egri</a:t>
            </a:r>
            <a:r>
              <a:rPr lang="en-GB" sz="1800" dirty="0">
                <a:effectLst/>
                <a:latin typeface="Calibri" panose="020F0502020204030204" pitchFamily="34" charset="0"/>
                <a:ea typeface="Calibri" panose="020F0502020204030204" pitchFamily="34" charset="0"/>
                <a:cs typeface="Times New Roman" panose="02020603050405020304" pitchFamily="18" charset="0"/>
              </a:rPr>
              <a:t>, C. and Liu, L., 2019. The Influence of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Csr</a:t>
            </a:r>
            <a:r>
              <a:rPr lang="en-GB" sz="1800" dirty="0">
                <a:effectLst/>
                <a:latin typeface="Calibri" panose="020F0502020204030204" pitchFamily="34" charset="0"/>
                <a:ea typeface="Calibri" panose="020F0502020204030204" pitchFamily="34" charset="0"/>
                <a:cs typeface="Times New Roman" panose="02020603050405020304" pitchFamily="18" charset="0"/>
              </a:rPr>
              <a:t> Secondary Stakeholders on Corporate Competitive Performance: An Empirical Study in China. Academy of Management Global Proceedings, (2019), p.163.</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She, C.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Michelon</a:t>
            </a:r>
            <a:r>
              <a:rPr lang="en-GB" sz="1800" dirty="0">
                <a:effectLst/>
                <a:latin typeface="Calibri" panose="020F0502020204030204" pitchFamily="34" charset="0"/>
                <a:ea typeface="Calibri" panose="020F0502020204030204" pitchFamily="34" charset="0"/>
                <a:cs typeface="Times New Roman" panose="02020603050405020304" pitchFamily="18" charset="0"/>
              </a:rPr>
              <a:t>, G., 2019. Managing stakeholder perceptions: Organized hypocrisy in CSR disclosures on Facebook. Critical Perspectives on Accounting, 61, pp.54-76.</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dirty="0"/>
              <a:t>  </a:t>
            </a:r>
          </a:p>
        </p:txBody>
      </p:sp>
    </p:spTree>
    <p:extLst>
      <p:ext uri="{BB962C8B-B14F-4D97-AF65-F5344CB8AC3E}">
        <p14:creationId xmlns:p14="http://schemas.microsoft.com/office/powerpoint/2010/main" val="113410887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Presentation1" id="{8876D975-6AE8-4B3D-82A5-65395D6D8304}" vid="{2D3B6AF9-F373-4F39-85C7-86CB69F18CB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3C7BF937C4E2B45AFF7A9F7928A7267" ma:contentTypeVersion="2" ma:contentTypeDescription="Create a new document." ma:contentTypeScope="" ma:versionID="4ca799fee70eadf01e741b3b3e905217">
  <xsd:schema xmlns:xsd="http://www.w3.org/2001/XMLSchema" xmlns:xs="http://www.w3.org/2001/XMLSchema" xmlns:p="http://schemas.microsoft.com/office/2006/metadata/properties" xmlns:ns3="2d854c84-20cf-454b-90b0-919c1aa9c5b3" targetNamespace="http://schemas.microsoft.com/office/2006/metadata/properties" ma:root="true" ma:fieldsID="3fc6e4b07b40e17d8f41d973251abf9d" ns3:_="">
    <xsd:import namespace="2d854c84-20cf-454b-90b0-919c1aa9c5b3"/>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854c84-20cf-454b-90b0-919c1aa9c5b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565200D-1041-4DEE-8904-848656DEF9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d854c84-20cf-454b-90b0-919c1aa9c5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604A9E9-FC88-4623-8C07-93EB52B631AA}">
  <ds:schemaRefs>
    <ds:schemaRef ds:uri="http://schemas.microsoft.com/sharepoint/v3/contenttype/forms"/>
  </ds:schemaRefs>
</ds:datastoreItem>
</file>

<file path=customXml/itemProps3.xml><?xml version="1.0" encoding="utf-8"?>
<ds:datastoreItem xmlns:ds="http://schemas.openxmlformats.org/officeDocument/2006/customXml" ds:itemID="{7FA693F5-C057-4638-9377-77E61B1FA1A5}">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2d854c84-20cf-454b-90b0-919c1aa9c5b3"/>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54</TotalTime>
  <Words>1851</Words>
  <Application>Microsoft Office PowerPoint</Application>
  <PresentationFormat>Widescreen</PresentationFormat>
  <Paragraphs>101</Paragraphs>
  <Slides>15</Slides>
  <Notes>5</Notes>
  <HiddenSlides>0</HiddenSlides>
  <MMClips>1</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15</vt:i4>
      </vt:variant>
    </vt:vector>
  </HeadingPairs>
  <TitlesOfParts>
    <vt:vector size="25" baseType="lpstr">
      <vt:lpstr>Angsana New</vt:lpstr>
      <vt:lpstr>Arial</vt:lpstr>
      <vt:lpstr>Arial</vt:lpstr>
      <vt:lpstr>Calibri</vt:lpstr>
      <vt:lpstr>Open Sans</vt:lpstr>
      <vt:lpstr>Roboto</vt:lpstr>
      <vt:lpstr>Trebuchet MS</vt:lpstr>
      <vt:lpstr>Wingdings 3</vt:lpstr>
      <vt:lpstr>Facet</vt:lpstr>
      <vt:lpstr>Facet</vt:lpstr>
      <vt:lpstr>Corporate  Social  Responsibility from  Marketing Perspective  by  Omar Roushdi</vt:lpstr>
      <vt:lpstr>PowerPoint Presentation</vt:lpstr>
      <vt:lpstr>What is Corporate Social Responsibilities? </vt:lpstr>
      <vt:lpstr> What is Social Responsibility (CRS) In Marketing    </vt:lpstr>
      <vt:lpstr>PowerPoint Presentation</vt:lpstr>
      <vt:lpstr>Stakeholder Analysis                                Level of Interest                                                 Negative attitude</vt:lpstr>
      <vt:lpstr>PowerPoint Presentation</vt:lpstr>
      <vt:lpstr>CSR in Media </vt:lpstr>
      <vt:lpstr>                           References Chedrawi, C., Osta, A. and Osta, S., 2020. CSR in the Lebanese banking sector: A neo-institutional approach to stakeholders’ legitimacy. Journal of Asia Business Studies.             </vt:lpstr>
      <vt:lpstr>PowerPoint Presentation</vt:lpstr>
      <vt:lpstr>Practical step-by-step approach to integrate CSR and sustainability in corporations. (Caroline,2018)</vt:lpstr>
      <vt:lpstr>Conclusion &amp;  </vt:lpstr>
      <vt:lpstr>                    References  Agudelo, M.A.L., Johannsdottir, L. and Davidsdottir, B., 2020. Drivers that motivate energy companies to be responsible. A systematic literature review of Corporate Social Responsibility in the energy sector. Journal of Cleaner Production, 247, p.119094.  Aljarah, A. and Ibrahim, B., 2020. The Robustness of Corporate Social Responsibility and Brand Loyalty Relation: A Meta-Analytic Examination. Journal of Promotion Management, pp.1-35.  Huong, P.T.T., 2020. THE RELATION BETWEEN CORPORATE SOCIAL RESPONSIBILITIES AND RESULTS OF BUSINESS ACTIVITIES: A CASE STUDY IN NORTHWESTERN OF VIETNAM. International Journal of Management (IJM), 11(6).  Grover, P., Kar, A.K. and Ilavarasan, P.V., 2019. Impact of corporate social responsibility on reputation—Insights from tweets on sustainable development goals by CEOs. International Journal of information management, 48, pp.39-52.    </vt:lpstr>
      <vt:lpstr>                      References  Lee, M.D.P., 2008. A review of the theories of corporate social responsibility: Its evolutionary path and the road ahead. International journal of management reviews, 10(1), pp.53-73.  Carroll, A.B. and Shabana, K.M., 2010. The business case for corporate social responsibility: A review of concepts, research and practice. International journal of management reviews, 12(1), pp.85-105.  Agudelo, M.A.L., Jóhannsdóttir, L. and Davídsdóttir, B., 2019. A literature review of the history and evolution of corporate social responsibility. International Journal of Corporate Social Responsibility, 4(1), p.1.   Abad-Segura, E., Cortés-García, F.J. and Belmonte-Ureña, L.J., 2019. The sustainable approach to corporate social responsibility: A global analysis and future trends. Sustainability, 11(19), p.5382.  Ashrafi, M., Magnan, G.M., Adams, M. and Walker, T.R., 2020. Understanding the conceptual evolutionary path and theoretical underpinnings of corporate social responsibility and corporate sustainability. Sustainability, 12(3), p.760.     </vt:lpstr>
      <vt:lpstr>                       References  Lee, C.Y., 2019. Does corporate social responsibility influence customer loyalty in the Taiwan insurance sector? The role of corporate image and customer satisfaction. Journal of Promotion Management, 25(1), pp.43-64.  Jermsittiparsert, K., Siam, M., Issa, M., Ahmed, U. and Pahi, M., 2019. Do consumers expect companies to be socially responsible? The impact of corporate social responsibility on buying behavior. Uncertain Supply Chain Management, 7(4), pp.741-752.  Robertson, J., Eime, R. and Westerbeek, H., 2019. Community sports clubs: are they only about playing sport, or do they have broader health promotion and social responsibilities?. Annals of Leisure Research, 22(2), pp.215-232.  Widyastuti, S., Said, M., Siswono, S. and Firmansyah, D.A., 2019. Customer trust through green corporate image, green marketing strategy, and social responsibility: A case study.  Liu, D., Lin, C.Y.Y., Egri, C. and Liu, L., 2019. The Influence of Csr Secondary Stakeholders on Corporate Competitive Performance: An Empirical Study in China. Academy of Management Global Proceedings, (2019), p.163.  She, C. and Michelon, G., 2019. Managing stakeholder perceptions: Organized hypocrisy in CSR disclosures on Facebook. Critical Perspectives on Accounting, 61, pp.54-76.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Covid-19 &amp; Social  Responsibility from  Marketing Perspective  by  Omar Roushdi</dc:title>
  <dc:creator>Omar Mabrouk (1807791)</dc:creator>
  <cp:lastModifiedBy>Omar Mabrouk</cp:lastModifiedBy>
  <cp:revision>6</cp:revision>
  <dcterms:created xsi:type="dcterms:W3CDTF">2020-07-26T20:53:21Z</dcterms:created>
  <dcterms:modified xsi:type="dcterms:W3CDTF">2020-07-26T22:27:02Z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0x01010013C7BF937C4E2B45AFF7A9F7928A7267</vt:lpwstr>
  </property>
</Properties>
</file>