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notesSlides/notesSlide12.xml" ContentType="application/vnd.openxmlformats-officedocument.presentationml.notesSlide+xml"/>
  <Override PartName="/ppt/slides/slide12.xml" ContentType="application/vnd.openxmlformats-officedocument.presentationml.slide+xml"/>
  <Override PartName="/ppt/notesSlides/notesSlide13.xml" ContentType="application/vnd.openxmlformats-officedocument.presentationml.notesSlide+xml"/>
  <Override PartName="/ppt/slides/slide13.xml" ContentType="application/vnd.openxmlformats-officedocument.presentationml.slide+xml"/>
  <Override PartName="/ppt/notesSlides/notesSlide14.xml" ContentType="application/vnd.openxmlformats-officedocument.presentationml.notesSlide+xml"/>
  <Override PartName="/ppt/slides/slide14.xml" ContentType="application/vnd.openxmlformats-officedocument.presentationml.slide+xml"/>
  <Override PartName="/ppt/notesSlides/notesSlide15.xml" ContentType="application/vnd.openxmlformats-officedocument.presentationml.notesSlide+xml"/>
  <Override PartName="/ppt/slides/slide15.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1"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Lst>
  <p:sldSz cx="12192000" cy="6858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59459" autoAdjust="0"/>
  </p:normalViewPr>
  <p:slideViewPr>
    <p:cSldViewPr snapToGrid="0">
      <p:cViewPr varScale="1">
        <p:scale>
          <a:sx n="84" d="100"/>
          <a:sy n="84" d="100"/>
        </p:scale>
        <p:origin x="0" y="0"/>
      </p:cViewPr>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presProps" Target="presProps.xml"/><Relationship Id="rId20" Type="http://schemas.openxmlformats.org/officeDocument/2006/relationships/viewProps" Target="viewProps.xml"/><Relationship Id="rId2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&lt;#&gt;</a:t>
            </a:fld>
            <a:endParaRPr lang="zh-CN" altLang="en-US" sz="1200">
              <a:latin typeface="Calibri" pitchFamily="0" charset="0"/>
              <a:ea typeface="等线" pitchFamily="0" charset="0"/>
              <a:cs typeface="Calibri" pitchFamily="0" charset="0"/>
            </a:endParaRPr>
          </a:p>
        </p:txBody>
      </p:sp>
      <p:sp>
        <p:nvSpPr>
          <p:cNvPr id="7" name="文本框"/>
          <p:cNvSpPr>
            <a:spLocks noGrp="1"/>
          </p:cNvSpPr>
          <p:nvPr>
            <p:ph type="hdr"/>
          </p:nvPr>
        </p:nvSpPr>
        <p:spPr>
          <a:xfrm rot="0">
            <a:off x="0" y="0"/>
            <a:ext cx="2971799" cy="458787"/>
          </a:xfrm>
          <a:prstGeom prst="rect"/>
          <a:noFill/>
          <a:ln w="12700" cmpd="sng" cap="flat">
            <a:noFill/>
            <a:prstDash val="solid"/>
            <a:miter/>
          </a:ln>
        </p:spPr>
        <p:txBody>
          <a:bodyPr vert="horz" wrap="square" lIns="91440" tIns="45720" rIns="91440" bIns="45720" anchor="t" anchorCtr="0">
            <a:prstTxWarp prst="textNoShape"/>
          </a:bodyPr>
          <a:lstStyle/>
          <a:p>
            <a:pPr algn="l"/>
            <a:endParaRPr lang="zh-CN" altLang="en-US" sz="1200">
              <a:latin typeface="Calibri" pitchFamily="0" charset="0"/>
              <a:ea typeface="等线" pitchFamily="0" charset="0"/>
              <a:cs typeface="Calibri" pitchFamily="0" charset="0"/>
            </a:endParaRPr>
          </a:p>
        </p:txBody>
      </p:sp>
      <p:sp>
        <p:nvSpPr>
          <p:cNvPr id="8" name="文本框"/>
          <p:cNvSpPr>
            <a:spLocks noGrp="1"/>
          </p:cNvSpPr>
          <p:nvPr>
            <p:ph type="dt" idx="1"/>
          </p:nvPr>
        </p:nvSpPr>
        <p:spPr>
          <a:xfrm rot="0">
            <a:off x="3884613" y="0"/>
            <a:ext cx="2971800" cy="458787"/>
          </a:xfrm>
          <a:prstGeom prst="rect"/>
          <a:noFill/>
          <a:ln w="12700" cmpd="sng" cap="flat">
            <a:noFill/>
            <a:prstDash val="solid"/>
            <a:miter/>
          </a:ln>
        </p:spPr>
        <p:txBody>
          <a:bodyPr vert="horz" wrap="square" lIns="91440" tIns="45720" rIns="91440" bIns="45720" anchor="t" anchorCtr="0">
            <a:prstTxWarp prst="textNoShape"/>
          </a:bodyPr>
          <a:lstStyle/>
          <a:p>
            <a:pPr algn="r"/>
            <a:fld id="{CAD2D6BD-DE1B-4B5F-8B41-2702339687B9}" type="datetime1">
              <a:rPr lang="en-US" altLang="zh-CN" sz="1200">
                <a:latin typeface="Calibri" pitchFamily="0" charset="0"/>
                <a:ea typeface="等线" pitchFamily="0" charset="0"/>
                <a:cs typeface="Calibri" pitchFamily="0" charset="0"/>
              </a:rPr>
              <a:t>7/11/2023</a:t>
            </a:fld>
            <a:endParaRPr lang="zh-CN" altLang="en-US" sz="1200">
              <a:latin typeface="Calibri" pitchFamily="0" charset="0"/>
              <a:ea typeface="等线" pitchFamily="0" charset="0"/>
              <a:cs typeface="Calibri" pitchFamily="0" charset="0"/>
            </a:endParaRPr>
          </a:p>
        </p:txBody>
      </p:sp>
      <p:sp>
        <p:nvSpPr>
          <p:cNvPr id="9" name="对象"/>
          <p:cNvSpPr>
            <a:spLocks noGrp="1" noChangeAspect="1"/>
          </p:cNvSpPr>
          <p:nvPr>
            <p:ph type="sldImg" idx="2"/>
          </p:nvPr>
        </p:nvSpPr>
        <p:spPr>
          <a:xfrm rot="0">
            <a:off x="685800" y="1143000"/>
            <a:ext cx="5486400" cy="3086100"/>
          </a:xfrm>
          <a:prstGeom prst="rect"/>
          <a:noFill/>
          <a:ln w="12700" cmpd="sng" cap="flat">
            <a:solidFill>
              <a:srgbClr val="000000"/>
            </a:solidFill>
            <a:prstDash val="solid"/>
            <a:round/>
          </a:ln>
        </p:spPr>
      </p:sp>
      <p:sp>
        <p:nvSpPr>
          <p:cNvPr id="10" name="文本框"/>
          <p:cNvSpPr>
            <a:spLocks noGrp="1"/>
          </p:cNvSpPr>
          <p:nvPr>
            <p:ph type="body" idx="3"/>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1" name="文本框"/>
          <p:cNvSpPr>
            <a:spLocks noGrp="1"/>
          </p:cNvSpPr>
          <p:nvPr>
            <p:ph type="ftr" idx="4"/>
          </p:nvPr>
        </p:nvSpPr>
        <p:spPr>
          <a:xfrm rot="0">
            <a:off x="0" y="8685213"/>
            <a:ext cx="2971799" cy="458787"/>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598976121"/>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notesSlide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847525348"/>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373162854"/>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a:t>
            </a:fld>
            <a:endParaRPr lang="zh-CN" altLang="en-US" sz="1200">
              <a:latin typeface="Calibri" pitchFamily="0" charset="0"/>
              <a:ea typeface="等线" pitchFamily="0" charset="0"/>
              <a:cs typeface="Calibri" pitchFamily="0" charset="0"/>
            </a:endParaRPr>
          </a:p>
        </p:txBody>
      </p:sp>
      <p:sp>
        <p:nvSpPr>
          <p:cNvPr id="36"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7"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537440489"/>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a:t>
            </a:fld>
            <a:endParaRPr lang="zh-CN" altLang="en-US" sz="1200">
              <a:latin typeface="Calibri" pitchFamily="0" charset="0"/>
              <a:ea typeface="等线" pitchFamily="0" charset="0"/>
              <a:cs typeface="Calibri" pitchFamily="0" charset="0"/>
            </a:endParaRPr>
          </a:p>
        </p:txBody>
      </p:sp>
      <p:sp>
        <p:nvSpPr>
          <p:cNvPr id="57"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58"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285750" indent="-285750" algn="l" eaLnBrk="1" fontAlgn="auto" latinLnBrk="0" hangingPunct="1">
              <a:lnSpc>
                <a:spcPct val="100000"/>
              </a:lnSpc>
              <a:spcBef>
                <a:spcPts val="0"/>
              </a:spcBef>
              <a:spcAft>
                <a:spcPts val="0"/>
              </a:spcAft>
              <a:buSzPct val="100000"/>
              <a:buFont typeface="Arial" pitchFamily="34" charset="0"/>
              <a:buChar char="•"/>
            </a:pPr>
            <a:r>
              <a:rPr lang="en-US" altLang="zh-CN" sz="1800" kern="100">
                <a:latin typeface="Calibri" pitchFamily="0" charset="0"/>
                <a:ea typeface="Calibri" pitchFamily="0" charset="0"/>
                <a:cs typeface="Times New Roman" pitchFamily="18" charset="0"/>
              </a:rPr>
              <a:t>The importance of human resources strategy is increasing with the enhanced contribution of overall HR strategy in the ahcivement of business goals and objectives. People who are working in the organisation contributes significantly in the ahcivement of the organisational goals and moving towards the overall strategy created for the business. Human resources functions helps in </a:t>
            </a:r>
            <a:r>
              <a:rPr lang="en-US" altLang="zh-CN" sz="1800" kern="100">
                <a:latin typeface="Calibri" pitchFamily="0" charset="0"/>
                <a:ea typeface="Calibri" pitchFamily="0" charset="0"/>
                <a:cs typeface="Times New Roman" pitchFamily="18" charset="0"/>
              </a:rPr>
              <a:t>acquiring </a:t>
            </a:r>
            <a:r>
              <a:rPr lang="en-US" altLang="zh-CN" sz="1800" kern="100">
                <a:latin typeface="Calibri" pitchFamily="0" charset="0"/>
                <a:ea typeface="Calibri" pitchFamily="0" charset="0"/>
                <a:cs typeface="Times New Roman" pitchFamily="18" charset="0"/>
              </a:rPr>
              <a:t>the right talent for the right position which eventually results into the better performance for the organisation. The effective recruitment and selection process by human resources department assures that the suitable candidate is sleected for the available job </a:t>
            </a:r>
            <a:r>
              <a:rPr lang="en-US" altLang="zh-CN" sz="1800" kern="100">
                <a:latin typeface="Calibri" pitchFamily="0" charset="0"/>
                <a:ea typeface="Calibri" pitchFamily="0" charset="0"/>
                <a:cs typeface="Times New Roman" pitchFamily="18" charset="0"/>
              </a:rPr>
              <a:t>profiles (</a:t>
            </a:r>
            <a:r>
              <a:rPr lang="en-US" altLang="zh-CN" sz="1200" kern="1200">
                <a:solidFill>
                  <a:schemeClr val="tx1"/>
                </a:solidFill>
                <a:latin typeface="Calibri" pitchFamily="0" charset="0"/>
                <a:ea typeface="等线" pitchFamily="0" charset="0"/>
                <a:cs typeface="Calibri" pitchFamily="0" charset="0"/>
              </a:rPr>
              <a:t>Falletta</a:t>
            </a:r>
            <a:r>
              <a:rPr lang="en-US" altLang="zh-CN" sz="1200" kern="1200">
                <a:solidFill>
                  <a:schemeClr val="tx1"/>
                </a:solidFill>
                <a:latin typeface="Calibri" pitchFamily="0" charset="0"/>
                <a:ea typeface="等线" pitchFamily="0" charset="0"/>
                <a:cs typeface="Calibri" pitchFamily="0" charset="0"/>
              </a:rPr>
              <a:t> and Combs, 2021)</a:t>
            </a:r>
            <a:r>
              <a:rPr lang="en-US" altLang="zh-CN" sz="1800" kern="100">
                <a:latin typeface="Calibri" pitchFamily="0" charset="0"/>
                <a:ea typeface="Calibri" pitchFamily="0" charset="0"/>
                <a:cs typeface="Times New Roman" pitchFamily="18" charset="0"/>
              </a:rPr>
              <a:t>. </a:t>
            </a:r>
            <a:endParaRPr lang="en-US" altLang="zh-CN" sz="1800" kern="100">
              <a:latin typeface="Calibri" pitchFamily="0" charset="0"/>
              <a:ea typeface="Calibri" pitchFamily="0" charset="0"/>
              <a:cs typeface="Times New Roman" pitchFamily="18" charset="0"/>
            </a:endParaRPr>
          </a:p>
          <a:p>
            <a:pPr marL="285750" indent="-285750" algn="l" eaLnBrk="1" fontAlgn="auto" latinLnBrk="0" hangingPunct="1">
              <a:lnSpc>
                <a:spcPct val="100000"/>
              </a:lnSpc>
              <a:spcBef>
                <a:spcPts val="0"/>
              </a:spcBef>
              <a:spcAft>
                <a:spcPts val="0"/>
              </a:spcAft>
              <a:buSzPct val="100000"/>
              <a:buFont typeface="Arial" pitchFamily="34" charset="0"/>
              <a:buChar char="•"/>
            </a:pPr>
            <a:r>
              <a:rPr lang="en-US" altLang="zh-CN" sz="1800" kern="100">
                <a:latin typeface="Calibri" pitchFamily="0" charset="0"/>
                <a:ea typeface="Calibri" pitchFamily="0" charset="0"/>
                <a:cs typeface="Times New Roman" pitchFamily="18" charset="0"/>
              </a:rPr>
              <a:t>Human </a:t>
            </a:r>
            <a:r>
              <a:rPr lang="en-US" altLang="zh-CN" sz="1800" kern="100">
                <a:latin typeface="Calibri" pitchFamily="0" charset="0"/>
                <a:ea typeface="Calibri" pitchFamily="0" charset="0"/>
                <a:cs typeface="Times New Roman" pitchFamily="18" charset="0"/>
              </a:rPr>
              <a:t>resources department is working consistently towards the talent and skill development based on the upcoming developments in the industry. Human resources department and strategy play important role in aligning the talent management and skill development for the ahcivement of organisational goals. The assessment of skilled requirement by human resources also helps in leveraging the opportunities available in the market for the </a:t>
            </a:r>
            <a:r>
              <a:rPr lang="en-US" altLang="zh-CN" sz="1800" kern="100">
                <a:latin typeface="Calibri" pitchFamily="0" charset="0"/>
                <a:ea typeface="Calibri" pitchFamily="0" charset="0"/>
                <a:cs typeface="Times New Roman" pitchFamily="18" charset="0"/>
              </a:rPr>
              <a:t>organisation (Loon et al., 2020). </a:t>
            </a:r>
            <a:endParaRPr lang="en-US" altLang="zh-CN" sz="1800" kern="100">
              <a:latin typeface="Calibri" pitchFamily="0" charset="0"/>
              <a:ea typeface="Calibri" pitchFamily="0" charset="0"/>
              <a:cs typeface="Times New Roman" pitchFamily="18" charset="0"/>
            </a:endParaRPr>
          </a:p>
          <a:p>
            <a:pPr marL="285750" indent="-285750" algn="l" eaLnBrk="1" fontAlgn="auto" latinLnBrk="0" hangingPunct="1">
              <a:lnSpc>
                <a:spcPct val="100000"/>
              </a:lnSpc>
              <a:spcBef>
                <a:spcPts val="0"/>
              </a:spcBef>
              <a:spcAft>
                <a:spcPts val="0"/>
              </a:spcAft>
              <a:buSzPct val="100000"/>
              <a:buFont typeface="Arial" pitchFamily="34" charset="0"/>
              <a:buChar char="•"/>
            </a:pPr>
            <a:r>
              <a:rPr lang="en-US" altLang="zh-CN" sz="1800" kern="100">
                <a:latin typeface="Calibri" pitchFamily="0" charset="0"/>
                <a:ea typeface="Calibri" pitchFamily="0" charset="0"/>
                <a:cs typeface="Times New Roman" pitchFamily="18" charset="0"/>
              </a:rPr>
              <a:t>Human </a:t>
            </a:r>
            <a:r>
              <a:rPr lang="en-US" altLang="zh-CN" sz="1800" kern="100">
                <a:latin typeface="Calibri" pitchFamily="0" charset="0"/>
                <a:ea typeface="Calibri" pitchFamily="0" charset="0"/>
                <a:cs typeface="Times New Roman" pitchFamily="18" charset="0"/>
              </a:rPr>
              <a:t>resources strategy also consists of the performance management of the employees. Stating the expectations, roles and responsibilities to the employees helps in managing the performance of the employees in order to work towards the organisation’s vision. Lack of employee motivation create hurdle for achieving the strategic position that the organisation aims for. </a:t>
            </a:r>
            <a:endParaRPr lang="en-US" altLang="zh-CN" sz="1800" kern="100">
              <a:latin typeface="Calibri" pitchFamily="0" charset="0"/>
              <a:ea typeface="Calibri" pitchFamily="0" charset="0"/>
              <a:cs typeface="Times New Roman" pitchFamily="18" charset="0"/>
            </a:endParaRPr>
          </a:p>
          <a:p>
            <a:pPr marL="285750" indent="-285750" algn="l" eaLnBrk="1" fontAlgn="auto" latinLnBrk="0" hangingPunct="1">
              <a:lnSpc>
                <a:spcPct val="100000"/>
              </a:lnSpc>
              <a:spcBef>
                <a:spcPts val="0"/>
              </a:spcBef>
              <a:spcAft>
                <a:spcPts val="0"/>
              </a:spcAft>
              <a:buSzPct val="100000"/>
              <a:buFont typeface="Arial" pitchFamily="34" charset="0"/>
              <a:buChar char="•"/>
            </a:pPr>
            <a:r>
              <a:rPr lang="en-US" altLang="zh-CN" sz="1800" kern="100">
                <a:latin typeface="Calibri" pitchFamily="0" charset="0"/>
                <a:ea typeface="Calibri" pitchFamily="0" charset="0"/>
                <a:cs typeface="Times New Roman" pitchFamily="18" charset="0"/>
              </a:rPr>
              <a:t>The </a:t>
            </a:r>
            <a:r>
              <a:rPr lang="en-US" altLang="zh-CN" sz="1800" kern="100">
                <a:latin typeface="Calibri" pitchFamily="0" charset="0"/>
                <a:ea typeface="Calibri" pitchFamily="0" charset="0"/>
                <a:cs typeface="Times New Roman" pitchFamily="18" charset="0"/>
              </a:rPr>
              <a:t>importance of the organisational culture is very high. HR strategy helps in shaping </a:t>
            </a:r>
            <a:r>
              <a:rPr lang="en-US" altLang="zh-CN" sz="1800" kern="100">
                <a:latin typeface="Calibri" pitchFamily="0" charset="0"/>
                <a:ea typeface="Calibri" pitchFamily="0" charset="0"/>
                <a:cs typeface="Times New Roman" pitchFamily="18" charset="0"/>
              </a:rPr>
              <a:t>the </a:t>
            </a:r>
            <a:r>
              <a:rPr lang="en-US" altLang="zh-CN" sz="1800" kern="100">
                <a:latin typeface="Calibri" pitchFamily="0" charset="0"/>
                <a:ea typeface="Calibri" pitchFamily="0" charset="0"/>
                <a:cs typeface="Times New Roman" pitchFamily="18" charset="0"/>
              </a:rPr>
              <a:t>organisational culture which is prerequisite for the aligning the business strategy for the goals that the organisation has identified. Human resources strategy adopted by the organisation helps in promoting innovation, collaboration, and </a:t>
            </a:r>
            <a:r>
              <a:rPr lang="en-US" altLang="zh-CN" sz="1800" kern="100">
                <a:latin typeface="Calibri" pitchFamily="0" charset="0"/>
                <a:ea typeface="Calibri" pitchFamily="0" charset="0"/>
                <a:cs typeface="Times New Roman" pitchFamily="18" charset="0"/>
              </a:rPr>
              <a:t>adaptability (Park et al., 2020).</a:t>
            </a:r>
            <a:endParaRPr lang="en-US" altLang="zh-CN" sz="1800" kern="100">
              <a:latin typeface="Calibri" pitchFamily="0" charset="0"/>
              <a:ea typeface="Calibri" pitchFamily="0" charset="0"/>
              <a:cs typeface="Times New Roman" pitchFamily="18" charset="0"/>
            </a:endParaRPr>
          </a:p>
          <a:p>
            <a:pPr marL="0" indent="0" algn="l" eaLnBrk="1" fontAlgn="auto" latinLnBrk="0" hangingPunct="1">
              <a:lnSpc>
                <a:spcPct val="100000"/>
              </a:lnSpc>
              <a:spcBef>
                <a:spcPts val="0"/>
              </a:spcBef>
              <a:spcAft>
                <a:spcPts val="0"/>
              </a:spcAft>
              <a:buNone/>
            </a:pPr>
            <a:endParaRPr lang="en-US" altLang="zh-CN" sz="1800" kern="100">
              <a:latin typeface="Calibri" pitchFamily="0" charset="0"/>
              <a:ea typeface="Calibri" pitchFamily="0" charset="0"/>
              <a:cs typeface="Times New Roman" pitchFamily="18" charset="0"/>
            </a:endParaRPr>
          </a:p>
          <a:p>
            <a:endParaRPr lang="zh-CN" altLang="en-US"/>
          </a:p>
        </p:txBody>
      </p:sp>
    </p:spTree>
    <p:extLst>
      <p:ext uri="{BB962C8B-B14F-4D97-AF65-F5344CB8AC3E}">
        <p14:creationId xmlns:p14="http://schemas.microsoft.com/office/powerpoint/2010/main" val="2066727150"/>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a:t>
            </a:fld>
            <a:endParaRPr lang="zh-CN" altLang="en-US" sz="1200">
              <a:latin typeface="Calibri" pitchFamily="0" charset="0"/>
              <a:ea typeface="等线" pitchFamily="0" charset="0"/>
              <a:cs typeface="Calibri" pitchFamily="0" charset="0"/>
            </a:endParaRPr>
          </a:p>
        </p:txBody>
      </p:sp>
      <p:sp>
        <p:nvSpPr>
          <p:cNvPr id="72"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73"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1" kern="1200">
                <a:solidFill>
                  <a:schemeClr val="tx1"/>
                </a:solidFill>
                <a:latin typeface="Calibri" pitchFamily="0" charset="0"/>
                <a:ea typeface="等线" pitchFamily="0" charset="0"/>
                <a:cs typeface="Calibri" pitchFamily="0" charset="0"/>
              </a:rPr>
              <a:t>Tesco HR strategies:</a:t>
            </a:r>
            <a:endParaRPr lang="en-US" altLang="zh-CN" sz="1200" b="1" kern="1200">
              <a:solidFill>
                <a:schemeClr val="tx1"/>
              </a:solidFill>
              <a:latin typeface="Calibri" pitchFamily="0" charset="0"/>
              <a:ea typeface="等线" pitchFamily="0" charset="0"/>
              <a:cs typeface="Calibri" pitchFamily="0" charset="0"/>
            </a:endParaRPr>
          </a:p>
          <a:p>
            <a:pPr marL="171450" indent="-171450">
              <a:buFont typeface="Arial" pitchFamily="34" charset="0"/>
              <a:buChar char="•"/>
            </a:pPr>
            <a:r>
              <a:rPr lang="en-US" altLang="zh-CN" sz="1200" kern="1200">
                <a:solidFill>
                  <a:schemeClr val="tx1"/>
                </a:solidFill>
                <a:latin typeface="Calibri" pitchFamily="0" charset="0"/>
                <a:ea typeface="等线" pitchFamily="0" charset="0"/>
                <a:cs typeface="Calibri" pitchFamily="0" charset="0"/>
              </a:rPr>
              <a:t>Tesco is one of the largest retail organisation in United Kingdom. The company is focusing upon implementing the talent development and succession planning strategy for retaining the employees. Through the use of employee engagement and employee participation the company aims to retain their employees for longer duration. Employee retention will allow the organisation to operate smoothly and save the cost of hiring the new employees and training them.  </a:t>
            </a:r>
            <a:endParaRPr lang="en-US" altLang="zh-CN" sz="1200" kern="1200">
              <a:solidFill>
                <a:schemeClr val="tx1"/>
              </a:solidFill>
              <a:latin typeface="Calibri" pitchFamily="0" charset="0"/>
              <a:ea typeface="等线" pitchFamily="0" charset="0"/>
              <a:cs typeface="Calibri" pitchFamily="0" charset="0"/>
            </a:endParaRPr>
          </a:p>
          <a:p>
            <a:pPr marL="171450" indent="-171450">
              <a:buFont typeface="Arial" pitchFamily="34" charset="0"/>
              <a:buChar char="•"/>
            </a:pPr>
            <a:r>
              <a:rPr lang="en-US" altLang="zh-CN" sz="1200" kern="1200">
                <a:solidFill>
                  <a:schemeClr val="tx1"/>
                </a:solidFill>
                <a:latin typeface="Calibri" pitchFamily="0" charset="0"/>
                <a:ea typeface="等线" pitchFamily="0" charset="0"/>
                <a:cs typeface="Calibri" pitchFamily="0" charset="0"/>
              </a:rPr>
              <a:t>The present trained workforce is aware about the service expectation from the customers and helps in retaining the customers. </a:t>
            </a:r>
            <a:r>
              <a:rPr lang="en-US" altLang="zh-CN" sz="1200" kern="1200" baseline="0">
                <a:solidFill>
                  <a:schemeClr val="tx1"/>
                </a:solidFill>
                <a:latin typeface="Calibri" pitchFamily="0" charset="0"/>
                <a:ea typeface="等线" pitchFamily="0" charset="0"/>
                <a:cs typeface="Calibri" pitchFamily="0" charset="0"/>
              </a:rPr>
              <a:t> </a:t>
            </a:r>
            <a:r>
              <a:rPr lang="en-US" altLang="zh-CN" sz="1200" kern="1200">
                <a:solidFill>
                  <a:schemeClr val="tx1"/>
                </a:solidFill>
                <a:latin typeface="Calibri" pitchFamily="0" charset="0"/>
                <a:ea typeface="等线" pitchFamily="0" charset="0"/>
                <a:cs typeface="Calibri" pitchFamily="0" charset="0"/>
              </a:rPr>
              <a:t>In order to promote the employees to the larger role, Tesco focuses on succession planning to create the leadership pipeline (</a:t>
            </a:r>
            <a:r>
              <a:rPr lang="en-US" altLang="zh-CN" sz="1200" kern="1200">
                <a:solidFill>
                  <a:schemeClr val="tx1"/>
                </a:solidFill>
                <a:latin typeface="Calibri" pitchFamily="0" charset="0"/>
                <a:ea typeface="等线" pitchFamily="0" charset="0"/>
                <a:cs typeface="Calibri" pitchFamily="0" charset="0"/>
              </a:rPr>
              <a:t>Fadey</a:t>
            </a:r>
            <a:r>
              <a:rPr lang="en-US" altLang="zh-CN" sz="1200" kern="1200">
                <a:solidFill>
                  <a:schemeClr val="tx1"/>
                </a:solidFill>
                <a:latin typeface="Calibri" pitchFamily="0" charset="0"/>
                <a:ea typeface="等线" pitchFamily="0" charset="0"/>
                <a:cs typeface="Calibri" pitchFamily="0" charset="0"/>
              </a:rPr>
              <a:t>, 2020). </a:t>
            </a:r>
            <a:endParaRPr lang="en-US" altLang="zh-CN" sz="1200" kern="1200">
              <a:solidFill>
                <a:schemeClr val="tx1"/>
              </a:solidFill>
              <a:latin typeface="Calibri" pitchFamily="0" charset="0"/>
              <a:ea typeface="等线" pitchFamily="0" charset="0"/>
              <a:cs typeface="Calibri" pitchFamily="0" charset="0"/>
            </a:endParaRPr>
          </a:p>
          <a:p>
            <a:pPr marL="171450" indent="-171450">
              <a:buFont typeface="Arial" pitchFamily="34" charset="0"/>
              <a:buChar char="•"/>
            </a:pPr>
            <a:r>
              <a:rPr lang="en-US" altLang="zh-CN" sz="1200" kern="1200">
                <a:solidFill>
                  <a:schemeClr val="tx1"/>
                </a:solidFill>
                <a:latin typeface="Calibri" pitchFamily="0" charset="0"/>
                <a:ea typeface="等线" pitchFamily="0" charset="0"/>
                <a:cs typeface="Calibri" pitchFamily="0" charset="0"/>
              </a:rPr>
              <a:t>Tesco believes in promoting their employees to higher position as the employees who are working with the organisations are equipped with the organisational culture and policies. </a:t>
            </a:r>
            <a:endParaRPr lang="en-US" altLang="zh-CN" sz="1200" kern="1200">
              <a:solidFill>
                <a:schemeClr val="tx1"/>
              </a:solidFill>
              <a:latin typeface="Calibri" pitchFamily="0" charset="0"/>
              <a:ea typeface="等线" pitchFamily="0" charset="0"/>
              <a:cs typeface="Calibri" pitchFamily="0" charset="0"/>
            </a:endParaRPr>
          </a:p>
          <a:p>
            <a:pPr marL="171450" indent="-171450">
              <a:buFont typeface="Arial" pitchFamily="34" charset="0"/>
              <a:buChar char="•"/>
            </a:pPr>
            <a:r>
              <a:rPr lang="en-US" altLang="zh-CN" sz="1200" kern="1200">
                <a:solidFill>
                  <a:schemeClr val="tx1"/>
                </a:solidFill>
                <a:latin typeface="Calibri" pitchFamily="0" charset="0"/>
                <a:ea typeface="等线" pitchFamily="0" charset="0"/>
                <a:cs typeface="Calibri" pitchFamily="0" charset="0"/>
              </a:rPr>
              <a:t>The long term succession planning also helps Tesco in long term goal achievement. Since the employees are familiar with the customer expectations and the goals of the organisation in terms of customer centricity, the employee performance leads to better customer experience. The overall HR strategies adopted by Tesco are aligned with their goal of improving the customer services and delivering customer centric experience (</a:t>
            </a:r>
            <a:r>
              <a:rPr lang="en-US" altLang="zh-CN" sz="1200" kern="1200">
                <a:solidFill>
                  <a:schemeClr val="tx1"/>
                </a:solidFill>
                <a:latin typeface="Calibri" pitchFamily="0" charset="0"/>
                <a:ea typeface="等线" pitchFamily="0" charset="0"/>
                <a:cs typeface="Calibri" pitchFamily="0" charset="0"/>
              </a:rPr>
              <a:t>Alam</a:t>
            </a:r>
            <a:r>
              <a:rPr lang="en-US" altLang="zh-CN" sz="1200" kern="1200">
                <a:solidFill>
                  <a:schemeClr val="tx1"/>
                </a:solidFill>
                <a:latin typeface="Calibri" pitchFamily="0" charset="0"/>
                <a:ea typeface="等线" pitchFamily="0" charset="0"/>
                <a:cs typeface="Calibri" pitchFamily="0" charset="0"/>
              </a:rPr>
              <a:t> and </a:t>
            </a:r>
            <a:r>
              <a:rPr lang="en-US" altLang="zh-CN" sz="1200" kern="1200">
                <a:solidFill>
                  <a:schemeClr val="tx1"/>
                </a:solidFill>
                <a:latin typeface="Calibri" pitchFamily="0" charset="0"/>
                <a:ea typeface="等线" pitchFamily="0" charset="0"/>
                <a:cs typeface="Calibri" pitchFamily="0" charset="0"/>
              </a:rPr>
              <a:t>Raut</a:t>
            </a:r>
            <a:r>
              <a:rPr lang="en-US" altLang="zh-CN" sz="1200" kern="1200">
                <a:solidFill>
                  <a:schemeClr val="tx1"/>
                </a:solidFill>
                <a:latin typeface="Calibri" pitchFamily="0" charset="0"/>
                <a:ea typeface="等线" pitchFamily="0" charset="0"/>
                <a:cs typeface="Calibri" pitchFamily="0" charset="0"/>
              </a:rPr>
              <a:t>-Roy, 2019). </a:t>
            </a:r>
            <a:endParaRPr lang="en-US" altLang="zh-CN" sz="1200" kern="1200">
              <a:solidFill>
                <a:schemeClr val="tx1"/>
              </a:solidFill>
              <a:latin typeface="Calibri" pitchFamily="0" charset="0"/>
              <a:ea typeface="等线" pitchFamily="0" charset="0"/>
              <a:cs typeface="Calibri" pitchFamily="0" charset="0"/>
            </a:endParaRPr>
          </a:p>
          <a:p>
            <a:endParaRPr lang="en-US" altLang="zh-CN" sz="1200" kern="1200">
              <a:solidFill>
                <a:schemeClr val="tx1"/>
              </a:solidFill>
              <a:latin typeface="Calibri" pitchFamily="0" charset="0"/>
              <a:ea typeface="等线" pitchFamily="0" charset="0"/>
              <a:cs typeface="Calibri" pitchFamily="0" charset="0"/>
            </a:endParaRPr>
          </a:p>
          <a:p>
            <a:r>
              <a:rPr lang="en-US" altLang="zh-CN" sz="1200" b="1" kern="1200">
                <a:solidFill>
                  <a:schemeClr val="tx1"/>
                </a:solidFill>
                <a:latin typeface="Calibri" pitchFamily="0" charset="0"/>
                <a:ea typeface="等线" pitchFamily="0" charset="0"/>
                <a:cs typeface="Calibri" pitchFamily="0" charset="0"/>
              </a:rPr>
              <a:t>National Health Service (NHS) HR strategies: </a:t>
            </a:r>
            <a:endParaRPr lang="en-US" altLang="zh-CN" sz="1200" b="1" kern="1200">
              <a:solidFill>
                <a:schemeClr val="tx1"/>
              </a:solidFill>
              <a:latin typeface="Calibri" pitchFamily="0" charset="0"/>
              <a:ea typeface="等线" pitchFamily="0" charset="0"/>
              <a:cs typeface="Calibri" pitchFamily="0" charset="0"/>
            </a:endParaRPr>
          </a:p>
          <a:p>
            <a:r>
              <a:rPr lang="en-US" altLang="zh-CN" sz="1200" kern="1200">
                <a:solidFill>
                  <a:schemeClr val="tx1"/>
                </a:solidFill>
                <a:latin typeface="Calibri" pitchFamily="0" charset="0"/>
                <a:ea typeface="等线" pitchFamily="0" charset="0"/>
                <a:cs typeface="Calibri" pitchFamily="0" charset="0"/>
              </a:rPr>
              <a:t> </a:t>
            </a:r>
            <a:endParaRPr lang="en-US" altLang="zh-CN" sz="1200" kern="1200">
              <a:solidFill>
                <a:schemeClr val="tx1"/>
              </a:solidFill>
              <a:latin typeface="Calibri" pitchFamily="0" charset="0"/>
              <a:ea typeface="等线" pitchFamily="0" charset="0"/>
              <a:cs typeface="Calibri" pitchFamily="0" charset="0"/>
            </a:endParaRPr>
          </a:p>
          <a:p>
            <a:pPr marL="171450" indent="-171450">
              <a:buFont typeface="Arial" pitchFamily="34" charset="0"/>
              <a:buChar char="•"/>
            </a:pPr>
            <a:r>
              <a:rPr lang="en-US" altLang="zh-CN" sz="1200" kern="1200">
                <a:solidFill>
                  <a:schemeClr val="tx1"/>
                </a:solidFill>
                <a:latin typeface="Calibri" pitchFamily="0" charset="0"/>
                <a:ea typeface="等线" pitchFamily="0" charset="0"/>
                <a:cs typeface="Calibri" pitchFamily="0" charset="0"/>
              </a:rPr>
              <a:t>NHS is publicly funded healthcare system in the United Kingdom. The company focuses upon the employee wellbeing as the core of their human resources strategy. With the increase demand in healthcare industry NHS is working towards the mental and physical health and wellbeing of the employees. The focus of employee well being allows the good work culture for the employees working in NHS resulting in the retention of the employees (van </a:t>
            </a:r>
            <a:r>
              <a:rPr lang="en-US" altLang="zh-CN" sz="1200" kern="1200">
                <a:solidFill>
                  <a:schemeClr val="tx1"/>
                </a:solidFill>
                <a:latin typeface="Calibri" pitchFamily="0" charset="0"/>
                <a:ea typeface="等线" pitchFamily="0" charset="0"/>
                <a:cs typeface="Calibri" pitchFamily="0" charset="0"/>
              </a:rPr>
              <a:t>Stolk</a:t>
            </a:r>
            <a:r>
              <a:rPr lang="en-US" altLang="zh-CN" sz="1200" kern="1200">
                <a:solidFill>
                  <a:schemeClr val="tx1"/>
                </a:solidFill>
                <a:latin typeface="Calibri" pitchFamily="0" charset="0"/>
                <a:ea typeface="等线" pitchFamily="0" charset="0"/>
                <a:cs typeface="Calibri" pitchFamily="0" charset="0"/>
              </a:rPr>
              <a:t> and </a:t>
            </a:r>
            <a:r>
              <a:rPr lang="en-US" altLang="zh-CN" sz="1200" kern="1200">
                <a:solidFill>
                  <a:schemeClr val="tx1"/>
                </a:solidFill>
                <a:latin typeface="Calibri" pitchFamily="0" charset="0"/>
                <a:ea typeface="等线" pitchFamily="0" charset="0"/>
                <a:cs typeface="Calibri" pitchFamily="0" charset="0"/>
              </a:rPr>
              <a:t>Hafner</a:t>
            </a:r>
            <a:r>
              <a:rPr lang="en-US" altLang="zh-CN" sz="1200" kern="1200">
                <a:solidFill>
                  <a:schemeClr val="tx1"/>
                </a:solidFill>
                <a:latin typeface="Calibri" pitchFamily="0" charset="0"/>
                <a:ea typeface="等线" pitchFamily="0" charset="0"/>
                <a:cs typeface="Calibri" pitchFamily="0" charset="0"/>
              </a:rPr>
              <a:t>, 2020). </a:t>
            </a:r>
            <a:endParaRPr lang="en-US" altLang="zh-CN" sz="1200" kern="1200">
              <a:solidFill>
                <a:schemeClr val="tx1"/>
              </a:solidFill>
              <a:latin typeface="Calibri" pitchFamily="0" charset="0"/>
              <a:ea typeface="等线" pitchFamily="0" charset="0"/>
              <a:cs typeface="Calibri" pitchFamily="0" charset="0"/>
            </a:endParaRPr>
          </a:p>
          <a:p>
            <a:pPr marL="171450" indent="-171450">
              <a:buFont typeface="Arial" pitchFamily="34" charset="0"/>
              <a:buChar char="•"/>
            </a:pPr>
            <a:r>
              <a:rPr lang="en-US" altLang="zh-CN" sz="1200" kern="1200">
                <a:solidFill>
                  <a:schemeClr val="tx1"/>
                </a:solidFill>
                <a:latin typeface="Calibri" pitchFamily="0" charset="0"/>
                <a:ea typeface="等线" pitchFamily="0" charset="0"/>
                <a:cs typeface="Calibri" pitchFamily="0" charset="0"/>
              </a:rPr>
              <a:t>Due to the nature of the work and emergence cases, healthcare professionals are often facing stress and pressure. The prevailing system for the mental wellbeing at NHS helps in retailing the employees for longer duration. </a:t>
            </a:r>
            <a:endParaRPr lang="en-US" altLang="zh-CN" sz="1200" kern="1200">
              <a:solidFill>
                <a:schemeClr val="tx1"/>
              </a:solidFill>
              <a:latin typeface="Calibri" pitchFamily="0" charset="0"/>
              <a:ea typeface="等线" pitchFamily="0" charset="0"/>
              <a:cs typeface="Calibri" pitchFamily="0" charset="0"/>
            </a:endParaRPr>
          </a:p>
          <a:p>
            <a:pPr marL="171450" indent="-171450">
              <a:buFont typeface="Arial" pitchFamily="34" charset="0"/>
              <a:buChar char="•"/>
            </a:pPr>
            <a:r>
              <a:rPr lang="en-US" altLang="zh-CN" sz="1200" kern="1200">
                <a:solidFill>
                  <a:schemeClr val="tx1"/>
                </a:solidFill>
                <a:latin typeface="Calibri" pitchFamily="0" charset="0"/>
                <a:ea typeface="等线" pitchFamily="0" charset="0"/>
                <a:cs typeface="Calibri" pitchFamily="0" charset="0"/>
              </a:rPr>
              <a:t>Giving employee well being the priority has helped NHS in increasing the staff morale and employee motivation resulting in the better performance and job satisfaction (Hussain et al., 2020).  </a:t>
            </a:r>
            <a:endParaRPr lang="en-US" altLang="zh-CN" sz="1200" kern="1200">
              <a:solidFill>
                <a:schemeClr val="tx1"/>
              </a:solidFill>
              <a:latin typeface="Calibri" pitchFamily="0" charset="0"/>
              <a:ea typeface="等线" pitchFamily="0" charset="0"/>
              <a:cs typeface="Calibri" pitchFamily="0" charset="0"/>
            </a:endParaRPr>
          </a:p>
          <a:p>
            <a:pPr marL="171450" indent="-171450">
              <a:buFont typeface="Arial" pitchFamily="34" charset="0"/>
              <a:buChar char="•"/>
            </a:pPr>
            <a:r>
              <a:rPr lang="en-US" altLang="zh-CN" sz="1200" kern="1200">
                <a:solidFill>
                  <a:schemeClr val="tx1"/>
                </a:solidFill>
                <a:latin typeface="Calibri" pitchFamily="0" charset="0"/>
                <a:ea typeface="等线" pitchFamily="0" charset="0"/>
                <a:cs typeface="Calibri" pitchFamily="0" charset="0"/>
              </a:rPr>
              <a:t>The prevailing employee motivation and job satisfaction is helping NHS in improving the patient care and better outcomes for the patients. The focus upon the employee centricity and wellbeing has helped NHS in creating great reputation as a workplace. </a:t>
            </a:r>
            <a:endParaRPr lang="en-US" altLang="zh-CN" sz="1200" kern="1200">
              <a:solidFill>
                <a:schemeClr val="tx1"/>
              </a:solidFill>
              <a:latin typeface="Calibri" pitchFamily="0" charset="0"/>
              <a:ea typeface="等线" pitchFamily="0" charset="0"/>
              <a:cs typeface="Calibri" pitchFamily="0" charset="0"/>
            </a:endParaRPr>
          </a:p>
          <a:p>
            <a:pPr marL="171450" indent="-171450">
              <a:buFont typeface="Arial" pitchFamily="34" charset="0"/>
              <a:buChar char="•"/>
            </a:pPr>
            <a:r>
              <a:rPr lang="en-US" altLang="zh-CN" sz="1200" kern="1200">
                <a:solidFill>
                  <a:schemeClr val="tx1"/>
                </a:solidFill>
                <a:latin typeface="Calibri" pitchFamily="0" charset="0"/>
                <a:ea typeface="等线" pitchFamily="0" charset="0"/>
                <a:cs typeface="Calibri" pitchFamily="0" charset="0"/>
              </a:rPr>
              <a:t>The well built reputation allows NHS to attract the best talent in the industry resulting in the skilled healthcare professionals. The support system for dealing with the stress and burnout in the organisation is helping in reducing the cost of hiring the new employees eventually saving the cost for NHS (</a:t>
            </a:r>
            <a:r>
              <a:rPr lang="en-US" altLang="zh-CN" sz="1200" kern="1200">
                <a:solidFill>
                  <a:schemeClr val="tx1"/>
                </a:solidFill>
                <a:latin typeface="Calibri" pitchFamily="0" charset="0"/>
                <a:ea typeface="等线" pitchFamily="0" charset="0"/>
                <a:cs typeface="Calibri" pitchFamily="0" charset="0"/>
              </a:rPr>
              <a:t>Chmielewska</a:t>
            </a:r>
            <a:r>
              <a:rPr lang="en-US" altLang="zh-CN" sz="1200" kern="1200">
                <a:solidFill>
                  <a:schemeClr val="tx1"/>
                </a:solidFill>
                <a:latin typeface="Calibri" pitchFamily="0" charset="0"/>
                <a:ea typeface="等线" pitchFamily="0" charset="0"/>
                <a:cs typeface="Calibri" pitchFamily="0" charset="0"/>
              </a:rPr>
              <a:t>, et al., 2020) </a:t>
            </a:r>
            <a:endParaRPr lang="en-US" altLang="zh-CN" sz="1200" kern="1200">
              <a:solidFill>
                <a:schemeClr val="tx1"/>
              </a:solidFill>
              <a:latin typeface="Calibri" pitchFamily="0" charset="0"/>
              <a:ea typeface="等线" pitchFamily="0" charset="0"/>
              <a:cs typeface="Calibri" pitchFamily="0" charset="0"/>
            </a:endParaRPr>
          </a:p>
          <a:p>
            <a:endParaRPr lang="zh-CN" altLang="en-US"/>
          </a:p>
        </p:txBody>
      </p:sp>
    </p:spTree>
    <p:extLst>
      <p:ext uri="{BB962C8B-B14F-4D97-AF65-F5344CB8AC3E}">
        <p14:creationId xmlns:p14="http://schemas.microsoft.com/office/powerpoint/2010/main" val="1878117059"/>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6</a:t>
            </a:fld>
            <a:endParaRPr lang="zh-CN" altLang="en-US" sz="1200">
              <a:latin typeface="Calibri" pitchFamily="0" charset="0"/>
              <a:ea typeface="等线" pitchFamily="0" charset="0"/>
              <a:cs typeface="Calibri" pitchFamily="0" charset="0"/>
            </a:endParaRPr>
          </a:p>
        </p:txBody>
      </p:sp>
      <p:sp>
        <p:nvSpPr>
          <p:cNvPr id="76"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77"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94929921"/>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7</a:t>
            </a:fld>
            <a:endParaRPr lang="zh-CN" altLang="en-US" sz="1200">
              <a:latin typeface="Calibri" pitchFamily="0" charset="0"/>
              <a:ea typeface="等线" pitchFamily="0" charset="0"/>
              <a:cs typeface="Calibri" pitchFamily="0" charset="0"/>
            </a:endParaRPr>
          </a:p>
        </p:txBody>
      </p:sp>
      <p:sp>
        <p:nvSpPr>
          <p:cNvPr id="92"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93"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This paper studied the theoretical perspectives of Strategic Human Resource Management Practices (SHRMPs) and organizational growth. The paper aims to establish a relationship between SHRMPs and organizational growth. The paper reviewed the work of other authors. The general findings from the studies reviewed in the articles point out the positive outcome of implementing the strategic human resources in the organization upon the overall performance of the organization. The a study addressed that in order to reduce the wastage of the prevailing talent and human resources, it is important to implement the strategic human resources practices in the organization. The article also highlighted the importance of the strategic human resources management. The paper addressee that the practices like employee selection, training and development, employee involvement, performance management helps in enhancing th overall organization performance through improve in the employee performance and productivity.</a:t>
            </a:r>
            <a:endParaRPr lang="en-US" altLang="zh-CN"/>
          </a:p>
          <a:p>
            <a:endParaRPr lang="en-US" altLang="zh-CN"/>
          </a:p>
          <a:p>
            <a:endParaRPr lang="en-US" altLang="zh-CN"/>
          </a:p>
          <a:p>
            <a:endParaRPr lang="en-US" altLang="zh-CN"/>
          </a:p>
          <a:p>
            <a:endParaRPr lang="zh-CN" altLang="en-US"/>
          </a:p>
        </p:txBody>
      </p:sp>
    </p:spTree>
    <p:extLst>
      <p:ext uri="{BB962C8B-B14F-4D97-AF65-F5344CB8AC3E}">
        <p14:creationId xmlns:p14="http://schemas.microsoft.com/office/powerpoint/2010/main" val="1811176320"/>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8</a:t>
            </a:fld>
            <a:endParaRPr lang="zh-CN" altLang="en-US" sz="1200">
              <a:latin typeface="Calibri" pitchFamily="0" charset="0"/>
              <a:ea typeface="等线" pitchFamily="0" charset="0"/>
              <a:cs typeface="Calibri" pitchFamily="0" charset="0"/>
            </a:endParaRPr>
          </a:p>
        </p:txBody>
      </p:sp>
      <p:sp>
        <p:nvSpPr>
          <p:cNvPr id="106"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07"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a:t>This paper examined the role of strategic human resource management (SHRM) on organizational performance. </a:t>
            </a:r>
            <a:r>
              <a:rPr lang="en-US" altLang="zh-CN" sz="1800" kern="100">
                <a:latin typeface="Calibri" pitchFamily="0" charset="0"/>
                <a:ea typeface="Calibri" pitchFamily="0" charset="0"/>
                <a:cs typeface="Times New Roman" pitchFamily="18" charset="0"/>
              </a:rPr>
              <a:t>The paper mentioned that implementing good human resources practices are one of the few ways of enhancing overall organisational performance. The paper addressed that the organisations implementing human resource planning will optimise the effective utilisation of their human resources. The paper addressed that implementation of human resources planning will help in hiring the right candidate based on the assessment through planning. The paper mentioned that hiring the right employees for right position will allow in increasing the employee efficiency.  Highlighting the importance of </a:t>
            </a:r>
            <a:r>
              <a:rPr lang="en-US" altLang="zh-CN" sz="1800" kern="100">
                <a:latin typeface="Calibri" pitchFamily="0" charset="0"/>
                <a:ea typeface="Calibri" pitchFamily="0" charset="0"/>
                <a:cs typeface="Times New Roman" pitchFamily="18" charset="0"/>
              </a:rPr>
              <a:t>strategic </a:t>
            </a:r>
            <a:r>
              <a:rPr lang="en-US" altLang="zh-CN" sz="1800" kern="100">
                <a:latin typeface="Calibri" pitchFamily="0" charset="0"/>
                <a:ea typeface="Calibri" pitchFamily="0" charset="0"/>
                <a:cs typeface="Times New Roman" pitchFamily="18" charset="0"/>
              </a:rPr>
              <a:t>human resources benefits to the organisations, the paper mentioned that getting the desired </a:t>
            </a:r>
            <a:r>
              <a:rPr lang="en-US" altLang="zh-CN" sz="1800" kern="100">
                <a:latin typeface="Calibri" pitchFamily="0" charset="0"/>
                <a:ea typeface="Calibri" pitchFamily="0" charset="0"/>
                <a:cs typeface="Times New Roman" pitchFamily="18" charset="0"/>
              </a:rPr>
              <a:t>behaviour </a:t>
            </a:r>
            <a:r>
              <a:rPr lang="en-US" altLang="zh-CN" sz="1800" kern="100">
                <a:latin typeface="Calibri" pitchFamily="0" charset="0"/>
                <a:ea typeface="Calibri" pitchFamily="0" charset="0"/>
                <a:cs typeface="Times New Roman" pitchFamily="18" charset="0"/>
              </a:rPr>
              <a:t>and performance from the employee will require </a:t>
            </a:r>
            <a:r>
              <a:rPr lang="en-US" altLang="zh-CN" sz="1800" kern="100">
                <a:latin typeface="Calibri" pitchFamily="0" charset="0"/>
                <a:ea typeface="Calibri" pitchFamily="0" charset="0"/>
                <a:cs typeface="Times New Roman" pitchFamily="18" charset="0"/>
              </a:rPr>
              <a:t>the organisation </a:t>
            </a:r>
            <a:r>
              <a:rPr lang="en-US" altLang="zh-CN" sz="1800" kern="100">
                <a:latin typeface="Calibri" pitchFamily="0" charset="0"/>
                <a:ea typeface="Calibri" pitchFamily="0" charset="0"/>
                <a:cs typeface="Times New Roman" pitchFamily="18" charset="0"/>
              </a:rPr>
              <a:t>to clear state their expectations and set the performance standards for the </a:t>
            </a:r>
            <a:r>
              <a:rPr lang="en-US" altLang="zh-CN" sz="1800" kern="100">
                <a:latin typeface="Calibri" pitchFamily="0" charset="0"/>
                <a:ea typeface="Calibri" pitchFamily="0" charset="0"/>
                <a:cs typeface="Times New Roman" pitchFamily="18" charset="0"/>
              </a:rPr>
              <a:t>employees. </a:t>
            </a:r>
            <a:r>
              <a:rPr lang="en-US" altLang="zh-CN" sz="1800" kern="100">
                <a:latin typeface="Calibri" pitchFamily="0" charset="0"/>
                <a:ea typeface="Calibri" pitchFamily="0" charset="0"/>
                <a:cs typeface="Times New Roman" pitchFamily="18" charset="0"/>
              </a:rPr>
              <a:t>The paper concluded that the way a company conducts its Human Resources practices </a:t>
            </a:r>
            <a:r>
              <a:rPr lang="en-US" altLang="zh-CN" sz="1800" kern="100">
                <a:latin typeface="Calibri" pitchFamily="0" charset="0"/>
                <a:ea typeface="Calibri" pitchFamily="0" charset="0"/>
                <a:cs typeface="Times New Roman" pitchFamily="18" charset="0"/>
              </a:rPr>
              <a:t>influences </a:t>
            </a:r>
            <a:r>
              <a:rPr lang="en-US" altLang="zh-CN" sz="1800" kern="100">
                <a:latin typeface="Calibri" pitchFamily="0" charset="0"/>
                <a:ea typeface="Calibri" pitchFamily="0" charset="0"/>
                <a:cs typeface="Times New Roman" pitchFamily="18" charset="0"/>
              </a:rPr>
              <a:t>the organisation performance positively. The paper highlighted that in order to deal with the </a:t>
            </a:r>
            <a:r>
              <a:rPr lang="en-US" altLang="zh-CN" sz="1800" kern="100">
                <a:latin typeface="Calibri" pitchFamily="0" charset="0"/>
                <a:ea typeface="Calibri" pitchFamily="0" charset="0"/>
                <a:cs typeface="Times New Roman" pitchFamily="18" charset="0"/>
              </a:rPr>
              <a:t>increasing </a:t>
            </a:r>
            <a:r>
              <a:rPr lang="en-US" altLang="zh-CN" sz="1800" kern="100">
                <a:latin typeface="Calibri" pitchFamily="0" charset="0"/>
                <a:ea typeface="Calibri" pitchFamily="0" charset="0"/>
                <a:cs typeface="Times New Roman" pitchFamily="18" charset="0"/>
              </a:rPr>
              <a:t>level of competition and </a:t>
            </a:r>
            <a:r>
              <a:rPr lang="en-US" altLang="zh-CN" sz="1800" kern="100">
                <a:latin typeface="Calibri" pitchFamily="0" charset="0"/>
                <a:ea typeface="Calibri" pitchFamily="0" charset="0"/>
                <a:cs typeface="Times New Roman" pitchFamily="18" charset="0"/>
              </a:rPr>
              <a:t>changing </a:t>
            </a:r>
            <a:r>
              <a:rPr lang="en-US" altLang="zh-CN" sz="1800" kern="100">
                <a:latin typeface="Calibri" pitchFamily="0" charset="0"/>
                <a:ea typeface="Calibri" pitchFamily="0" charset="0"/>
                <a:cs typeface="Times New Roman" pitchFamily="18" charset="0"/>
              </a:rPr>
              <a:t>business environment, managing the human resources can help in creating benefits for the organisation. </a:t>
            </a:r>
            <a:r>
              <a:rPr lang="en-US" altLang="zh-CN" sz="1800" kern="100">
                <a:latin typeface="Calibri" pitchFamily="0" charset="0"/>
                <a:ea typeface="Calibri" pitchFamily="0" charset="0"/>
                <a:cs typeface="Times New Roman" pitchFamily="18" charset="0"/>
              </a:rPr>
              <a:t>Having </a:t>
            </a:r>
            <a:r>
              <a:rPr lang="en-US" altLang="zh-CN" sz="1800" kern="100">
                <a:latin typeface="Calibri" pitchFamily="0" charset="0"/>
                <a:ea typeface="Calibri" pitchFamily="0" charset="0"/>
                <a:cs typeface="Times New Roman" pitchFamily="18" charset="0"/>
              </a:rPr>
              <a:t>said that, the </a:t>
            </a:r>
            <a:r>
              <a:rPr lang="en-US" altLang="zh-CN" sz="1800" kern="100">
                <a:latin typeface="Calibri" pitchFamily="0" charset="0"/>
                <a:ea typeface="Calibri" pitchFamily="0" charset="0"/>
                <a:cs typeface="Times New Roman" pitchFamily="18" charset="0"/>
              </a:rPr>
              <a:t>paper</a:t>
            </a:r>
            <a:r>
              <a:rPr lang="en-US" altLang="zh-CN" sz="1800" kern="100" baseline="0">
                <a:latin typeface="Calibri" pitchFamily="0" charset="0"/>
                <a:ea typeface="Calibri" pitchFamily="0" charset="0"/>
                <a:cs typeface="Times New Roman" pitchFamily="18" charset="0"/>
              </a:rPr>
              <a:t> </a:t>
            </a:r>
            <a:r>
              <a:rPr lang="en-US" altLang="zh-CN" sz="1800" kern="100">
                <a:latin typeface="Calibri" pitchFamily="0" charset="0"/>
                <a:ea typeface="Calibri" pitchFamily="0" charset="0"/>
                <a:cs typeface="Times New Roman" pitchFamily="18" charset="0"/>
              </a:rPr>
              <a:t>also </a:t>
            </a:r>
            <a:r>
              <a:rPr lang="en-US" altLang="zh-CN" sz="1800" kern="100">
                <a:latin typeface="Calibri" pitchFamily="0" charset="0"/>
                <a:ea typeface="Calibri" pitchFamily="0" charset="0"/>
                <a:cs typeface="Times New Roman" pitchFamily="18" charset="0"/>
              </a:rPr>
              <a:t>addressed the importance of </a:t>
            </a:r>
            <a:r>
              <a:rPr lang="en-US" altLang="zh-CN" sz="1800" kern="100">
                <a:latin typeface="Calibri" pitchFamily="0" charset="0"/>
                <a:ea typeface="Calibri" pitchFamily="0" charset="0"/>
                <a:cs typeface="Times New Roman" pitchFamily="18" charset="0"/>
              </a:rPr>
              <a:t>understanding </a:t>
            </a:r>
            <a:r>
              <a:rPr lang="en-US" altLang="zh-CN" sz="1800" kern="100">
                <a:latin typeface="Calibri" pitchFamily="0" charset="0"/>
                <a:ea typeface="Calibri" pitchFamily="0" charset="0"/>
                <a:cs typeface="Times New Roman" pitchFamily="18" charset="0"/>
              </a:rPr>
              <a:t>the needs of the employees and fulfilling the employee expectations. </a:t>
            </a:r>
            <a:endParaRPr lang="en-US" altLang="zh-CN" sz="1800" kern="100">
              <a:latin typeface="Calibri" pitchFamily="0" charset="0"/>
              <a:ea typeface="Calibri" pitchFamily="0" charset="0"/>
              <a:cs typeface="Times New Roman" pitchFamily="18" charset="0"/>
            </a:endParaRPr>
          </a:p>
          <a:p>
            <a:endParaRPr lang="zh-CN" altLang="en-US"/>
          </a:p>
        </p:txBody>
      </p:sp>
    </p:spTree>
    <p:extLst>
      <p:ext uri="{BB962C8B-B14F-4D97-AF65-F5344CB8AC3E}">
        <p14:creationId xmlns:p14="http://schemas.microsoft.com/office/powerpoint/2010/main" val="1042009021"/>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9</a:t>
            </a:fld>
            <a:endParaRPr lang="zh-CN" altLang="en-US" sz="1200">
              <a:latin typeface="Calibri" pitchFamily="0" charset="0"/>
              <a:ea typeface="等线" pitchFamily="0" charset="0"/>
              <a:cs typeface="Calibri" pitchFamily="0" charset="0"/>
            </a:endParaRPr>
          </a:p>
        </p:txBody>
      </p:sp>
      <p:sp>
        <p:nvSpPr>
          <p:cNvPr id="113"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14"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171450" indent="-171450" algn="l" eaLnBrk="1" fontAlgn="auto" latinLnBrk="0" hangingPunct="1">
              <a:lnSpc>
                <a:spcPct val="100000"/>
              </a:lnSpc>
              <a:spcBef>
                <a:spcPts val="0"/>
              </a:spcBef>
              <a:spcAft>
                <a:spcPts val="0"/>
              </a:spcAft>
              <a:buSzPct val="100000"/>
              <a:buFont typeface="Arial" pitchFamily="34" charset="0"/>
              <a:buChar char="•"/>
            </a:pPr>
            <a:r>
              <a:rPr lang="en-US" altLang="zh-CN" sz="1200" kern="100">
                <a:latin typeface="Calibri" pitchFamily="0" charset="0"/>
                <a:ea typeface="Calibri" pitchFamily="0" charset="0"/>
                <a:cs typeface="Times New Roman" pitchFamily="18" charset="0"/>
              </a:rPr>
              <a:t>It is an applied research as the paper used the findings from the various literature to solve the prevailing challenges in the university in terms of the human resources management. The study mentioned that the </a:t>
            </a:r>
            <a:r>
              <a:rPr lang="en-US" altLang="zh-CN" sz="1200" kern="100">
                <a:latin typeface="Calibri" pitchFamily="0" charset="0"/>
                <a:ea typeface="Calibri" pitchFamily="0" charset="0"/>
                <a:cs typeface="Times New Roman" pitchFamily="18" charset="0"/>
              </a:rPr>
              <a:t>alignment </a:t>
            </a:r>
            <a:r>
              <a:rPr lang="en-US" altLang="zh-CN" sz="1200" kern="100">
                <a:latin typeface="Calibri" pitchFamily="0" charset="0"/>
                <a:ea typeface="Calibri" pitchFamily="0" charset="0"/>
                <a:cs typeface="Times New Roman" pitchFamily="18" charset="0"/>
              </a:rPr>
              <a:t>of the human resources </a:t>
            </a:r>
            <a:r>
              <a:rPr lang="en-US" altLang="zh-CN" sz="1200" kern="100">
                <a:latin typeface="Calibri" pitchFamily="0" charset="0"/>
                <a:ea typeface="Calibri" pitchFamily="0" charset="0"/>
                <a:cs typeface="Times New Roman" pitchFamily="18" charset="0"/>
              </a:rPr>
              <a:t>practices </a:t>
            </a:r>
            <a:r>
              <a:rPr lang="en-US" altLang="zh-CN" sz="1200" kern="100">
                <a:latin typeface="Calibri" pitchFamily="0" charset="0"/>
                <a:ea typeface="Calibri" pitchFamily="0" charset="0"/>
                <a:cs typeface="Times New Roman" pitchFamily="18" charset="0"/>
              </a:rPr>
              <a:t>with the overall </a:t>
            </a:r>
            <a:r>
              <a:rPr lang="en-US" altLang="zh-CN" sz="1200" kern="100">
                <a:latin typeface="Calibri" pitchFamily="0" charset="0"/>
                <a:ea typeface="Calibri" pitchFamily="0" charset="0"/>
                <a:cs typeface="Times New Roman" pitchFamily="18" charset="0"/>
              </a:rPr>
              <a:t>strategy </a:t>
            </a:r>
            <a:r>
              <a:rPr lang="en-US" altLang="zh-CN" sz="1200" kern="100">
                <a:latin typeface="Calibri" pitchFamily="0" charset="0"/>
                <a:ea typeface="Calibri" pitchFamily="0" charset="0"/>
                <a:cs typeface="Times New Roman" pitchFamily="18" charset="0"/>
              </a:rPr>
              <a:t>of business helps in achieving </a:t>
            </a:r>
            <a:r>
              <a:rPr lang="en-US" altLang="zh-CN" sz="1200" kern="100">
                <a:latin typeface="Calibri" pitchFamily="0" charset="0"/>
                <a:ea typeface="Calibri" pitchFamily="0" charset="0"/>
                <a:cs typeface="Times New Roman" pitchFamily="18" charset="0"/>
              </a:rPr>
              <a:t>competitive advantage </a:t>
            </a:r>
            <a:r>
              <a:rPr lang="en-US" altLang="zh-CN" sz="1200" kern="100">
                <a:latin typeface="Calibri" pitchFamily="0" charset="0"/>
                <a:ea typeface="Calibri" pitchFamily="0" charset="0"/>
                <a:cs typeface="Times New Roman" pitchFamily="18" charset="0"/>
              </a:rPr>
              <a:t>and higher </a:t>
            </a:r>
            <a:r>
              <a:rPr lang="en-US" altLang="zh-CN" sz="1200" kern="100">
                <a:latin typeface="Calibri" pitchFamily="0" charset="0"/>
                <a:ea typeface="Calibri" pitchFamily="0" charset="0"/>
                <a:cs typeface="Times New Roman" pitchFamily="18" charset="0"/>
              </a:rPr>
              <a:t>performance </a:t>
            </a:r>
            <a:r>
              <a:rPr lang="en-US" altLang="zh-CN" sz="1200" kern="100">
                <a:latin typeface="Calibri" pitchFamily="0" charset="0"/>
                <a:ea typeface="Calibri" pitchFamily="0" charset="0"/>
                <a:cs typeface="Times New Roman" pitchFamily="18" charset="0"/>
              </a:rPr>
              <a:t>for the organisation. </a:t>
            </a:r>
            <a:endParaRPr lang="en-US" altLang="zh-CN" sz="1200" kern="100">
              <a:latin typeface="Calibri" pitchFamily="0" charset="0"/>
              <a:ea typeface="Calibri" pitchFamily="0" charset="0"/>
              <a:cs typeface="Times New Roman" pitchFamily="18" charset="0"/>
            </a:endParaRPr>
          </a:p>
          <a:p>
            <a:pPr marL="171450" indent="-171450">
              <a:buFont typeface="Arial" pitchFamily="34" charset="0"/>
              <a:buChar char="•"/>
            </a:pPr>
            <a:endParaRPr lang="zh-CN" altLang="en-US"/>
          </a:p>
        </p:txBody>
      </p:sp>
    </p:spTree>
    <p:extLst>
      <p:ext uri="{BB962C8B-B14F-4D97-AF65-F5344CB8AC3E}">
        <p14:creationId xmlns:p14="http://schemas.microsoft.com/office/powerpoint/2010/main" val="394090529"/>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10</a:t>
            </a:fld>
            <a:endParaRPr lang="zh-CN" altLang="en-US" sz="1200">
              <a:latin typeface="Calibri" pitchFamily="0" charset="0"/>
              <a:ea typeface="等线" pitchFamily="0" charset="0"/>
              <a:cs typeface="Calibri" pitchFamily="0" charset="0"/>
            </a:endParaRPr>
          </a:p>
        </p:txBody>
      </p:sp>
      <p:sp>
        <p:nvSpPr>
          <p:cNvPr id="130"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31"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In order to</a:t>
            </a:r>
            <a:r>
              <a:rPr lang="en-US" altLang="zh-CN" baseline="0"/>
              <a:t> achieve the competitive advantage through implementing the human resources strategies, there are several models and frameworks suggested by prevailing research in the field. From the review of the three articles in the previous section, it is apparent that the human resources strategies needs to link with the overall strategic goals of organization. With the changing context and changing business environment, adopting the new and innovative human resources strategies that are sustainable and fit for the overall organizational goals is very important. While searching for the model to link the human resources strategies with the overall competitive advantage of the organization, model suggested by Hamadamin and Atan (2019) seems to fit with the prevailing need. The model is taking three significant elements of human resources strategies including human capital development, employees’ commitment and strategic HRM practices as input for deriving the output of overall competitive advantage. The model seems inclusive in nature as it is not only considering the importance of developing the skill set in the employees but also considering the commitment from the employees as a crucial element for the success of HR practices in the organization. The relationship of all three elements with the overall competitive advantage is described in the next section. </a:t>
            </a:r>
            <a:endParaRPr lang="en-US" altLang="zh-CN" baseline="0"/>
          </a:p>
          <a:p>
            <a:endParaRPr lang="zh-CN" altLang="en-US"/>
          </a:p>
        </p:txBody>
      </p:sp>
    </p:spTree>
    <p:extLst>
      <p:ext uri="{BB962C8B-B14F-4D97-AF65-F5344CB8AC3E}">
        <p14:creationId xmlns:p14="http://schemas.microsoft.com/office/powerpoint/2010/main" val="893411913"/>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11</a:t>
            </a:fld>
            <a:endParaRPr lang="zh-CN" altLang="en-US" sz="1200">
              <a:latin typeface="Calibri" pitchFamily="0" charset="0"/>
              <a:ea typeface="等线" pitchFamily="0" charset="0"/>
              <a:cs typeface="Calibri" pitchFamily="0" charset="0"/>
            </a:endParaRPr>
          </a:p>
        </p:txBody>
      </p:sp>
      <p:sp>
        <p:nvSpPr>
          <p:cNvPr id="134"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35"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171450" indent="-171450" algn="l" eaLnBrk="1" fontAlgn="auto" latinLnBrk="0" hangingPunct="1">
              <a:lnSpc>
                <a:spcPct val="100000"/>
              </a:lnSpc>
              <a:spcBef>
                <a:spcPts val="0"/>
              </a:spcBef>
              <a:spcAft>
                <a:spcPts val="0"/>
              </a:spcAft>
              <a:buSzPct val="100000"/>
              <a:buFont typeface="Arial" pitchFamily="34" charset="0"/>
              <a:buChar char="•"/>
            </a:pPr>
            <a:r>
              <a:rPr lang="en-US" altLang="zh-CN" sz="1200" kern="100">
                <a:latin typeface="Calibri" pitchFamily="0" charset="0"/>
                <a:ea typeface="Calibri" pitchFamily="0" charset="0"/>
                <a:cs typeface="Times New Roman" pitchFamily="18" charset="0"/>
              </a:rPr>
              <a:t>With the increase in the competition and rapid changes in the environment in which organisations operates, creating the competitive advantage within the organisation itself has increased. Implementing the strategic human resources practices will allow the public as well as private organisations to gain the competitive strengths through the employee performance and productivity (Collins, 2021). </a:t>
            </a:r>
            <a:endParaRPr lang="en-US" altLang="zh-CN" sz="1200" kern="100">
              <a:latin typeface="Calibri" pitchFamily="0" charset="0"/>
              <a:ea typeface="Calibri" pitchFamily="0" charset="0"/>
              <a:cs typeface="Times New Roman" pitchFamily="18" charset="0"/>
            </a:endParaRPr>
          </a:p>
          <a:p>
            <a:pPr marL="171450" indent="-171450">
              <a:buFont typeface="Arial" pitchFamily="34" charset="0"/>
              <a:buChar char="•"/>
            </a:pPr>
            <a:endParaRPr lang="zh-CN" altLang="en-US"/>
          </a:p>
        </p:txBody>
      </p:sp>
    </p:spTree>
    <p:extLst>
      <p:ext uri="{BB962C8B-B14F-4D97-AF65-F5344CB8AC3E}">
        <p14:creationId xmlns:p14="http://schemas.microsoft.com/office/powerpoint/2010/main" val="1278817114"/>
      </p:ext>
    </p:extLst>
  </p:cSld>
  <p:clrMapOvr>
    <a:masterClrMapping/>
  </p:clrMapOvr>
</p:notes>
</file>

<file path=ppt/notesSlides/notesSlide1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12</a:t>
            </a:fld>
            <a:endParaRPr lang="zh-CN" altLang="en-US" sz="1200">
              <a:latin typeface="Calibri" pitchFamily="0" charset="0"/>
              <a:ea typeface="等线" pitchFamily="0" charset="0"/>
              <a:cs typeface="Calibri" pitchFamily="0" charset="0"/>
            </a:endParaRPr>
          </a:p>
        </p:txBody>
      </p:sp>
      <p:sp>
        <p:nvSpPr>
          <p:cNvPr id="138"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39"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171450" indent="-171450" algn="l" eaLnBrk="1" fontAlgn="auto" latinLnBrk="0" hangingPunct="1">
              <a:lnSpc>
                <a:spcPct val="100000"/>
              </a:lnSpc>
              <a:spcBef>
                <a:spcPts val="0"/>
              </a:spcBef>
              <a:spcAft>
                <a:spcPts val="0"/>
              </a:spcAft>
              <a:buSzPct val="100000"/>
              <a:buFont typeface="Arial" pitchFamily="34" charset="0"/>
              <a:buChar char="•"/>
            </a:pPr>
            <a:r>
              <a:rPr lang="en-US" altLang="zh-CN" sz="1200" kern="100">
                <a:latin typeface="Calibri" pitchFamily="0" charset="0"/>
                <a:ea typeface="Calibri" pitchFamily="0" charset="0"/>
                <a:cs typeface="Times New Roman" pitchFamily="18" charset="0"/>
              </a:rPr>
              <a:t>Human capital development through tactical knowledge and future ready skills will help in creating differentiation amongst competitors. the competitors will not able to limit the human capital advantage easily.</a:t>
            </a:r>
            <a:endParaRPr lang="en-US" altLang="zh-CN" sz="1200" kern="100">
              <a:latin typeface="Calibri" pitchFamily="0" charset="0"/>
              <a:ea typeface="Calibri" pitchFamily="0" charset="0"/>
              <a:cs typeface="Times New Roman" pitchFamily="18" charset="0"/>
            </a:endParaRPr>
          </a:p>
          <a:p>
            <a:pPr marL="0" indent="0"/>
            <a:endParaRPr lang="zh-CN" altLang="en-US"/>
          </a:p>
        </p:txBody>
      </p:sp>
    </p:spTree>
    <p:extLst>
      <p:ext uri="{BB962C8B-B14F-4D97-AF65-F5344CB8AC3E}">
        <p14:creationId xmlns:p14="http://schemas.microsoft.com/office/powerpoint/2010/main" val="504932705"/>
      </p:ext>
    </p:extLst>
  </p:cSld>
  <p:clrMapOvr>
    <a:masterClrMapping/>
  </p:clrMapOvr>
</p:notes>
</file>

<file path=ppt/notesSlides/notesSlide1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13</a:t>
            </a:fld>
            <a:endParaRPr lang="zh-CN" altLang="en-US" sz="1200">
              <a:latin typeface="Calibri" pitchFamily="0" charset="0"/>
              <a:ea typeface="等线" pitchFamily="0" charset="0"/>
              <a:cs typeface="Calibri" pitchFamily="0" charset="0"/>
            </a:endParaRPr>
          </a:p>
        </p:txBody>
      </p:sp>
      <p:sp>
        <p:nvSpPr>
          <p:cNvPr id="142"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43"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171450" indent="-171450" algn="l" eaLnBrk="1" fontAlgn="auto" latinLnBrk="0" hangingPunct="1">
              <a:lnSpc>
                <a:spcPct val="100000"/>
              </a:lnSpc>
              <a:spcBef>
                <a:spcPts val="0"/>
              </a:spcBef>
              <a:spcAft>
                <a:spcPts val="0"/>
              </a:spcAft>
              <a:buSzPct val="100000"/>
              <a:buFont typeface="Arial" pitchFamily="34" charset="0"/>
              <a:buChar char="•"/>
            </a:pPr>
            <a:r>
              <a:rPr lang="en-US" altLang="zh-CN"/>
              <a:t>The employees are interested in associated with the</a:t>
            </a:r>
            <a:r>
              <a:rPr lang="en-US" altLang="zh-CN" baseline="0"/>
              <a:t> org</a:t>
            </a:r>
            <a:r>
              <a:rPr lang="en-US" altLang="zh-CN"/>
              <a:t>anisation which value them rather than just focus on training and skill development. Increasing the level of commitment from the employees requires the organisational culture where employees can express their ideas and grow personally. Studies have concluded that the aspects like Human Resources Management practices, HR orientation, work–life balance and performance management practices helps in increasing the employee commitment. </a:t>
            </a:r>
            <a:endParaRPr lang="en-US" altLang="zh-CN"/>
          </a:p>
          <a:p>
            <a:pPr marL="171450" indent="-171450" algn="l" eaLnBrk="1" fontAlgn="auto" latinLnBrk="0" hangingPunct="1">
              <a:lnSpc>
                <a:spcPct val="100000"/>
              </a:lnSpc>
              <a:spcBef>
                <a:spcPts val="0"/>
              </a:spcBef>
              <a:spcAft>
                <a:spcPts val="0"/>
              </a:spcAft>
              <a:buSzPct val="100000"/>
              <a:buFont typeface="Arial" pitchFamily="34" charset="0"/>
              <a:buChar char="•"/>
            </a:pPr>
            <a:r>
              <a:rPr lang="en-US" altLang="zh-CN"/>
              <a:t>The influence of the commitment form the employees is</a:t>
            </a:r>
            <a:r>
              <a:rPr lang="en-US" altLang="zh-CN" baseline="0"/>
              <a:t> </a:t>
            </a:r>
            <a:r>
              <a:rPr lang="en-US" altLang="zh-CN"/>
              <a:t>very high in creating the competitive advantage through HR practices in the organisation. Linking the organisational goals with the inter personal goals of the employees is significantly used strategy for increasing the employee commitment (Jung et al., 2020).</a:t>
            </a:r>
            <a:endParaRPr lang="en-US" altLang="zh-CN"/>
          </a:p>
          <a:p>
            <a:endParaRPr lang="zh-CN" altLang="en-US"/>
          </a:p>
        </p:txBody>
      </p:sp>
    </p:spTree>
    <p:extLst>
      <p:ext uri="{BB962C8B-B14F-4D97-AF65-F5344CB8AC3E}">
        <p14:creationId xmlns:p14="http://schemas.microsoft.com/office/powerpoint/2010/main" val="322117154"/>
      </p:ext>
    </p:extLst>
  </p:cSld>
  <p:clrMapOvr>
    <a:masterClrMapping/>
  </p:clrMapOvr>
</p:notes>
</file>

<file path=ppt/notesSlides/notesSlide1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14</a:t>
            </a:fld>
            <a:endParaRPr lang="zh-CN" altLang="en-US" sz="1200">
              <a:latin typeface="Calibri" pitchFamily="0" charset="0"/>
              <a:ea typeface="等线" pitchFamily="0" charset="0"/>
              <a:cs typeface="Calibri" pitchFamily="0" charset="0"/>
            </a:endParaRPr>
          </a:p>
        </p:txBody>
      </p:sp>
      <p:sp>
        <p:nvSpPr>
          <p:cNvPr id="146"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47"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580314226"/>
      </p:ext>
    </p:extLst>
  </p:cSld>
  <p:clrMapOvr>
    <a:masterClrMapping/>
  </p:clrMapOvr>
</p:notes>
</file>

<file path=ppt/notesSlides/notesSlide15.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15</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481539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showMasterSp="0" type="title" preserve="1">
  <p:cSld name="标题幻灯片">
    <p:bg>
      <p:bgPr>
        <a:solidFill>
          <a:schemeClr val="bg1"/>
        </a:solidFill>
      </p:bgPr>
    </p:bg>
    <p:spTree>
      <p:nvGrpSpPr>
        <p:cNvPr id="1" name=""/>
        <p:cNvGrpSpPr/>
        <p:nvPr/>
      </p:nvGrpSpPr>
      <p:grpSpPr>
        <a:xfrm>
          <a:off x="0" y="0"/>
          <a:ext cx="0" cy="0"/>
          <a:chOff x="0" y="0"/>
          <a:chExt cx="0" cy="0"/>
        </a:xfrm>
      </p:grpSpPr>
      <p:sp>
        <p:nvSpPr>
          <p:cNvPr id="13" name="文本框"/>
          <p:cNvSpPr>
            <a:spLocks noGrp="1"/>
          </p:cNvSpPr>
          <p:nvPr>
            <p:ph type="ctrTitle"/>
          </p:nvPr>
        </p:nvSpPr>
        <p:spPr>
          <a:xfrm rot="0">
            <a:off x="1524000" y="1122363"/>
            <a:ext cx="9144000" cy="2387600"/>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90000"/>
              </a:lnSpc>
              <a:spcBef>
                <a:spcPts val="0"/>
              </a:spcBef>
              <a:spcAft>
                <a:spcPts val="0"/>
              </a:spcAft>
              <a:buNone/>
            </a:pPr>
            <a:r>
              <a:rPr lang="en-US" altLang="zh-CN" sz="6000" b="0" i="0" u="none" strike="noStrike" kern="1200" cap="none" spc="0" baseline="0">
                <a:solidFill>
                  <a:schemeClr val="tx1"/>
                </a:solidFill>
                <a:latin typeface="Calibri Light" pitchFamily="0" charset="0"/>
                <a:ea typeface="宋体" pitchFamily="0" charset="0"/>
                <a:cs typeface="Lucida Sans"/>
              </a:rPr>
              <a:t>Click to edit Master title style</a:t>
            </a:r>
            <a:endParaRPr lang="zh-CN" altLang="en-US" sz="6000" b="0" i="0" u="none" strike="noStrike" kern="1200" cap="none" spc="0" baseline="0">
              <a:solidFill>
                <a:schemeClr val="tx1"/>
              </a:solidFill>
              <a:latin typeface="Calibri Light" pitchFamily="0" charset="0"/>
              <a:ea typeface="宋体" pitchFamily="0" charset="0"/>
              <a:cs typeface="Lucida Sans"/>
            </a:endParaRPr>
          </a:p>
        </p:txBody>
      </p:sp>
      <p:sp>
        <p:nvSpPr>
          <p:cNvPr id="14" name="文本框"/>
          <p:cNvSpPr>
            <a:spLocks noGrp="1"/>
          </p:cNvSpPr>
          <p:nvPr>
            <p:ph type="subTitle" idx="1"/>
          </p:nvPr>
        </p:nvSpPr>
        <p:spPr>
          <a:xfrm rot="0">
            <a:off x="1524000" y="3602038"/>
            <a:ext cx="9144000" cy="1655762"/>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90000"/>
              </a:lnSpc>
              <a:spcBef>
                <a:spcPts val="1000"/>
              </a:spcBef>
              <a:spcAft>
                <a:spcPts val="0"/>
              </a:spcAft>
              <a:buNone/>
            </a:pPr>
            <a:r>
              <a:rPr lang="en-US" altLang="zh-CN" sz="2400" b="0" i="0" u="none" strike="noStrike" kern="1200" cap="none" spc="0" baseline="0">
                <a:solidFill>
                  <a:schemeClr val="tx1"/>
                </a:solidFill>
                <a:latin typeface="Calibri" pitchFamily="0" charset="0"/>
                <a:ea typeface="宋体" pitchFamily="0" charset="0"/>
                <a:cs typeface="Lucida Sans"/>
              </a:rPr>
              <a:t>Click to edit Master subtitle style</a:t>
            </a:r>
            <a:endParaRPr lang="zh-CN" altLang="en-US" sz="2400" b="0" i="0" u="none" strike="noStrike" kern="1200" cap="none" spc="0" baseline="0">
              <a:solidFill>
                <a:schemeClr val="tx1"/>
              </a:solidFill>
              <a:latin typeface="Calibri" pitchFamily="0" charset="0"/>
              <a:ea typeface="宋体" pitchFamily="0" charset="0"/>
              <a:cs typeface="Lucida Sans"/>
            </a:endParaRPr>
          </a:p>
        </p:txBody>
      </p:sp>
      <p:sp>
        <p:nvSpPr>
          <p:cNvPr id="15" name="文本框"/>
          <p:cNvSpPr>
            <a:spLocks noGrp="1"/>
          </p:cNvSpPr>
          <p:nvPr>
            <p:ph type="dt" idx="10"/>
          </p:nvPr>
        </p:nvSpPr>
        <p:spPr>
          <a:xfrm rot="0">
            <a:off x="838200" y="6356349"/>
            <a:ext cx="2743200" cy="365125"/>
          </a:xfrm>
          <a:prstGeom prst="rect"/>
          <a:noFill/>
          <a:ln cmpd="sng" cap="flat">
            <a:noFill/>
            <a:prstDash val="solid"/>
            <a:miter/>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endParaRPr lang="zh-CN" altLang="en-US" sz="1200" b="0" i="0" u="none" strike="noStrike" kern="1200" cap="none" spc="0" baseline="0">
              <a:solidFill>
                <a:srgbClr val="898989"/>
              </a:solidFill>
              <a:latin typeface="Calibri" pitchFamily="0" charset="0"/>
              <a:ea typeface="宋体" pitchFamily="0" charset="0"/>
              <a:cs typeface="Calibri" pitchFamily="0" charset="0"/>
            </a:endParaRPr>
          </a:p>
        </p:txBody>
      </p:sp>
      <p:sp>
        <p:nvSpPr>
          <p:cNvPr id="16" name="文本框"/>
          <p:cNvSpPr>
            <a:spLocks noGrp="1"/>
          </p:cNvSpPr>
          <p:nvPr>
            <p:ph type="ftr"/>
          </p:nvPr>
        </p:nvSpPr>
        <p:spPr>
          <a:xfrm rot="0">
            <a:off x="4038600" y="6356349"/>
            <a:ext cx="4114800" cy="365125"/>
          </a:xfrm>
          <a:prstGeom prst="rect"/>
          <a:noFill/>
          <a:ln cmpd="sng" cap="flat">
            <a:noFill/>
            <a:prstDash val="solid"/>
            <a:miter/>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endParaRPr lang="zh-CN" altLang="en-US" sz="1200" b="0" i="0" u="none" strike="noStrike" kern="1200" cap="none" spc="0" baseline="0">
              <a:solidFill>
                <a:srgbClr val="898989"/>
              </a:solidFill>
              <a:latin typeface="Calibri" pitchFamily="0" charset="0"/>
              <a:ea typeface="宋体" pitchFamily="0" charset="0"/>
              <a:cs typeface="Calibri" pitchFamily="0" charset="0"/>
            </a:endParaRPr>
          </a:p>
        </p:txBody>
      </p:sp>
      <p:sp>
        <p:nvSpPr>
          <p:cNvPr id="17" name="文本框"/>
          <p:cNvSpPr>
            <a:spLocks noGrp="1"/>
          </p:cNvSpPr>
          <p:nvPr>
            <p:ph type="sldNum"/>
          </p:nvPr>
        </p:nvSpPr>
        <p:spPr>
          <a:xfrm rot="0">
            <a:off x="8610600" y="6356349"/>
            <a:ext cx="2743200" cy="365125"/>
          </a:xfrm>
          <a:prstGeom prst="rect"/>
          <a:noFill/>
          <a:ln cmpd="sng" cap="flat">
            <a:noFill/>
            <a:prstDash val="solid"/>
            <a:miter/>
          </a:ln>
        </p:spPr>
        <p:txBody>
          <a:bodyPr vert="horz" wrap="square" lIns="91440" tIns="45720" rIns="91440" bIns="45720" anchor="ctr" anchorCtr="0">
            <a:prstTxWarp prst="textNoShape"/>
          </a:bodyPr>
          <a:lstStyle/>
          <a:p>
            <a:pPr marL="0" indent="0" algn="r">
              <a:lnSpc>
                <a:spcPct val="100000"/>
              </a:lnSpc>
              <a:spcBef>
                <a:spcPts val="0"/>
              </a:spcBef>
              <a:spcAft>
                <a:spcPts val="0"/>
              </a:spcAft>
              <a:buNone/>
            </a:pP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b="0" i="0" u="none" strike="noStrike" kern="1200" cap="none" spc="0" baseline="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249996006"/>
      </p:ext>
    </p:extLst>
  </p:cSld>
  <p:clrMapOvr>
    <a:masterClrMapping/>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05777053"/>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557165749"/>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105356727"/>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7"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8"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9"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33032502"/>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4"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5"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9904309"/>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3"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4"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891241911"/>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066205083"/>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80598520"/>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304938353"/>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679573829"/>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24" name="文本框"/>
          <p:cNvSpPr>
            <a:spLocks xmlns:a="http://schemas.openxmlformats.org/drawingml/2006/main" noGrp="1"/>
          </p:cNvSpPr>
          <p:nvPr>
            <p:ph type="title"/>
          </p:nvPr>
        </p:nvSpPr>
        <p:spPr>
          <a:xfrm xmlns:a="http://schemas.openxmlformats.org/drawingml/2006/main" rot="0">
            <a:off x="838200" y="365124"/>
            <a:ext cx="10515600" cy="1325562"/>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r>
              <a:rPr lang="en-US" altLang="zh-CN"/>
              <a:t>Click to edit Master title style</a:t>
            </a:r>
            <a:endParaRPr lang="zh-CN" altLang="en-US"/>
          </a:p>
        </p:txBody>
      </p:sp>
      <p:sp>
        <p:nvSpPr>
          <p:cNvPr id="25" name="文本框"/>
          <p:cNvSpPr>
            <a:spLocks xmlns:a="http://schemas.openxmlformats.org/drawingml/2006/main" noGrp="1"/>
          </p:cNvSpPr>
          <p:nvPr>
            <p:ph type="body" idx="1"/>
          </p:nvPr>
        </p:nvSpPr>
        <p:spPr>
          <a:xfrm xmlns:a="http://schemas.openxmlformats.org/drawingml/2006/main" rot="0">
            <a:off x="838200" y="1825625"/>
            <a:ext cx="10515600" cy="4351338"/>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r>
              <a:rPr lang="en-US" altLang="zh-CN"/>
              <a:t>Click to edit Master text styles</a:t>
            </a:r>
            <a:endParaRPr lang="en-US" altLang="zh-CN"/>
          </a:p>
          <a:p xmlns:a="http://schemas.openxmlformats.org/drawingml/2006/main">
            <a:pPr lvl="1"/>
            <a:r>
              <a:rPr lang="en-US" altLang="zh-CN"/>
              <a:t>Second level</a:t>
            </a:r>
            <a:endParaRPr lang="en-US" altLang="zh-CN"/>
          </a:p>
          <a:p xmlns:a="http://schemas.openxmlformats.org/drawingml/2006/main">
            <a:pPr lvl="2"/>
            <a:r>
              <a:rPr lang="en-US" altLang="zh-CN"/>
              <a:t>Third level</a:t>
            </a:r>
            <a:endParaRPr lang="en-US" altLang="zh-CN"/>
          </a:p>
          <a:p xmlns:a="http://schemas.openxmlformats.org/drawingml/2006/main">
            <a:pPr lvl="3"/>
            <a:r>
              <a:rPr lang="en-US" altLang="zh-CN"/>
              <a:t>Fourth level</a:t>
            </a:r>
            <a:endParaRPr lang="en-US" altLang="zh-CN"/>
          </a:p>
          <a:p xmlns:a="http://schemas.openxmlformats.org/drawingml/2006/main">
            <a:pPr lvl="4"/>
            <a:r>
              <a:rPr lang="en-US" altLang="zh-CN"/>
              <a:t>Fifth level</a:t>
            </a:r>
            <a:endParaRPr lang="zh-CN" altLang="en-US"/>
          </a:p>
        </p:txBody>
      </p:sp>
      <p:sp>
        <p:nvSpPr>
          <p:cNvPr id="26" name="文本框"/>
          <p:cNvSpPr>
            <a:spLocks xmlns:a="http://schemas.openxmlformats.org/drawingml/2006/main" noGrp="1"/>
          </p:cNvSpPr>
          <p:nvPr>
            <p:ph type="dt" idx="10"/>
          </p:nvPr>
        </p:nvSpPr>
        <p:spPr>
          <a:xfrm xmlns:a="http://schemas.openxmlformats.org/drawingml/2006/main" rot="0">
            <a:off x="838200" y="6356349"/>
            <a:ext cx="2743200" cy="365125"/>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l"/>
            <a:endParaRPr lang="zh-CN" altLang="en-US" sz="1200">
              <a:solidFill>
                <a:srgbClr val="898989"/>
              </a:solidFill>
              <a:latin typeface="Calibri" pitchFamily="0" charset="0"/>
              <a:ea typeface="宋体" pitchFamily="0" charset="0"/>
              <a:cs typeface="Calibri" pitchFamily="0" charset="0"/>
            </a:endParaRPr>
          </a:p>
        </p:txBody>
      </p:sp>
      <p:sp>
        <p:nvSpPr>
          <p:cNvPr id="27" name="文本框"/>
          <p:cNvSpPr>
            <a:spLocks xmlns:a="http://schemas.openxmlformats.org/drawingml/2006/main" noGrp="1"/>
          </p:cNvSpPr>
          <p:nvPr>
            <p:ph type="ftr"/>
          </p:nvPr>
        </p:nvSpPr>
        <p:spPr>
          <a:xfrm xmlns:a="http://schemas.openxmlformats.org/drawingml/2006/main" rot="0">
            <a:off x="4038600" y="6356349"/>
            <a:ext cx="4114800" cy="365125"/>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ctr"/>
            <a:endParaRPr lang="zh-CN" altLang="en-US" sz="1200">
              <a:solidFill>
                <a:srgbClr val="898989"/>
              </a:solidFill>
              <a:latin typeface="Calibri" pitchFamily="0" charset="0"/>
              <a:ea typeface="宋体" pitchFamily="0" charset="0"/>
              <a:cs typeface="Calibri" pitchFamily="0" charset="0"/>
            </a:endParaRPr>
          </a:p>
        </p:txBody>
      </p:sp>
      <p:sp>
        <p:nvSpPr>
          <p:cNvPr id="28" name="文本框"/>
          <p:cNvSpPr>
            <a:spLocks xmlns:a="http://schemas.openxmlformats.org/drawingml/2006/main" noGrp="1"/>
          </p:cNvSpPr>
          <p:nvPr>
            <p:ph type="sldNum"/>
          </p:nvPr>
        </p:nvSpPr>
        <p:spPr>
          <a:xfrm xmlns:a="http://schemas.openxmlformats.org/drawingml/2006/main" rot="0">
            <a:off x="8610600" y="6356349"/>
            <a:ext cx="2743200" cy="365125"/>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1877255695"/>
      </p:ext>
    </p:extLst>
  </p:cSld>
  <p:clrMapOvr>
    <a:masterClrMapping xmlns:a="http://schemas.openxmlformats.org/drawingml/2006/main"/>
  </p:clrMapOvr>
</p:sldLayout>
</file>

<file path=ppt/slideLayouts/slideLayout13.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59" name="文本框"/>
          <p:cNvSpPr>
            <a:spLocks xmlns:a="http://schemas.openxmlformats.org/drawingml/2006/main" noGrp="1"/>
          </p:cNvSpPr>
          <p:nvPr>
            <p:ph type="title"/>
          </p:nvPr>
        </p:nvSpPr>
        <p:spPr>
          <a:xfrm xmlns:a="http://schemas.openxmlformats.org/drawingml/2006/main" rot="0">
            <a:off x="839788" y="365124"/>
            <a:ext cx="10515600" cy="1325562"/>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r>
              <a:rPr lang="en-US" altLang="zh-CN"/>
              <a:t>Click to edit Master title style</a:t>
            </a:r>
            <a:endParaRPr lang="zh-CN" altLang="en-US"/>
          </a:p>
        </p:txBody>
      </p:sp>
      <p:sp>
        <p:nvSpPr>
          <p:cNvPr id="60" name="文本框"/>
          <p:cNvSpPr>
            <a:spLocks xmlns:a="http://schemas.openxmlformats.org/drawingml/2006/main" noGrp="1"/>
          </p:cNvSpPr>
          <p:nvPr>
            <p:ph type="body" idx="1"/>
          </p:nvPr>
        </p:nvSpPr>
        <p:spPr>
          <a:xfrm xmlns:a="http://schemas.openxmlformats.org/drawingml/2006/main" rot="0">
            <a:off x="839788" y="1681163"/>
            <a:ext cx="5157787" cy="823912"/>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b" anchorCtr="0">
            <a:prstTxWarp prst="textNoShape"/>
          </a:bodyPr>
          <a:lstStyle xmlns:a="http://schemas.openxmlformats.org/drawingml/2006/main"/>
          <a:p xmlns:a="http://schemas.openxmlformats.org/drawingml/2006/main">
            <a:pPr marL="0" indent="0">
              <a:buNone/>
            </a:pPr>
            <a:r>
              <a:rPr lang="en-US" altLang="zh-CN" sz="2400" b="1"/>
              <a:t>Click to edit Master text styles</a:t>
            </a:r>
            <a:endParaRPr lang="zh-CN" altLang="en-US" sz="2400" b="1"/>
          </a:p>
        </p:txBody>
      </p:sp>
      <p:sp>
        <p:nvSpPr>
          <p:cNvPr id="61" name="文本框"/>
          <p:cNvSpPr>
            <a:spLocks xmlns:a="http://schemas.openxmlformats.org/drawingml/2006/main" noGrp="1"/>
          </p:cNvSpPr>
          <p:nvPr>
            <p:ph type="body" idx="2"/>
          </p:nvPr>
        </p:nvSpPr>
        <p:spPr>
          <a:xfrm xmlns:a="http://schemas.openxmlformats.org/drawingml/2006/main" rot="0">
            <a:off x="839788" y="2505075"/>
            <a:ext cx="5157787" cy="3684587"/>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r>
              <a:rPr lang="en-US" altLang="zh-CN"/>
              <a:t>Click to edit Master text styles</a:t>
            </a:r>
            <a:endParaRPr lang="en-US" altLang="zh-CN"/>
          </a:p>
          <a:p xmlns:a="http://schemas.openxmlformats.org/drawingml/2006/main">
            <a:pPr lvl="1"/>
            <a:r>
              <a:rPr lang="en-US" altLang="zh-CN"/>
              <a:t>Second level</a:t>
            </a:r>
            <a:endParaRPr lang="en-US" altLang="zh-CN"/>
          </a:p>
          <a:p xmlns:a="http://schemas.openxmlformats.org/drawingml/2006/main">
            <a:pPr lvl="2"/>
            <a:r>
              <a:rPr lang="en-US" altLang="zh-CN"/>
              <a:t>Third level</a:t>
            </a:r>
            <a:endParaRPr lang="en-US" altLang="zh-CN"/>
          </a:p>
          <a:p xmlns:a="http://schemas.openxmlformats.org/drawingml/2006/main">
            <a:pPr lvl="3"/>
            <a:r>
              <a:rPr lang="en-US" altLang="zh-CN"/>
              <a:t>Fourth level</a:t>
            </a:r>
            <a:endParaRPr lang="en-US" altLang="zh-CN"/>
          </a:p>
          <a:p xmlns:a="http://schemas.openxmlformats.org/drawingml/2006/main">
            <a:pPr lvl="4"/>
            <a:r>
              <a:rPr lang="en-US" altLang="zh-CN"/>
              <a:t>Fifth level</a:t>
            </a:r>
            <a:endParaRPr lang="zh-CN" altLang="en-US"/>
          </a:p>
        </p:txBody>
      </p:sp>
      <p:sp>
        <p:nvSpPr>
          <p:cNvPr id="62" name="文本框"/>
          <p:cNvSpPr>
            <a:spLocks xmlns:a="http://schemas.openxmlformats.org/drawingml/2006/main" noGrp="1"/>
          </p:cNvSpPr>
          <p:nvPr>
            <p:ph type="body" idx="3"/>
          </p:nvPr>
        </p:nvSpPr>
        <p:spPr>
          <a:xfrm xmlns:a="http://schemas.openxmlformats.org/drawingml/2006/main" rot="0">
            <a:off x="6172200" y="1681163"/>
            <a:ext cx="5183187" cy="823912"/>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b" anchorCtr="0">
            <a:prstTxWarp prst="textNoShape"/>
          </a:bodyPr>
          <a:lstStyle xmlns:a="http://schemas.openxmlformats.org/drawingml/2006/main"/>
          <a:p xmlns:a="http://schemas.openxmlformats.org/drawingml/2006/main">
            <a:pPr marL="0" indent="0">
              <a:buNone/>
            </a:pPr>
            <a:r>
              <a:rPr lang="en-US" altLang="zh-CN" sz="2400" b="1"/>
              <a:t>Click to edit Master text styles</a:t>
            </a:r>
            <a:endParaRPr lang="zh-CN" altLang="en-US" sz="2400" b="1"/>
          </a:p>
        </p:txBody>
      </p:sp>
      <p:sp>
        <p:nvSpPr>
          <p:cNvPr id="63" name="文本框"/>
          <p:cNvSpPr>
            <a:spLocks xmlns:a="http://schemas.openxmlformats.org/drawingml/2006/main" noGrp="1"/>
          </p:cNvSpPr>
          <p:nvPr>
            <p:ph type="body" idx="4"/>
          </p:nvPr>
        </p:nvSpPr>
        <p:spPr>
          <a:xfrm xmlns:a="http://schemas.openxmlformats.org/drawingml/2006/main" rot="0">
            <a:off x="6172200" y="2505075"/>
            <a:ext cx="5183187" cy="3684587"/>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r>
              <a:rPr lang="en-US" altLang="zh-CN"/>
              <a:t>Click to edit Master text styles</a:t>
            </a:r>
            <a:endParaRPr lang="en-US" altLang="zh-CN"/>
          </a:p>
          <a:p xmlns:a="http://schemas.openxmlformats.org/drawingml/2006/main">
            <a:pPr lvl="1"/>
            <a:r>
              <a:rPr lang="en-US" altLang="zh-CN"/>
              <a:t>Second level</a:t>
            </a:r>
            <a:endParaRPr lang="en-US" altLang="zh-CN"/>
          </a:p>
          <a:p xmlns:a="http://schemas.openxmlformats.org/drawingml/2006/main">
            <a:pPr lvl="2"/>
            <a:r>
              <a:rPr lang="en-US" altLang="zh-CN"/>
              <a:t>Third level</a:t>
            </a:r>
            <a:endParaRPr lang="en-US" altLang="zh-CN"/>
          </a:p>
          <a:p xmlns:a="http://schemas.openxmlformats.org/drawingml/2006/main">
            <a:pPr lvl="3"/>
            <a:r>
              <a:rPr lang="en-US" altLang="zh-CN"/>
              <a:t>Fourth level</a:t>
            </a:r>
            <a:endParaRPr lang="en-US" altLang="zh-CN"/>
          </a:p>
          <a:p xmlns:a="http://schemas.openxmlformats.org/drawingml/2006/main">
            <a:pPr lvl="4"/>
            <a:r>
              <a:rPr lang="en-US" altLang="zh-CN"/>
              <a:t>Fifth level</a:t>
            </a:r>
            <a:endParaRPr lang="zh-CN" altLang="en-US"/>
          </a:p>
        </p:txBody>
      </p:sp>
      <p:sp>
        <p:nvSpPr>
          <p:cNvPr id="64" name="文本框"/>
          <p:cNvSpPr>
            <a:spLocks xmlns:a="http://schemas.openxmlformats.org/drawingml/2006/main" noGrp="1"/>
          </p:cNvSpPr>
          <p:nvPr>
            <p:ph type="dt" idx="10"/>
          </p:nvPr>
        </p:nvSpPr>
        <p:spPr>
          <a:xfrm xmlns:a="http://schemas.openxmlformats.org/drawingml/2006/main" rot="0">
            <a:off x="838200" y="6356349"/>
            <a:ext cx="2743200" cy="365125"/>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l"/>
            <a:endParaRPr lang="zh-CN" altLang="en-US" sz="1200">
              <a:solidFill>
                <a:srgbClr val="898989"/>
              </a:solidFill>
              <a:latin typeface="Calibri" pitchFamily="0" charset="0"/>
              <a:ea typeface="宋体" pitchFamily="0" charset="0"/>
              <a:cs typeface="Calibri" pitchFamily="0" charset="0"/>
            </a:endParaRPr>
          </a:p>
        </p:txBody>
      </p:sp>
      <p:sp>
        <p:nvSpPr>
          <p:cNvPr id="65" name="文本框"/>
          <p:cNvSpPr>
            <a:spLocks xmlns:a="http://schemas.openxmlformats.org/drawingml/2006/main" noGrp="1"/>
          </p:cNvSpPr>
          <p:nvPr>
            <p:ph type="ftr"/>
          </p:nvPr>
        </p:nvSpPr>
        <p:spPr>
          <a:xfrm xmlns:a="http://schemas.openxmlformats.org/drawingml/2006/main" rot="0">
            <a:off x="4038600" y="6356349"/>
            <a:ext cx="4114800" cy="365125"/>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ctr"/>
            <a:endParaRPr lang="zh-CN" altLang="en-US" sz="1200">
              <a:solidFill>
                <a:srgbClr val="898989"/>
              </a:solidFill>
              <a:latin typeface="Calibri" pitchFamily="0" charset="0"/>
              <a:ea typeface="宋体" pitchFamily="0" charset="0"/>
              <a:cs typeface="Calibri" pitchFamily="0" charset="0"/>
            </a:endParaRPr>
          </a:p>
        </p:txBody>
      </p:sp>
      <p:sp>
        <p:nvSpPr>
          <p:cNvPr id="66" name="文本框"/>
          <p:cNvSpPr>
            <a:spLocks xmlns:a="http://schemas.openxmlformats.org/drawingml/2006/main" noGrp="1"/>
          </p:cNvSpPr>
          <p:nvPr>
            <p:ph type="sldNum"/>
          </p:nvPr>
        </p:nvSpPr>
        <p:spPr>
          <a:xfrm xmlns:a="http://schemas.openxmlformats.org/drawingml/2006/main" rot="0">
            <a:off x="8610600" y="6356349"/>
            <a:ext cx="2743200" cy="365125"/>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222163226"/>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 name="文本框"/>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3" name="文本框"/>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4" name="文本框"/>
          <p:cNvSpPr>
            <a:spLocks noGrp="1"/>
          </p:cNvSpPr>
          <p:nvPr>
            <p:ph type="dt" idx="2"/>
          </p:nvPr>
        </p:nvSpPr>
        <p:spPr>
          <a:xfrm rot="0">
            <a:off x="838200" y="6356349"/>
            <a:ext cx="2743200" cy="365125"/>
          </a:xfrm>
          <a:prstGeom prst="rect"/>
          <a:noFill/>
          <a:ln w="12700" cmpd="sng" cap="flat">
            <a:noFill/>
            <a:prstDash val="solid"/>
            <a:miter/>
          </a:ln>
        </p:spPr>
        <p:txBody>
          <a:bodyPr vert="horz" wrap="square" lIns="91440" tIns="45720" rIns="91440" bIns="45720" anchor="ctr" anchorCtr="0">
            <a:prstTxWarp prst="textNoShape"/>
          </a:bodyPr>
          <a:lstStyle/>
          <a:p>
            <a:pPr algn="l"/>
            <a:fld id="{CAD2D6BD-DE1B-4B5F-8B41-2702339687B9}" type="datetime1">
              <a:rPr lang="en-US" altLang="zh-CN" sz="1200">
                <a:solidFill>
                  <a:srgbClr val="898989"/>
                </a:solidFill>
                <a:latin typeface="Calibri" pitchFamily="0" charset="0"/>
                <a:ea typeface="宋体" pitchFamily="0" charset="0"/>
                <a:cs typeface="Calibri" pitchFamily="0" charset="0"/>
              </a:rPr>
              <a:t>7/11/2023</a:t>
            </a:fld>
            <a:endParaRPr lang="zh-CN" altLang="en-US" sz="1200">
              <a:solidFill>
                <a:srgbClr val="898989"/>
              </a:solidFill>
              <a:latin typeface="Calibri" pitchFamily="0" charset="0"/>
              <a:ea typeface="宋体" pitchFamily="0" charset="0"/>
              <a:cs typeface="Calibri" pitchFamily="0" charset="0"/>
            </a:endParaRPr>
          </a:p>
        </p:txBody>
      </p:sp>
      <p:sp>
        <p:nvSpPr>
          <p:cNvPr id="5" name="文本框"/>
          <p:cNvSpPr>
            <a:spLocks noGrp="1"/>
          </p:cNvSpPr>
          <p:nvPr>
            <p:ph type="ftr" idx="3"/>
          </p:nvPr>
        </p:nvSpPr>
        <p:spPr>
          <a:xfrm rot="0">
            <a:off x="4038600" y="6356349"/>
            <a:ext cx="4114800" cy="365125"/>
          </a:xfrm>
          <a:prstGeom prst="rect"/>
          <a:noFill/>
          <a:ln w="12700"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898989"/>
              </a:solidFill>
              <a:latin typeface="Calibri" pitchFamily="0" charset="0"/>
              <a:ea typeface="宋体" pitchFamily="0" charset="0"/>
              <a:cs typeface="Calibri" pitchFamily="0" charset="0"/>
            </a:endParaRPr>
          </a:p>
        </p:txBody>
      </p:sp>
      <p:sp>
        <p:nvSpPr>
          <p:cNvPr id="6" name="文本框"/>
          <p:cNvSpPr>
            <a:spLocks noGrp="1"/>
          </p:cNvSpPr>
          <p:nvPr>
            <p:ph type="sldNum" idx="4"/>
          </p:nvPr>
        </p:nvSpPr>
        <p:spPr>
          <a:xfrm rot="0">
            <a:off x="8610600" y="6356349"/>
            <a:ext cx="2743200" cy="365125"/>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1542789528"/>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hf sldNum="0" hdr="0" ftr="0" dt="0"/>
  <p:txStyles>
    <p:titleStyle>
      <a:lvl1pPr algn="l" defTabSz="914400" eaLnBrk="1" fontAlgn="auto" latinLnBrk="0" hangingPunct="1">
        <a:lnSpc>
          <a:spcPct val="90000"/>
        </a:lnSpc>
        <a:spcBef>
          <a:spcPts val="0"/>
        </a:spcBef>
        <a:buNone/>
        <a:defRPr sz="4400" kern="1200">
          <a:solidFill>
            <a:schemeClr val="tx1"/>
          </a:solidFill>
          <a:latin typeface="Calibri Light" pitchFamily="0" charset="0"/>
          <a:ea typeface="宋体" pitchFamily="0" charset="0"/>
          <a:cs typeface="Calibri Light" pitchFamily="0" charset="0"/>
        </a:defRPr>
      </a:lvl1pPr>
    </p:titleStyle>
    <p:bodyStyle>
      <a:lvl1pPr marL="228600" indent="-228600" algn="l" defTabSz="914400" eaLnBrk="1" fontAlgn="auto" latinLnBrk="0" hangingPunct="1">
        <a:lnSpc>
          <a:spcPct val="90000"/>
        </a:lnSpc>
        <a:spcBef>
          <a:spcPts val="1000"/>
        </a:spcBef>
        <a:buFont typeface="Arial" pitchFamily="34" charset="0"/>
        <a:buChar char="•"/>
        <a:defRPr sz="2800" kern="1200">
          <a:solidFill>
            <a:schemeClr val="tx1"/>
          </a:solidFill>
          <a:latin typeface="Calibri" pitchFamily="0" charset="0"/>
          <a:ea typeface="宋体" pitchFamily="0" charset="0"/>
          <a:cs typeface="Calibri" pitchFamily="0" charset="0"/>
        </a:defRPr>
      </a:lvl1pPr>
      <a:lvl2pPr marL="685800" indent="-228600" algn="l" defTabSz="914400" eaLnBrk="1" fontAlgn="auto" latinLnBrk="0" hangingPunct="1">
        <a:lnSpc>
          <a:spcPct val="90000"/>
        </a:lnSpc>
        <a:spcBef>
          <a:spcPts val="500"/>
        </a:spcBef>
        <a:buFont typeface="Arial" pitchFamily="34" charset="0"/>
        <a:buChar char="•"/>
        <a:defRPr sz="2400" kern="1200">
          <a:solidFill>
            <a:schemeClr val="tx1"/>
          </a:solidFill>
          <a:latin typeface="Calibri" pitchFamily="0" charset="0"/>
          <a:ea typeface="宋体" pitchFamily="0" charset="0"/>
          <a:cs typeface="Calibri" pitchFamily="0" charset="0"/>
        </a:defRPr>
      </a:lvl2pPr>
      <a:lvl3pPr marL="1143000" indent="-228600" algn="l" defTabSz="914400" eaLnBrk="1" fontAlgn="auto" latinLnBrk="0" hangingPunct="1">
        <a:lnSpc>
          <a:spcPct val="90000"/>
        </a:lnSpc>
        <a:spcBef>
          <a:spcPts val="500"/>
        </a:spcBef>
        <a:buFont typeface="Arial" pitchFamily="34" charset="0"/>
        <a:buChar char="•"/>
        <a:defRPr sz="2000" kern="1200">
          <a:solidFill>
            <a:schemeClr val="tx1"/>
          </a:solidFill>
          <a:latin typeface="Calibri" pitchFamily="0" charset="0"/>
          <a:ea typeface="宋体" pitchFamily="0" charset="0"/>
          <a:cs typeface="Calibri" pitchFamily="0" charset="0"/>
        </a:defRPr>
      </a:lvl3pPr>
      <a:lvl4pPr marL="16002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Calibri" pitchFamily="0" charset="0"/>
          <a:ea typeface="宋体" pitchFamily="0" charset="0"/>
          <a:cs typeface="Calibri" pitchFamily="0" charset="0"/>
        </a:defRPr>
      </a:lvl4pPr>
      <a:lvl5pPr marL="20574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Calibri" pitchFamily="0" charset="0"/>
          <a:ea typeface="宋体" pitchFamily="0" charset="0"/>
          <a:cs typeface="Calibri" pitchFamily="0" charset="0"/>
        </a:defRPr>
      </a:lvl5pPr>
      <a:lvl6pPr marL="25146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Calibri" pitchFamily="0" charset="0"/>
          <a:ea typeface="宋体" pitchFamily="0" charset="0"/>
          <a:cs typeface="Calibri" pitchFamily="0" charset="0"/>
        </a:defRPr>
      </a:lvl6pPr>
      <a:lvl7pPr marL="29718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Calibri" pitchFamily="0" charset="0"/>
          <a:ea typeface="宋体" pitchFamily="0" charset="0"/>
          <a:cs typeface="Calibri" pitchFamily="0" charset="0"/>
        </a:defRPr>
      </a:lvl7pPr>
      <a:lvl8pPr marL="34290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Calibri" pitchFamily="0" charset="0"/>
          <a:ea typeface="宋体" pitchFamily="0" charset="0"/>
          <a:cs typeface="Calibri" pitchFamily="0" charset="0"/>
        </a:defRPr>
      </a:lvl8pPr>
      <a:lvl9pPr marL="34290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Calibri" pitchFamily="0" charset="0"/>
          <a:ea typeface="宋体" pitchFamily="0" charset="0"/>
          <a:cs typeface="Calibri"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2.jpeg"/><Relationship Id="rId2" Type="http://schemas.openxmlformats.org/officeDocument/2006/relationships/slideLayout" Target="../slideLayouts/slideLayout12.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3.jpeg"/><Relationship Id="rId2" Type="http://schemas.openxmlformats.org/officeDocument/2006/relationships/slideLayout" Target="../slideLayouts/slideLayout12.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5.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useBgFill="1">
        <p:nvSpPr>
          <p:cNvPr id="18" name="矩形"/>
          <p:cNvSpPr>
            <a:spLocks noChangeAspect="1"/>
          </p:cNvSpPr>
          <p:nvPr/>
        </p:nvSpPr>
        <p:spPr>
          <a:xfrm rot="0">
            <a:off x="0" y="0"/>
            <a:ext cx="12192000" cy="6858000"/>
          </a:xfrm>
          <a:prstGeom prst="rect"/>
          <a:ln w="12700" cmpd="sng" cap="flat">
            <a:noFill/>
            <a:prstDash val="solid"/>
            <a:round/>
          </a:ln>
        </p:spPr>
      </p:sp>
      <p:pic>
        <p:nvPicPr>
          <p:cNvPr id="19" name="图片"/>
          <p:cNvPicPr>
            <a:picLocks noChangeAspect="1"/>
          </p:cNvPicPr>
          <p:nvPr/>
        </p:nvPicPr>
        <p:blipFill>
          <a:blip r:embed="rId1" cstate="print"/>
          <a:srcRect t="23986"/>
          <a:stretch>
            <a:fillRect/>
          </a:stretch>
        </p:blipFill>
        <p:spPr>
          <a:xfrm rot="0">
            <a:off x="20" y="10"/>
            <a:ext cx="12191981" cy="6857990"/>
          </a:xfrm>
          <a:prstGeom prst="rect"/>
          <a:noFill/>
          <a:ln w="12700" cmpd="sng" cap="flat">
            <a:noFill/>
            <a:prstDash val="solid"/>
            <a:miter/>
          </a:ln>
        </p:spPr>
      </p:pic>
      <p:sp>
        <p:nvSpPr>
          <p:cNvPr id="20" name="矩形"/>
          <p:cNvSpPr>
            <a:spLocks noChangeAspect="1"/>
          </p:cNvSpPr>
          <p:nvPr/>
        </p:nvSpPr>
        <p:spPr>
          <a:xfrm rot="16200000">
            <a:off x="3799865" y="-1524510"/>
            <a:ext cx="4592270" cy="12192002"/>
          </a:xfrm>
          <a:prstGeom prst="rect"/>
          <a:gradFill rotWithShape="1">
            <a:gsLst>
              <a:gs pos="35000">
                <a:srgbClr val="000000">
                  <a:alpha val="45882"/>
                </a:srgbClr>
              </a:gs>
              <a:gs pos="21000">
                <a:srgbClr val="000000">
                  <a:alpha val="29803"/>
                </a:srgbClr>
              </a:gs>
              <a:gs pos="0">
                <a:srgbClr val="000000">
                  <a:alpha val="0"/>
                </a:srgbClr>
              </a:gs>
              <a:gs pos="100000">
                <a:srgbClr val="000000">
                  <a:alpha val="89803"/>
                </a:srgbClr>
              </a:gs>
            </a:gsLst>
            <a:lin ang="10800000" scaled="1"/>
          </a:gradFill>
          <a:ln w="12700" cmpd="sng" cap="flat">
            <a:noFill/>
            <a:prstDash val="solid"/>
            <a:round/>
          </a:ln>
        </p:spPr>
      </p:sp>
      <p:sp>
        <p:nvSpPr>
          <p:cNvPr id="21" name="文本框"/>
          <p:cNvSpPr>
            <a:spLocks noGrp="1"/>
          </p:cNvSpPr>
          <p:nvPr>
            <p:ph type="ctrTitle"/>
          </p:nvPr>
        </p:nvSpPr>
        <p:spPr>
          <a:xfrm rot="0">
            <a:off x="404552" y="3091928"/>
            <a:ext cx="9078562" cy="2387600"/>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90000"/>
              </a:lnSpc>
              <a:spcBef>
                <a:spcPts val="0"/>
              </a:spcBef>
              <a:spcAft>
                <a:spcPts val="0"/>
              </a:spcAft>
              <a:buNone/>
            </a:pPr>
            <a:r>
              <a:rPr lang="en-US" altLang="zh-CN" sz="6100" b="0" i="0" u="none" strike="noStrike" kern="1200" cap="none" spc="0" baseline="0">
                <a:solidFill>
                  <a:schemeClr val="bg1"/>
                </a:solidFill>
                <a:latin typeface="Calibri Light" pitchFamily="0" charset="0"/>
                <a:ea typeface="宋体" pitchFamily="0" charset="0"/>
                <a:cs typeface="Lucida Sans"/>
              </a:rPr>
              <a:t>HUMAN RESOURCE MANAGEMENT (LCMB7000)</a:t>
            </a:r>
            <a:endParaRPr lang="zh-CN" altLang="en-US" sz="6100" b="0" i="0" u="none" strike="noStrike" kern="1200" cap="none" spc="0" baseline="0">
              <a:solidFill>
                <a:schemeClr val="bg1"/>
              </a:solidFill>
              <a:latin typeface="Calibri Light" pitchFamily="0" charset="0"/>
              <a:ea typeface="宋体" pitchFamily="0" charset="0"/>
              <a:cs typeface="Lucida Sans"/>
            </a:endParaRPr>
          </a:p>
        </p:txBody>
      </p:sp>
      <p:sp>
        <p:nvSpPr>
          <p:cNvPr id="22" name="文本框"/>
          <p:cNvSpPr>
            <a:spLocks noGrp="1"/>
          </p:cNvSpPr>
          <p:nvPr>
            <p:ph type="subTitle" idx="1"/>
          </p:nvPr>
        </p:nvSpPr>
        <p:spPr>
          <a:xfrm rot="0">
            <a:off x="404552" y="5624944"/>
            <a:ext cx="9078562" cy="592975"/>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1000"/>
              </a:spcBef>
              <a:spcAft>
                <a:spcPts val="0"/>
              </a:spcAft>
              <a:buNone/>
            </a:pPr>
            <a:endParaRPr lang="zh-CN" altLang="en-US" sz="2400" b="0" i="0" u="none" strike="noStrike" kern="1200" cap="none" spc="0" baseline="0">
              <a:solidFill>
                <a:schemeClr val="bg1"/>
              </a:solidFill>
              <a:latin typeface="Calibri" pitchFamily="0" charset="0"/>
              <a:ea typeface="宋体" pitchFamily="0" charset="0"/>
              <a:cs typeface="Lucida Sans"/>
            </a:endParaRPr>
          </a:p>
        </p:txBody>
      </p:sp>
      <p:sp>
        <p:nvSpPr>
          <p:cNvPr id="23" name="圆角矩形"/>
          <p:cNvSpPr>
            <a:spLocks noChangeAspect="1"/>
          </p:cNvSpPr>
          <p:nvPr/>
        </p:nvSpPr>
        <p:spPr>
          <a:xfrm rot="0">
            <a:off x="0" y="5575038"/>
            <a:ext cx="9785897" cy="685800"/>
          </a:xfrm>
          <a:prstGeom prst="roundRect">
            <a:avLst>
              <a:gd name="adj" fmla="val 0"/>
            </a:avLst>
          </a:prstGeom>
          <a:solidFill>
            <a:schemeClr val="accent2"/>
          </a:solidFill>
          <a:ln w="12700" cmpd="sng" cap="flat">
            <a:noFill/>
            <a:prstDash val="solid"/>
            <a:round/>
          </a:ln>
        </p:spPr>
      </p:sp>
    </p:spTree>
    <p:extLst>
      <p:ext uri="{BB962C8B-B14F-4D97-AF65-F5344CB8AC3E}">
        <p14:creationId xmlns:p14="http://schemas.microsoft.com/office/powerpoint/2010/main" val="243763217"/>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51" name="文本框"/>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algn="ctr">
              <a:buFont typeface="Droid Sans" pitchFamily="0" charset="0"/>
              <a:buChar char="●"/>
            </a:pPr>
            <a:r>
              <a:rPr lang="en-US" altLang="zh-CN"/>
              <a:t>NAME :- Reeyal Kumar Patel </a:t>
            </a:r>
            <a:endParaRPr lang="en-US" altLang="zh-CN"/>
          </a:p>
          <a:p>
            <a:pPr algn="ctr">
              <a:buFont typeface="Droid Sans" pitchFamily="0" charset="0"/>
              <a:buChar char="●"/>
            </a:pPr>
            <a:r>
              <a:rPr lang="en-US" altLang="zh-CN"/>
              <a:t>module name :- HRM</a:t>
            </a:r>
            <a:endParaRPr lang="en-US" altLang="zh-CN"/>
          </a:p>
          <a:p>
            <a:pPr indent="0" algn="ctr">
              <a:buNone/>
            </a:pPr>
            <a:r>
              <a:rPr lang="en-US" altLang="zh-CN"/>
              <a:t>Module code :- LLLCMB7000</a:t>
            </a:r>
            <a:endParaRPr lang="en-US" altLang="zh-CN"/>
          </a:p>
          <a:p>
            <a:pPr indent="0" algn="ctr">
              <a:buNone/>
            </a:pPr>
            <a:r>
              <a:rPr lang="en-US" altLang="zh-CN"/>
              <a:t>student ID :- 2244445</a:t>
            </a:r>
            <a:endParaRPr lang="zh-CN" altLang="en-US"/>
          </a:p>
        </p:txBody>
      </p:sp>
    </p:spTree>
    <p:extLst>
      <p:ext uri="{BB962C8B-B14F-4D97-AF65-F5344CB8AC3E}">
        <p14:creationId xmlns:p14="http://schemas.microsoft.com/office/powerpoint/2010/main" val="22509450"/>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useBgFill="1">
        <p:nvSpPr>
          <p:cNvPr id="29" name="矩形"/>
          <p:cNvSpPr>
            <a:spLocks noChangeAspect="1"/>
          </p:cNvSpPr>
          <p:nvPr/>
        </p:nvSpPr>
        <p:spPr>
          <a:xfrm rot="0">
            <a:off x="305" y="0"/>
            <a:ext cx="12191694" cy="6858000"/>
          </a:xfrm>
          <a:prstGeom prst="rect"/>
          <a:ln w="12700" cmpd="sng" cap="flat">
            <a:noFill/>
            <a:prstDash val="solid"/>
            <a:round/>
          </a:ln>
        </p:spPr>
      </p:sp>
      <p:pic>
        <p:nvPicPr>
          <p:cNvPr id="30" name="图片" descr="3D rendering of game pieces tied together with a rope"/>
          <p:cNvPicPr>
            <a:picLocks noChangeAspect="1"/>
          </p:cNvPicPr>
          <p:nvPr/>
        </p:nvPicPr>
        <p:blipFill>
          <a:blip r:embed="rId1" cstate="print"/>
          <a:srcRect t="8073" b="1" r="1"/>
          <a:stretch>
            <a:fillRect/>
          </a:stretch>
        </p:blipFill>
        <p:spPr>
          <a:xfrm rot="0">
            <a:off x="20" y="10"/>
            <a:ext cx="9947063" cy="6857990"/>
          </a:xfrm>
          <a:prstGeom prst="rect"/>
          <a:noFill/>
          <a:ln w="12700" cmpd="sng" cap="flat">
            <a:noFill/>
            <a:prstDash val="solid"/>
            <a:miter/>
          </a:ln>
        </p:spPr>
      </p:pic>
      <p:sp>
        <p:nvSpPr>
          <p:cNvPr id="31" name="曲线"/>
          <p:cNvSpPr>
            <a:spLocks noChangeAspect="1"/>
          </p:cNvSpPr>
          <p:nvPr/>
        </p:nvSpPr>
        <p:spPr>
          <a:xfrm flipH="1" rot="0">
            <a:off x="6986049" y="0"/>
            <a:ext cx="5205951" cy="6858000"/>
          </a:xfrm>
          <a:custGeom>
            <a:gdLst>
              <a:gd name="T1" fmla="*/ 0 w 21600"/>
              <a:gd name="T2" fmla="*/ 0 h 21600"/>
              <a:gd name="T3" fmla="*/ 21600 w 21600"/>
              <a:gd name="T4" fmla="*/ 21600 h 21600"/>
            </a:gdLst>
            <a:rect l="T1" t="T2" r="T3" b="T4"/>
            <a:pathLst>
              <a:path w="21600" h="21600">
                <a:moveTo>
                  <a:pt x="0" y="0"/>
                </a:moveTo>
                <a:lnTo>
                  <a:pt x="7093" y="0"/>
                </a:lnTo>
                <a:lnTo>
                  <a:pt x="10329" y="0"/>
                </a:lnTo>
                <a:lnTo>
                  <a:pt x="14865" y="0"/>
                </a:lnTo>
                <a:lnTo>
                  <a:pt x="14957" y="47"/>
                </a:lnTo>
                <a:cubicBezTo>
                  <a:pt x="19219" y="2376"/>
                  <a:pt x="21600" y="6592"/>
                  <a:pt x="21600" y="11406"/>
                </a:cubicBezTo>
                <a:cubicBezTo>
                  <a:pt x="21600" y="15650"/>
                  <a:pt x="17746" y="17646"/>
                  <a:pt x="13823" y="20078"/>
                </a:cubicBezTo>
                <a:cubicBezTo>
                  <a:pt x="13108" y="20520"/>
                  <a:pt x="12400" y="20954"/>
                  <a:pt x="11679" y="21356"/>
                </a:cubicBezTo>
                <a:lnTo>
                  <a:pt x="11215" y="21600"/>
                </a:lnTo>
                <a:lnTo>
                  <a:pt x="10329" y="21600"/>
                </a:lnTo>
                <a:lnTo>
                  <a:pt x="7093" y="21600"/>
                </a:lnTo>
                <a:lnTo>
                  <a:pt x="0" y="21600"/>
                </a:lnTo>
                <a:close/>
              </a:path>
            </a:pathLst>
          </a:custGeom>
          <a:solidFill>
            <a:srgbClr val="FFFFFF">
              <a:alpha val="60000"/>
            </a:srgbClr>
          </a:solidFill>
          <a:ln w="12700" cmpd="sng" cap="flat">
            <a:noFill/>
            <a:prstDash val="solid"/>
            <a:round/>
          </a:ln>
        </p:spPr>
      </p:sp>
      <p:sp useBgFill="1">
        <p:nvSpPr>
          <p:cNvPr id="32" name="曲线"/>
          <p:cNvSpPr>
            <a:spLocks noChangeAspect="1"/>
          </p:cNvSpPr>
          <p:nvPr/>
        </p:nvSpPr>
        <p:spPr>
          <a:xfrm rot="0">
            <a:off x="7148226" y="0"/>
            <a:ext cx="5043774" cy="6858000"/>
          </a:xfrm>
          <a:custGeom>
            <a:gdLst>
              <a:gd name="T1" fmla="*/ 0 w 21600"/>
              <a:gd name="T2" fmla="*/ 0 h 21600"/>
              <a:gd name="T3" fmla="*/ 21600 w 21600"/>
              <a:gd name="T4" fmla="*/ 21600 h 21600"/>
            </a:gdLst>
            <a:rect l="T1" t="T2" r="T3" b="T4"/>
            <a:pathLst>
              <a:path w="21600" h="21600">
                <a:moveTo>
                  <a:pt x="7061" y="0"/>
                </a:moveTo>
                <a:lnTo>
                  <a:pt x="11818" y="0"/>
                </a:lnTo>
                <a:lnTo>
                  <a:pt x="14471" y="0"/>
                </a:lnTo>
                <a:lnTo>
                  <a:pt x="15212" y="0"/>
                </a:lnTo>
                <a:lnTo>
                  <a:pt x="19773" y="0"/>
                </a:lnTo>
                <a:lnTo>
                  <a:pt x="20496" y="0"/>
                </a:lnTo>
                <a:lnTo>
                  <a:pt x="21327" y="0"/>
                </a:lnTo>
                <a:lnTo>
                  <a:pt x="21600" y="0"/>
                </a:lnTo>
                <a:lnTo>
                  <a:pt x="21600" y="21600"/>
                </a:lnTo>
                <a:lnTo>
                  <a:pt x="21327" y="21600"/>
                </a:lnTo>
                <a:lnTo>
                  <a:pt x="20496" y="21600"/>
                </a:lnTo>
                <a:lnTo>
                  <a:pt x="19773" y="21600"/>
                </a:lnTo>
                <a:lnTo>
                  <a:pt x="15212" y="21600"/>
                </a:lnTo>
                <a:lnTo>
                  <a:pt x="14471" y="21600"/>
                </a:lnTo>
                <a:lnTo>
                  <a:pt x="11818" y="21600"/>
                </a:lnTo>
                <a:lnTo>
                  <a:pt x="10889" y="21600"/>
                </a:lnTo>
                <a:lnTo>
                  <a:pt x="10403" y="21356"/>
                </a:lnTo>
                <a:cubicBezTo>
                  <a:pt x="9646" y="20954"/>
                  <a:pt x="8904" y="20520"/>
                  <a:pt x="8155" y="20078"/>
                </a:cubicBezTo>
                <a:cubicBezTo>
                  <a:pt x="4040" y="17646"/>
                  <a:pt x="0" y="15650"/>
                  <a:pt x="0" y="11406"/>
                </a:cubicBezTo>
                <a:cubicBezTo>
                  <a:pt x="0" y="6592"/>
                  <a:pt x="2496" y="2376"/>
                  <a:pt x="6965" y="47"/>
                </a:cubicBezTo>
                <a:close/>
              </a:path>
            </a:pathLst>
          </a:custGeom>
          <a:ln w="12700" cmpd="sng" cap="flat">
            <a:noFill/>
            <a:prstDash val="solid"/>
            <a:round/>
          </a:ln>
        </p:spPr>
      </p:sp>
      <p:sp>
        <p:nvSpPr>
          <p:cNvPr id="33" name="曲线"/>
          <p:cNvSpPr>
            <a:spLocks noChangeAspect="1"/>
          </p:cNvSpPr>
          <p:nvPr/>
        </p:nvSpPr>
        <p:spPr>
          <a:xfrm flipH="1" rot="0">
            <a:off x="6697013" y="0"/>
            <a:ext cx="2529722" cy="6858000"/>
          </a:xfrm>
          <a:custGeom>
            <a:gdLst>
              <a:gd name="T1" fmla="*/ 0 w 21600"/>
              <a:gd name="T2" fmla="*/ 0 h 21600"/>
              <a:gd name="T3" fmla="*/ 21600 w 21600"/>
              <a:gd name="T4" fmla="*/ 21600 h 21600"/>
            </a:gdLst>
            <a:rect l="T1" t="T2" r="T3" b="T4"/>
            <a:pathLst>
              <a:path w="21600" h="21600">
                <a:moveTo>
                  <a:pt x="10743" y="0"/>
                </a:moveTo>
                <a:lnTo>
                  <a:pt x="10891" y="0"/>
                </a:lnTo>
                <a:lnTo>
                  <a:pt x="11121" y="76"/>
                </a:lnTo>
                <a:cubicBezTo>
                  <a:pt x="18416" y="2695"/>
                  <a:pt x="22119" y="6903"/>
                  <a:pt x="21541" y="11585"/>
                </a:cubicBezTo>
                <a:cubicBezTo>
                  <a:pt x="20996" y="15989"/>
                  <a:pt x="12977" y="17929"/>
                  <a:pt x="4760" y="20319"/>
                </a:cubicBezTo>
                <a:cubicBezTo>
                  <a:pt x="3263" y="20754"/>
                  <a:pt x="1781" y="21180"/>
                  <a:pt x="277" y="21572"/>
                </a:cubicBezTo>
                <a:lnTo>
                  <a:pt x="166" y="21600"/>
                </a:lnTo>
                <a:lnTo>
                  <a:pt x="0" y="21600"/>
                </a:lnTo>
                <a:lnTo>
                  <a:pt x="121" y="21570"/>
                </a:lnTo>
                <a:cubicBezTo>
                  <a:pt x="1625" y="21178"/>
                  <a:pt x="3107" y="20751"/>
                  <a:pt x="4604" y="20316"/>
                </a:cubicBezTo>
                <a:cubicBezTo>
                  <a:pt x="12820" y="17926"/>
                  <a:pt x="20840" y="15986"/>
                  <a:pt x="21385" y="11583"/>
                </a:cubicBezTo>
                <a:cubicBezTo>
                  <a:pt x="21963" y="6900"/>
                  <a:pt x="18259" y="2692"/>
                  <a:pt x="10965" y="74"/>
                </a:cubicBezTo>
                <a:close/>
              </a:path>
            </a:pathLst>
          </a:custGeom>
          <a:solidFill>
            <a:srgbClr val="FFFFFF">
              <a:alpha val="70000"/>
            </a:srgbClr>
          </a:solidFill>
          <a:ln w="12700" cmpd="sng" cap="flat">
            <a:noFill/>
            <a:prstDash val="solid"/>
            <a:round/>
          </a:ln>
        </p:spPr>
      </p:sp>
      <p:sp>
        <p:nvSpPr>
          <p:cNvPr id="34" name="文本框"/>
          <p:cNvSpPr>
            <a:spLocks noGrp="1"/>
          </p:cNvSpPr>
          <p:nvPr>
            <p:ph type="title"/>
          </p:nvPr>
        </p:nvSpPr>
        <p:spPr>
          <a:xfrm rot="0">
            <a:off x="8046719" y="1045597"/>
            <a:ext cx="3633745" cy="1588422"/>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90000"/>
              </a:lnSpc>
              <a:spcBef>
                <a:spcPts val="0"/>
              </a:spcBef>
              <a:spcAft>
                <a:spcPts val="0"/>
              </a:spcAft>
              <a:buNone/>
            </a:pPr>
            <a:r>
              <a:rPr lang="en-US" altLang="zh-CN" sz="3600" b="0" i="0" u="none" strike="noStrike" kern="1200" cap="none" spc="0" baseline="0">
                <a:solidFill>
                  <a:schemeClr val="tx1"/>
                </a:solidFill>
                <a:latin typeface="Calibri Light" pitchFamily="0" charset="0"/>
                <a:ea typeface="宋体" pitchFamily="0" charset="0"/>
                <a:cs typeface="Lucida Sans"/>
              </a:rPr>
              <a:t>Content 	</a:t>
            </a:r>
            <a:endParaRPr lang="zh-CN" altLang="en-US" sz="3600" b="0" i="0" u="none" strike="noStrike" kern="1200" cap="none" spc="0" baseline="0">
              <a:solidFill>
                <a:schemeClr val="tx1"/>
              </a:solidFill>
              <a:latin typeface="Calibri Light" pitchFamily="0" charset="0"/>
              <a:ea typeface="宋体" pitchFamily="0" charset="0"/>
              <a:cs typeface="Lucida Sans"/>
            </a:endParaRPr>
          </a:p>
        </p:txBody>
      </p:sp>
      <p:sp>
        <p:nvSpPr>
          <p:cNvPr id="35" name="文本框"/>
          <p:cNvSpPr>
            <a:spLocks noGrp="1"/>
          </p:cNvSpPr>
          <p:nvPr>
            <p:ph type="body" idx="1"/>
          </p:nvPr>
        </p:nvSpPr>
        <p:spPr>
          <a:xfrm rot="0">
            <a:off x="8046719" y="2722729"/>
            <a:ext cx="3633747" cy="2700062"/>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1900" b="0" i="0" u="none" strike="noStrike" kern="1200" cap="none" spc="0" baseline="0">
                <a:solidFill>
                  <a:schemeClr val="tx1"/>
                </a:solidFill>
                <a:latin typeface="Calibri" pitchFamily="0" charset="0"/>
                <a:ea typeface="宋体" pitchFamily="0" charset="0"/>
                <a:cs typeface="Lucida Sans"/>
              </a:rPr>
              <a:t>Introduction </a:t>
            </a:r>
            <a:endParaRPr lang="en-US" altLang="zh-CN" sz="19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1900" b="0" i="0" u="none" strike="noStrike" kern="1200" cap="none" spc="0" baseline="0">
                <a:solidFill>
                  <a:schemeClr val="tx1"/>
                </a:solidFill>
                <a:latin typeface="Calibri" pitchFamily="0" charset="0"/>
                <a:ea typeface="宋体" pitchFamily="0" charset="0"/>
                <a:cs typeface="Lucida Sans"/>
              </a:rPr>
              <a:t>HR strategy deployed  in a public and a private sector organisation </a:t>
            </a:r>
            <a:endParaRPr lang="en-US" altLang="zh-CN" sz="19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1900" b="0" i="0" u="none" strike="noStrike" kern="1200" cap="none" spc="0" baseline="0">
                <a:solidFill>
                  <a:schemeClr val="tx1"/>
                </a:solidFill>
                <a:latin typeface="Calibri" pitchFamily="0" charset="0"/>
                <a:ea typeface="宋体" pitchFamily="0" charset="0"/>
                <a:cs typeface="Lucida Sans"/>
              </a:rPr>
              <a:t>Role of human resource management to support overall strategy </a:t>
            </a:r>
            <a:endParaRPr lang="en-US" altLang="zh-CN" sz="19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1900" b="0" i="0" u="none" strike="noStrike" kern="1200" cap="none" spc="0" baseline="0">
                <a:solidFill>
                  <a:schemeClr val="tx1"/>
                </a:solidFill>
                <a:latin typeface="Calibri" pitchFamily="0" charset="0"/>
                <a:ea typeface="宋体" pitchFamily="0" charset="0"/>
                <a:cs typeface="Lucida Sans"/>
              </a:rPr>
              <a:t>Model for linking HR strategy to competitive </a:t>
            </a:r>
            <a:endParaRPr lang="en-US" altLang="zh-CN" sz="19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90000"/>
              </a:lnSpc>
              <a:spcBef>
                <a:spcPts val="1000"/>
              </a:spcBef>
              <a:spcAft>
                <a:spcPts val="0"/>
              </a:spcAft>
              <a:buFont typeface="Arial" pitchFamily="34" charset="0"/>
              <a:buChar char="•"/>
            </a:pPr>
            <a:endParaRPr lang="zh-CN" altLang="en-US" sz="1900" b="0" i="0" u="none" strike="noStrike" kern="1200" cap="none" spc="0" baseline="0">
              <a:solidFill>
                <a:schemeClr val="tx1"/>
              </a:solidFill>
              <a:latin typeface="Calibri" pitchFamily="0" charset="0"/>
              <a:ea typeface="宋体" pitchFamily="0" charset="0"/>
              <a:cs typeface="Lucida Sans"/>
            </a:endParaRPr>
          </a:p>
        </p:txBody>
      </p:sp>
    </p:spTree>
    <p:extLst>
      <p:ext uri="{BB962C8B-B14F-4D97-AF65-F5344CB8AC3E}">
        <p14:creationId xmlns:p14="http://schemas.microsoft.com/office/powerpoint/2010/main" val="1046182874"/>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8" name="文本框"/>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000" b="0" i="0" u="none" strike="noStrike" kern="1200" cap="none" spc="0" baseline="0">
                <a:solidFill>
                  <a:schemeClr val="tx1"/>
                </a:solidFill>
                <a:latin typeface="Calibri Light" pitchFamily="0" charset="0"/>
                <a:ea typeface="宋体" pitchFamily="0" charset="0"/>
                <a:cs typeface="Lucida Sans"/>
              </a:rPr>
              <a:t>Introduction : Importance of HR strategy for overall business strategy  </a:t>
            </a:r>
            <a:br>
              <a:rPr lang="zh-CN" altLang="en-US" sz="4000" b="0" i="0" u="none" strike="noStrike" kern="1200" cap="none" spc="0" baseline="0">
                <a:solidFill>
                  <a:schemeClr val="tx1"/>
                </a:solidFill>
                <a:latin typeface="Calibri Light" pitchFamily="0" charset="0"/>
                <a:ea typeface="宋体" pitchFamily="0" charset="0"/>
                <a:cs typeface="Lucida Sans"/>
              </a:rPr>
            </a:br>
            <a:endParaRPr lang="zh-CN" altLang="en-US" sz="4000" b="0" i="0" u="none" strike="noStrike" kern="1200" cap="none" spc="0" baseline="0">
              <a:solidFill>
                <a:schemeClr val="tx1"/>
              </a:solidFill>
              <a:latin typeface="Calibri Light" pitchFamily="0" charset="0"/>
              <a:ea typeface="宋体" pitchFamily="0" charset="0"/>
              <a:cs typeface="Lucida Sans"/>
            </a:endParaRPr>
          </a:p>
        </p:txBody>
      </p:sp>
      <p:sp>
        <p:nvSpPr>
          <p:cNvPr id="39" name="直线"/>
          <p:cNvSpPr>
            <a:spLocks/>
          </p:cNvSpPr>
          <p:nvPr/>
        </p:nvSpPr>
        <p:spPr>
          <a:xfrm rot="0">
            <a:off x="838200" y="1827749"/>
            <a:ext cx="10515600" cy="0"/>
          </a:xfrm>
          <a:prstGeom prst="line"/>
          <a:solidFill>
            <a:srgbClr val="5B9BD5"/>
          </a:solidFill>
          <a:ln w="12700" cmpd="sng" cap="flat">
            <a:solidFill>
              <a:srgbClr val="5B9BD5"/>
            </a:solidFill>
            <a:prstDash val="solid"/>
            <a:miter/>
          </a:ln>
        </p:spPr>
      </p:sp>
      <p:sp>
        <p:nvSpPr>
          <p:cNvPr id="40" name="矩形"/>
          <p:cNvSpPr>
            <a:spLocks/>
          </p:cNvSpPr>
          <p:nvPr/>
        </p:nvSpPr>
        <p:spPr>
          <a:xfrm rot="0">
            <a:off x="838200" y="1827749"/>
            <a:ext cx="10515600" cy="724513"/>
          </a:xfrm>
          <a:prstGeom prst="rect"/>
          <a:noFill/>
          <a:ln w="12700" cmpd="sng" cap="flat">
            <a:noFill/>
            <a:prstDash val="solid"/>
            <a:round/>
          </a:ln>
        </p:spPr>
      </p:sp>
      <p:sp>
        <p:nvSpPr>
          <p:cNvPr id="41" name="矩形"/>
          <p:cNvSpPr>
            <a:spLocks/>
          </p:cNvSpPr>
          <p:nvPr/>
        </p:nvSpPr>
        <p:spPr>
          <a:xfrm rot="0">
            <a:off x="838200" y="1827749"/>
            <a:ext cx="10515600" cy="724513"/>
          </a:xfrm>
          <a:prstGeom prst="rect"/>
          <a:noFill/>
          <a:ln w="12700" cmpd="sng" cap="flat">
            <a:noFill/>
            <a:prstDash val="solid"/>
            <a:miter/>
          </a:ln>
        </p:spPr>
        <p:txBody>
          <a:bodyPr vert="horz" wrap="square" lIns="125729" tIns="125729" rIns="125729" bIns="125729" anchor="t" anchorCtr="0">
            <a:prstTxWarp prst="textNoShape"/>
          </a:bodyPr>
          <a:lstStyle/>
          <a:p>
            <a:pPr marL="0" indent="0" algn="l" defTabSz="1466850">
              <a:lnSpc>
                <a:spcPct val="90000"/>
              </a:lnSpc>
              <a:spcBef>
                <a:spcPts val="0"/>
              </a:spcBef>
              <a:spcAft>
                <a:spcPct val="35000"/>
              </a:spcAft>
              <a:buNone/>
            </a:pPr>
            <a:r>
              <a:rPr lang="en-US" altLang="zh-CN" sz="3300" b="0" i="0" u="none" strike="noStrike" kern="1200" cap="none" spc="0" baseline="0">
                <a:solidFill>
                  <a:schemeClr val="tx1"/>
                </a:solidFill>
                <a:latin typeface="Calibri" pitchFamily="0" charset="0"/>
                <a:ea typeface="宋体" pitchFamily="0" charset="0"/>
                <a:cs typeface="Calibri" pitchFamily="0" charset="0"/>
              </a:rPr>
              <a:t>Employee recruitment and employee retention </a:t>
            </a:r>
            <a:endParaRPr lang="zh-CN" altLang="en-US" sz="3300" b="0" i="0" u="none" strike="noStrike" kern="1200" cap="none" spc="0" baseline="0">
              <a:solidFill>
                <a:schemeClr val="tx1"/>
              </a:solidFill>
              <a:latin typeface="Calibri" pitchFamily="0" charset="0"/>
              <a:ea typeface="宋体" pitchFamily="0" charset="0"/>
              <a:cs typeface="Calibri" pitchFamily="0" charset="0"/>
            </a:endParaRPr>
          </a:p>
        </p:txBody>
      </p:sp>
      <p:sp>
        <p:nvSpPr>
          <p:cNvPr id="42" name="直线"/>
          <p:cNvSpPr>
            <a:spLocks/>
          </p:cNvSpPr>
          <p:nvPr/>
        </p:nvSpPr>
        <p:spPr>
          <a:xfrm rot="0">
            <a:off x="838200" y="2552264"/>
            <a:ext cx="10515600" cy="0"/>
          </a:xfrm>
          <a:prstGeom prst="line"/>
          <a:solidFill>
            <a:srgbClr val="5B9BD5"/>
          </a:solidFill>
          <a:ln w="12700" cmpd="sng" cap="flat">
            <a:solidFill>
              <a:srgbClr val="5B9BD5"/>
            </a:solidFill>
            <a:prstDash val="solid"/>
            <a:miter/>
          </a:ln>
        </p:spPr>
      </p:sp>
      <p:sp>
        <p:nvSpPr>
          <p:cNvPr id="43" name="矩形"/>
          <p:cNvSpPr>
            <a:spLocks/>
          </p:cNvSpPr>
          <p:nvPr/>
        </p:nvSpPr>
        <p:spPr>
          <a:xfrm rot="0">
            <a:off x="838200" y="2552264"/>
            <a:ext cx="10515600" cy="724513"/>
          </a:xfrm>
          <a:prstGeom prst="rect"/>
          <a:noFill/>
          <a:ln w="12700" cmpd="sng" cap="flat">
            <a:noFill/>
            <a:prstDash val="solid"/>
            <a:round/>
          </a:ln>
        </p:spPr>
      </p:sp>
      <p:sp>
        <p:nvSpPr>
          <p:cNvPr id="44" name="矩形"/>
          <p:cNvSpPr>
            <a:spLocks/>
          </p:cNvSpPr>
          <p:nvPr/>
        </p:nvSpPr>
        <p:spPr>
          <a:xfrm rot="0">
            <a:off x="838200" y="2552264"/>
            <a:ext cx="10515600" cy="724513"/>
          </a:xfrm>
          <a:prstGeom prst="rect"/>
          <a:noFill/>
          <a:ln w="12700" cmpd="sng" cap="flat">
            <a:noFill/>
            <a:prstDash val="solid"/>
            <a:miter/>
          </a:ln>
        </p:spPr>
        <p:txBody>
          <a:bodyPr vert="horz" wrap="square" lIns="125729" tIns="125729" rIns="125729" bIns="125729" anchor="t" anchorCtr="0">
            <a:prstTxWarp prst="textNoShape"/>
          </a:bodyPr>
          <a:lstStyle/>
          <a:p>
            <a:pPr marL="0" indent="0" algn="l" defTabSz="1466850">
              <a:lnSpc>
                <a:spcPct val="90000"/>
              </a:lnSpc>
              <a:spcBef>
                <a:spcPts val="0"/>
              </a:spcBef>
              <a:spcAft>
                <a:spcPct val="35000"/>
              </a:spcAft>
              <a:buNone/>
            </a:pPr>
            <a:r>
              <a:rPr lang="en-US" altLang="zh-CN" sz="3300" b="0" i="0" u="none" strike="noStrike" kern="1200" cap="none" spc="0" baseline="0">
                <a:solidFill>
                  <a:schemeClr val="tx1"/>
                </a:solidFill>
                <a:latin typeface="Calibri" pitchFamily="0" charset="0"/>
                <a:ea typeface="宋体" pitchFamily="0" charset="0"/>
                <a:cs typeface="Calibri" pitchFamily="0" charset="0"/>
              </a:rPr>
              <a:t>Training and development of the employees</a:t>
            </a:r>
            <a:endParaRPr lang="zh-CN" altLang="en-US" sz="3300" b="0" i="0" u="none" strike="noStrike" kern="1200" cap="none" spc="0" baseline="0">
              <a:solidFill>
                <a:schemeClr val="tx1"/>
              </a:solidFill>
              <a:latin typeface="Calibri" pitchFamily="0" charset="0"/>
              <a:ea typeface="宋体" pitchFamily="0" charset="0"/>
              <a:cs typeface="Calibri" pitchFamily="0" charset="0"/>
            </a:endParaRPr>
          </a:p>
        </p:txBody>
      </p:sp>
      <p:sp>
        <p:nvSpPr>
          <p:cNvPr id="45" name="直线"/>
          <p:cNvSpPr>
            <a:spLocks/>
          </p:cNvSpPr>
          <p:nvPr/>
        </p:nvSpPr>
        <p:spPr>
          <a:xfrm rot="0">
            <a:off x="838200" y="3276779"/>
            <a:ext cx="10515600" cy="0"/>
          </a:xfrm>
          <a:prstGeom prst="line"/>
          <a:solidFill>
            <a:srgbClr val="5B9BD5"/>
          </a:solidFill>
          <a:ln w="12700" cmpd="sng" cap="flat">
            <a:solidFill>
              <a:srgbClr val="5B9BD5"/>
            </a:solidFill>
            <a:prstDash val="solid"/>
            <a:miter/>
          </a:ln>
        </p:spPr>
      </p:sp>
      <p:sp>
        <p:nvSpPr>
          <p:cNvPr id="46" name="矩形"/>
          <p:cNvSpPr>
            <a:spLocks/>
          </p:cNvSpPr>
          <p:nvPr/>
        </p:nvSpPr>
        <p:spPr>
          <a:xfrm rot="0">
            <a:off x="838200" y="3276779"/>
            <a:ext cx="10515600" cy="724513"/>
          </a:xfrm>
          <a:prstGeom prst="rect"/>
          <a:noFill/>
          <a:ln w="12700" cmpd="sng" cap="flat">
            <a:noFill/>
            <a:prstDash val="solid"/>
            <a:round/>
          </a:ln>
        </p:spPr>
      </p:sp>
      <p:sp>
        <p:nvSpPr>
          <p:cNvPr id="47" name="矩形"/>
          <p:cNvSpPr>
            <a:spLocks/>
          </p:cNvSpPr>
          <p:nvPr/>
        </p:nvSpPr>
        <p:spPr>
          <a:xfrm rot="0">
            <a:off x="838200" y="3276779"/>
            <a:ext cx="10515600" cy="724513"/>
          </a:xfrm>
          <a:prstGeom prst="rect"/>
          <a:noFill/>
          <a:ln w="12700" cmpd="sng" cap="flat">
            <a:noFill/>
            <a:prstDash val="solid"/>
            <a:miter/>
          </a:ln>
        </p:spPr>
        <p:txBody>
          <a:bodyPr vert="horz" wrap="square" lIns="125729" tIns="125729" rIns="125729" bIns="125729" anchor="t" anchorCtr="0">
            <a:prstTxWarp prst="textNoShape"/>
          </a:bodyPr>
          <a:lstStyle/>
          <a:p>
            <a:pPr marL="0" indent="0" algn="l" defTabSz="1466850">
              <a:lnSpc>
                <a:spcPct val="90000"/>
              </a:lnSpc>
              <a:spcBef>
                <a:spcPts val="0"/>
              </a:spcBef>
              <a:spcAft>
                <a:spcPct val="35000"/>
              </a:spcAft>
              <a:buNone/>
            </a:pPr>
            <a:r>
              <a:rPr lang="en-US" altLang="zh-CN" sz="3300" b="0" i="0" u="none" strike="noStrike" kern="1200" cap="none" spc="0" baseline="0">
                <a:solidFill>
                  <a:schemeClr val="tx1"/>
                </a:solidFill>
                <a:latin typeface="Calibri" pitchFamily="0" charset="0"/>
                <a:ea typeface="宋体" pitchFamily="0" charset="0"/>
                <a:cs typeface="Calibri" pitchFamily="0" charset="0"/>
              </a:rPr>
              <a:t>Managing employee performance</a:t>
            </a:r>
            <a:endParaRPr lang="zh-CN" altLang="en-US" sz="3300" b="0" i="0" u="none" strike="noStrike" kern="1200" cap="none" spc="0" baseline="0">
              <a:solidFill>
                <a:schemeClr val="tx1"/>
              </a:solidFill>
              <a:latin typeface="Calibri" pitchFamily="0" charset="0"/>
              <a:ea typeface="宋体" pitchFamily="0" charset="0"/>
              <a:cs typeface="Calibri" pitchFamily="0" charset="0"/>
            </a:endParaRPr>
          </a:p>
        </p:txBody>
      </p:sp>
      <p:sp>
        <p:nvSpPr>
          <p:cNvPr id="48" name="直线"/>
          <p:cNvSpPr>
            <a:spLocks/>
          </p:cNvSpPr>
          <p:nvPr/>
        </p:nvSpPr>
        <p:spPr>
          <a:xfrm rot="0">
            <a:off x="838200" y="4001294"/>
            <a:ext cx="10515600" cy="0"/>
          </a:xfrm>
          <a:prstGeom prst="line"/>
          <a:solidFill>
            <a:srgbClr val="5B9BD5"/>
          </a:solidFill>
          <a:ln w="12700" cmpd="sng" cap="flat">
            <a:solidFill>
              <a:srgbClr val="5B9BD5"/>
            </a:solidFill>
            <a:prstDash val="solid"/>
            <a:miter/>
          </a:ln>
        </p:spPr>
      </p:sp>
      <p:sp>
        <p:nvSpPr>
          <p:cNvPr id="49" name="矩形"/>
          <p:cNvSpPr>
            <a:spLocks/>
          </p:cNvSpPr>
          <p:nvPr/>
        </p:nvSpPr>
        <p:spPr>
          <a:xfrm rot="0">
            <a:off x="838200" y="4001294"/>
            <a:ext cx="10515600" cy="724513"/>
          </a:xfrm>
          <a:prstGeom prst="rect"/>
          <a:noFill/>
          <a:ln w="12700" cmpd="sng" cap="flat">
            <a:noFill/>
            <a:prstDash val="solid"/>
            <a:round/>
          </a:ln>
        </p:spPr>
      </p:sp>
      <p:sp>
        <p:nvSpPr>
          <p:cNvPr id="50" name="矩形"/>
          <p:cNvSpPr>
            <a:spLocks/>
          </p:cNvSpPr>
          <p:nvPr/>
        </p:nvSpPr>
        <p:spPr>
          <a:xfrm rot="0">
            <a:off x="838200" y="4001294"/>
            <a:ext cx="10515600" cy="724513"/>
          </a:xfrm>
          <a:prstGeom prst="rect"/>
          <a:noFill/>
          <a:ln w="12700" cmpd="sng" cap="flat">
            <a:noFill/>
            <a:prstDash val="solid"/>
            <a:miter/>
          </a:ln>
        </p:spPr>
        <p:txBody>
          <a:bodyPr vert="horz" wrap="square" lIns="125729" tIns="125729" rIns="125729" bIns="125729" anchor="t" anchorCtr="0">
            <a:prstTxWarp prst="textNoShape"/>
          </a:bodyPr>
          <a:lstStyle/>
          <a:p>
            <a:pPr marL="0" indent="0" algn="l" defTabSz="1466850">
              <a:lnSpc>
                <a:spcPct val="90000"/>
              </a:lnSpc>
              <a:spcBef>
                <a:spcPts val="0"/>
              </a:spcBef>
              <a:spcAft>
                <a:spcPct val="35000"/>
              </a:spcAft>
              <a:buNone/>
            </a:pPr>
            <a:r>
              <a:rPr lang="en-US" altLang="zh-CN" sz="3300" b="0" i="0" u="none" strike="noStrike" kern="1200" cap="none" spc="0" baseline="0">
                <a:solidFill>
                  <a:schemeClr val="tx1"/>
                </a:solidFill>
                <a:latin typeface="Calibri" pitchFamily="0" charset="0"/>
                <a:ea typeface="宋体" pitchFamily="0" charset="0"/>
                <a:cs typeface="Calibri" pitchFamily="0" charset="0"/>
              </a:rPr>
              <a:t>Organisational culture and managing change</a:t>
            </a:r>
            <a:endParaRPr lang="zh-CN" altLang="en-US" sz="3300" b="0" i="0" u="none" strike="noStrike" kern="1200" cap="none" spc="0" baseline="0">
              <a:solidFill>
                <a:schemeClr val="tx1"/>
              </a:solidFill>
              <a:latin typeface="Calibri" pitchFamily="0" charset="0"/>
              <a:ea typeface="宋体" pitchFamily="0" charset="0"/>
              <a:cs typeface="Calibri" pitchFamily="0" charset="0"/>
            </a:endParaRPr>
          </a:p>
        </p:txBody>
      </p:sp>
      <p:sp>
        <p:nvSpPr>
          <p:cNvPr id="51" name="直线"/>
          <p:cNvSpPr>
            <a:spLocks/>
          </p:cNvSpPr>
          <p:nvPr/>
        </p:nvSpPr>
        <p:spPr>
          <a:xfrm rot="0">
            <a:off x="838200" y="4725808"/>
            <a:ext cx="10515600" cy="0"/>
          </a:xfrm>
          <a:prstGeom prst="line"/>
          <a:solidFill>
            <a:srgbClr val="5B9BD5"/>
          </a:solidFill>
          <a:ln w="12700" cmpd="sng" cap="flat">
            <a:solidFill>
              <a:srgbClr val="5B9BD5"/>
            </a:solidFill>
            <a:prstDash val="solid"/>
            <a:miter/>
          </a:ln>
        </p:spPr>
      </p:sp>
      <p:sp>
        <p:nvSpPr>
          <p:cNvPr id="52" name="矩形"/>
          <p:cNvSpPr>
            <a:spLocks/>
          </p:cNvSpPr>
          <p:nvPr/>
        </p:nvSpPr>
        <p:spPr>
          <a:xfrm rot="0">
            <a:off x="838200" y="4725808"/>
            <a:ext cx="10515600" cy="724513"/>
          </a:xfrm>
          <a:prstGeom prst="rect"/>
          <a:noFill/>
          <a:ln w="12700" cmpd="sng" cap="flat">
            <a:noFill/>
            <a:prstDash val="solid"/>
            <a:round/>
          </a:ln>
        </p:spPr>
      </p:sp>
      <p:sp>
        <p:nvSpPr>
          <p:cNvPr id="53" name="矩形"/>
          <p:cNvSpPr>
            <a:spLocks/>
          </p:cNvSpPr>
          <p:nvPr/>
        </p:nvSpPr>
        <p:spPr>
          <a:xfrm rot="0">
            <a:off x="838200" y="4725808"/>
            <a:ext cx="10515600" cy="724513"/>
          </a:xfrm>
          <a:prstGeom prst="rect"/>
          <a:noFill/>
          <a:ln w="12700" cmpd="sng" cap="flat">
            <a:noFill/>
            <a:prstDash val="solid"/>
            <a:miter/>
          </a:ln>
        </p:spPr>
        <p:txBody>
          <a:bodyPr vert="horz" wrap="square" lIns="125729" tIns="125729" rIns="125729" bIns="125729" anchor="t" anchorCtr="0">
            <a:prstTxWarp prst="textNoShape"/>
          </a:bodyPr>
          <a:lstStyle/>
          <a:p>
            <a:pPr marL="0" indent="0" algn="l" defTabSz="1466850">
              <a:lnSpc>
                <a:spcPct val="90000"/>
              </a:lnSpc>
              <a:spcBef>
                <a:spcPts val="0"/>
              </a:spcBef>
              <a:spcAft>
                <a:spcPct val="35000"/>
              </a:spcAft>
              <a:buNone/>
            </a:pPr>
            <a:r>
              <a:rPr lang="en-US" altLang="zh-CN" sz="3300" b="0" i="0" u="none" strike="noStrike" kern="1200" cap="none" spc="0" baseline="0">
                <a:solidFill>
                  <a:schemeClr val="tx1"/>
                </a:solidFill>
                <a:latin typeface="Calibri" pitchFamily="0" charset="0"/>
                <a:ea typeface="宋体" pitchFamily="0" charset="0"/>
                <a:cs typeface="Calibri" pitchFamily="0" charset="0"/>
              </a:rPr>
              <a:t>Employee satisfaction</a:t>
            </a:r>
            <a:endParaRPr lang="zh-CN" altLang="en-US" sz="3300" b="0" i="0" u="none" strike="noStrike" kern="1200" cap="none" spc="0" baseline="0">
              <a:solidFill>
                <a:schemeClr val="tx1"/>
              </a:solidFill>
              <a:latin typeface="Calibri" pitchFamily="0" charset="0"/>
              <a:ea typeface="宋体" pitchFamily="0" charset="0"/>
              <a:cs typeface="Calibri" pitchFamily="0" charset="0"/>
            </a:endParaRPr>
          </a:p>
        </p:txBody>
      </p:sp>
      <p:sp>
        <p:nvSpPr>
          <p:cNvPr id="54" name="直线"/>
          <p:cNvSpPr>
            <a:spLocks/>
          </p:cNvSpPr>
          <p:nvPr/>
        </p:nvSpPr>
        <p:spPr>
          <a:xfrm rot="0">
            <a:off x="838200" y="5450323"/>
            <a:ext cx="10515600" cy="0"/>
          </a:xfrm>
          <a:prstGeom prst="line"/>
          <a:solidFill>
            <a:srgbClr val="5B9BD5"/>
          </a:solidFill>
          <a:ln w="12700" cmpd="sng" cap="flat">
            <a:solidFill>
              <a:srgbClr val="5B9BD5"/>
            </a:solidFill>
            <a:prstDash val="solid"/>
            <a:miter/>
          </a:ln>
        </p:spPr>
      </p:sp>
      <p:sp>
        <p:nvSpPr>
          <p:cNvPr id="55" name="矩形"/>
          <p:cNvSpPr>
            <a:spLocks/>
          </p:cNvSpPr>
          <p:nvPr/>
        </p:nvSpPr>
        <p:spPr>
          <a:xfrm rot="0">
            <a:off x="838200" y="5450323"/>
            <a:ext cx="10515600" cy="724513"/>
          </a:xfrm>
          <a:prstGeom prst="rect"/>
          <a:noFill/>
          <a:ln w="12700" cmpd="sng" cap="flat">
            <a:noFill/>
            <a:prstDash val="solid"/>
            <a:round/>
          </a:ln>
        </p:spPr>
      </p:sp>
      <p:sp>
        <p:nvSpPr>
          <p:cNvPr id="56" name="矩形"/>
          <p:cNvSpPr>
            <a:spLocks/>
          </p:cNvSpPr>
          <p:nvPr/>
        </p:nvSpPr>
        <p:spPr>
          <a:xfrm rot="0">
            <a:off x="838200" y="5450323"/>
            <a:ext cx="10515600" cy="724513"/>
          </a:xfrm>
          <a:prstGeom prst="rect"/>
          <a:noFill/>
          <a:ln w="12700" cmpd="sng" cap="flat">
            <a:noFill/>
            <a:prstDash val="solid"/>
            <a:miter/>
          </a:ln>
        </p:spPr>
        <p:txBody>
          <a:bodyPr vert="horz" wrap="square" lIns="125729" tIns="125729" rIns="125729" bIns="125729" anchor="t" anchorCtr="0">
            <a:prstTxWarp prst="textNoShape"/>
          </a:bodyPr>
          <a:lstStyle/>
          <a:p>
            <a:pPr marL="0" indent="0" algn="l" defTabSz="1466850">
              <a:lnSpc>
                <a:spcPct val="90000"/>
              </a:lnSpc>
              <a:spcBef>
                <a:spcPts val="0"/>
              </a:spcBef>
              <a:spcAft>
                <a:spcPct val="35000"/>
              </a:spcAft>
              <a:buNone/>
            </a:pPr>
            <a:r>
              <a:rPr lang="en-US" altLang="zh-CN" sz="3300" b="0" i="0" u="none" strike="noStrike" kern="1200" cap="none" spc="0" baseline="0">
                <a:solidFill>
                  <a:schemeClr val="tx1"/>
                </a:solidFill>
                <a:latin typeface="Calibri" pitchFamily="0" charset="0"/>
                <a:ea typeface="宋体" pitchFamily="0" charset="0"/>
                <a:cs typeface="Calibri" pitchFamily="0" charset="0"/>
              </a:rPr>
              <a:t>Succession planning  </a:t>
            </a:r>
            <a:endParaRPr lang="zh-CN" altLang="en-US" sz="3300" b="0" i="0" u="none" strike="noStrike" kern="1200" cap="none" spc="0" baseline="0">
              <a:solidFill>
                <a:schemeClr val="tx1"/>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1754668853"/>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7" name="文本框"/>
          <p:cNvSpPr>
            <a:spLocks noGrp="1"/>
          </p:cNvSpPr>
          <p:nvPr>
            <p:ph type="title"/>
          </p:nvPr>
        </p:nvSpPr>
        <p:spPr>
          <a:xfrm rot="0">
            <a:off x="839788"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000" b="0" i="0" u="none" strike="noStrike" kern="1200" cap="none" spc="0" baseline="0">
                <a:solidFill>
                  <a:schemeClr val="tx1"/>
                </a:solidFill>
                <a:latin typeface="Calibri Light" pitchFamily="0" charset="0"/>
                <a:ea typeface="宋体" pitchFamily="0" charset="0"/>
                <a:cs typeface="Lucida Sans"/>
              </a:rPr>
              <a:t>HR strategy deployed  in a public and a private sector organization </a:t>
            </a:r>
            <a:br>
              <a:rPr lang="zh-CN" altLang="en-US" sz="4000" b="0" i="0" u="none" strike="noStrike" kern="1200" cap="none" spc="0" baseline="0">
                <a:solidFill>
                  <a:schemeClr val="tx1"/>
                </a:solidFill>
                <a:latin typeface="Calibri Light" pitchFamily="0" charset="0"/>
                <a:ea typeface="宋体" pitchFamily="0" charset="0"/>
                <a:cs typeface="Lucida Sans"/>
              </a:rPr>
            </a:br>
            <a:endParaRPr lang="zh-CN" altLang="en-US" sz="4000" b="0" i="0" u="none" strike="noStrike" kern="1200" cap="none" spc="0" baseline="0">
              <a:solidFill>
                <a:schemeClr val="tx1"/>
              </a:solidFill>
              <a:latin typeface="Calibri Light" pitchFamily="0" charset="0"/>
              <a:ea typeface="宋体" pitchFamily="0" charset="0"/>
              <a:cs typeface="Lucida Sans"/>
            </a:endParaRPr>
          </a:p>
        </p:txBody>
      </p:sp>
      <p:sp>
        <p:nvSpPr>
          <p:cNvPr id="68" name="文本框"/>
          <p:cNvSpPr>
            <a:spLocks noGrp="1"/>
          </p:cNvSpPr>
          <p:nvPr>
            <p:ph type="body" idx="1"/>
          </p:nvPr>
        </p:nvSpPr>
        <p:spPr>
          <a:xfrm rot="0">
            <a:off x="839788" y="1681163"/>
            <a:ext cx="5157787" cy="823912"/>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90000"/>
              </a:lnSpc>
              <a:spcBef>
                <a:spcPts val="1000"/>
              </a:spcBef>
              <a:spcAft>
                <a:spcPts val="0"/>
              </a:spcAft>
              <a:buNone/>
            </a:pPr>
            <a:r>
              <a:rPr lang="en-US" altLang="zh-CN" sz="2400" b="1" i="0" u="none" strike="noStrike" kern="1200" cap="none" spc="0" baseline="0">
                <a:solidFill>
                  <a:schemeClr val="tx1"/>
                </a:solidFill>
                <a:latin typeface="Calibri" pitchFamily="0" charset="0"/>
                <a:ea typeface="宋体" pitchFamily="0" charset="0"/>
                <a:cs typeface="Lucida Sans"/>
              </a:rPr>
              <a:t>Tesco (private organization)</a:t>
            </a:r>
            <a:endParaRPr lang="zh-CN" altLang="en-US" sz="2400" b="1" i="0" u="none" strike="noStrike" kern="1200" cap="none" spc="0" baseline="0">
              <a:solidFill>
                <a:schemeClr val="tx1"/>
              </a:solidFill>
              <a:latin typeface="Calibri" pitchFamily="0" charset="0"/>
              <a:ea typeface="宋体" pitchFamily="0" charset="0"/>
              <a:cs typeface="Lucida Sans"/>
            </a:endParaRPr>
          </a:p>
        </p:txBody>
      </p:sp>
      <p:sp>
        <p:nvSpPr>
          <p:cNvPr id="69" name="文本框"/>
          <p:cNvSpPr>
            <a:spLocks noGrp="1"/>
          </p:cNvSpPr>
          <p:nvPr>
            <p:ph type="body" idx="2"/>
          </p:nvPr>
        </p:nvSpPr>
        <p:spPr>
          <a:xfrm rot="0">
            <a:off x="839788" y="2505075"/>
            <a:ext cx="5157787" cy="3684587"/>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Calibri" pitchFamily="0" charset="0"/>
                <a:ea typeface="宋体" pitchFamily="0" charset="0"/>
                <a:cs typeface="Lucida Sans"/>
              </a:rPr>
              <a:t>Employee engagement and retention </a:t>
            </a:r>
            <a:endParaRPr lang="en-US" altLang="zh-CN" sz="28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Calibri" pitchFamily="0" charset="0"/>
                <a:ea typeface="宋体" pitchFamily="0" charset="0"/>
                <a:cs typeface="Lucida Sans"/>
              </a:rPr>
              <a:t>Succession planning </a:t>
            </a:r>
            <a:endParaRPr lang="en-US" altLang="zh-CN" sz="28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Calibri" pitchFamily="0" charset="0"/>
                <a:ea typeface="宋体" pitchFamily="0" charset="0"/>
                <a:cs typeface="Lucida Sans"/>
              </a:rPr>
              <a:t>Employee performance and customer experience </a:t>
            </a:r>
            <a:endParaRPr lang="zh-CN" altLang="en-US" sz="2800" b="0" i="0" u="none" strike="noStrike" kern="1200" cap="none" spc="0" baseline="0">
              <a:solidFill>
                <a:schemeClr val="tx1"/>
              </a:solidFill>
              <a:latin typeface="Calibri" pitchFamily="0" charset="0"/>
              <a:ea typeface="宋体" pitchFamily="0" charset="0"/>
              <a:cs typeface="Lucida Sans"/>
            </a:endParaRPr>
          </a:p>
        </p:txBody>
      </p:sp>
      <p:sp>
        <p:nvSpPr>
          <p:cNvPr id="70" name="文本框"/>
          <p:cNvSpPr>
            <a:spLocks noGrp="1"/>
          </p:cNvSpPr>
          <p:nvPr>
            <p:ph type="body" idx="3"/>
          </p:nvPr>
        </p:nvSpPr>
        <p:spPr>
          <a:xfrm rot="0">
            <a:off x="6400800" y="1936751"/>
            <a:ext cx="5183188" cy="823912"/>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90000"/>
              </a:lnSpc>
              <a:spcBef>
                <a:spcPts val="1000"/>
              </a:spcBef>
              <a:spcAft>
                <a:spcPts val="0"/>
              </a:spcAft>
              <a:buNone/>
            </a:pPr>
            <a:r>
              <a:rPr lang="en-US" altLang="zh-CN" sz="2400" b="1" i="0" u="none" strike="noStrike" kern="1200" cap="none" spc="0" baseline="0">
                <a:solidFill>
                  <a:schemeClr val="tx1"/>
                </a:solidFill>
                <a:latin typeface="Calibri" pitchFamily="0" charset="0"/>
                <a:ea typeface="宋体" pitchFamily="0" charset="0"/>
                <a:cs typeface="Lucida Sans"/>
              </a:rPr>
              <a:t>National Health Service (NHS</a:t>
            </a:r>
            <a:r>
              <a:rPr lang="en-US" altLang="zh-CN" sz="2400" b="1" i="0" u="none" strike="noStrike" kern="1200" cap="none" spc="0" baseline="0">
                <a:solidFill>
                  <a:schemeClr val="tx1"/>
                </a:solidFill>
                <a:latin typeface="Calibri" pitchFamily="0" charset="0"/>
                <a:ea typeface="宋体" pitchFamily="0" charset="0"/>
                <a:cs typeface="Lucida Sans"/>
              </a:rPr>
              <a:t>) public organisation </a:t>
            </a:r>
            <a:endParaRPr lang="zh-CN" altLang="en-US" sz="2400" b="1" i="0" u="none" strike="noStrike" kern="1200" cap="none" spc="0" baseline="0">
              <a:solidFill>
                <a:schemeClr val="tx1"/>
              </a:solidFill>
              <a:latin typeface="Calibri" pitchFamily="0" charset="0"/>
              <a:ea typeface="宋体" pitchFamily="0" charset="0"/>
              <a:cs typeface="Lucida Sans"/>
            </a:endParaRPr>
          </a:p>
        </p:txBody>
      </p:sp>
      <p:sp>
        <p:nvSpPr>
          <p:cNvPr id="71" name="文本框"/>
          <p:cNvSpPr>
            <a:spLocks noGrp="1"/>
          </p:cNvSpPr>
          <p:nvPr>
            <p:ph type="body" idx="4"/>
          </p:nvPr>
        </p:nvSpPr>
        <p:spPr>
          <a:xfrm rot="0">
            <a:off x="6400800" y="3006726"/>
            <a:ext cx="5183188" cy="368458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Calibri" pitchFamily="0" charset="0"/>
                <a:ea typeface="宋体" pitchFamily="0" charset="0"/>
                <a:cs typeface="Lucida Sans"/>
              </a:rPr>
              <a:t>Employee recruitment and retention </a:t>
            </a:r>
            <a:endParaRPr lang="en-US" altLang="zh-CN" sz="28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Calibri" pitchFamily="0" charset="0"/>
                <a:ea typeface="宋体" pitchFamily="0" charset="0"/>
                <a:cs typeface="Lucida Sans"/>
              </a:rPr>
              <a:t>Employee performance and patient care</a:t>
            </a:r>
            <a:endParaRPr lang="en-US" altLang="zh-CN" sz="28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Calibri" pitchFamily="0" charset="0"/>
                <a:ea typeface="宋体" pitchFamily="0" charset="0"/>
                <a:cs typeface="Lucida Sans"/>
              </a:rPr>
              <a:t>Organizational attractiveness</a:t>
            </a:r>
            <a:endParaRPr lang="en-US" altLang="zh-CN" sz="28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Calibri" pitchFamily="0" charset="0"/>
                <a:ea typeface="宋体" pitchFamily="0" charset="0"/>
                <a:cs typeface="Lucida Sans"/>
              </a:rPr>
              <a:t>Cost saving (</a:t>
            </a:r>
            <a:r>
              <a:rPr lang="en-US" altLang="zh-CN" sz="2800" b="0" i="0" u="none" strike="noStrike" kern="1200" cap="none" spc="0" baseline="0">
                <a:solidFill>
                  <a:schemeClr val="tx1"/>
                </a:solidFill>
                <a:latin typeface="Calibri" pitchFamily="0" charset="0"/>
                <a:ea typeface="宋体" pitchFamily="0" charset="0"/>
                <a:cs typeface="Lucida Sans"/>
              </a:rPr>
              <a:t>Badgett</a:t>
            </a:r>
            <a:r>
              <a:rPr lang="en-US" altLang="zh-CN" sz="2800" b="0" i="0" u="none" strike="noStrike" kern="1200" cap="none" spc="0" baseline="0">
                <a:solidFill>
                  <a:schemeClr val="tx1"/>
                </a:solidFill>
                <a:latin typeface="Calibri" pitchFamily="0" charset="0"/>
                <a:ea typeface="宋体" pitchFamily="0" charset="0"/>
                <a:cs typeface="Lucida Sans"/>
              </a:rPr>
              <a:t> et al., 2020)</a:t>
            </a:r>
            <a:endParaRPr lang="zh-CN" altLang="en-US" sz="2800" b="0" i="0" u="none" strike="noStrike" kern="1200" cap="none" spc="0" baseline="0">
              <a:solidFill>
                <a:schemeClr val="tx1"/>
              </a:solidFill>
              <a:latin typeface="Calibri" pitchFamily="0" charset="0"/>
              <a:ea typeface="宋体" pitchFamily="0" charset="0"/>
              <a:cs typeface="Lucida Sans"/>
            </a:endParaRPr>
          </a:p>
        </p:txBody>
      </p:sp>
    </p:spTree>
    <p:extLst>
      <p:ext uri="{BB962C8B-B14F-4D97-AF65-F5344CB8AC3E}">
        <p14:creationId xmlns:p14="http://schemas.microsoft.com/office/powerpoint/2010/main" val="607708802"/>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4" name="文本框"/>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000" b="0" i="0" u="none" strike="noStrike" kern="1200" cap="none" spc="0" baseline="0">
                <a:solidFill>
                  <a:schemeClr val="tx1"/>
                </a:solidFill>
                <a:latin typeface="Calibri Light" pitchFamily="0" charset="0"/>
                <a:ea typeface="宋体" pitchFamily="0" charset="0"/>
                <a:cs typeface="Lucida Sans"/>
              </a:rPr>
              <a:t>Role of human resource management to support overall strategy </a:t>
            </a:r>
            <a:br>
              <a:rPr lang="zh-CN" altLang="en-US" sz="4000" b="0" i="0" u="none" strike="noStrike" kern="1200" cap="none" spc="0" baseline="0">
                <a:solidFill>
                  <a:schemeClr val="tx1"/>
                </a:solidFill>
                <a:latin typeface="Calibri Light" pitchFamily="0" charset="0"/>
                <a:ea typeface="宋体" pitchFamily="0" charset="0"/>
                <a:cs typeface="Lucida Sans"/>
              </a:rPr>
            </a:br>
            <a:endParaRPr lang="zh-CN" altLang="en-US" sz="4000" b="0" i="0" u="none" strike="noStrike" kern="1200" cap="none" spc="0" baseline="0">
              <a:solidFill>
                <a:schemeClr val="tx1"/>
              </a:solidFill>
              <a:latin typeface="Calibri Light" pitchFamily="0" charset="0"/>
              <a:ea typeface="宋体" pitchFamily="0" charset="0"/>
              <a:cs typeface="Lucida Sans"/>
            </a:endParaRPr>
          </a:p>
        </p:txBody>
      </p:sp>
      <p:sp>
        <p:nvSpPr>
          <p:cNvPr id="75" name="文本框"/>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79000"/>
              </a:lnSpc>
              <a:spcBef>
                <a:spcPts val="1000"/>
              </a:spcBef>
              <a:spcAft>
                <a:spcPts val="0"/>
              </a:spcAft>
              <a:buNone/>
            </a:pPr>
            <a:r>
              <a:rPr lang="en-US" altLang="zh-CN" sz="2800" b="0" i="0" u="none" strike="noStrike" kern="1200" cap="none" spc="0" baseline="0">
                <a:solidFill>
                  <a:schemeClr val="tx1"/>
                </a:solidFill>
                <a:latin typeface="Calibri" pitchFamily="0" charset="0"/>
                <a:ea typeface="宋体" pitchFamily="0" charset="0"/>
                <a:cs typeface="Lucida Sans"/>
              </a:rPr>
              <a:t>Three articles are selected for creating the better understanding on the role of the human resources management strategies upon over all business strategy of the organisation. The details of the articles are as follows:</a:t>
            </a:r>
            <a:endParaRPr lang="en-US" altLang="zh-CN" sz="2800" b="0" i="0" u="none" strike="noStrike" kern="1200" cap="none" spc="0" baseline="0">
              <a:solidFill>
                <a:schemeClr val="tx1"/>
              </a:solidFill>
              <a:latin typeface="Calibri" pitchFamily="0" charset="0"/>
              <a:ea typeface="宋体" pitchFamily="0" charset="0"/>
              <a:cs typeface="Lucida Sans"/>
            </a:endParaRPr>
          </a:p>
          <a:p>
            <a:pPr marL="0" indent="0" algn="l">
              <a:lnSpc>
                <a:spcPct val="79000"/>
              </a:lnSpc>
              <a:spcBef>
                <a:spcPts val="1000"/>
              </a:spcBef>
              <a:spcAft>
                <a:spcPts val="0"/>
              </a:spcAft>
              <a:buNone/>
            </a:pPr>
            <a:r>
              <a:rPr lang="en-US" altLang="zh-CN" sz="2800" b="0" i="0" u="none" strike="noStrike" kern="1200" cap="none" spc="0" baseline="0">
                <a:solidFill>
                  <a:schemeClr val="tx1"/>
                </a:solidFill>
                <a:latin typeface="Calibri" pitchFamily="0" charset="0"/>
                <a:ea typeface="宋体" pitchFamily="0" charset="0"/>
                <a:cs typeface="Lucida Sans"/>
              </a:rPr>
              <a:t>Article 1: </a:t>
            </a:r>
            <a:r>
              <a:rPr lang="en-US" altLang="zh-CN" sz="2800" b="0" i="0" u="none" strike="noStrike" kern="1200" cap="none" spc="0" baseline="0">
                <a:solidFill>
                  <a:schemeClr val="tx1"/>
                </a:solidFill>
                <a:latin typeface="Calibri" pitchFamily="0" charset="0"/>
                <a:ea typeface="宋体" pitchFamily="0" charset="0"/>
                <a:cs typeface="Lucida Sans"/>
              </a:rPr>
              <a:t>Eneh and Awara (2016) wrote article for Global Journal of Social science on Strategic human resource management practices and organizational growth: A theoretical perspective. </a:t>
            </a:r>
            <a:endParaRPr lang="en-US" altLang="zh-CN" sz="2800" b="0" i="0" u="none" strike="noStrike" kern="1200" cap="none" spc="0" baseline="0">
              <a:solidFill>
                <a:schemeClr val="tx1"/>
              </a:solidFill>
              <a:latin typeface="Calibri" pitchFamily="0" charset="0"/>
              <a:ea typeface="宋体" pitchFamily="0" charset="0"/>
              <a:cs typeface="Lucida Sans"/>
            </a:endParaRPr>
          </a:p>
          <a:p>
            <a:pPr marL="0" indent="0" algn="l">
              <a:lnSpc>
                <a:spcPct val="79000"/>
              </a:lnSpc>
              <a:spcBef>
                <a:spcPts val="1000"/>
              </a:spcBef>
              <a:spcAft>
                <a:spcPts val="0"/>
              </a:spcAft>
              <a:buNone/>
            </a:pPr>
            <a:r>
              <a:rPr lang="en-US" altLang="zh-CN" sz="2800" b="0" i="0" u="none" strike="noStrike" kern="1200" cap="none" spc="0" baseline="0">
                <a:solidFill>
                  <a:schemeClr val="tx1"/>
                </a:solidFill>
                <a:latin typeface="Calibri" pitchFamily="0" charset="0"/>
                <a:ea typeface="宋体" pitchFamily="0" charset="0"/>
                <a:cs typeface="Lucida Sans"/>
              </a:rPr>
              <a:t>Article 2: Al-Khaled and Fenn (2020) addressed the impact of strategic human resource management practices on organizational performance. </a:t>
            </a:r>
            <a:endParaRPr lang="en-US" altLang="zh-CN" sz="2800" b="0" i="0" u="none" strike="noStrike" kern="1200" cap="none" spc="0" baseline="0">
              <a:solidFill>
                <a:schemeClr val="tx1"/>
              </a:solidFill>
              <a:latin typeface="Calibri" pitchFamily="0" charset="0"/>
              <a:ea typeface="宋体" pitchFamily="0" charset="0"/>
              <a:cs typeface="Lucida Sans"/>
            </a:endParaRPr>
          </a:p>
          <a:p>
            <a:pPr marL="0" indent="0" algn="l">
              <a:lnSpc>
                <a:spcPct val="79000"/>
              </a:lnSpc>
              <a:spcBef>
                <a:spcPts val="1000"/>
              </a:spcBef>
              <a:spcAft>
                <a:spcPts val="0"/>
              </a:spcAft>
              <a:buNone/>
            </a:pPr>
            <a:r>
              <a:rPr lang="en-US" altLang="zh-CN" sz="2800" b="0" i="0" u="none" strike="noStrike" kern="1200" cap="none" spc="0" baseline="0">
                <a:solidFill>
                  <a:schemeClr val="tx1"/>
                </a:solidFill>
                <a:latin typeface="Calibri" pitchFamily="0" charset="0"/>
                <a:ea typeface="宋体" pitchFamily="0" charset="0"/>
                <a:cs typeface="Lucida Sans"/>
              </a:rPr>
              <a:t>Article 3: Kateb and Ahmadi (2018) assessed the aligning human resources and business strategy. </a:t>
            </a:r>
            <a:endParaRPr lang="zh-CN" altLang="en-US" sz="2800" b="0" i="0" u="none" strike="noStrike" kern="1200" cap="none" spc="0" baseline="0">
              <a:solidFill>
                <a:schemeClr val="tx1"/>
              </a:solidFill>
              <a:latin typeface="Calibri" pitchFamily="0" charset="0"/>
              <a:ea typeface="宋体" pitchFamily="0" charset="0"/>
              <a:cs typeface="Lucida Sans"/>
            </a:endParaRPr>
          </a:p>
        </p:txBody>
      </p:sp>
    </p:spTree>
    <p:extLst>
      <p:ext uri="{BB962C8B-B14F-4D97-AF65-F5344CB8AC3E}">
        <p14:creationId xmlns:p14="http://schemas.microsoft.com/office/powerpoint/2010/main" val="401300342"/>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8" name="矩形"/>
          <p:cNvSpPr>
            <a:spLocks noChangeAspect="1"/>
          </p:cNvSpPr>
          <p:nvPr/>
        </p:nvSpPr>
        <p:spPr>
          <a:xfrm rot="0">
            <a:off x="0" y="0"/>
            <a:ext cx="12196803" cy="6858000"/>
          </a:xfrm>
          <a:prstGeom prst="rect"/>
          <a:gradFill rotWithShape="1">
            <a:gsLst>
              <a:gs pos="28000">
                <a:srgbClr val="E7E6E6">
                  <a:alpha val="83921"/>
                </a:srgbClr>
              </a:gs>
              <a:gs pos="74000">
                <a:srgbClr val="FFFFFF">
                  <a:alpha val="100000"/>
                </a:srgbClr>
              </a:gs>
            </a:gsLst>
            <a:path path="circle">
              <a:fillToRect l="100000" t="100000"/>
            </a:path>
            <a:tileRect r="-100000" b="-100000"/>
          </a:gradFill>
          <a:ln w="12700" cmpd="sng" cap="flat">
            <a:noFill/>
            <a:prstDash val="solid"/>
            <a:round/>
          </a:ln>
        </p:spPr>
      </p:sp>
      <p:sp>
        <p:nvSpPr>
          <p:cNvPr id="79" name="文本框"/>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0" i="0" u="none" strike="noStrike" kern="1200" cap="none" spc="0" baseline="0">
                <a:solidFill>
                  <a:schemeClr val="tx1"/>
                </a:solidFill>
                <a:latin typeface="Calibri Light" pitchFamily="0" charset="0"/>
                <a:ea typeface="宋体" pitchFamily="0" charset="0"/>
                <a:cs typeface="Lucida Sans"/>
              </a:rPr>
              <a:t>Summary from Article 1</a:t>
            </a:r>
            <a:endParaRPr lang="zh-CN" altLang="en-US" sz="4400" b="0" i="0" u="none" strike="noStrike" kern="1200" cap="none" spc="0" baseline="0">
              <a:solidFill>
                <a:schemeClr val="tx1"/>
              </a:solidFill>
              <a:latin typeface="Calibri Light" pitchFamily="0" charset="0"/>
              <a:ea typeface="宋体" pitchFamily="0" charset="0"/>
              <a:cs typeface="Lucida Sans"/>
            </a:endParaRPr>
          </a:p>
        </p:txBody>
      </p:sp>
      <p:sp>
        <p:nvSpPr>
          <p:cNvPr id="80" name="椭圆"/>
          <p:cNvSpPr>
            <a:spLocks/>
          </p:cNvSpPr>
          <p:nvPr/>
        </p:nvSpPr>
        <p:spPr>
          <a:xfrm rot="0">
            <a:off x="6847720" y="1336196"/>
            <a:ext cx="4418250" cy="1534400"/>
          </a:xfrm>
          <a:prstGeom prst="ellipse"/>
          <a:solidFill>
            <a:srgbClr val="F6CBBE">
              <a:alpha val="40000"/>
            </a:srgbClr>
          </a:solidFill>
          <a:ln w="12700" cmpd="sng" cap="flat">
            <a:noFill/>
            <a:prstDash val="solid"/>
            <a:round/>
          </a:ln>
        </p:spPr>
      </p:sp>
      <p:sp>
        <p:nvSpPr>
          <p:cNvPr id="81" name="下箭头"/>
          <p:cNvSpPr>
            <a:spLocks/>
          </p:cNvSpPr>
          <p:nvPr/>
        </p:nvSpPr>
        <p:spPr>
          <a:xfrm rot="0">
            <a:off x="8635571" y="5093420"/>
            <a:ext cx="856250" cy="548000"/>
          </a:xfrm>
          <a:prstGeom prst="downArrow">
            <a:avLst>
              <a:gd name="adj1" fmla="val 50000"/>
              <a:gd name="adj2" fmla="val 25000"/>
            </a:avLst>
          </a:prstGeom>
          <a:gradFill rotWithShape="0">
            <a:gsLst>
              <a:gs pos="0">
                <a:srgbClr val="F6C1B1">
                  <a:lumMod val="98000"/>
                  <a:lumOff val="2000"/>
                  <a:alpha val="100000"/>
                </a:srgbClr>
              </a:gs>
              <a:gs pos="50000">
                <a:srgbClr val="F8BBA8">
                  <a:alpha val="100000"/>
                </a:srgbClr>
              </a:gs>
              <a:gs pos="100000">
                <a:srgbClr val="E1A593">
                  <a:lumMod val="99000"/>
                  <a:alpha val="100000"/>
                </a:srgbClr>
              </a:gs>
            </a:gsLst>
            <a:lin ang="5400000" scaled="1"/>
          </a:gradFill>
          <a:ln w="12700" cmpd="sng" cap="flat">
            <a:noFill/>
            <a:prstDash val="solid"/>
            <a:round/>
          </a:ln>
          <a:effectLst>
            <a:outerShdw sx="100000" sy="100000" algn="ctr" rotWithShape="0" blurRad="57150" dist="19050" dir="5400000">
              <a:srgbClr val="000000">
                <a:alpha val="62745"/>
              </a:srgbClr>
            </a:outerShdw>
          </a:effectLst>
        </p:spPr>
      </p:sp>
      <p:sp>
        <p:nvSpPr>
          <p:cNvPr id="82" name="矩形"/>
          <p:cNvSpPr>
            <a:spLocks/>
          </p:cNvSpPr>
          <p:nvPr/>
        </p:nvSpPr>
        <p:spPr>
          <a:xfrm rot="0">
            <a:off x="6169844" y="5703152"/>
            <a:ext cx="5787703" cy="684838"/>
          </a:xfrm>
          <a:prstGeom prst="rect"/>
          <a:noFill/>
          <a:ln w="12700" cmpd="sng" cap="flat">
            <a:noFill/>
            <a:prstDash val="solid"/>
            <a:round/>
          </a:ln>
        </p:spPr>
      </p:sp>
      <p:sp>
        <p:nvSpPr>
          <p:cNvPr id="83" name="矩形"/>
          <p:cNvSpPr>
            <a:spLocks/>
          </p:cNvSpPr>
          <p:nvPr/>
        </p:nvSpPr>
        <p:spPr>
          <a:xfrm rot="0">
            <a:off x="6169844" y="5703152"/>
            <a:ext cx="5787703" cy="684838"/>
          </a:xfrm>
          <a:prstGeom prst="rect"/>
          <a:noFill/>
          <a:ln w="12700" cmpd="sng" cap="flat">
            <a:noFill/>
            <a:prstDash val="solid"/>
            <a:miter/>
          </a:ln>
        </p:spPr>
        <p:txBody>
          <a:bodyPr vert="horz" wrap="square" lIns="199136" tIns="199136" rIns="199136" bIns="199136" anchor="ctr" anchorCtr="0">
            <a:prstTxWarp prst="textNoShape"/>
          </a:bodyPr>
          <a:lstStyle/>
          <a:p>
            <a:pPr marL="0" indent="0" algn="ctr" defTabSz="1244600">
              <a:lnSpc>
                <a:spcPct val="90000"/>
              </a:lnSpc>
              <a:spcBef>
                <a:spcPts val="0"/>
              </a:spcBef>
              <a:spcAft>
                <a:spcPct val="35000"/>
              </a:spcAft>
              <a:buNone/>
            </a:pPr>
            <a:r>
              <a:rPr lang="en-US" altLang="zh-CN" sz="2800" b="1" i="0" u="none" strike="noStrike" kern="1200" cap="none" spc="0" baseline="0">
                <a:solidFill>
                  <a:schemeClr val="tx1"/>
                </a:solidFill>
                <a:latin typeface="Calibri" pitchFamily="0" charset="0"/>
                <a:ea typeface="宋体" pitchFamily="0" charset="0"/>
                <a:cs typeface="Calibri" pitchFamily="0" charset="0"/>
              </a:rPr>
              <a:t>Improvement in overall performance of organisation </a:t>
            </a:r>
            <a:endParaRPr lang="zh-CN" altLang="en-US" sz="2800" b="1" i="0" u="none" strike="noStrike" kern="1200" cap="none" spc="0" baseline="0">
              <a:solidFill>
                <a:schemeClr val="tx1"/>
              </a:solidFill>
              <a:latin typeface="Calibri" pitchFamily="0" charset="0"/>
              <a:ea typeface="宋体" pitchFamily="0" charset="0"/>
              <a:cs typeface="Calibri" pitchFamily="0" charset="0"/>
            </a:endParaRPr>
          </a:p>
        </p:txBody>
      </p:sp>
      <p:sp>
        <p:nvSpPr>
          <p:cNvPr id="84" name="椭圆"/>
          <p:cNvSpPr>
            <a:spLocks/>
          </p:cNvSpPr>
          <p:nvPr/>
        </p:nvSpPr>
        <p:spPr>
          <a:xfrm rot="0">
            <a:off x="8454046" y="2989101"/>
            <a:ext cx="1541249" cy="1541249"/>
          </a:xfrm>
          <a:prstGeom prst="ellipse"/>
          <a:gradFill rotWithShape="0">
            <a:gsLst>
              <a:gs pos="0">
                <a:srgbClr val="F18852">
                  <a:lumMod val="98000"/>
                  <a:lumOff val="2000"/>
                  <a:alpha val="100000"/>
                </a:srgbClr>
              </a:gs>
              <a:gs pos="50000">
                <a:srgbClr val="F67B28">
                  <a:alpha val="100000"/>
                </a:srgbClr>
              </a:gs>
              <a:gs pos="100000">
                <a:srgbClr val="E56510">
                  <a:lumMod val="99000"/>
                  <a:alpha val="100000"/>
                </a:srgbClr>
              </a:gs>
            </a:gsLst>
            <a:lin ang="5400000" scaled="1"/>
          </a:gradFill>
          <a:ln w="12700" cmpd="sng" cap="flat">
            <a:noFill/>
            <a:prstDash val="solid"/>
            <a:round/>
          </a:ln>
          <a:effectLst>
            <a:outerShdw sx="100000" sy="100000" algn="ctr" rotWithShape="0" blurRad="57150" dist="19050" dir="5400000">
              <a:srgbClr val="000000">
                <a:alpha val="62745"/>
              </a:srgbClr>
            </a:outerShdw>
          </a:effectLst>
        </p:spPr>
      </p:sp>
      <p:sp>
        <p:nvSpPr>
          <p:cNvPr id="85" name="矩形"/>
          <p:cNvSpPr>
            <a:spLocks/>
          </p:cNvSpPr>
          <p:nvPr/>
        </p:nvSpPr>
        <p:spPr>
          <a:xfrm rot="0">
            <a:off x="8679757" y="3214811"/>
            <a:ext cx="1089828" cy="1089827"/>
          </a:xfrm>
          <a:prstGeom prst="rect"/>
          <a:noFill/>
          <a:ln w="12700" cmpd="sng" cap="flat">
            <a:noFill/>
            <a:prstDash val="solid"/>
            <a:miter/>
          </a:ln>
        </p:spPr>
        <p:txBody>
          <a:bodyPr vert="horz" wrap="square" lIns="17780" tIns="17780" rIns="17780" bIns="17780" anchor="ctr" anchorCtr="0">
            <a:prstTxWarp prst="textNoShape"/>
          </a:bodyPr>
          <a:lstStyle/>
          <a:p>
            <a:pPr marL="0" indent="0" algn="ctr" defTabSz="622300">
              <a:lnSpc>
                <a:spcPct val="90000"/>
              </a:lnSpc>
              <a:spcBef>
                <a:spcPts val="0"/>
              </a:spcBef>
              <a:spcAft>
                <a:spcPct val="35000"/>
              </a:spcAft>
              <a:buNone/>
            </a:pPr>
            <a:r>
              <a:rPr lang="en-US" altLang="zh-CN" sz="1400" b="1" i="0" u="none" strike="noStrike" kern="1200" cap="none" spc="0" baseline="0">
                <a:solidFill>
                  <a:schemeClr val="tx1"/>
                </a:solidFill>
                <a:latin typeface="Calibri" pitchFamily="0" charset="0"/>
                <a:ea typeface="宋体" pitchFamily="0" charset="0"/>
                <a:cs typeface="Calibri" pitchFamily="0" charset="0"/>
              </a:rPr>
              <a:t>Performance management Compensation and rewards</a:t>
            </a:r>
            <a:endParaRPr lang="zh-CN" altLang="en-US" sz="1400" b="1" i="0" u="none" strike="noStrike" kern="1200" cap="none" spc="0" baseline="0">
              <a:solidFill>
                <a:schemeClr val="tx1"/>
              </a:solidFill>
              <a:latin typeface="Calibri" pitchFamily="0" charset="0"/>
              <a:ea typeface="宋体" pitchFamily="0" charset="0"/>
              <a:cs typeface="Calibri" pitchFamily="0" charset="0"/>
            </a:endParaRPr>
          </a:p>
        </p:txBody>
      </p:sp>
      <p:sp>
        <p:nvSpPr>
          <p:cNvPr id="86" name="椭圆"/>
          <p:cNvSpPr>
            <a:spLocks/>
          </p:cNvSpPr>
          <p:nvPr/>
        </p:nvSpPr>
        <p:spPr>
          <a:xfrm rot="0">
            <a:off x="7351196" y="1832821"/>
            <a:ext cx="1541249" cy="1541250"/>
          </a:xfrm>
          <a:prstGeom prst="ellipse"/>
          <a:gradFill rotWithShape="0">
            <a:gsLst>
              <a:gs pos="0">
                <a:srgbClr val="F18852">
                  <a:lumMod val="98000"/>
                  <a:lumOff val="2000"/>
                  <a:alpha val="100000"/>
                </a:srgbClr>
              </a:gs>
              <a:gs pos="50000">
                <a:srgbClr val="F67B28">
                  <a:alpha val="100000"/>
                </a:srgbClr>
              </a:gs>
              <a:gs pos="100000">
                <a:srgbClr val="E56510">
                  <a:lumMod val="99000"/>
                  <a:alpha val="100000"/>
                </a:srgbClr>
              </a:gs>
            </a:gsLst>
            <a:lin ang="5400000" scaled="1"/>
          </a:gradFill>
          <a:ln w="12700" cmpd="sng" cap="flat">
            <a:noFill/>
            <a:prstDash val="solid"/>
            <a:round/>
          </a:ln>
          <a:effectLst>
            <a:outerShdw sx="100000" sy="100000" algn="ctr" rotWithShape="0" blurRad="57150" dist="19050" dir="5400000">
              <a:srgbClr val="000000">
                <a:alpha val="62745"/>
              </a:srgbClr>
            </a:outerShdw>
          </a:effectLst>
        </p:spPr>
      </p:sp>
      <p:sp>
        <p:nvSpPr>
          <p:cNvPr id="87" name="矩形"/>
          <p:cNvSpPr>
            <a:spLocks/>
          </p:cNvSpPr>
          <p:nvPr/>
        </p:nvSpPr>
        <p:spPr>
          <a:xfrm rot="0">
            <a:off x="7576907" y="2058531"/>
            <a:ext cx="1089827" cy="1089827"/>
          </a:xfrm>
          <a:prstGeom prst="rect"/>
          <a:noFill/>
          <a:ln w="12700" cmpd="sng" cap="flat">
            <a:noFill/>
            <a:prstDash val="solid"/>
            <a:miter/>
          </a:ln>
        </p:spPr>
        <p:txBody>
          <a:bodyPr vert="horz" wrap="square" lIns="17780" tIns="17780" rIns="17780" bIns="17780" anchor="ctr" anchorCtr="0">
            <a:prstTxWarp prst="textNoShape"/>
          </a:bodyPr>
          <a:lstStyle/>
          <a:p>
            <a:pPr marL="0" indent="0" algn="ctr" defTabSz="622300">
              <a:lnSpc>
                <a:spcPct val="90000"/>
              </a:lnSpc>
              <a:spcBef>
                <a:spcPts val="0"/>
              </a:spcBef>
              <a:spcAft>
                <a:spcPct val="35000"/>
              </a:spcAft>
              <a:buNone/>
            </a:pPr>
            <a:r>
              <a:rPr lang="en-US" altLang="zh-CN" sz="1400" b="1" i="0" u="none" strike="noStrike" kern="1200" cap="none" spc="0" baseline="0">
                <a:solidFill>
                  <a:schemeClr val="tx1"/>
                </a:solidFill>
                <a:latin typeface="Calibri" pitchFamily="0" charset="0"/>
                <a:ea typeface="宋体" pitchFamily="0" charset="0"/>
                <a:cs typeface="Calibri" pitchFamily="0" charset="0"/>
              </a:rPr>
              <a:t>Employee involvement, and employee retention</a:t>
            </a:r>
            <a:endParaRPr lang="zh-CN" altLang="en-US" sz="1400" b="1" i="0" u="none" strike="noStrike" kern="1200" cap="none" spc="0" baseline="0">
              <a:solidFill>
                <a:schemeClr val="tx1"/>
              </a:solidFill>
              <a:latin typeface="Calibri" pitchFamily="0" charset="0"/>
              <a:ea typeface="宋体" pitchFamily="0" charset="0"/>
              <a:cs typeface="Calibri" pitchFamily="0" charset="0"/>
            </a:endParaRPr>
          </a:p>
        </p:txBody>
      </p:sp>
      <p:sp>
        <p:nvSpPr>
          <p:cNvPr id="88" name="椭圆"/>
          <p:cNvSpPr>
            <a:spLocks/>
          </p:cNvSpPr>
          <p:nvPr/>
        </p:nvSpPr>
        <p:spPr>
          <a:xfrm rot="0">
            <a:off x="8926696" y="1460181"/>
            <a:ext cx="1541249" cy="1541249"/>
          </a:xfrm>
          <a:prstGeom prst="ellipse"/>
          <a:gradFill rotWithShape="0">
            <a:gsLst>
              <a:gs pos="0">
                <a:srgbClr val="F18852">
                  <a:lumMod val="98000"/>
                  <a:lumOff val="2000"/>
                  <a:alpha val="100000"/>
                </a:srgbClr>
              </a:gs>
              <a:gs pos="50000">
                <a:srgbClr val="F67B28">
                  <a:alpha val="100000"/>
                </a:srgbClr>
              </a:gs>
              <a:gs pos="100000">
                <a:srgbClr val="E56510">
                  <a:lumMod val="99000"/>
                  <a:alpha val="100000"/>
                </a:srgbClr>
              </a:gs>
            </a:gsLst>
            <a:lin ang="5400000" scaled="1"/>
          </a:gradFill>
          <a:ln w="12700" cmpd="sng" cap="flat">
            <a:noFill/>
            <a:prstDash val="solid"/>
            <a:round/>
          </a:ln>
          <a:effectLst>
            <a:outerShdw sx="100000" sy="100000" algn="ctr" rotWithShape="0" blurRad="57150" dist="19050" dir="5400000">
              <a:srgbClr val="000000">
                <a:alpha val="62745"/>
              </a:srgbClr>
            </a:outerShdw>
          </a:effectLst>
        </p:spPr>
      </p:sp>
      <p:sp>
        <p:nvSpPr>
          <p:cNvPr id="89" name="矩形"/>
          <p:cNvSpPr>
            <a:spLocks/>
          </p:cNvSpPr>
          <p:nvPr/>
        </p:nvSpPr>
        <p:spPr>
          <a:xfrm rot="0">
            <a:off x="9152407" y="1685892"/>
            <a:ext cx="1089828" cy="1089828"/>
          </a:xfrm>
          <a:prstGeom prst="rect"/>
          <a:noFill/>
          <a:ln w="12700" cmpd="sng" cap="flat">
            <a:noFill/>
            <a:prstDash val="solid"/>
            <a:miter/>
          </a:ln>
        </p:spPr>
        <p:txBody>
          <a:bodyPr vert="horz" wrap="square" lIns="17780" tIns="17780" rIns="17780" bIns="17780" anchor="ctr" anchorCtr="0">
            <a:prstTxWarp prst="textNoShape"/>
          </a:bodyPr>
          <a:lstStyle/>
          <a:p>
            <a:pPr marL="0" indent="0" algn="ctr" defTabSz="622300">
              <a:lnSpc>
                <a:spcPct val="90000"/>
              </a:lnSpc>
              <a:spcBef>
                <a:spcPts val="0"/>
              </a:spcBef>
              <a:spcAft>
                <a:spcPct val="35000"/>
              </a:spcAft>
              <a:buNone/>
            </a:pPr>
            <a:r>
              <a:rPr lang="en-US" altLang="zh-CN" sz="1400" b="1" i="0" u="none" strike="noStrike" kern="1200" cap="none" spc="0" baseline="0">
                <a:solidFill>
                  <a:schemeClr val="tx1"/>
                </a:solidFill>
                <a:latin typeface="Calibri" pitchFamily="0" charset="0"/>
                <a:ea typeface="宋体" pitchFamily="0" charset="0"/>
                <a:cs typeface="Calibri" pitchFamily="0" charset="0"/>
              </a:rPr>
              <a:t>Recruitment and selection Training and development</a:t>
            </a:r>
            <a:endParaRPr lang="zh-CN" altLang="en-US" sz="1400" b="1" i="0" u="none" strike="noStrike" kern="1200" cap="none" spc="0" baseline="0">
              <a:solidFill>
                <a:schemeClr val="tx1"/>
              </a:solidFill>
              <a:latin typeface="Calibri" pitchFamily="0" charset="0"/>
              <a:ea typeface="宋体" pitchFamily="0" charset="0"/>
              <a:cs typeface="Calibri" pitchFamily="0" charset="0"/>
            </a:endParaRPr>
          </a:p>
        </p:txBody>
      </p:sp>
      <p:sp>
        <p:nvSpPr>
          <p:cNvPr id="90" name="矩形"/>
          <p:cNvSpPr>
            <a:spLocks/>
          </p:cNvSpPr>
          <p:nvPr/>
        </p:nvSpPr>
        <p:spPr>
          <a:xfrm rot="0">
            <a:off x="6666196" y="1147821"/>
            <a:ext cx="4794999" cy="3836000"/>
          </a:xfrm>
          <a:prstGeom prst="rect"/>
          <a:solidFill>
            <a:srgbClr val="FFFFFF">
              <a:alpha val="40000"/>
            </a:srgbClr>
          </a:solidFill>
          <a:ln w="6350" cmpd="sng" cap="flat">
            <a:solidFill>
              <a:srgbClr val="ED7D31"/>
            </a:solidFill>
            <a:prstDash val="solid"/>
            <a:miter/>
          </a:ln>
        </p:spPr>
      </p:sp>
      <p:sp>
        <p:nvSpPr>
          <p:cNvPr id="91" name="矩形"/>
          <p:cNvSpPr>
            <a:spLocks/>
          </p:cNvSpPr>
          <p:nvPr/>
        </p:nvSpPr>
        <p:spPr>
          <a:xfrm rot="0">
            <a:off x="407963" y="1690688"/>
            <a:ext cx="5401994" cy="5158740"/>
          </a:xfrm>
          <a:prstGeom prst="rect"/>
          <a:noFill/>
          <a:ln w="12700" cmpd="sng" cap="flat">
            <a:noFill/>
            <a:prstDash val="solid"/>
            <a:miter/>
          </a:ln>
        </p:spPr>
        <p:txBody>
          <a:bodyPr vert="horz" wrap="square" lIns="91440" tIns="45720" rIns="91440" bIns="45720" anchor="t" anchorCtr="0">
            <a:prstTxWarp prst="textNoShape"/>
            <a:spAutoFit/>
          </a:bodyPr>
          <a:lstStyle/>
          <a:p>
            <a:pPr marL="285750" indent="-285750" algn="l">
              <a:lnSpc>
                <a:spcPct val="100000"/>
              </a:lnSpc>
              <a:spcBef>
                <a:spcPts val="0"/>
              </a:spcBef>
              <a:spcAft>
                <a:spcPts val="0"/>
              </a:spcAft>
              <a:buFont typeface="Arial" pitchFamily="34" charset="0"/>
              <a:buChar char="•"/>
            </a:pPr>
            <a:r>
              <a:rPr lang="en-US" altLang="zh-CN" sz="2400" b="0" i="0" u="none" strike="noStrike" kern="1200" cap="none" spc="0" baseline="0">
                <a:solidFill>
                  <a:schemeClr val="tx1"/>
                </a:solidFill>
                <a:latin typeface="Calibri" pitchFamily="0" charset="0"/>
                <a:ea typeface="宋体" pitchFamily="0" charset="0"/>
                <a:cs typeface="Calibri" pitchFamily="0" charset="0"/>
              </a:rPr>
              <a:t>The paper argued that Strategic Human Resources Management helps in better utilization of available talent in the organization resulting in the development of ocmpettive advantage for the organization. </a:t>
            </a:r>
            <a:endParaRPr lang="en-US" altLang="zh-CN" sz="2400" b="0" i="0" u="none" strike="noStrike" kern="1200" cap="none" spc="0" baseline="0">
              <a:solidFill>
                <a:schemeClr val="tx1"/>
              </a:solidFill>
              <a:latin typeface="Calibri" pitchFamily="0" charset="0"/>
              <a:ea typeface="宋体" pitchFamily="0" charset="0"/>
              <a:cs typeface="Calibri" pitchFamily="0" charset="0"/>
            </a:endParaRPr>
          </a:p>
          <a:p>
            <a:pPr marL="285750" indent="-285750" algn="l">
              <a:lnSpc>
                <a:spcPct val="100000"/>
              </a:lnSpc>
              <a:spcBef>
                <a:spcPts val="0"/>
              </a:spcBef>
              <a:spcAft>
                <a:spcPts val="0"/>
              </a:spcAft>
              <a:buFont typeface="Arial" pitchFamily="34" charset="0"/>
              <a:buChar char="•"/>
            </a:pPr>
            <a:r>
              <a:rPr lang="en-US" altLang="zh-CN" sz="2400" b="0" i="0" u="none" strike="noStrike" kern="1200" cap="none" spc="0" baseline="0">
                <a:solidFill>
                  <a:schemeClr val="tx1"/>
                </a:solidFill>
                <a:latin typeface="Calibri" pitchFamily="0" charset="0"/>
                <a:ea typeface="宋体" pitchFamily="0" charset="0"/>
                <a:cs typeface="Calibri" pitchFamily="0" charset="0"/>
              </a:rPr>
              <a:t>The study recommended that it is important for the organization to view the human resources department as an asset as the result of increase employee productivity and performance enhancement of the employees are critical for organizational success</a:t>
            </a:r>
            <a:r>
              <a:rPr lang="en-US" altLang="zh-CN" sz="1800" b="0" i="0" u="none" strike="noStrike" kern="1200" cap="none" spc="0" baseline="0">
                <a:solidFill>
                  <a:schemeClr val="tx1"/>
                </a:solidFill>
                <a:latin typeface="Calibri" pitchFamily="0" charset="0"/>
                <a:ea typeface="宋体" pitchFamily="0" charset="0"/>
                <a:cs typeface="Calibri" pitchFamily="0" charset="0"/>
              </a:rPr>
              <a:t>. </a:t>
            </a:r>
            <a:endParaRPr lang="zh-CN" altLang="en-US" sz="1800" b="0" i="0" u="none" strike="noStrike" kern="1200" cap="none" spc="0" baseline="0">
              <a:solidFill>
                <a:schemeClr val="tx1"/>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750901045"/>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useBgFill="1">
        <p:nvSpPr>
          <p:cNvPr id="94" name="矩形"/>
          <p:cNvSpPr>
            <a:spLocks noChangeAspect="1"/>
          </p:cNvSpPr>
          <p:nvPr/>
        </p:nvSpPr>
        <p:spPr>
          <a:xfrm rot="0">
            <a:off x="0" y="0"/>
            <a:ext cx="12188953" cy="6858000"/>
          </a:xfrm>
          <a:prstGeom prst="rect"/>
          <a:ln w="12700" cmpd="sng" cap="flat">
            <a:noFill/>
            <a:prstDash val="solid"/>
            <a:round/>
          </a:ln>
        </p:spPr>
      </p:sp>
      <p:sp>
        <p:nvSpPr>
          <p:cNvPr id="95" name="文本框"/>
          <p:cNvSpPr>
            <a:spLocks noGrp="1"/>
          </p:cNvSpPr>
          <p:nvPr>
            <p:ph type="title"/>
          </p:nvPr>
        </p:nvSpPr>
        <p:spPr>
          <a:xfrm rot="0">
            <a:off x="634999" y="640823"/>
            <a:ext cx="3418659" cy="5583148"/>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5400" b="0" i="0" u="none" strike="noStrike" kern="1200" cap="none" spc="0" baseline="0">
                <a:solidFill>
                  <a:schemeClr val="tx1"/>
                </a:solidFill>
                <a:latin typeface="Calibri Light" pitchFamily="0" charset="0"/>
                <a:ea typeface="宋体" pitchFamily="0" charset="0"/>
                <a:cs typeface="Lucida Sans"/>
              </a:rPr>
              <a:t>Summary of article 2</a:t>
            </a:r>
            <a:endParaRPr lang="zh-CN" altLang="en-US" sz="5400" b="0" i="0" u="none" strike="noStrike" kern="1200" cap="none" spc="0" baseline="0">
              <a:solidFill>
                <a:schemeClr val="tx1"/>
              </a:solidFill>
              <a:latin typeface="Calibri Light" pitchFamily="0" charset="0"/>
              <a:ea typeface="宋体" pitchFamily="0" charset="0"/>
              <a:cs typeface="Lucida Sans"/>
            </a:endParaRPr>
          </a:p>
        </p:txBody>
      </p:sp>
      <p:sp>
        <p:nvSpPr>
          <p:cNvPr id="96" name="直线"/>
          <p:cNvSpPr>
            <a:spLocks/>
          </p:cNvSpPr>
          <p:nvPr/>
        </p:nvSpPr>
        <p:spPr>
          <a:xfrm rot="0">
            <a:off x="4648018" y="643525"/>
            <a:ext cx="6900512" cy="0"/>
          </a:xfrm>
          <a:prstGeom prst="line"/>
          <a:solidFill>
            <a:srgbClr val="ED7D31"/>
          </a:solidFill>
          <a:ln w="12700" cmpd="sng" cap="flat">
            <a:solidFill>
              <a:srgbClr val="ED7D31"/>
            </a:solidFill>
            <a:prstDash val="solid"/>
            <a:miter/>
          </a:ln>
        </p:spPr>
      </p:sp>
      <p:sp>
        <p:nvSpPr>
          <p:cNvPr id="97" name="矩形"/>
          <p:cNvSpPr>
            <a:spLocks/>
          </p:cNvSpPr>
          <p:nvPr/>
        </p:nvSpPr>
        <p:spPr>
          <a:xfrm rot="0">
            <a:off x="4648018" y="643525"/>
            <a:ext cx="6900512" cy="1843578"/>
          </a:xfrm>
          <a:prstGeom prst="rect"/>
          <a:noFill/>
          <a:ln w="12700" cmpd="sng" cap="flat">
            <a:noFill/>
            <a:prstDash val="solid"/>
            <a:round/>
          </a:ln>
        </p:spPr>
      </p:sp>
      <p:sp>
        <p:nvSpPr>
          <p:cNvPr id="98" name="矩形"/>
          <p:cNvSpPr>
            <a:spLocks/>
          </p:cNvSpPr>
          <p:nvPr/>
        </p:nvSpPr>
        <p:spPr>
          <a:xfrm rot="0">
            <a:off x="4648018" y="643525"/>
            <a:ext cx="6900512" cy="1843578"/>
          </a:xfrm>
          <a:prstGeom prst="rect"/>
          <a:noFill/>
          <a:ln w="12700" cmpd="sng" cap="flat">
            <a:noFill/>
            <a:prstDash val="solid"/>
            <a:miter/>
          </a:ln>
        </p:spPr>
        <p:txBody>
          <a:bodyPr vert="horz" wrap="square" lIns="110490" tIns="110490" rIns="110490" bIns="110490" anchor="t" anchorCtr="0">
            <a:prstTxWarp prst="textNoShape"/>
          </a:bodyPr>
          <a:lstStyle/>
          <a:p>
            <a:pPr marL="0" indent="0" algn="l" defTabSz="1289050">
              <a:lnSpc>
                <a:spcPct val="90000"/>
              </a:lnSpc>
              <a:spcBef>
                <a:spcPts val="0"/>
              </a:spcBef>
              <a:spcAft>
                <a:spcPct val="35000"/>
              </a:spcAft>
              <a:buNone/>
            </a:pPr>
            <a:r>
              <a:rPr lang="en-US" altLang="zh-CN" sz="2900" b="0" i="0" u="none" strike="noStrike" kern="1200" cap="none" spc="0" baseline="0">
                <a:solidFill>
                  <a:schemeClr val="tx1"/>
                </a:solidFill>
                <a:latin typeface="Calibri" pitchFamily="0" charset="0"/>
                <a:ea typeface="宋体" pitchFamily="0" charset="0"/>
                <a:cs typeface="Calibri" pitchFamily="0" charset="0"/>
              </a:rPr>
              <a:t>Hiring the right candidate </a:t>
            </a:r>
            <a:r>
              <a:rPr lang="en-US" altLang="zh-CN" sz="2900" b="0" i="0" u="none" strike="noStrike" kern="1200" cap="none" spc="0" baseline="0">
                <a:solidFill>
                  <a:schemeClr val="tx1"/>
                </a:solidFill>
                <a:latin typeface="Calibri" pitchFamily="0" charset="0"/>
                <a:ea typeface="宋体" pitchFamily="0" charset="0"/>
                <a:cs typeface="Calibri" pitchFamily="0" charset="0"/>
              </a:rPr>
              <a:t>though </a:t>
            </a:r>
            <a:r>
              <a:rPr lang="en-US" altLang="zh-CN" sz="2900" b="0" i="0" u="none" strike="noStrike" kern="1200" cap="none" spc="0" baseline="0">
                <a:solidFill>
                  <a:schemeClr val="tx1"/>
                </a:solidFill>
                <a:latin typeface="Calibri" pitchFamily="0" charset="0"/>
                <a:ea typeface="宋体" pitchFamily="0" charset="0"/>
                <a:cs typeface="Calibri" pitchFamily="0" charset="0"/>
              </a:rPr>
              <a:t>the human resources planning</a:t>
            </a:r>
            <a:endParaRPr lang="zh-CN" altLang="en-US" sz="2900" b="0" i="0" u="none" strike="noStrike" kern="1200" cap="none" spc="0" baseline="0">
              <a:solidFill>
                <a:schemeClr val="tx1"/>
              </a:solidFill>
              <a:latin typeface="Calibri" pitchFamily="0" charset="0"/>
              <a:ea typeface="宋体" pitchFamily="0" charset="0"/>
              <a:cs typeface="Calibri" pitchFamily="0" charset="0"/>
            </a:endParaRPr>
          </a:p>
        </p:txBody>
      </p:sp>
      <p:sp>
        <p:nvSpPr>
          <p:cNvPr id="99" name="直线"/>
          <p:cNvSpPr>
            <a:spLocks/>
          </p:cNvSpPr>
          <p:nvPr/>
        </p:nvSpPr>
        <p:spPr>
          <a:xfrm rot="0">
            <a:off x="4648018" y="2487103"/>
            <a:ext cx="6900512" cy="0"/>
          </a:xfrm>
          <a:prstGeom prst="line"/>
          <a:solidFill>
            <a:srgbClr val="A5A5A5"/>
          </a:solidFill>
          <a:ln w="12700" cmpd="sng" cap="flat">
            <a:solidFill>
              <a:srgbClr val="A5A5A5"/>
            </a:solidFill>
            <a:prstDash val="solid"/>
            <a:miter/>
          </a:ln>
        </p:spPr>
      </p:sp>
      <p:sp>
        <p:nvSpPr>
          <p:cNvPr id="100" name="矩形"/>
          <p:cNvSpPr>
            <a:spLocks/>
          </p:cNvSpPr>
          <p:nvPr/>
        </p:nvSpPr>
        <p:spPr>
          <a:xfrm rot="0">
            <a:off x="4648018" y="2487103"/>
            <a:ext cx="6900512" cy="1843578"/>
          </a:xfrm>
          <a:prstGeom prst="rect"/>
          <a:noFill/>
          <a:ln w="12700" cmpd="sng" cap="flat">
            <a:noFill/>
            <a:prstDash val="solid"/>
            <a:round/>
          </a:ln>
        </p:spPr>
      </p:sp>
      <p:sp>
        <p:nvSpPr>
          <p:cNvPr id="101" name="矩形"/>
          <p:cNvSpPr>
            <a:spLocks/>
          </p:cNvSpPr>
          <p:nvPr/>
        </p:nvSpPr>
        <p:spPr>
          <a:xfrm rot="0">
            <a:off x="4648018" y="2487103"/>
            <a:ext cx="6900512" cy="1843578"/>
          </a:xfrm>
          <a:prstGeom prst="rect"/>
          <a:noFill/>
          <a:ln w="12700" cmpd="sng" cap="flat">
            <a:noFill/>
            <a:prstDash val="solid"/>
            <a:miter/>
          </a:ln>
        </p:spPr>
        <p:txBody>
          <a:bodyPr vert="horz" wrap="square" lIns="110490" tIns="110490" rIns="110490" bIns="110490" anchor="t" anchorCtr="0">
            <a:prstTxWarp prst="textNoShape"/>
          </a:bodyPr>
          <a:lstStyle/>
          <a:p>
            <a:pPr marL="0" indent="0" algn="l" defTabSz="1289050">
              <a:lnSpc>
                <a:spcPct val="90000"/>
              </a:lnSpc>
              <a:spcBef>
                <a:spcPts val="0"/>
              </a:spcBef>
              <a:spcAft>
                <a:spcPct val="35000"/>
              </a:spcAft>
              <a:buNone/>
            </a:pPr>
            <a:r>
              <a:rPr lang="en-US" altLang="zh-CN" sz="2900" b="0" i="0" u="none" strike="noStrike" kern="1200" cap="none" spc="0" baseline="0">
                <a:solidFill>
                  <a:schemeClr val="tx1"/>
                </a:solidFill>
                <a:latin typeface="Calibri" pitchFamily="0" charset="0"/>
                <a:ea typeface="宋体" pitchFamily="0" charset="0"/>
                <a:cs typeface="Calibri" pitchFamily="0" charset="0"/>
              </a:rPr>
              <a:t>Importance of setting performance and </a:t>
            </a:r>
            <a:r>
              <a:rPr lang="en-US" altLang="zh-CN" sz="2900" b="0" i="0" u="none" strike="noStrike" kern="1200" cap="none" spc="0" baseline="0">
                <a:solidFill>
                  <a:schemeClr val="tx1"/>
                </a:solidFill>
                <a:latin typeface="Calibri" pitchFamily="0" charset="0"/>
                <a:ea typeface="宋体" pitchFamily="0" charset="0"/>
                <a:cs typeface="Calibri" pitchFamily="0" charset="0"/>
              </a:rPr>
              <a:t>behaviour </a:t>
            </a:r>
            <a:r>
              <a:rPr lang="en-US" altLang="zh-CN" sz="2900" b="0" i="0" u="none" strike="noStrike" kern="1200" cap="none" spc="0" baseline="0">
                <a:solidFill>
                  <a:schemeClr val="tx1"/>
                </a:solidFill>
                <a:latin typeface="Calibri" pitchFamily="0" charset="0"/>
                <a:ea typeface="宋体" pitchFamily="0" charset="0"/>
                <a:cs typeface="Calibri" pitchFamily="0" charset="0"/>
              </a:rPr>
              <a:t>standards for the employees for clarity of role</a:t>
            </a:r>
            <a:endParaRPr lang="zh-CN" altLang="en-US" sz="2900" b="0" i="0" u="none" strike="noStrike" kern="1200" cap="none" spc="0" baseline="0">
              <a:solidFill>
                <a:schemeClr val="tx1"/>
              </a:solidFill>
              <a:latin typeface="Calibri" pitchFamily="0" charset="0"/>
              <a:ea typeface="宋体" pitchFamily="0" charset="0"/>
              <a:cs typeface="Calibri" pitchFamily="0" charset="0"/>
            </a:endParaRPr>
          </a:p>
        </p:txBody>
      </p:sp>
      <p:sp>
        <p:nvSpPr>
          <p:cNvPr id="102" name="直线"/>
          <p:cNvSpPr>
            <a:spLocks/>
          </p:cNvSpPr>
          <p:nvPr/>
        </p:nvSpPr>
        <p:spPr>
          <a:xfrm rot="0">
            <a:off x="4648018" y="4330681"/>
            <a:ext cx="6900512" cy="0"/>
          </a:xfrm>
          <a:prstGeom prst="line"/>
          <a:solidFill>
            <a:srgbClr val="FFC301"/>
          </a:solidFill>
          <a:ln w="12700" cmpd="sng" cap="flat">
            <a:solidFill>
              <a:srgbClr val="FFC301"/>
            </a:solidFill>
            <a:prstDash val="solid"/>
            <a:miter/>
          </a:ln>
        </p:spPr>
      </p:sp>
      <p:sp>
        <p:nvSpPr>
          <p:cNvPr id="103" name="矩形"/>
          <p:cNvSpPr>
            <a:spLocks/>
          </p:cNvSpPr>
          <p:nvPr/>
        </p:nvSpPr>
        <p:spPr>
          <a:xfrm rot="0">
            <a:off x="4648018" y="4330681"/>
            <a:ext cx="6900512" cy="1843578"/>
          </a:xfrm>
          <a:prstGeom prst="rect"/>
          <a:noFill/>
          <a:ln w="12700" cmpd="sng" cap="flat">
            <a:noFill/>
            <a:prstDash val="solid"/>
            <a:round/>
          </a:ln>
        </p:spPr>
      </p:sp>
      <p:sp>
        <p:nvSpPr>
          <p:cNvPr id="104" name="矩形"/>
          <p:cNvSpPr>
            <a:spLocks/>
          </p:cNvSpPr>
          <p:nvPr/>
        </p:nvSpPr>
        <p:spPr>
          <a:xfrm rot="0">
            <a:off x="4648018" y="4330681"/>
            <a:ext cx="6900512" cy="1843578"/>
          </a:xfrm>
          <a:prstGeom prst="rect"/>
          <a:noFill/>
          <a:ln w="12700" cmpd="sng" cap="flat">
            <a:noFill/>
            <a:prstDash val="solid"/>
            <a:miter/>
          </a:ln>
        </p:spPr>
        <p:txBody>
          <a:bodyPr vert="horz" wrap="square" lIns="110490" tIns="110490" rIns="110490" bIns="110490" anchor="t" anchorCtr="0">
            <a:prstTxWarp prst="textNoShape"/>
          </a:bodyPr>
          <a:lstStyle/>
          <a:p>
            <a:pPr marL="0" indent="0" algn="l" defTabSz="1289050">
              <a:lnSpc>
                <a:spcPct val="90000"/>
              </a:lnSpc>
              <a:spcBef>
                <a:spcPts val="0"/>
              </a:spcBef>
              <a:spcAft>
                <a:spcPct val="35000"/>
              </a:spcAft>
              <a:buNone/>
            </a:pPr>
            <a:r>
              <a:rPr lang="en-US" altLang="zh-CN" sz="2900" b="0" i="0" u="none" strike="noStrike" kern="1200" cap="none" spc="0" baseline="0">
                <a:solidFill>
                  <a:schemeClr val="tx1"/>
                </a:solidFill>
                <a:latin typeface="Calibri" pitchFamily="0" charset="0"/>
                <a:ea typeface="宋体" pitchFamily="0" charset="0"/>
                <a:cs typeface="Calibri" pitchFamily="0" charset="0"/>
              </a:rPr>
              <a:t>Understanding the requirements and expectations of the </a:t>
            </a:r>
            <a:r>
              <a:rPr lang="en-US" altLang="zh-CN" sz="2900" b="0" i="0" u="none" strike="noStrike" kern="1200" cap="none" spc="0" baseline="0">
                <a:solidFill>
                  <a:schemeClr val="tx1"/>
                </a:solidFill>
                <a:latin typeface="Calibri" pitchFamily="0" charset="0"/>
                <a:ea typeface="宋体" pitchFamily="0" charset="0"/>
                <a:cs typeface="Calibri" pitchFamily="0" charset="0"/>
              </a:rPr>
              <a:t>employees </a:t>
            </a:r>
            <a:r>
              <a:rPr lang="en-US" altLang="zh-CN" sz="2900" b="0" i="0" u="none" strike="noStrike" kern="1200" cap="none" spc="0" baseline="0">
                <a:solidFill>
                  <a:schemeClr val="tx1"/>
                </a:solidFill>
                <a:latin typeface="Calibri" pitchFamily="0" charset="0"/>
                <a:ea typeface="宋体" pitchFamily="0" charset="0"/>
                <a:cs typeface="Calibri" pitchFamily="0" charset="0"/>
              </a:rPr>
              <a:t>and </a:t>
            </a:r>
            <a:r>
              <a:rPr lang="en-US" altLang="zh-CN" sz="2900" b="0" i="0" u="none" strike="noStrike" kern="1200" cap="none" spc="0" baseline="0">
                <a:solidFill>
                  <a:schemeClr val="tx1"/>
                </a:solidFill>
                <a:latin typeface="Calibri" pitchFamily="0" charset="0"/>
                <a:ea typeface="宋体" pitchFamily="0" charset="0"/>
                <a:cs typeface="Calibri" pitchFamily="0" charset="0"/>
              </a:rPr>
              <a:t>fulfilling </a:t>
            </a:r>
            <a:r>
              <a:rPr lang="en-US" altLang="zh-CN" sz="2900" b="0" i="0" u="none" strike="noStrike" kern="1200" cap="none" spc="0" baseline="0">
                <a:solidFill>
                  <a:schemeClr val="tx1"/>
                </a:solidFill>
                <a:latin typeface="Calibri" pitchFamily="0" charset="0"/>
                <a:ea typeface="宋体" pitchFamily="0" charset="0"/>
                <a:cs typeface="Calibri" pitchFamily="0" charset="0"/>
              </a:rPr>
              <a:t>for the </a:t>
            </a:r>
            <a:r>
              <a:rPr lang="en-US" altLang="zh-CN" sz="2900" b="0" i="0" u="none" strike="noStrike" kern="1200" cap="none" spc="0" baseline="0">
                <a:solidFill>
                  <a:schemeClr val="tx1"/>
                </a:solidFill>
                <a:latin typeface="Calibri" pitchFamily="0" charset="0"/>
                <a:ea typeface="宋体" pitchFamily="0" charset="0"/>
                <a:cs typeface="Calibri" pitchFamily="0" charset="0"/>
              </a:rPr>
              <a:t>improvement </a:t>
            </a:r>
            <a:r>
              <a:rPr lang="en-US" altLang="zh-CN" sz="2900" b="0" i="0" u="none" strike="noStrike" kern="1200" cap="none" spc="0" baseline="0">
                <a:solidFill>
                  <a:schemeClr val="tx1"/>
                </a:solidFill>
                <a:latin typeface="Calibri" pitchFamily="0" charset="0"/>
                <a:ea typeface="宋体" pitchFamily="0" charset="0"/>
                <a:cs typeface="Calibri" pitchFamily="0" charset="0"/>
              </a:rPr>
              <a:t>of overall organisation performance</a:t>
            </a:r>
            <a:endParaRPr lang="zh-CN" altLang="en-US" sz="2900" b="0" i="0" u="none" strike="noStrike" kern="1200" cap="none" spc="0" baseline="0">
              <a:solidFill>
                <a:schemeClr val="tx1"/>
              </a:solidFill>
              <a:latin typeface="Calibri" pitchFamily="0" charset="0"/>
              <a:ea typeface="宋体" pitchFamily="0" charset="0"/>
              <a:cs typeface="Calibri" pitchFamily="0" charset="0"/>
            </a:endParaRPr>
          </a:p>
        </p:txBody>
      </p:sp>
      <p:sp>
        <p:nvSpPr>
          <p:cNvPr id="105" name="曲线"/>
          <p:cNvSpPr>
            <a:spLocks noChangeAspect="1"/>
          </p:cNvSpPr>
          <p:nvPr/>
        </p:nvSpPr>
        <p:spPr>
          <a:xfrm rot="5400000">
            <a:off x="1627450" y="3462719"/>
            <a:ext cx="5410200" cy="18288"/>
          </a:xfrm>
          <a:custGeom>
            <a:gdLst>
              <a:gd name="T1" fmla="*/ 0 w 21600"/>
              <a:gd name="T2" fmla="*/ 0 h 21600"/>
              <a:gd name="T3" fmla="*/ 21600 w 21600"/>
              <a:gd name="T4" fmla="*/ 21600 h 21600"/>
            </a:gdLst>
            <a:rect l="T1" t="T2" r="T3" b="T4"/>
            <a:pathLst>
              <a:path w="21600" h="21600">
                <a:moveTo>
                  <a:pt x="0" y="0"/>
                </a:moveTo>
                <a:cubicBezTo>
                  <a:pt x="650" y="-22094"/>
                  <a:pt x="1274" y="-19327"/>
                  <a:pt x="2268" y="0"/>
                </a:cubicBezTo>
                <a:cubicBezTo>
                  <a:pt x="3261" y="19327"/>
                  <a:pt x="4045" y="-8584"/>
                  <a:pt x="5184" y="0"/>
                </a:cubicBezTo>
                <a:cubicBezTo>
                  <a:pt x="6322" y="8584"/>
                  <a:pt x="6514" y="-3976"/>
                  <a:pt x="7668" y="0"/>
                </a:cubicBezTo>
                <a:cubicBezTo>
                  <a:pt x="8821" y="3976"/>
                  <a:pt x="9439" y="-22658"/>
                  <a:pt x="9936" y="0"/>
                </a:cubicBezTo>
                <a:cubicBezTo>
                  <a:pt x="10432" y="22658"/>
                  <a:pt x="12070" y="-40898"/>
                  <a:pt x="12851" y="0"/>
                </a:cubicBezTo>
                <a:cubicBezTo>
                  <a:pt x="13633" y="40898"/>
                  <a:pt x="14599" y="28397"/>
                  <a:pt x="15552" y="0"/>
                </a:cubicBezTo>
                <a:cubicBezTo>
                  <a:pt x="16504" y="-28397"/>
                  <a:pt x="17542" y="-23122"/>
                  <a:pt x="18252" y="0"/>
                </a:cubicBezTo>
                <a:cubicBezTo>
                  <a:pt x="18961" y="23122"/>
                  <a:pt x="20680" y="-7418"/>
                  <a:pt x="21600" y="0"/>
                </a:cubicBezTo>
                <a:cubicBezTo>
                  <a:pt x="21602" y="8213"/>
                  <a:pt x="21602" y="15164"/>
                  <a:pt x="21600" y="21600"/>
                </a:cubicBezTo>
                <a:cubicBezTo>
                  <a:pt x="20517" y="7973"/>
                  <a:pt x="20447" y="36655"/>
                  <a:pt x="19332" y="21600"/>
                </a:cubicBezTo>
                <a:cubicBezTo>
                  <a:pt x="18216" y="6544"/>
                  <a:pt x="17759" y="11205"/>
                  <a:pt x="17280" y="21600"/>
                </a:cubicBezTo>
                <a:cubicBezTo>
                  <a:pt x="16800" y="31994"/>
                  <a:pt x="15015" y="26653"/>
                  <a:pt x="14364" y="21600"/>
                </a:cubicBezTo>
                <a:cubicBezTo>
                  <a:pt x="13712" y="16546"/>
                  <a:pt x="13173" y="39227"/>
                  <a:pt x="12095" y="21600"/>
                </a:cubicBezTo>
                <a:cubicBezTo>
                  <a:pt x="11018" y="3972"/>
                  <a:pt x="10540" y="32355"/>
                  <a:pt x="9180" y="21600"/>
                </a:cubicBezTo>
                <a:cubicBezTo>
                  <a:pt x="7819" y="10844"/>
                  <a:pt x="7191" y="34234"/>
                  <a:pt x="6048" y="21600"/>
                </a:cubicBezTo>
                <a:cubicBezTo>
                  <a:pt x="4904" y="8965"/>
                  <a:pt x="4246" y="-6265"/>
                  <a:pt x="3563" y="21600"/>
                </a:cubicBezTo>
                <a:cubicBezTo>
                  <a:pt x="2881" y="49465"/>
                  <a:pt x="746" y="-24681"/>
                  <a:pt x="0" y="21600"/>
                </a:cubicBezTo>
                <a:cubicBezTo>
                  <a:pt x="-2" y="10959"/>
                  <a:pt x="0" y="6023"/>
                  <a:pt x="0" y="0"/>
                </a:cubicBezTo>
                <a:lnTo>
                  <a:pt x="0" y="0"/>
                </a:lnTo>
              </a:path>
              <a:path w="21600" h="21600">
                <a:moveTo>
                  <a:pt x="0" y="0"/>
                </a:moveTo>
                <a:cubicBezTo>
                  <a:pt x="1138" y="-5816"/>
                  <a:pt x="1502" y="26300"/>
                  <a:pt x="2484" y="0"/>
                </a:cubicBezTo>
                <a:cubicBezTo>
                  <a:pt x="3465" y="-26300"/>
                  <a:pt x="4117" y="8536"/>
                  <a:pt x="4536" y="0"/>
                </a:cubicBezTo>
                <a:cubicBezTo>
                  <a:pt x="4954" y="-8536"/>
                  <a:pt x="6235" y="11665"/>
                  <a:pt x="7668" y="0"/>
                </a:cubicBezTo>
                <a:cubicBezTo>
                  <a:pt x="9100" y="-11665"/>
                  <a:pt x="9451" y="23085"/>
                  <a:pt x="10151" y="0"/>
                </a:cubicBezTo>
                <a:cubicBezTo>
                  <a:pt x="10852" y="-23085"/>
                  <a:pt x="11445" y="-26251"/>
                  <a:pt x="12636" y="0"/>
                </a:cubicBezTo>
                <a:cubicBezTo>
                  <a:pt x="13826" y="26251"/>
                  <a:pt x="14245" y="-3265"/>
                  <a:pt x="15767" y="0"/>
                </a:cubicBezTo>
                <a:cubicBezTo>
                  <a:pt x="17290" y="3265"/>
                  <a:pt x="17119" y="12468"/>
                  <a:pt x="18036" y="0"/>
                </a:cubicBezTo>
                <a:cubicBezTo>
                  <a:pt x="18952" y="-12468"/>
                  <a:pt x="20559" y="10294"/>
                  <a:pt x="21600" y="0"/>
                </a:cubicBezTo>
                <a:cubicBezTo>
                  <a:pt x="21597" y="6394"/>
                  <a:pt x="21597" y="14775"/>
                  <a:pt x="21600" y="21600"/>
                </a:cubicBezTo>
                <a:cubicBezTo>
                  <a:pt x="20614" y="49008"/>
                  <a:pt x="19997" y="12629"/>
                  <a:pt x="19332" y="21600"/>
                </a:cubicBezTo>
                <a:cubicBezTo>
                  <a:pt x="18666" y="30570"/>
                  <a:pt x="17700" y="-726"/>
                  <a:pt x="16632" y="21600"/>
                </a:cubicBezTo>
                <a:cubicBezTo>
                  <a:pt x="15563" y="43926"/>
                  <a:pt x="15207" y="-10287"/>
                  <a:pt x="14147" y="21600"/>
                </a:cubicBezTo>
                <a:cubicBezTo>
                  <a:pt x="13088" y="53487"/>
                  <a:pt x="12272" y="-18799"/>
                  <a:pt x="11016" y="21600"/>
                </a:cubicBezTo>
                <a:cubicBezTo>
                  <a:pt x="9759" y="61999"/>
                  <a:pt x="8799" y="3982"/>
                  <a:pt x="7884" y="21600"/>
                </a:cubicBezTo>
                <a:cubicBezTo>
                  <a:pt x="6968" y="39217"/>
                  <a:pt x="6397" y="37193"/>
                  <a:pt x="5616" y="21600"/>
                </a:cubicBezTo>
                <a:cubicBezTo>
                  <a:pt x="4834" y="6006"/>
                  <a:pt x="3688" y="3733"/>
                  <a:pt x="2916" y="21600"/>
                </a:cubicBezTo>
                <a:cubicBezTo>
                  <a:pt x="2143" y="39466"/>
                  <a:pt x="1343" y="-166"/>
                  <a:pt x="0" y="21600"/>
                </a:cubicBezTo>
                <a:cubicBezTo>
                  <a:pt x="-1" y="13064"/>
                  <a:pt x="-2" y="9154"/>
                  <a:pt x="0" y="0"/>
                </a:cubicBezTo>
                <a:close/>
              </a:path>
            </a:pathLst>
          </a:custGeom>
          <a:solidFill>
            <a:schemeClr val="accent2"/>
          </a:solidFill>
          <a:ln w="41275" cmpd="sng" cap="rnd">
            <a:solidFill>
              <a:srgbClr val="ED7D31"/>
            </a:solidFill>
            <a:prstDash val="solid"/>
            <a:round/>
          </a:ln>
        </p:spPr>
      </p:sp>
    </p:spTree>
    <p:extLst>
      <p:ext uri="{BB962C8B-B14F-4D97-AF65-F5344CB8AC3E}">
        <p14:creationId xmlns:p14="http://schemas.microsoft.com/office/powerpoint/2010/main" val="1989875553"/>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useBgFill="1">
        <p:nvSpPr>
          <p:cNvPr id="108" name="矩形"/>
          <p:cNvSpPr>
            <a:spLocks noChangeAspect="1"/>
          </p:cNvSpPr>
          <p:nvPr/>
        </p:nvSpPr>
        <p:spPr>
          <a:xfrm rot="0">
            <a:off x="0" y="0"/>
            <a:ext cx="12192000" cy="6858000"/>
          </a:xfrm>
          <a:prstGeom prst="rect"/>
          <a:ln w="12700" cmpd="sng" cap="flat">
            <a:noFill/>
            <a:prstDash val="solid"/>
            <a:round/>
          </a:ln>
        </p:spPr>
      </p:sp>
      <p:pic>
        <p:nvPicPr>
          <p:cNvPr id="109" name="图片" descr="Light bulb on yellow background with sketched light beams and cord"/>
          <p:cNvPicPr>
            <a:picLocks noChangeAspect="1"/>
          </p:cNvPicPr>
          <p:nvPr/>
        </p:nvPicPr>
        <p:blipFill>
          <a:blip r:embed="rId1" cstate="print"/>
          <a:srcRect l="50357" r="6099"/>
          <a:stretch>
            <a:fillRect/>
          </a:stretch>
        </p:blipFill>
        <p:spPr>
          <a:xfrm rot="0">
            <a:off x="-7365" y="10"/>
            <a:ext cx="4855591" cy="6857990"/>
          </a:xfrm>
          <a:prstGeom prst="rect"/>
          <a:noFill/>
          <a:ln w="12700" cmpd="sng" cap="flat">
            <a:noFill/>
            <a:prstDash val="solid"/>
            <a:miter/>
          </a:ln>
        </p:spPr>
      </p:pic>
      <p:sp>
        <p:nvSpPr>
          <p:cNvPr id="110" name="弧形"/>
          <p:cNvSpPr>
            <a:spLocks noChangeAspect="1"/>
          </p:cNvSpPr>
          <p:nvPr/>
        </p:nvSpPr>
        <p:spPr>
          <a:xfrm rot="0">
            <a:off x="8673531" y="407987"/>
            <a:ext cx="2987898" cy="2987898"/>
          </a:xfrm>
          <a:custGeom>
            <a:gdLst>
              <a:gd name="T1" fmla="*/ 0 w 21600"/>
              <a:gd name="T2" fmla="*/ 0 h 21600"/>
              <a:gd name="T3" fmla="*/ 21600 w 21600"/>
              <a:gd name="T4" fmla="*/ 21600 h 21600"/>
            </a:gdLst>
            <a:rect l="T1" t="T2" r="T3" b="T4"/>
            <a:pathLst>
              <a:path w="21600" h="21600" fill="none">
                <a:moveTo>
                  <a:pt x="10800" y="0"/>
                </a:moveTo>
                <a:cubicBezTo>
                  <a:pt x="15090" y="0"/>
                  <a:pt x="18973" y="2539"/>
                  <a:pt x="20694" y="6470"/>
                </a:cubicBezTo>
                <a:cubicBezTo>
                  <a:pt x="22414" y="10400"/>
                  <a:pt x="21644" y="14976"/>
                  <a:pt x="18733" y="18128"/>
                </a:cubicBezTo>
              </a:path>
              <a:path w="21600" h="21600" stroke="0">
                <a:moveTo>
                  <a:pt x="10800" y="0"/>
                </a:moveTo>
                <a:cubicBezTo>
                  <a:pt x="15090" y="0"/>
                  <a:pt x="18973" y="2539"/>
                  <a:pt x="20694" y="6470"/>
                </a:cubicBezTo>
                <a:cubicBezTo>
                  <a:pt x="22414" y="10400"/>
                  <a:pt x="21644" y="14976"/>
                  <a:pt x="18733" y="18128"/>
                </a:cubicBezTo>
                <a:lnTo>
                  <a:pt x="10800" y="10800"/>
                </a:lnTo>
                <a:close/>
              </a:path>
            </a:pathLst>
          </a:custGeom>
          <a:noFill/>
          <a:ln w="127000" cmpd="sng" cap="rnd">
            <a:solidFill>
              <a:srgbClr val="FFC000"/>
            </a:solidFill>
            <a:prstDash val="dash"/>
            <a:round/>
          </a:ln>
        </p:spPr>
      </p:sp>
      <p:sp>
        <p:nvSpPr>
          <p:cNvPr id="111" name="文本框"/>
          <p:cNvSpPr>
            <a:spLocks noGrp="1"/>
          </p:cNvSpPr>
          <p:nvPr>
            <p:ph type="title"/>
          </p:nvPr>
        </p:nvSpPr>
        <p:spPr>
          <a:xfrm rot="0">
            <a:off x="5827048" y="407987"/>
            <a:ext cx="5721484" cy="1325563"/>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0" i="0" u="none" strike="noStrike" kern="1200" cap="none" spc="0" baseline="0">
                <a:solidFill>
                  <a:schemeClr val="tx1"/>
                </a:solidFill>
                <a:latin typeface="Calibri Light" pitchFamily="0" charset="0"/>
                <a:ea typeface="宋体" pitchFamily="0" charset="0"/>
                <a:cs typeface="Lucida Sans"/>
              </a:rPr>
              <a:t>Summary of article 3 </a:t>
            </a:r>
            <a:endParaRPr lang="zh-CN" altLang="en-US" sz="4400" b="0" i="0" u="none" strike="noStrike" kern="1200" cap="none" spc="0" baseline="0">
              <a:solidFill>
                <a:schemeClr val="tx1"/>
              </a:solidFill>
              <a:latin typeface="Calibri Light" pitchFamily="0" charset="0"/>
              <a:ea typeface="宋体" pitchFamily="0" charset="0"/>
              <a:cs typeface="Lucida Sans"/>
            </a:endParaRPr>
          </a:p>
        </p:txBody>
      </p:sp>
      <p:sp>
        <p:nvSpPr>
          <p:cNvPr id="112" name="文本框"/>
          <p:cNvSpPr>
            <a:spLocks noGrp="1"/>
          </p:cNvSpPr>
          <p:nvPr>
            <p:ph type="body" idx="1"/>
          </p:nvPr>
        </p:nvSpPr>
        <p:spPr>
          <a:xfrm rot="0">
            <a:off x="5331655" y="1589649"/>
            <a:ext cx="6216877" cy="4860363"/>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0000"/>
              </a:lnSpc>
              <a:spcBef>
                <a:spcPts val="1000"/>
              </a:spcBef>
              <a:spcAft>
                <a:spcPts val="0"/>
              </a:spcAft>
              <a:buFont typeface="Arial" pitchFamily="34" charset="0"/>
              <a:buChar char="•"/>
            </a:pPr>
            <a:r>
              <a:rPr lang="en-US" altLang="zh-CN" sz="2000" b="0" i="0" u="none" strike="noStrike" kern="100" cap="none" spc="0" baseline="0">
                <a:solidFill>
                  <a:schemeClr val="tx1"/>
                </a:solidFill>
                <a:latin typeface="Calibri" pitchFamily="0" charset="0"/>
                <a:ea typeface="Calibri" pitchFamily="0" charset="0"/>
                <a:cs typeface="Times New Roman" pitchFamily="18" charset="0"/>
              </a:rPr>
              <a:t>This article is exploring the relationship </a:t>
            </a:r>
            <a:r>
              <a:rPr lang="en-US" altLang="zh-CN" sz="2000" b="0" i="0" u="none" strike="noStrike" kern="100" cap="none" spc="0" baseline="0">
                <a:solidFill>
                  <a:schemeClr val="tx1"/>
                </a:solidFill>
                <a:latin typeface="Calibri" pitchFamily="0" charset="0"/>
                <a:ea typeface="Calibri" pitchFamily="0" charset="0"/>
                <a:cs typeface="Times New Roman" pitchFamily="18" charset="0"/>
              </a:rPr>
              <a:t>between </a:t>
            </a:r>
            <a:r>
              <a:rPr lang="en-US" altLang="zh-CN" sz="2000" b="0" i="0" u="none" strike="noStrike" kern="100" cap="none" spc="0" baseline="0">
                <a:solidFill>
                  <a:schemeClr val="tx1"/>
                </a:solidFill>
                <a:latin typeface="Calibri" pitchFamily="0" charset="0"/>
                <a:ea typeface="Calibri" pitchFamily="0" charset="0"/>
                <a:cs typeface="Times New Roman" pitchFamily="18" charset="0"/>
              </a:rPr>
              <a:t>the human resources management practices and overall business strategy. In order to create the background, the article reviewed the prevailing literature in n the related filed. </a:t>
            </a:r>
            <a:endParaRPr lang="en-US" altLang="zh-CN" sz="2000" b="0" i="0" u="none" strike="noStrike" kern="100" cap="none" spc="0" baseline="0">
              <a:solidFill>
                <a:schemeClr val="tx1"/>
              </a:solidFill>
              <a:latin typeface="Calibri" pitchFamily="0" charset="0"/>
              <a:ea typeface="Calibri" pitchFamily="0" charset="0"/>
              <a:cs typeface="Times New Roman" pitchFamily="18" charset="0"/>
            </a:endParaRPr>
          </a:p>
          <a:p>
            <a:pPr marL="228600" indent="-228600" algn="l">
              <a:lnSpc>
                <a:spcPct val="70000"/>
              </a:lnSpc>
              <a:spcBef>
                <a:spcPts val="1000"/>
              </a:spcBef>
              <a:spcAft>
                <a:spcPts val="0"/>
              </a:spcAft>
              <a:buFont typeface="Arial" pitchFamily="34" charset="0"/>
              <a:buChar char="•"/>
            </a:pPr>
            <a:r>
              <a:rPr lang="en-US" altLang="zh-CN" sz="2000" b="0" i="0" u="none" strike="noStrike" kern="100" cap="none" spc="0" baseline="0">
                <a:solidFill>
                  <a:schemeClr val="tx1"/>
                </a:solidFill>
                <a:latin typeface="Calibri" pitchFamily="0" charset="0"/>
                <a:ea typeface="Calibri" pitchFamily="0" charset="0"/>
                <a:cs typeface="Times New Roman" pitchFamily="18" charset="0"/>
              </a:rPr>
              <a:t>The study focuses on </a:t>
            </a:r>
            <a:r>
              <a:rPr lang="en-US" altLang="zh-CN" sz="2000" b="0" i="0" u="none" strike="noStrike" kern="100" cap="none" spc="0" baseline="0">
                <a:solidFill>
                  <a:schemeClr val="tx1"/>
                </a:solidFill>
                <a:latin typeface="Calibri" pitchFamily="0" charset="0"/>
                <a:ea typeface="Calibri" pitchFamily="0" charset="0"/>
                <a:cs typeface="Times New Roman" pitchFamily="18" charset="0"/>
              </a:rPr>
              <a:t>changing </a:t>
            </a:r>
            <a:r>
              <a:rPr lang="en-US" altLang="zh-CN" sz="2000" b="0" i="0" u="none" strike="noStrike" kern="100" cap="none" spc="0" baseline="0">
                <a:solidFill>
                  <a:schemeClr val="tx1"/>
                </a:solidFill>
                <a:latin typeface="Calibri" pitchFamily="0" charset="0"/>
                <a:ea typeface="Calibri" pitchFamily="0" charset="0"/>
                <a:cs typeface="Times New Roman" pitchFamily="18" charset="0"/>
              </a:rPr>
              <a:t>the human resources practices based on the given context in which the organisation operates. For example, in the article, the authors mentioned that for the organisation who are seeking to gain the cost </a:t>
            </a:r>
            <a:r>
              <a:rPr lang="en-US" altLang="zh-CN" sz="2000" b="0" i="0" u="none" strike="noStrike" kern="100" cap="none" spc="0" baseline="0">
                <a:solidFill>
                  <a:schemeClr val="tx1"/>
                </a:solidFill>
                <a:latin typeface="Calibri" pitchFamily="0" charset="0"/>
                <a:ea typeface="Calibri" pitchFamily="0" charset="0"/>
                <a:cs typeface="Times New Roman" pitchFamily="18" charset="0"/>
              </a:rPr>
              <a:t>advantage, </a:t>
            </a:r>
            <a:r>
              <a:rPr lang="en-US" altLang="zh-CN" sz="2000" b="0" i="0" u="none" strike="noStrike" kern="100" cap="none" spc="0" baseline="0">
                <a:solidFill>
                  <a:schemeClr val="tx1"/>
                </a:solidFill>
                <a:latin typeface="Calibri" pitchFamily="0" charset="0"/>
                <a:ea typeface="Calibri" pitchFamily="0" charset="0"/>
                <a:cs typeface="Times New Roman" pitchFamily="18" charset="0"/>
              </a:rPr>
              <a:t>it is important to focus </a:t>
            </a:r>
            <a:r>
              <a:rPr lang="en-US" altLang="zh-CN" sz="2000" b="0" i="0" u="none" strike="noStrike" kern="100" cap="none" spc="0" baseline="0">
                <a:solidFill>
                  <a:schemeClr val="tx1"/>
                </a:solidFill>
                <a:latin typeface="Calibri" pitchFamily="0" charset="0"/>
                <a:ea typeface="Calibri" pitchFamily="0" charset="0"/>
                <a:cs typeface="Times New Roman" pitchFamily="18" charset="0"/>
              </a:rPr>
              <a:t>upon hiring </a:t>
            </a:r>
            <a:r>
              <a:rPr lang="en-US" altLang="zh-CN" sz="2000" b="0" i="0" u="none" strike="noStrike" kern="100" cap="none" spc="0" baseline="0">
                <a:solidFill>
                  <a:schemeClr val="tx1"/>
                </a:solidFill>
                <a:latin typeface="Calibri" pitchFamily="0" charset="0"/>
                <a:ea typeface="Calibri" pitchFamily="0" charset="0"/>
                <a:cs typeface="Times New Roman" pitchFamily="18" charset="0"/>
              </a:rPr>
              <a:t>the candidates in less cost. The organisation who are trying to reduce the cost of operation needs to be driven by the process and hire the employees who are process driven rather than ability driven. </a:t>
            </a:r>
            <a:endParaRPr lang="en-US" altLang="zh-CN" sz="2000" b="0" i="0" u="none" strike="noStrike" kern="100" cap="none" spc="0" baseline="0">
              <a:solidFill>
                <a:schemeClr val="tx1"/>
              </a:solidFill>
              <a:latin typeface="Calibri" pitchFamily="0" charset="0"/>
              <a:ea typeface="Calibri" pitchFamily="0" charset="0"/>
              <a:cs typeface="Times New Roman" pitchFamily="18" charset="0"/>
            </a:endParaRPr>
          </a:p>
          <a:p>
            <a:pPr marL="228600" indent="-228600" algn="l">
              <a:lnSpc>
                <a:spcPct val="70000"/>
              </a:lnSpc>
              <a:spcBef>
                <a:spcPts val="1000"/>
              </a:spcBef>
              <a:spcAft>
                <a:spcPts val="0"/>
              </a:spcAft>
              <a:buFont typeface="Arial" pitchFamily="34" charset="0"/>
              <a:buChar char="•"/>
            </a:pPr>
            <a:r>
              <a:rPr lang="en-US" altLang="zh-CN" sz="2000" b="0" i="0" u="none" strike="noStrike" kern="100" cap="none" spc="0" baseline="0">
                <a:solidFill>
                  <a:schemeClr val="tx1"/>
                </a:solidFill>
                <a:latin typeface="Calibri" pitchFamily="0" charset="0"/>
                <a:ea typeface="Calibri" pitchFamily="0" charset="0"/>
                <a:cs typeface="Times New Roman" pitchFamily="18" charset="0"/>
              </a:rPr>
              <a:t>The study created multiple fuzzy logic </a:t>
            </a:r>
            <a:r>
              <a:rPr lang="en-US" altLang="zh-CN" sz="2000" b="0" i="0" u="none" strike="noStrike" kern="100" cap="none" spc="0" baseline="0">
                <a:solidFill>
                  <a:schemeClr val="tx1"/>
                </a:solidFill>
                <a:latin typeface="Calibri" pitchFamily="0" charset="0"/>
                <a:ea typeface="Calibri" pitchFamily="0" charset="0"/>
                <a:cs typeface="Times New Roman" pitchFamily="18" charset="0"/>
              </a:rPr>
              <a:t>scenarios </a:t>
            </a:r>
            <a:r>
              <a:rPr lang="en-US" altLang="zh-CN" sz="2000" b="0" i="0" u="none" strike="noStrike" kern="100" cap="none" spc="0" baseline="0">
                <a:solidFill>
                  <a:schemeClr val="tx1"/>
                </a:solidFill>
                <a:latin typeface="Calibri" pitchFamily="0" charset="0"/>
                <a:ea typeface="Calibri" pitchFamily="0" charset="0"/>
                <a:cs typeface="Times New Roman" pitchFamily="18" charset="0"/>
              </a:rPr>
              <a:t>and shared the </a:t>
            </a:r>
            <a:r>
              <a:rPr lang="en-US" altLang="zh-CN" sz="2000" b="0" i="0" u="none" strike="noStrike" kern="100" cap="none" spc="0" baseline="0">
                <a:solidFill>
                  <a:schemeClr val="tx1"/>
                </a:solidFill>
                <a:latin typeface="Calibri" pitchFamily="0" charset="0"/>
                <a:ea typeface="Calibri" pitchFamily="0" charset="0"/>
                <a:cs typeface="Times New Roman" pitchFamily="18" charset="0"/>
              </a:rPr>
              <a:t>responses </a:t>
            </a:r>
            <a:r>
              <a:rPr lang="en-US" altLang="zh-CN" sz="2000" b="0" i="0" u="none" strike="noStrike" kern="100" cap="none" spc="0" baseline="0">
                <a:solidFill>
                  <a:schemeClr val="tx1"/>
                </a:solidFill>
                <a:latin typeface="Calibri" pitchFamily="0" charset="0"/>
                <a:ea typeface="Calibri" pitchFamily="0" charset="0"/>
                <a:cs typeface="Times New Roman" pitchFamily="18" charset="0"/>
              </a:rPr>
              <a:t>of the experts who were engaged for this research to align the human resources practices for the given context and business strategy. </a:t>
            </a:r>
            <a:endParaRPr lang="en-US" altLang="zh-CN" sz="2000" b="0" i="0" u="none" strike="noStrike" kern="100" cap="none" spc="0" baseline="0">
              <a:solidFill>
                <a:schemeClr val="tx1"/>
              </a:solidFill>
              <a:latin typeface="Calibri" pitchFamily="0" charset="0"/>
              <a:ea typeface="Calibri" pitchFamily="0" charset="0"/>
              <a:cs typeface="Times New Roman" pitchFamily="18" charset="0"/>
            </a:endParaRPr>
          </a:p>
          <a:p>
            <a:pPr marL="228600" indent="-228600" algn="l">
              <a:lnSpc>
                <a:spcPct val="70000"/>
              </a:lnSpc>
              <a:spcBef>
                <a:spcPts val="1000"/>
              </a:spcBef>
              <a:spcAft>
                <a:spcPts val="0"/>
              </a:spcAft>
              <a:buFont typeface="Arial" pitchFamily="34" charset="0"/>
              <a:buChar char="•"/>
            </a:pPr>
            <a:endParaRPr lang="zh-CN" altLang="en-US" sz="1400" b="0" i="0" u="none" strike="noStrike" kern="1200" cap="none" spc="0" baseline="0">
              <a:solidFill>
                <a:schemeClr val="tx1"/>
              </a:solidFill>
              <a:latin typeface="Calibri" pitchFamily="0" charset="0"/>
              <a:ea typeface="宋体" pitchFamily="0" charset="0"/>
              <a:cs typeface="Lucida Sans"/>
            </a:endParaRPr>
          </a:p>
        </p:txBody>
      </p:sp>
    </p:spTree>
    <p:extLst>
      <p:ext uri="{BB962C8B-B14F-4D97-AF65-F5344CB8AC3E}">
        <p14:creationId xmlns:p14="http://schemas.microsoft.com/office/powerpoint/2010/main" val="1508301824"/>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useBgFill="1">
        <p:nvSpPr>
          <p:cNvPr id="115" name="矩形"/>
          <p:cNvSpPr>
            <a:spLocks noChangeAspect="1"/>
          </p:cNvSpPr>
          <p:nvPr/>
        </p:nvSpPr>
        <p:spPr>
          <a:xfrm rot="0">
            <a:off x="0" y="0"/>
            <a:ext cx="12188953" cy="6858000"/>
          </a:xfrm>
          <a:prstGeom prst="rect"/>
          <a:ln w="12700" cmpd="sng" cap="flat">
            <a:noFill/>
            <a:prstDash val="solid"/>
            <a:round/>
          </a:ln>
        </p:spPr>
      </p:sp>
      <p:sp>
        <p:nvSpPr>
          <p:cNvPr id="116" name="曲线"/>
          <p:cNvSpPr>
            <a:spLocks noChangeAspect="1"/>
          </p:cNvSpPr>
          <p:nvPr/>
        </p:nvSpPr>
        <p:spPr>
          <a:xfrm rot="0">
            <a:off x="7737231" y="0"/>
            <a:ext cx="4454769" cy="6858000"/>
          </a:xfrm>
          <a:custGeom>
            <a:gdLst>
              <a:gd name="T1" fmla="*/ 0 w 21600"/>
              <a:gd name="T2" fmla="*/ 0 h 21600"/>
              <a:gd name="T3" fmla="*/ 21600 w 21600"/>
              <a:gd name="T4" fmla="*/ 21600 h 21600"/>
            </a:gdLst>
            <a:rect l="T1" t="T2" r="T3" b="T4"/>
            <a:pathLst>
              <a:path w="21600" h="21600">
                <a:moveTo>
                  <a:pt x="21600" y="0"/>
                </a:moveTo>
                <a:lnTo>
                  <a:pt x="5305" y="0"/>
                </a:lnTo>
                <a:lnTo>
                  <a:pt x="4868" y="492"/>
                </a:lnTo>
                <a:cubicBezTo>
                  <a:pt x="4301" y="1173"/>
                  <a:pt x="3786" y="1877"/>
                  <a:pt x="3316" y="2600"/>
                </a:cubicBezTo>
                <a:cubicBezTo>
                  <a:pt x="3293" y="2643"/>
                  <a:pt x="3255" y="2680"/>
                  <a:pt x="3206" y="2709"/>
                </a:cubicBezTo>
                <a:cubicBezTo>
                  <a:pt x="3270" y="2600"/>
                  <a:pt x="3331" y="2490"/>
                  <a:pt x="3396" y="2381"/>
                </a:cubicBezTo>
                <a:cubicBezTo>
                  <a:pt x="3659" y="1937"/>
                  <a:pt x="3936" y="1499"/>
                  <a:pt x="4230" y="1067"/>
                </a:cubicBezTo>
                <a:lnTo>
                  <a:pt x="5013" y="0"/>
                </a:lnTo>
                <a:lnTo>
                  <a:pt x="4765" y="0"/>
                </a:lnTo>
                <a:lnTo>
                  <a:pt x="4284" y="643"/>
                </a:lnTo>
                <a:cubicBezTo>
                  <a:pt x="3444" y="1826"/>
                  <a:pt x="2737" y="3059"/>
                  <a:pt x="2134" y="4331"/>
                </a:cubicBezTo>
                <a:cubicBezTo>
                  <a:pt x="1195" y="6329"/>
                  <a:pt x="547" y="8392"/>
                  <a:pt x="200" y="10487"/>
                </a:cubicBezTo>
                <a:cubicBezTo>
                  <a:pt x="19" y="11559"/>
                  <a:pt x="-61" y="12630"/>
                  <a:pt x="52" y="13708"/>
                </a:cubicBezTo>
                <a:cubicBezTo>
                  <a:pt x="188" y="14969"/>
                  <a:pt x="392" y="16223"/>
                  <a:pt x="738" y="17463"/>
                </a:cubicBezTo>
                <a:cubicBezTo>
                  <a:pt x="1119" y="18832"/>
                  <a:pt x="1637" y="20168"/>
                  <a:pt x="2321" y="21468"/>
                </a:cubicBezTo>
                <a:lnTo>
                  <a:pt x="2397" y="21600"/>
                </a:lnTo>
                <a:lnTo>
                  <a:pt x="2624" y="21600"/>
                </a:lnTo>
                <a:lnTo>
                  <a:pt x="2573" y="21509"/>
                </a:lnTo>
                <a:cubicBezTo>
                  <a:pt x="2194" y="20795"/>
                  <a:pt x="1863" y="20062"/>
                  <a:pt x="1574" y="19315"/>
                </a:cubicBezTo>
                <a:cubicBezTo>
                  <a:pt x="1322" y="18664"/>
                  <a:pt x="1136" y="17999"/>
                  <a:pt x="920" y="17340"/>
                </a:cubicBezTo>
                <a:cubicBezTo>
                  <a:pt x="915" y="17305"/>
                  <a:pt x="913" y="17270"/>
                  <a:pt x="913" y="17235"/>
                </a:cubicBezTo>
                <a:cubicBezTo>
                  <a:pt x="1070" y="17634"/>
                  <a:pt x="1196" y="17987"/>
                  <a:pt x="1345" y="18334"/>
                </a:cubicBezTo>
                <a:cubicBezTo>
                  <a:pt x="1734" y="19238"/>
                  <a:pt x="2182" y="20118"/>
                  <a:pt x="2692" y="20972"/>
                </a:cubicBezTo>
                <a:lnTo>
                  <a:pt x="3095" y="21600"/>
                </a:lnTo>
                <a:lnTo>
                  <a:pt x="21600" y="21600"/>
                </a:lnTo>
                <a:close/>
              </a:path>
            </a:pathLst>
          </a:custGeom>
          <a:solidFill>
            <a:schemeClr val="accent2"/>
          </a:solidFill>
          <a:ln w="6857" cmpd="sng" cap="flat">
            <a:noFill/>
            <a:prstDash val="solid"/>
            <a:miter/>
          </a:ln>
        </p:spPr>
      </p:sp>
      <p:sp>
        <p:nvSpPr>
          <p:cNvPr id="117" name="文本框"/>
          <p:cNvSpPr>
            <a:spLocks noGrp="1"/>
          </p:cNvSpPr>
          <p:nvPr>
            <p:ph type="title"/>
          </p:nvPr>
        </p:nvSpPr>
        <p:spPr>
          <a:xfrm rot="0">
            <a:off x="8453805" y="640823"/>
            <a:ext cx="3103193" cy="5583148"/>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600" b="0" i="0" u="none" strike="noStrike" kern="1200" cap="none" spc="0" baseline="0">
                <a:solidFill>
                  <a:srgbClr val="FFFFFF"/>
                </a:solidFill>
                <a:latin typeface="Calibri Light" pitchFamily="0" charset="0"/>
                <a:ea typeface="宋体" pitchFamily="0" charset="0"/>
                <a:cs typeface="Lucida Sans"/>
              </a:rPr>
              <a:t>Model for linking HR strategy to competitive </a:t>
            </a:r>
            <a:br>
              <a:rPr lang="zh-CN" altLang="en-US" sz="4600" b="0" i="0" u="none" strike="noStrike" kern="1200" cap="none" spc="0" baseline="0">
                <a:solidFill>
                  <a:srgbClr val="FFFFFF"/>
                </a:solidFill>
                <a:latin typeface="Calibri Light" pitchFamily="0" charset="0"/>
                <a:ea typeface="宋体" pitchFamily="0" charset="0"/>
                <a:cs typeface="Lucida Sans"/>
              </a:rPr>
            </a:br>
            <a:endParaRPr lang="zh-CN" altLang="en-US" sz="4600" b="0" i="0" u="none" strike="noStrike" kern="1200" cap="none" spc="0" baseline="0">
              <a:solidFill>
                <a:srgbClr val="FFFFFF"/>
              </a:solidFill>
              <a:latin typeface="Calibri Light" pitchFamily="0" charset="0"/>
              <a:ea typeface="宋体" pitchFamily="0" charset="0"/>
              <a:cs typeface="Lucida Sans"/>
            </a:endParaRPr>
          </a:p>
        </p:txBody>
      </p:sp>
      <p:sp>
        <p:nvSpPr>
          <p:cNvPr id="118" name="椭圆"/>
          <p:cNvSpPr>
            <a:spLocks/>
          </p:cNvSpPr>
          <p:nvPr/>
        </p:nvSpPr>
        <p:spPr>
          <a:xfrm rot="0">
            <a:off x="3163976" y="3340535"/>
            <a:ext cx="1859498" cy="1859499"/>
          </a:xfrm>
          <a:prstGeom prst="ellipse"/>
          <a:solidFill>
            <a:srgbClr val="5B9BD5"/>
          </a:solidFill>
          <a:ln w="12700" cmpd="sng" cap="flat">
            <a:solidFill>
              <a:srgbClr val="FFFFFF"/>
            </a:solidFill>
            <a:prstDash val="solid"/>
            <a:miter/>
          </a:ln>
        </p:spPr>
      </p:sp>
      <p:sp>
        <p:nvSpPr>
          <p:cNvPr id="119" name="矩形"/>
          <p:cNvSpPr>
            <a:spLocks/>
          </p:cNvSpPr>
          <p:nvPr/>
        </p:nvSpPr>
        <p:spPr>
          <a:xfrm rot="0">
            <a:off x="3436293" y="3612852"/>
            <a:ext cx="1314864" cy="1314865"/>
          </a:xfrm>
          <a:prstGeom prst="rect"/>
          <a:noFill/>
          <a:ln w="12700" cmpd="sng" cap="flat">
            <a:noFill/>
            <a:prstDash val="solid"/>
            <a:miter/>
          </a:ln>
        </p:spPr>
        <p:txBody>
          <a:bodyPr vert="horz" wrap="square" lIns="12700" tIns="12700" rIns="12700" bIns="12700" anchor="ctr" anchorCtr="0">
            <a:prstTxWarp prst="textNoShape"/>
          </a:bodyPr>
          <a:lstStyle/>
          <a:p>
            <a:pPr marL="0" indent="0" algn="ctr" defTabSz="889000">
              <a:lnSpc>
                <a:spcPct val="90000"/>
              </a:lnSpc>
              <a:spcBef>
                <a:spcPts val="0"/>
              </a:spcBef>
              <a:spcAft>
                <a:spcPct val="35000"/>
              </a:spcAft>
              <a:buNone/>
            </a:pPr>
            <a:r>
              <a:rPr lang="en-US" altLang="zh-CN" sz="2000" b="0" i="0" u="none" strike="noStrike" kern="1200" cap="none" spc="0" baseline="0">
                <a:solidFill>
                  <a:srgbClr val="FFFFFF"/>
                </a:solidFill>
                <a:latin typeface="Calibri" pitchFamily="0" charset="0"/>
                <a:ea typeface="宋体" pitchFamily="0" charset="0"/>
                <a:cs typeface="Calibri" pitchFamily="0" charset="0"/>
              </a:rPr>
              <a:t>Competitive advantage </a:t>
            </a:r>
            <a:endParaRPr lang="zh-CN" altLang="en-US" sz="2000" b="0" i="0" u="none" strike="noStrike" kern="1200" cap="none" spc="0" baseline="0">
              <a:solidFill>
                <a:srgbClr val="FFFFFF"/>
              </a:solidFill>
              <a:latin typeface="Calibri" pitchFamily="0" charset="0"/>
              <a:ea typeface="宋体" pitchFamily="0" charset="0"/>
              <a:cs typeface="Calibri" pitchFamily="0" charset="0"/>
            </a:endParaRPr>
          </a:p>
        </p:txBody>
      </p:sp>
      <p:sp>
        <p:nvSpPr>
          <p:cNvPr id="120" name="左箭头"/>
          <p:cNvSpPr>
            <a:spLocks/>
          </p:cNvSpPr>
          <p:nvPr/>
        </p:nvSpPr>
        <p:spPr>
          <a:xfrm rot="12900000">
            <a:off x="1968801" y="3016036"/>
            <a:ext cx="1424200" cy="529957"/>
          </a:xfrm>
          <a:prstGeom prst="leftArrow">
            <a:avLst>
              <a:gd name="adj1" fmla="val 60000"/>
              <a:gd name="adj2" fmla="val 49990"/>
            </a:avLst>
          </a:prstGeom>
          <a:solidFill>
            <a:srgbClr val="B5CAE7"/>
          </a:solidFill>
          <a:ln w="12700" cmpd="sng" cap="flat">
            <a:noFill/>
            <a:prstDash val="solid"/>
            <a:round/>
          </a:ln>
        </p:spPr>
      </p:sp>
      <p:sp>
        <p:nvSpPr>
          <p:cNvPr id="121" name="圆角矩形"/>
          <p:cNvSpPr>
            <a:spLocks/>
          </p:cNvSpPr>
          <p:nvPr/>
        </p:nvSpPr>
        <p:spPr>
          <a:xfrm rot="0">
            <a:off x="1214319" y="2165961"/>
            <a:ext cx="1766524" cy="1413219"/>
          </a:xfrm>
          <a:prstGeom prst="roundRect">
            <a:avLst>
              <a:gd name="adj" fmla="val 10000"/>
            </a:avLst>
          </a:prstGeom>
          <a:solidFill>
            <a:srgbClr val="5B9BD5"/>
          </a:solidFill>
          <a:ln w="12700" cmpd="sng" cap="flat">
            <a:solidFill>
              <a:srgbClr val="FFFFFF"/>
            </a:solidFill>
            <a:prstDash val="solid"/>
            <a:miter/>
          </a:ln>
        </p:spPr>
      </p:sp>
      <p:sp>
        <p:nvSpPr>
          <p:cNvPr id="122" name="矩形"/>
          <p:cNvSpPr>
            <a:spLocks/>
          </p:cNvSpPr>
          <p:nvPr/>
        </p:nvSpPr>
        <p:spPr>
          <a:xfrm rot="0">
            <a:off x="1255712" y="2207353"/>
            <a:ext cx="1683739" cy="1330434"/>
          </a:xfrm>
          <a:prstGeom prst="rect"/>
          <a:noFill/>
          <a:ln w="12700" cmpd="sng" cap="flat">
            <a:noFill/>
            <a:prstDash val="solid"/>
            <a:miter/>
          </a:ln>
        </p:spPr>
        <p:txBody>
          <a:bodyPr vert="horz" wrap="square" lIns="43815" tIns="43815" rIns="43815" bIns="43815" anchor="ctr" anchorCtr="0">
            <a:prstTxWarp prst="textNoShape"/>
          </a:bodyPr>
          <a:lstStyle/>
          <a:p>
            <a:pPr marL="0" indent="0" algn="ctr" defTabSz="1022350">
              <a:lnSpc>
                <a:spcPct val="90000"/>
              </a:lnSpc>
              <a:spcBef>
                <a:spcPts val="0"/>
              </a:spcBef>
              <a:spcAft>
                <a:spcPct val="35000"/>
              </a:spcAft>
              <a:buNone/>
            </a:pPr>
            <a:r>
              <a:rPr lang="en-US" altLang="zh-CN" sz="2300" b="0" i="0" u="none" strike="noStrike" kern="1200" cap="none" spc="0" baseline="0">
                <a:solidFill>
                  <a:srgbClr val="FFFFFF"/>
                </a:solidFill>
                <a:latin typeface="Calibri" pitchFamily="0" charset="0"/>
                <a:ea typeface="宋体" pitchFamily="0" charset="0"/>
                <a:cs typeface="Calibri" pitchFamily="0" charset="0"/>
              </a:rPr>
              <a:t>Human capital development </a:t>
            </a:r>
            <a:endParaRPr lang="zh-CN" altLang="en-US" sz="2300" b="0" i="0" u="none" strike="noStrike" kern="1200" cap="none" spc="0" baseline="0">
              <a:solidFill>
                <a:srgbClr val="FFFFFF"/>
              </a:solidFill>
              <a:latin typeface="Calibri" pitchFamily="0" charset="0"/>
              <a:ea typeface="宋体" pitchFamily="0" charset="0"/>
              <a:cs typeface="Calibri" pitchFamily="0" charset="0"/>
            </a:endParaRPr>
          </a:p>
        </p:txBody>
      </p:sp>
      <p:sp>
        <p:nvSpPr>
          <p:cNvPr id="123" name="左箭头"/>
          <p:cNvSpPr>
            <a:spLocks/>
          </p:cNvSpPr>
          <p:nvPr/>
        </p:nvSpPr>
        <p:spPr>
          <a:xfrm rot="16200000">
            <a:off x="3381625" y="2280566"/>
            <a:ext cx="1424200" cy="529957"/>
          </a:xfrm>
          <a:prstGeom prst="leftArrow">
            <a:avLst>
              <a:gd name="adj1" fmla="val 60000"/>
              <a:gd name="adj2" fmla="val 49990"/>
            </a:avLst>
          </a:prstGeom>
          <a:solidFill>
            <a:srgbClr val="B5CAE7"/>
          </a:solidFill>
          <a:ln w="12700" cmpd="sng" cap="flat">
            <a:noFill/>
            <a:prstDash val="solid"/>
            <a:round/>
          </a:ln>
        </p:spPr>
      </p:sp>
      <p:sp>
        <p:nvSpPr>
          <p:cNvPr id="124" name="圆角矩形"/>
          <p:cNvSpPr>
            <a:spLocks/>
          </p:cNvSpPr>
          <p:nvPr/>
        </p:nvSpPr>
        <p:spPr>
          <a:xfrm rot="0">
            <a:off x="3210463" y="1126835"/>
            <a:ext cx="1766524" cy="1413219"/>
          </a:xfrm>
          <a:prstGeom prst="roundRect">
            <a:avLst>
              <a:gd name="adj" fmla="val 10000"/>
            </a:avLst>
          </a:prstGeom>
          <a:solidFill>
            <a:srgbClr val="5B9BD5"/>
          </a:solidFill>
          <a:ln w="12700" cmpd="sng" cap="flat">
            <a:solidFill>
              <a:srgbClr val="FFFFFF"/>
            </a:solidFill>
            <a:prstDash val="solid"/>
            <a:miter/>
          </a:ln>
        </p:spPr>
      </p:sp>
      <p:sp>
        <p:nvSpPr>
          <p:cNvPr id="125" name="矩形"/>
          <p:cNvSpPr>
            <a:spLocks/>
          </p:cNvSpPr>
          <p:nvPr/>
        </p:nvSpPr>
        <p:spPr>
          <a:xfrm rot="0">
            <a:off x="3251854" y="1168227"/>
            <a:ext cx="1683740" cy="1330435"/>
          </a:xfrm>
          <a:prstGeom prst="rect"/>
          <a:noFill/>
          <a:ln w="12700" cmpd="sng" cap="flat">
            <a:noFill/>
            <a:prstDash val="solid"/>
            <a:miter/>
          </a:ln>
        </p:spPr>
        <p:txBody>
          <a:bodyPr vert="horz" wrap="square" lIns="43815" tIns="43815" rIns="43815" bIns="43815" anchor="ctr" anchorCtr="0">
            <a:prstTxWarp prst="textNoShape"/>
          </a:bodyPr>
          <a:lstStyle/>
          <a:p>
            <a:pPr marL="0" indent="0" algn="ctr" defTabSz="1022350">
              <a:lnSpc>
                <a:spcPct val="90000"/>
              </a:lnSpc>
              <a:spcBef>
                <a:spcPts val="0"/>
              </a:spcBef>
              <a:spcAft>
                <a:spcPct val="35000"/>
              </a:spcAft>
              <a:buNone/>
            </a:pPr>
            <a:r>
              <a:rPr lang="en-US" altLang="zh-CN" sz="2300" b="0" i="0" u="none" strike="noStrike" kern="1200" cap="none" spc="0" baseline="0">
                <a:solidFill>
                  <a:srgbClr val="FFFFFF"/>
                </a:solidFill>
                <a:latin typeface="Calibri" pitchFamily="0" charset="0"/>
                <a:ea typeface="宋体" pitchFamily="0" charset="0"/>
                <a:cs typeface="Calibri" pitchFamily="0" charset="0"/>
              </a:rPr>
              <a:t>Employees’ commitment </a:t>
            </a:r>
            <a:endParaRPr lang="zh-CN" altLang="en-US" sz="2300" b="0" i="0" u="none" strike="noStrike" kern="1200" cap="none" spc="0" baseline="0">
              <a:solidFill>
                <a:srgbClr val="FFFFFF"/>
              </a:solidFill>
              <a:latin typeface="Calibri" pitchFamily="0" charset="0"/>
              <a:ea typeface="宋体" pitchFamily="0" charset="0"/>
              <a:cs typeface="Calibri" pitchFamily="0" charset="0"/>
            </a:endParaRPr>
          </a:p>
        </p:txBody>
      </p:sp>
      <p:sp>
        <p:nvSpPr>
          <p:cNvPr id="126" name="左箭头"/>
          <p:cNvSpPr>
            <a:spLocks/>
          </p:cNvSpPr>
          <p:nvPr/>
        </p:nvSpPr>
        <p:spPr>
          <a:xfrm rot="19500000">
            <a:off x="4794449" y="3016036"/>
            <a:ext cx="1424200" cy="529957"/>
          </a:xfrm>
          <a:prstGeom prst="leftArrow">
            <a:avLst>
              <a:gd name="adj1" fmla="val 60000"/>
              <a:gd name="adj2" fmla="val 49990"/>
            </a:avLst>
          </a:prstGeom>
          <a:solidFill>
            <a:srgbClr val="B5CAE7"/>
          </a:solidFill>
          <a:ln w="12700" cmpd="sng" cap="flat">
            <a:noFill/>
            <a:prstDash val="solid"/>
            <a:round/>
          </a:ln>
        </p:spPr>
      </p:sp>
      <p:sp>
        <p:nvSpPr>
          <p:cNvPr id="127" name="圆角矩形"/>
          <p:cNvSpPr>
            <a:spLocks/>
          </p:cNvSpPr>
          <p:nvPr/>
        </p:nvSpPr>
        <p:spPr>
          <a:xfrm rot="0">
            <a:off x="5206606" y="2165961"/>
            <a:ext cx="1766524" cy="1413219"/>
          </a:xfrm>
          <a:prstGeom prst="roundRect">
            <a:avLst>
              <a:gd name="adj" fmla="val 10000"/>
            </a:avLst>
          </a:prstGeom>
          <a:solidFill>
            <a:srgbClr val="5B9BD5"/>
          </a:solidFill>
          <a:ln w="12700" cmpd="sng" cap="flat">
            <a:solidFill>
              <a:srgbClr val="FFFFFF"/>
            </a:solidFill>
            <a:prstDash val="solid"/>
            <a:miter/>
          </a:ln>
        </p:spPr>
      </p:sp>
      <p:sp>
        <p:nvSpPr>
          <p:cNvPr id="128" name="矩形"/>
          <p:cNvSpPr>
            <a:spLocks/>
          </p:cNvSpPr>
          <p:nvPr/>
        </p:nvSpPr>
        <p:spPr>
          <a:xfrm rot="0">
            <a:off x="5247998" y="2207353"/>
            <a:ext cx="1683740" cy="1330434"/>
          </a:xfrm>
          <a:prstGeom prst="rect"/>
          <a:noFill/>
          <a:ln w="12700" cmpd="sng" cap="flat">
            <a:noFill/>
            <a:prstDash val="solid"/>
            <a:miter/>
          </a:ln>
        </p:spPr>
        <p:txBody>
          <a:bodyPr vert="horz" wrap="square" lIns="43815" tIns="43815" rIns="43815" bIns="43815" anchor="ctr" anchorCtr="0">
            <a:prstTxWarp prst="textNoShape"/>
          </a:bodyPr>
          <a:lstStyle/>
          <a:p>
            <a:pPr marL="0" indent="0" algn="ctr" defTabSz="1022350">
              <a:lnSpc>
                <a:spcPct val="90000"/>
              </a:lnSpc>
              <a:spcBef>
                <a:spcPts val="0"/>
              </a:spcBef>
              <a:spcAft>
                <a:spcPct val="35000"/>
              </a:spcAft>
              <a:buNone/>
            </a:pPr>
            <a:r>
              <a:rPr lang="en-US" altLang="zh-CN" sz="2300" b="0" i="0" u="none" strike="noStrike" kern="1200" cap="none" spc="0" baseline="0">
                <a:solidFill>
                  <a:srgbClr val="FFFFFF"/>
                </a:solidFill>
                <a:latin typeface="Calibri" pitchFamily="0" charset="0"/>
                <a:ea typeface="宋体" pitchFamily="0" charset="0"/>
                <a:cs typeface="Calibri" pitchFamily="0" charset="0"/>
              </a:rPr>
              <a:t>Strategic HRM practices </a:t>
            </a:r>
            <a:endParaRPr lang="zh-CN" altLang="en-US" sz="2300" b="0" i="0" u="none" strike="noStrike" kern="1200" cap="none" spc="0" baseline="0">
              <a:solidFill>
                <a:srgbClr val="FFFFFF"/>
              </a:solidFill>
              <a:latin typeface="Calibri" pitchFamily="0" charset="0"/>
              <a:ea typeface="宋体" pitchFamily="0" charset="0"/>
              <a:cs typeface="Calibri" pitchFamily="0" charset="0"/>
            </a:endParaRPr>
          </a:p>
        </p:txBody>
      </p:sp>
      <p:sp>
        <p:nvSpPr>
          <p:cNvPr id="129" name="矩形"/>
          <p:cNvSpPr>
            <a:spLocks/>
          </p:cNvSpPr>
          <p:nvPr/>
        </p:nvSpPr>
        <p:spPr>
          <a:xfrm rot="0">
            <a:off x="2881773" y="5364250"/>
            <a:ext cx="3315902" cy="336117"/>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defTabSz="804672">
              <a:lnSpc>
                <a:spcPct val="100000"/>
              </a:lnSpc>
              <a:spcBef>
                <a:spcPts val="0"/>
              </a:spcBef>
              <a:spcAft>
                <a:spcPts val="600"/>
              </a:spcAft>
              <a:buNone/>
            </a:pPr>
            <a:r>
              <a:rPr lang="en-US" altLang="zh-CN" sz="1584" b="0" i="0" u="none" strike="noStrike" kern="1200" cap="none" spc="0" baseline="0">
                <a:solidFill>
                  <a:schemeClr val="tx1"/>
                </a:solidFill>
                <a:latin typeface="Calibri" pitchFamily="0" charset="0"/>
                <a:ea typeface="宋体" pitchFamily="0" charset="0"/>
                <a:cs typeface="Calibri" pitchFamily="0" charset="0"/>
              </a:rPr>
              <a:t>Hamadamin and Atan, 2019</a:t>
            </a:r>
            <a:endParaRPr lang="zh-CN" altLang="en-US" sz="1800" b="0" i="0" u="none" strike="noStrike" kern="1200" cap="none" spc="0" baseline="0">
              <a:solidFill>
                <a:schemeClr val="tx1"/>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888032772"/>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2" name="文本框"/>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0" i="0" u="none" strike="noStrike" kern="1200" cap="none" spc="0" baseline="0">
                <a:solidFill>
                  <a:schemeClr val="tx1"/>
                </a:solidFill>
                <a:latin typeface="Calibri Light" pitchFamily="0" charset="0"/>
                <a:ea typeface="宋体" pitchFamily="0" charset="0"/>
                <a:cs typeface="Lucida Sans"/>
              </a:rPr>
              <a:t>Strategic human resources management and competitive advantage </a:t>
            </a:r>
            <a:endParaRPr lang="zh-CN" altLang="en-US" sz="4400" b="0" i="0" u="none" strike="noStrike" kern="1200" cap="none" spc="0" baseline="0">
              <a:solidFill>
                <a:schemeClr val="tx1"/>
              </a:solidFill>
              <a:latin typeface="Calibri Light" pitchFamily="0" charset="0"/>
              <a:ea typeface="宋体" pitchFamily="0" charset="0"/>
              <a:cs typeface="Lucida Sans"/>
            </a:endParaRPr>
          </a:p>
        </p:txBody>
      </p:sp>
      <p:sp>
        <p:nvSpPr>
          <p:cNvPr id="133" name="文本框"/>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2400" b="0" i="0" u="none" strike="noStrike" kern="100" cap="none" spc="0" baseline="0">
                <a:solidFill>
                  <a:schemeClr val="tx1"/>
                </a:solidFill>
                <a:latin typeface="Calibri" pitchFamily="0" charset="0"/>
                <a:ea typeface="Calibri" pitchFamily="0" charset="0"/>
                <a:cs typeface="Times New Roman" pitchFamily="18" charset="0"/>
              </a:rPr>
              <a:t>Strategic HRM practices </a:t>
            </a:r>
            <a:r>
              <a:rPr lang="en-US" altLang="zh-CN" sz="2400" b="0" i="0" u="none" strike="noStrike" kern="100" cap="none" spc="0" baseline="0">
                <a:solidFill>
                  <a:schemeClr val="tx1"/>
                </a:solidFill>
                <a:latin typeface="Calibri" pitchFamily="0" charset="0"/>
                <a:ea typeface="Calibri" pitchFamily="0" charset="0"/>
                <a:cs typeface="Times New Roman" pitchFamily="18" charset="0"/>
              </a:rPr>
              <a:t>including </a:t>
            </a:r>
            <a:r>
              <a:rPr lang="en-US" altLang="zh-CN" sz="2400" b="0" i="0" u="none" strike="noStrike" kern="100" cap="none" spc="0" baseline="0">
                <a:solidFill>
                  <a:schemeClr val="tx1"/>
                </a:solidFill>
                <a:latin typeface="Calibri" pitchFamily="0" charset="0"/>
                <a:ea typeface="Calibri" pitchFamily="0" charset="0"/>
                <a:cs typeface="Times New Roman" pitchFamily="18" charset="0"/>
              </a:rPr>
              <a:t>the employee recruitment and selection, </a:t>
            </a:r>
            <a:r>
              <a:rPr lang="en-US" altLang="zh-CN" sz="2400" b="0" i="0" u="none" strike="noStrike" kern="100" cap="none" spc="0" baseline="0">
                <a:solidFill>
                  <a:schemeClr val="tx1"/>
                </a:solidFill>
                <a:latin typeface="Calibri" pitchFamily="0" charset="0"/>
                <a:ea typeface="Calibri" pitchFamily="0" charset="0"/>
                <a:cs typeface="Times New Roman" pitchFamily="18" charset="0"/>
              </a:rPr>
              <a:t>performance </a:t>
            </a:r>
            <a:r>
              <a:rPr lang="en-US" altLang="zh-CN" sz="2400" b="0" i="0" u="none" strike="noStrike" kern="100" cap="none" spc="0" baseline="0">
                <a:solidFill>
                  <a:schemeClr val="tx1"/>
                </a:solidFill>
                <a:latin typeface="Calibri" pitchFamily="0" charset="0"/>
                <a:ea typeface="Calibri" pitchFamily="0" charset="0"/>
                <a:cs typeface="Times New Roman" pitchFamily="18" charset="0"/>
              </a:rPr>
              <a:t>management, training and development and employee retention </a:t>
            </a:r>
            <a:r>
              <a:rPr lang="en-US" altLang="zh-CN" sz="2400" b="0" i="0" u="none" strike="noStrike" kern="100" cap="none" spc="0" baseline="0">
                <a:solidFill>
                  <a:schemeClr val="tx1"/>
                </a:solidFill>
                <a:latin typeface="Calibri" pitchFamily="0" charset="0"/>
                <a:ea typeface="Calibri" pitchFamily="0" charset="0"/>
                <a:cs typeface="Times New Roman" pitchFamily="18" charset="0"/>
              </a:rPr>
              <a:t>influences significantly </a:t>
            </a:r>
            <a:r>
              <a:rPr lang="en-US" altLang="zh-CN" sz="2400" b="0" i="0" u="none" strike="noStrike" kern="100" cap="none" spc="0" baseline="0">
                <a:solidFill>
                  <a:schemeClr val="tx1"/>
                </a:solidFill>
                <a:latin typeface="Calibri" pitchFamily="0" charset="0"/>
                <a:ea typeface="Calibri" pitchFamily="0" charset="0"/>
                <a:cs typeface="Times New Roman" pitchFamily="18" charset="0"/>
              </a:rPr>
              <a:t>upon the achievement of sustainable </a:t>
            </a:r>
            <a:r>
              <a:rPr lang="en-US" altLang="zh-CN" sz="2400" b="0" i="0" u="none" strike="noStrike" kern="100" cap="none" spc="0" baseline="0">
                <a:solidFill>
                  <a:schemeClr val="tx1"/>
                </a:solidFill>
                <a:latin typeface="Calibri" pitchFamily="0" charset="0"/>
                <a:ea typeface="Calibri" pitchFamily="0" charset="0"/>
                <a:cs typeface="Times New Roman" pitchFamily="18" charset="0"/>
              </a:rPr>
              <a:t>advantage </a:t>
            </a:r>
            <a:r>
              <a:rPr lang="en-US" altLang="zh-CN" sz="2400" b="0" i="0" u="none" strike="noStrike" kern="100" cap="none" spc="0" baseline="0">
                <a:solidFill>
                  <a:schemeClr val="tx1"/>
                </a:solidFill>
                <a:latin typeface="Calibri" pitchFamily="0" charset="0"/>
                <a:ea typeface="Calibri" pitchFamily="0" charset="0"/>
                <a:cs typeface="Times New Roman" pitchFamily="18" charset="0"/>
              </a:rPr>
              <a:t>for the organisation. </a:t>
            </a:r>
            <a:endParaRPr lang="en-US" altLang="zh-CN" sz="2400" b="0" i="0" u="none" strike="noStrike" kern="100" cap="none" spc="0" baseline="0">
              <a:solidFill>
                <a:schemeClr val="tx1"/>
              </a:solidFill>
              <a:latin typeface="Calibri" pitchFamily="0" charset="0"/>
              <a:ea typeface="Calibri" pitchFamily="0" charset="0"/>
              <a:cs typeface="Times New Roman" pitchFamily="18" charset="0"/>
            </a:endParaRPr>
          </a:p>
          <a:p>
            <a:pPr marL="228600" indent="-228600" algn="l">
              <a:lnSpc>
                <a:spcPct val="90000"/>
              </a:lnSpc>
              <a:spcBef>
                <a:spcPts val="1000"/>
              </a:spcBef>
              <a:spcAft>
                <a:spcPts val="0"/>
              </a:spcAft>
              <a:buFont typeface="Arial" pitchFamily="34" charset="0"/>
              <a:buChar char="•"/>
            </a:pPr>
            <a:r>
              <a:rPr lang="en-US" altLang="zh-CN" sz="2400" b="0" i="0" u="none" strike="noStrike" kern="100" cap="none" spc="0" baseline="0">
                <a:solidFill>
                  <a:schemeClr val="tx1"/>
                </a:solidFill>
                <a:latin typeface="Calibri" pitchFamily="0" charset="0"/>
                <a:ea typeface="Calibri" pitchFamily="0" charset="0"/>
                <a:cs typeface="Times New Roman" pitchFamily="18" charset="0"/>
              </a:rPr>
              <a:t>Studies found that sustainable competitive advantage can be achieved </a:t>
            </a:r>
            <a:r>
              <a:rPr lang="en-US" altLang="zh-CN" sz="2400" b="0" i="0" u="none" strike="noStrike" kern="100" cap="none" spc="0" baseline="0">
                <a:solidFill>
                  <a:schemeClr val="tx1"/>
                </a:solidFill>
                <a:latin typeface="Calibri" pitchFamily="0" charset="0"/>
                <a:ea typeface="Calibri" pitchFamily="0" charset="0"/>
                <a:cs typeface="Times New Roman" pitchFamily="18" charset="0"/>
              </a:rPr>
              <a:t>through </a:t>
            </a:r>
            <a:r>
              <a:rPr lang="en-US" altLang="zh-CN" sz="2400" b="0" i="0" u="none" strike="noStrike" kern="100" cap="none" spc="0" baseline="0">
                <a:solidFill>
                  <a:schemeClr val="tx1"/>
                </a:solidFill>
                <a:latin typeface="Calibri" pitchFamily="0" charset="0"/>
                <a:ea typeface="Calibri" pitchFamily="0" charset="0"/>
                <a:cs typeface="Times New Roman" pitchFamily="18" charset="0"/>
              </a:rPr>
              <a:t>aligning the human resources practices with the overall organisational strategies. Implementing the strategic human resources practices helps to keep up with the challenges prevailing in the dynamic business </a:t>
            </a:r>
            <a:r>
              <a:rPr lang="en-US" altLang="zh-CN" sz="2400" b="0" i="0" u="none" strike="noStrike" kern="100" cap="none" spc="0" baseline="0">
                <a:solidFill>
                  <a:schemeClr val="tx1"/>
                </a:solidFill>
                <a:latin typeface="Calibri" pitchFamily="0" charset="0"/>
                <a:ea typeface="Calibri" pitchFamily="0" charset="0"/>
                <a:cs typeface="Times New Roman" pitchFamily="18" charset="0"/>
              </a:rPr>
              <a:t>environments (</a:t>
            </a:r>
            <a:r>
              <a:rPr lang="en-US" altLang="zh-CN" sz="2400" b="0" i="0" u="none" strike="noStrike" kern="100" cap="none" spc="0" baseline="0">
                <a:solidFill>
                  <a:schemeClr val="tx1"/>
                </a:solidFill>
                <a:latin typeface="Calibri" pitchFamily="0" charset="0"/>
                <a:ea typeface="Calibri" pitchFamily="0" charset="0"/>
                <a:cs typeface="Times New Roman" pitchFamily="18" charset="0"/>
              </a:rPr>
              <a:t>Fenech</a:t>
            </a:r>
            <a:r>
              <a:rPr lang="en-US" altLang="zh-CN" sz="2400" b="0" i="0" u="none" strike="noStrike" kern="100" cap="none" spc="0" baseline="0">
                <a:solidFill>
                  <a:schemeClr val="tx1"/>
                </a:solidFill>
                <a:latin typeface="Calibri" pitchFamily="0" charset="0"/>
                <a:ea typeface="Calibri" pitchFamily="0" charset="0"/>
                <a:cs typeface="Times New Roman" pitchFamily="18" charset="0"/>
              </a:rPr>
              <a:t> et al., 2019). </a:t>
            </a:r>
            <a:endParaRPr lang="en-US" altLang="zh-CN" sz="2400" b="0" i="0" u="none" strike="noStrike" kern="100" cap="none" spc="0" baseline="0">
              <a:solidFill>
                <a:schemeClr val="tx1"/>
              </a:solidFill>
              <a:latin typeface="Calibri" pitchFamily="0" charset="0"/>
              <a:ea typeface="Calibri" pitchFamily="0" charset="0"/>
              <a:cs typeface="Times New Roman" pitchFamily="18" charset="0"/>
            </a:endParaRPr>
          </a:p>
          <a:p>
            <a:pPr marL="228600" indent="-228600" algn="l">
              <a:lnSpc>
                <a:spcPct val="90000"/>
              </a:lnSpc>
              <a:spcBef>
                <a:spcPts val="1000"/>
              </a:spcBef>
              <a:spcAft>
                <a:spcPts val="0"/>
              </a:spcAft>
              <a:buFont typeface="Arial" pitchFamily="34" charset="0"/>
              <a:buChar char="•"/>
            </a:pPr>
            <a:endParaRPr lang="zh-CN" altLang="en-US" sz="3600" b="0" i="0" u="none" strike="noStrike" kern="1200" cap="none" spc="0" baseline="0">
              <a:solidFill>
                <a:schemeClr val="tx1"/>
              </a:solidFill>
              <a:latin typeface="Calibri" pitchFamily="0" charset="0"/>
              <a:ea typeface="宋体" pitchFamily="0" charset="0"/>
              <a:cs typeface="Lucida Sans"/>
            </a:endParaRPr>
          </a:p>
        </p:txBody>
      </p:sp>
    </p:spTree>
    <p:extLst>
      <p:ext uri="{BB962C8B-B14F-4D97-AF65-F5344CB8AC3E}">
        <p14:creationId xmlns:p14="http://schemas.microsoft.com/office/powerpoint/2010/main" val="596021860"/>
      </p:ext>
    </p:extLst>
  </p:cSld>
  <p:clrMapOvr>
    <a:masterClrMapping/>
  </p:clrMapOvr>
</p:sld>
</file>

<file path=ppt/slides/slide1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6" name="文本框"/>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0" i="0" u="none" strike="noStrike" kern="1200" cap="none" spc="0" baseline="0">
                <a:solidFill>
                  <a:schemeClr val="tx1"/>
                </a:solidFill>
                <a:latin typeface="Calibri Light" pitchFamily="0" charset="0"/>
                <a:ea typeface="宋体" pitchFamily="0" charset="0"/>
                <a:cs typeface="Lucida Sans"/>
              </a:rPr>
              <a:t>Human capital development and competitive advantage </a:t>
            </a:r>
            <a:endParaRPr lang="zh-CN" altLang="en-US" sz="4400" b="0" i="0" u="none" strike="noStrike" kern="1200" cap="none" spc="0" baseline="0">
              <a:solidFill>
                <a:schemeClr val="tx1"/>
              </a:solidFill>
              <a:latin typeface="Calibri Light" pitchFamily="0" charset="0"/>
              <a:ea typeface="宋体" pitchFamily="0" charset="0"/>
              <a:cs typeface="Lucida Sans"/>
            </a:endParaRPr>
          </a:p>
        </p:txBody>
      </p:sp>
      <p:sp>
        <p:nvSpPr>
          <p:cNvPr id="137" name="文本框"/>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9000"/>
              </a:lnSpc>
              <a:spcBef>
                <a:spcPts val="1000"/>
              </a:spcBef>
              <a:spcAft>
                <a:spcPts val="0"/>
              </a:spcAft>
              <a:buFont typeface="Arial" pitchFamily="34" charset="0"/>
              <a:buChar char="•"/>
            </a:pPr>
            <a:r>
              <a:rPr lang="en-US" altLang="zh-CN" sz="2600" b="0" i="0" u="none" strike="noStrike" kern="100" cap="none" spc="0" baseline="0">
                <a:solidFill>
                  <a:schemeClr val="tx1"/>
                </a:solidFill>
                <a:latin typeface="Calibri" pitchFamily="0" charset="0"/>
                <a:ea typeface="Calibri" pitchFamily="0" charset="0"/>
                <a:cs typeface="Times New Roman" pitchFamily="18" charset="0"/>
              </a:rPr>
              <a:t>Studies have also examined the relation between the strategic HRM practices and human capital as well as  development and employee commitment. The commitment from the employees can be foster </a:t>
            </a:r>
            <a:r>
              <a:rPr lang="en-US" altLang="zh-CN" sz="2600" b="0" i="0" u="none" strike="noStrike" kern="100" cap="none" spc="0" baseline="0">
                <a:solidFill>
                  <a:schemeClr val="tx1"/>
                </a:solidFill>
                <a:latin typeface="Calibri" pitchFamily="0" charset="0"/>
                <a:ea typeface="Calibri" pitchFamily="0" charset="0"/>
                <a:cs typeface="Times New Roman" pitchFamily="18" charset="0"/>
              </a:rPr>
              <a:t>through </a:t>
            </a:r>
            <a:r>
              <a:rPr lang="en-US" altLang="zh-CN" sz="2600" b="0" i="0" u="none" strike="noStrike" kern="100" cap="none" spc="0" baseline="0">
                <a:solidFill>
                  <a:schemeClr val="tx1"/>
                </a:solidFill>
                <a:latin typeface="Calibri" pitchFamily="0" charset="0"/>
                <a:ea typeface="Calibri" pitchFamily="0" charset="0"/>
                <a:cs typeface="Times New Roman" pitchFamily="18" charset="0"/>
              </a:rPr>
              <a:t>the good human resources </a:t>
            </a:r>
            <a:r>
              <a:rPr lang="en-US" altLang="zh-CN" sz="2600" b="0" i="0" u="none" strike="noStrike" kern="100" cap="none" spc="0" baseline="0">
                <a:solidFill>
                  <a:schemeClr val="tx1"/>
                </a:solidFill>
                <a:latin typeface="Calibri" pitchFamily="0" charset="0"/>
                <a:ea typeface="Calibri" pitchFamily="0" charset="0"/>
                <a:cs typeface="Times New Roman" pitchFamily="18" charset="0"/>
              </a:rPr>
              <a:t>practices (Stone et al., 2020). </a:t>
            </a:r>
            <a:endParaRPr lang="en-US" altLang="zh-CN" sz="2600" b="0" i="0" u="none" strike="noStrike" kern="100" cap="none" spc="0" baseline="0">
              <a:solidFill>
                <a:schemeClr val="tx1"/>
              </a:solidFill>
              <a:latin typeface="Calibri" pitchFamily="0" charset="0"/>
              <a:ea typeface="Calibri" pitchFamily="0" charset="0"/>
              <a:cs typeface="Times New Roman" pitchFamily="18" charset="0"/>
            </a:endParaRPr>
          </a:p>
          <a:p>
            <a:pPr marL="228600" indent="-228600" algn="l">
              <a:lnSpc>
                <a:spcPct val="79000"/>
              </a:lnSpc>
              <a:spcBef>
                <a:spcPts val="1000"/>
              </a:spcBef>
              <a:spcAft>
                <a:spcPts val="0"/>
              </a:spcAft>
              <a:buFont typeface="Arial" pitchFamily="34" charset="0"/>
              <a:buChar char="•"/>
            </a:pPr>
            <a:r>
              <a:rPr lang="en-US" altLang="zh-CN" sz="2600" b="0" i="0" u="none" strike="noStrike" kern="100" cap="none" spc="0" baseline="0">
                <a:solidFill>
                  <a:schemeClr val="tx1"/>
                </a:solidFill>
                <a:latin typeface="Calibri" pitchFamily="0" charset="0"/>
                <a:ea typeface="Calibri" pitchFamily="0" charset="0"/>
                <a:cs typeface="Times New Roman" pitchFamily="18" charset="0"/>
              </a:rPr>
              <a:t>Employees would be </a:t>
            </a:r>
            <a:r>
              <a:rPr lang="en-US" altLang="zh-CN" sz="2600" b="0" i="0" u="none" strike="noStrike" kern="100" cap="none" spc="0" baseline="0">
                <a:solidFill>
                  <a:schemeClr val="tx1"/>
                </a:solidFill>
                <a:latin typeface="Calibri" pitchFamily="0" charset="0"/>
                <a:ea typeface="Calibri" pitchFamily="0" charset="0"/>
                <a:cs typeface="Times New Roman" pitchFamily="18" charset="0"/>
              </a:rPr>
              <a:t>loyal </a:t>
            </a:r>
            <a:r>
              <a:rPr lang="en-US" altLang="zh-CN" sz="2600" b="0" i="0" u="none" strike="noStrike" kern="100" cap="none" spc="0" baseline="0">
                <a:solidFill>
                  <a:schemeClr val="tx1"/>
                </a:solidFill>
                <a:latin typeface="Calibri" pitchFamily="0" charset="0"/>
                <a:ea typeface="Calibri" pitchFamily="0" charset="0"/>
                <a:cs typeface="Times New Roman" pitchFamily="18" charset="0"/>
              </a:rPr>
              <a:t>and would prefer to continue their work with the organisation if the organisational culture, policies and practices are aligned with the employee expectations.  The employee development </a:t>
            </a:r>
            <a:r>
              <a:rPr lang="en-US" altLang="zh-CN" sz="2600" b="0" i="0" u="none" strike="noStrike" kern="100" cap="none" spc="0" baseline="0">
                <a:solidFill>
                  <a:schemeClr val="tx1"/>
                </a:solidFill>
                <a:latin typeface="Calibri" pitchFamily="0" charset="0"/>
                <a:ea typeface="Calibri" pitchFamily="0" charset="0"/>
                <a:cs typeface="Times New Roman" pitchFamily="18" charset="0"/>
              </a:rPr>
              <a:t>through </a:t>
            </a:r>
            <a:r>
              <a:rPr lang="en-US" altLang="zh-CN" sz="2600" b="0" i="0" u="none" strike="noStrike" kern="100" cap="none" spc="0" baseline="0">
                <a:solidFill>
                  <a:schemeClr val="tx1"/>
                </a:solidFill>
                <a:latin typeface="Calibri" pitchFamily="0" charset="0"/>
                <a:ea typeface="Calibri" pitchFamily="0" charset="0"/>
                <a:cs typeface="Times New Roman" pitchFamily="18" charset="0"/>
              </a:rPr>
              <a:t>the training intervention will allow in generating the employee engagement and trust in the organisation. The development of human capital can be shown as the great investment for the organisation. Assessing the need of skill and ability development based on the industry standards </a:t>
            </a:r>
            <a:r>
              <a:rPr lang="en-US" altLang="zh-CN" sz="2600" b="0" i="0" u="none" strike="noStrike" kern="100" cap="none" spc="0" baseline="0">
                <a:solidFill>
                  <a:schemeClr val="tx1"/>
                </a:solidFill>
                <a:latin typeface="Calibri" pitchFamily="0" charset="0"/>
                <a:ea typeface="Calibri" pitchFamily="0" charset="0"/>
                <a:cs typeface="Times New Roman" pitchFamily="18" charset="0"/>
              </a:rPr>
              <a:t>and changing </a:t>
            </a:r>
            <a:r>
              <a:rPr lang="en-US" altLang="zh-CN" sz="2600" b="0" i="0" u="none" strike="noStrike" kern="100" cap="none" spc="0" baseline="0">
                <a:solidFill>
                  <a:schemeClr val="tx1"/>
                </a:solidFill>
                <a:latin typeface="Calibri" pitchFamily="0" charset="0"/>
                <a:ea typeface="Calibri" pitchFamily="0" charset="0"/>
                <a:cs typeface="Times New Roman" pitchFamily="18" charset="0"/>
              </a:rPr>
              <a:t>business </a:t>
            </a:r>
            <a:r>
              <a:rPr lang="en-US" altLang="zh-CN" sz="2600" b="0" i="0" u="none" strike="noStrike" kern="100" cap="none" spc="0" baseline="0">
                <a:solidFill>
                  <a:schemeClr val="tx1"/>
                </a:solidFill>
                <a:latin typeface="Calibri" pitchFamily="0" charset="0"/>
                <a:ea typeface="Calibri" pitchFamily="0" charset="0"/>
                <a:cs typeface="Times New Roman" pitchFamily="18" charset="0"/>
              </a:rPr>
              <a:t>scenario </a:t>
            </a:r>
            <a:r>
              <a:rPr lang="en-US" altLang="zh-CN" sz="2600" b="0" i="0" u="none" strike="noStrike" kern="100" cap="none" spc="0" baseline="0">
                <a:solidFill>
                  <a:schemeClr val="tx1"/>
                </a:solidFill>
                <a:latin typeface="Calibri" pitchFamily="0" charset="0"/>
                <a:ea typeface="Calibri" pitchFamily="0" charset="0"/>
                <a:cs typeface="Times New Roman" pitchFamily="18" charset="0"/>
              </a:rPr>
              <a:t>will allow the organisation to develop their workforce and make them future </a:t>
            </a:r>
            <a:r>
              <a:rPr lang="en-US" altLang="zh-CN" sz="2600" b="0" i="0" u="none" strike="noStrike" kern="100" cap="none" spc="0" baseline="0">
                <a:solidFill>
                  <a:schemeClr val="tx1"/>
                </a:solidFill>
                <a:latin typeface="Calibri" pitchFamily="0" charset="0"/>
                <a:ea typeface="Calibri" pitchFamily="0" charset="0"/>
                <a:cs typeface="Times New Roman" pitchFamily="18" charset="0"/>
              </a:rPr>
              <a:t>ready (</a:t>
            </a:r>
            <a:r>
              <a:rPr lang="en-US" altLang="zh-CN" sz="2600" b="0" i="0" u="none" strike="noStrike" kern="100" cap="none" spc="0" baseline="0">
                <a:solidFill>
                  <a:schemeClr val="tx1"/>
                </a:solidFill>
                <a:latin typeface="Calibri" pitchFamily="0" charset="0"/>
                <a:ea typeface="Calibri" pitchFamily="0" charset="0"/>
                <a:cs typeface="Times New Roman" pitchFamily="18" charset="0"/>
              </a:rPr>
              <a:t>Sima</a:t>
            </a:r>
            <a:r>
              <a:rPr lang="en-US" altLang="zh-CN" sz="2600" b="0" i="0" u="none" strike="noStrike" kern="100" cap="none" spc="0" baseline="0">
                <a:solidFill>
                  <a:schemeClr val="tx1"/>
                </a:solidFill>
                <a:latin typeface="Calibri" pitchFamily="0" charset="0"/>
                <a:ea typeface="Calibri" pitchFamily="0" charset="0"/>
                <a:cs typeface="Times New Roman" pitchFamily="18" charset="0"/>
              </a:rPr>
              <a:t>, 2020).  </a:t>
            </a:r>
            <a:endParaRPr lang="en-US" altLang="zh-CN" sz="2600" b="0" i="0" u="none" strike="noStrike" kern="100" cap="none" spc="0" baseline="0">
              <a:solidFill>
                <a:schemeClr val="tx1"/>
              </a:solidFill>
              <a:latin typeface="Calibri" pitchFamily="0" charset="0"/>
              <a:ea typeface="Calibri" pitchFamily="0" charset="0"/>
              <a:cs typeface="Times New Roman" pitchFamily="18" charset="0"/>
            </a:endParaRPr>
          </a:p>
          <a:p>
            <a:pPr marL="228600" indent="-228600" algn="l">
              <a:lnSpc>
                <a:spcPct val="79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Calibri" pitchFamily="0" charset="0"/>
              <a:ea typeface="宋体" pitchFamily="0" charset="0"/>
              <a:cs typeface="Lucida Sans"/>
            </a:endParaRPr>
          </a:p>
        </p:txBody>
      </p:sp>
    </p:spTree>
    <p:extLst>
      <p:ext uri="{BB962C8B-B14F-4D97-AF65-F5344CB8AC3E}">
        <p14:creationId xmlns:p14="http://schemas.microsoft.com/office/powerpoint/2010/main" val="1265905664"/>
      </p:ext>
    </p:extLst>
  </p:cSld>
  <p:clrMapOvr>
    <a:masterClrMapping/>
  </p:clrMapOvr>
</p:sld>
</file>

<file path=ppt/slides/slide1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0" name="文本框"/>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0" i="0" u="none" strike="noStrike" kern="1200" cap="none" spc="0" baseline="0">
                <a:solidFill>
                  <a:schemeClr val="tx1"/>
                </a:solidFill>
                <a:latin typeface="Calibri Light" pitchFamily="0" charset="0"/>
                <a:ea typeface="宋体" pitchFamily="0" charset="0"/>
                <a:cs typeface="Lucida Sans"/>
              </a:rPr>
              <a:t>Employee commitment </a:t>
            </a:r>
            <a:r>
              <a:rPr lang="en-US" altLang="zh-CN" sz="4400" b="0" i="0" u="none" strike="noStrike" kern="1200" cap="none" spc="0" baseline="0">
                <a:solidFill>
                  <a:schemeClr val="tx1"/>
                </a:solidFill>
                <a:latin typeface="Calibri Light" pitchFamily="0" charset="0"/>
                <a:ea typeface="宋体" pitchFamily="0" charset="0"/>
                <a:cs typeface="Lucida Sans"/>
              </a:rPr>
              <a:t>and competitive advantage </a:t>
            </a:r>
            <a:endParaRPr lang="zh-CN" altLang="en-US" sz="4400" b="0" i="0" u="none" strike="noStrike" kern="1200" cap="none" spc="0" baseline="0">
              <a:solidFill>
                <a:schemeClr val="tx1"/>
              </a:solidFill>
              <a:latin typeface="Calibri Light" pitchFamily="0" charset="0"/>
              <a:ea typeface="宋体" pitchFamily="0" charset="0"/>
              <a:cs typeface="Lucida Sans"/>
            </a:endParaRPr>
          </a:p>
        </p:txBody>
      </p:sp>
      <p:sp>
        <p:nvSpPr>
          <p:cNvPr id="141" name="文本框"/>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Calibri" pitchFamily="0" charset="0"/>
                <a:ea typeface="宋体" pitchFamily="0" charset="0"/>
                <a:cs typeface="Lucida Sans"/>
              </a:rPr>
              <a:t>The success of implementing the HR practices </a:t>
            </a:r>
            <a:r>
              <a:rPr lang="en-US" altLang="zh-CN" sz="2800" b="0" i="0" u="none" strike="noStrike" kern="1200" cap="none" spc="0" baseline="0">
                <a:solidFill>
                  <a:schemeClr val="tx1"/>
                </a:solidFill>
                <a:latin typeface="Calibri" pitchFamily="0" charset="0"/>
                <a:ea typeface="宋体" pitchFamily="0" charset="0"/>
                <a:cs typeface="Lucida Sans"/>
              </a:rPr>
              <a:t>depends </a:t>
            </a:r>
            <a:r>
              <a:rPr lang="en-US" altLang="zh-CN" sz="2800" b="0" i="0" u="none" strike="noStrike" kern="1200" cap="none" spc="0" baseline="0">
                <a:solidFill>
                  <a:schemeClr val="tx1"/>
                </a:solidFill>
                <a:latin typeface="Calibri" pitchFamily="0" charset="0"/>
                <a:ea typeface="宋体" pitchFamily="0" charset="0"/>
                <a:cs typeface="Lucida Sans"/>
              </a:rPr>
              <a:t>upon the commitment from the </a:t>
            </a:r>
            <a:r>
              <a:rPr lang="en-US" altLang="zh-CN" sz="2800" b="0" i="0" u="none" strike="noStrike" kern="1200" cap="none" spc="0" baseline="0">
                <a:solidFill>
                  <a:schemeClr val="tx1"/>
                </a:solidFill>
                <a:latin typeface="Calibri" pitchFamily="0" charset="0"/>
                <a:ea typeface="宋体" pitchFamily="0" charset="0"/>
                <a:cs typeface="Lucida Sans"/>
              </a:rPr>
              <a:t>employees </a:t>
            </a:r>
            <a:r>
              <a:rPr lang="en-US" altLang="zh-CN" sz="2800" b="0" i="0" u="none" strike="noStrike" kern="1200" cap="none" spc="0" baseline="0">
                <a:solidFill>
                  <a:schemeClr val="tx1"/>
                </a:solidFill>
                <a:latin typeface="Calibri" pitchFamily="0" charset="0"/>
                <a:ea typeface="宋体" pitchFamily="0" charset="0"/>
                <a:cs typeface="Lucida Sans"/>
              </a:rPr>
              <a:t>to continue to be associated with the organisation. </a:t>
            </a:r>
            <a:endParaRPr lang="en-US" altLang="zh-CN" sz="28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Calibri" pitchFamily="0" charset="0"/>
                <a:ea typeface="宋体" pitchFamily="0" charset="0"/>
                <a:cs typeface="Lucida Sans"/>
              </a:rPr>
              <a:t>The </a:t>
            </a:r>
            <a:r>
              <a:rPr lang="en-US" altLang="zh-CN" sz="2800" b="0" i="0" u="none" strike="noStrike" kern="1200" cap="none" spc="0" baseline="0">
                <a:solidFill>
                  <a:schemeClr val="tx1"/>
                </a:solidFill>
                <a:latin typeface="Calibri" pitchFamily="0" charset="0"/>
                <a:ea typeface="宋体" pitchFamily="0" charset="0"/>
                <a:cs typeface="Lucida Sans"/>
              </a:rPr>
              <a:t>employee </a:t>
            </a:r>
            <a:r>
              <a:rPr lang="en-US" altLang="zh-CN" sz="2800" b="0" i="0" u="none" strike="noStrike" kern="1200" cap="none" spc="0" baseline="0">
                <a:solidFill>
                  <a:schemeClr val="tx1"/>
                </a:solidFill>
                <a:latin typeface="Calibri" pitchFamily="0" charset="0"/>
                <a:ea typeface="宋体" pitchFamily="0" charset="0"/>
                <a:cs typeface="Lucida Sans"/>
              </a:rPr>
              <a:t>engagement </a:t>
            </a:r>
            <a:r>
              <a:rPr lang="en-US" altLang="zh-CN" sz="2800" b="0" i="0" u="none" strike="noStrike" kern="1200" cap="none" spc="0" baseline="0">
                <a:solidFill>
                  <a:schemeClr val="tx1"/>
                </a:solidFill>
                <a:latin typeface="Calibri" pitchFamily="0" charset="0"/>
                <a:ea typeface="宋体" pitchFamily="0" charset="0"/>
                <a:cs typeface="Lucida Sans"/>
              </a:rPr>
              <a:t>and employee participation in the management decision making are popularly used </a:t>
            </a:r>
            <a:r>
              <a:rPr lang="en-US" altLang="zh-CN" sz="2800" b="0" i="0" u="none" strike="noStrike" kern="1200" cap="none" spc="0" baseline="0">
                <a:solidFill>
                  <a:schemeClr val="tx1"/>
                </a:solidFill>
                <a:latin typeface="Calibri" pitchFamily="0" charset="0"/>
                <a:ea typeface="宋体" pitchFamily="0" charset="0"/>
                <a:cs typeface="Lucida Sans"/>
              </a:rPr>
              <a:t>strategies </a:t>
            </a:r>
            <a:r>
              <a:rPr lang="en-US" altLang="zh-CN" sz="2800" b="0" i="0" u="none" strike="noStrike" kern="1200" cap="none" spc="0" baseline="0">
                <a:solidFill>
                  <a:schemeClr val="tx1"/>
                </a:solidFill>
                <a:latin typeface="Calibri" pitchFamily="0" charset="0"/>
                <a:ea typeface="宋体" pitchFamily="0" charset="0"/>
                <a:cs typeface="Lucida Sans"/>
              </a:rPr>
              <a:t>for the retention of the employees. With the increase in the </a:t>
            </a:r>
            <a:r>
              <a:rPr lang="en-US" altLang="zh-CN" sz="2800" b="0" i="0" u="none" strike="noStrike" kern="1200" cap="none" spc="0" baseline="0">
                <a:solidFill>
                  <a:schemeClr val="tx1"/>
                </a:solidFill>
                <a:latin typeface="Calibri" pitchFamily="0" charset="0"/>
                <a:ea typeface="宋体" pitchFamily="0" charset="0"/>
                <a:cs typeface="Lucida Sans"/>
              </a:rPr>
              <a:t>awareness </a:t>
            </a:r>
            <a:r>
              <a:rPr lang="en-US" altLang="zh-CN" sz="2800" b="0" i="0" u="none" strike="noStrike" kern="1200" cap="none" spc="0" baseline="0">
                <a:solidFill>
                  <a:schemeClr val="tx1"/>
                </a:solidFill>
                <a:latin typeface="Calibri" pitchFamily="0" charset="0"/>
                <a:ea typeface="宋体" pitchFamily="0" charset="0"/>
                <a:cs typeface="Lucida Sans"/>
              </a:rPr>
              <a:t>and the accessibility of information, retaining employees can be a </a:t>
            </a:r>
            <a:r>
              <a:rPr lang="en-US" altLang="zh-CN" sz="2800" b="0" i="0" u="none" strike="noStrike" kern="1200" cap="none" spc="0" baseline="0">
                <a:solidFill>
                  <a:schemeClr val="tx1"/>
                </a:solidFill>
                <a:latin typeface="Calibri" pitchFamily="0" charset="0"/>
                <a:ea typeface="宋体" pitchFamily="0" charset="0"/>
                <a:cs typeface="Lucida Sans"/>
              </a:rPr>
              <a:t>challenge </a:t>
            </a:r>
            <a:r>
              <a:rPr lang="en-US" altLang="zh-CN" sz="2800" b="0" i="0" u="none" strike="noStrike" kern="1200" cap="none" spc="0" baseline="0">
                <a:solidFill>
                  <a:schemeClr val="tx1"/>
                </a:solidFill>
                <a:latin typeface="Calibri" pitchFamily="0" charset="0"/>
                <a:ea typeface="宋体" pitchFamily="0" charset="0"/>
                <a:cs typeface="Lucida Sans"/>
              </a:rPr>
              <a:t>for </a:t>
            </a:r>
            <a:r>
              <a:rPr lang="en-US" altLang="zh-CN" sz="2800" b="0" i="0" u="none" strike="noStrike" kern="1200" cap="none" spc="0" baseline="0">
                <a:solidFill>
                  <a:schemeClr val="tx1"/>
                </a:solidFill>
                <a:latin typeface="Calibri" pitchFamily="0" charset="0"/>
                <a:ea typeface="宋体" pitchFamily="0" charset="0"/>
                <a:cs typeface="Lucida Sans"/>
              </a:rPr>
              <a:t>organisation (Abdullah et al., 2021). </a:t>
            </a:r>
            <a:endParaRPr lang="zh-CN" altLang="en-US" sz="2800" b="0" i="0" u="none" strike="noStrike" kern="1200" cap="none" spc="0" baseline="0">
              <a:solidFill>
                <a:schemeClr val="tx1"/>
              </a:solidFill>
              <a:latin typeface="Calibri" pitchFamily="0" charset="0"/>
              <a:ea typeface="宋体" pitchFamily="0" charset="0"/>
              <a:cs typeface="Lucida Sans"/>
            </a:endParaRPr>
          </a:p>
        </p:txBody>
      </p:sp>
    </p:spTree>
    <p:extLst>
      <p:ext uri="{BB962C8B-B14F-4D97-AF65-F5344CB8AC3E}">
        <p14:creationId xmlns:p14="http://schemas.microsoft.com/office/powerpoint/2010/main" val="57832194"/>
      </p:ext>
    </p:extLst>
  </p:cSld>
  <p:clrMapOvr>
    <a:masterClrMapping/>
  </p:clrMapOvr>
</p:sld>
</file>

<file path=ppt/slides/slide1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4" name="文本框"/>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0" i="0" u="none" strike="noStrike" kern="1200" cap="none" spc="0" baseline="0">
                <a:solidFill>
                  <a:schemeClr val="tx1"/>
                </a:solidFill>
                <a:latin typeface="Calibri Light" pitchFamily="0" charset="0"/>
                <a:ea typeface="宋体" pitchFamily="0" charset="0"/>
                <a:cs typeface="Lucida Sans"/>
              </a:rPr>
              <a:t>References </a:t>
            </a:r>
            <a:endParaRPr lang="zh-CN" altLang="en-US" sz="4400" b="0" i="0" u="none" strike="noStrike" kern="1200" cap="none" spc="0" baseline="0">
              <a:solidFill>
                <a:schemeClr val="tx1"/>
              </a:solidFill>
              <a:latin typeface="Calibri Light" pitchFamily="0" charset="0"/>
              <a:ea typeface="宋体" pitchFamily="0" charset="0"/>
              <a:cs typeface="Lucida Sans"/>
            </a:endParaRPr>
          </a:p>
        </p:txBody>
      </p:sp>
      <p:sp>
        <p:nvSpPr>
          <p:cNvPr id="145" name="文本框"/>
          <p:cNvSpPr>
            <a:spLocks noGrp="1"/>
          </p:cNvSpPr>
          <p:nvPr>
            <p:ph type="body" idx="1"/>
          </p:nvPr>
        </p:nvSpPr>
        <p:spPr>
          <a:xfrm rot="0">
            <a:off x="838200" y="1402080"/>
            <a:ext cx="10515600" cy="527303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70000"/>
              </a:lnSpc>
              <a:spcBef>
                <a:spcPts val="1000"/>
              </a:spcBef>
              <a:spcAft>
                <a:spcPts val="0"/>
              </a:spcAft>
              <a:buNone/>
            </a:pPr>
            <a:r>
              <a:rPr lang="en-US" altLang="zh-CN" sz="1500" b="0" i="0" u="none" strike="noStrike" kern="1200" cap="none" spc="0" baseline="0">
                <a:solidFill>
                  <a:schemeClr val="tx1"/>
                </a:solidFill>
                <a:latin typeface="Calibri" pitchFamily="0" charset="0"/>
                <a:ea typeface="宋体" pitchFamily="0" charset="0"/>
                <a:cs typeface="Lucida Sans"/>
              </a:rPr>
              <a:t> </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Abdullah</a:t>
            </a:r>
            <a:r>
              <a:rPr lang="en-US" altLang="zh-CN" sz="1500" b="0" i="0" u="none" strike="noStrike" kern="1200" cap="none" spc="0" baseline="0">
                <a:solidFill>
                  <a:schemeClr val="tx1"/>
                </a:solidFill>
                <a:latin typeface="Calibri" pitchFamily="0" charset="0"/>
                <a:ea typeface="宋体" pitchFamily="0" charset="0"/>
                <a:cs typeface="Lucida Sans"/>
              </a:rPr>
              <a:t>, M.I., Huang, D., </a:t>
            </a:r>
            <a:r>
              <a:rPr lang="en-US" altLang="zh-CN" sz="1500" b="0" i="0" u="none" strike="noStrike" kern="1200" cap="none" spc="0" baseline="0">
                <a:solidFill>
                  <a:schemeClr val="tx1"/>
                </a:solidFill>
                <a:latin typeface="Calibri" pitchFamily="0" charset="0"/>
                <a:ea typeface="宋体" pitchFamily="0" charset="0"/>
                <a:cs typeface="Lucida Sans"/>
              </a:rPr>
              <a:t>Sarfraz</a:t>
            </a:r>
            <a:r>
              <a:rPr lang="en-US" altLang="zh-CN" sz="1500" b="0" i="0" u="none" strike="noStrike" kern="1200" cap="none" spc="0" baseline="0">
                <a:solidFill>
                  <a:schemeClr val="tx1"/>
                </a:solidFill>
                <a:latin typeface="Calibri" pitchFamily="0" charset="0"/>
                <a:ea typeface="宋体" pitchFamily="0" charset="0"/>
                <a:cs typeface="Lucida Sans"/>
              </a:rPr>
              <a:t>, M., </a:t>
            </a:r>
            <a:r>
              <a:rPr lang="en-US" altLang="zh-CN" sz="1500" b="0" i="0" u="none" strike="noStrike" kern="1200" cap="none" spc="0" baseline="0">
                <a:solidFill>
                  <a:schemeClr val="tx1"/>
                </a:solidFill>
                <a:latin typeface="Calibri" pitchFamily="0" charset="0"/>
                <a:ea typeface="宋体" pitchFamily="0" charset="0"/>
                <a:cs typeface="Lucida Sans"/>
              </a:rPr>
              <a:t>Ivascu</a:t>
            </a:r>
            <a:r>
              <a:rPr lang="en-US" altLang="zh-CN" sz="1500" b="0" i="0" u="none" strike="noStrike" kern="1200" cap="none" spc="0" baseline="0">
                <a:solidFill>
                  <a:schemeClr val="tx1"/>
                </a:solidFill>
                <a:latin typeface="Calibri" pitchFamily="0" charset="0"/>
                <a:ea typeface="宋体" pitchFamily="0" charset="0"/>
                <a:cs typeface="Lucida Sans"/>
              </a:rPr>
              <a:t>, L. and </a:t>
            </a:r>
            <a:r>
              <a:rPr lang="en-US" altLang="zh-CN" sz="1500" b="0" i="0" u="none" strike="noStrike" kern="1200" cap="none" spc="0" baseline="0">
                <a:solidFill>
                  <a:schemeClr val="tx1"/>
                </a:solidFill>
                <a:latin typeface="Calibri" pitchFamily="0" charset="0"/>
                <a:ea typeface="宋体" pitchFamily="0" charset="0"/>
                <a:cs typeface="Lucida Sans"/>
              </a:rPr>
              <a:t>Riaz</a:t>
            </a:r>
            <a:r>
              <a:rPr lang="en-US" altLang="zh-CN" sz="1500" b="0" i="0" u="none" strike="noStrike" kern="1200" cap="none" spc="0" baseline="0">
                <a:solidFill>
                  <a:schemeClr val="tx1"/>
                </a:solidFill>
                <a:latin typeface="Calibri" pitchFamily="0" charset="0"/>
                <a:ea typeface="宋体" pitchFamily="0" charset="0"/>
                <a:cs typeface="Lucida Sans"/>
              </a:rPr>
              <a:t>, A., 2021. Effects of internal service quality on nurses’ job satisfaction, commitment and performance: Mediating role of employee well‐being. </a:t>
            </a:r>
            <a:r>
              <a:rPr lang="en-US" altLang="zh-CN" sz="1500" b="0" i="1" u="none" strike="noStrike" kern="1200" cap="none" spc="0" baseline="0">
                <a:solidFill>
                  <a:schemeClr val="tx1"/>
                </a:solidFill>
                <a:latin typeface="Calibri" pitchFamily="0" charset="0"/>
                <a:ea typeface="宋体" pitchFamily="0" charset="0"/>
                <a:cs typeface="Lucida Sans"/>
              </a:rPr>
              <a:t>Nursing Open</a:t>
            </a:r>
            <a:r>
              <a:rPr lang="en-US" altLang="zh-CN" sz="1500" b="0" i="0" u="none" strike="noStrike" kern="1200" cap="none" spc="0" baseline="0">
                <a:solidFill>
                  <a:schemeClr val="tx1"/>
                </a:solidFill>
                <a:latin typeface="Calibri" pitchFamily="0" charset="0"/>
                <a:ea typeface="宋体" pitchFamily="0" charset="0"/>
                <a:cs typeface="Lucida Sans"/>
              </a:rPr>
              <a:t>, </a:t>
            </a:r>
            <a:r>
              <a:rPr lang="en-US" altLang="zh-CN" sz="1500" b="0" i="1" u="none" strike="noStrike" kern="1200" cap="none" spc="0" baseline="0">
                <a:solidFill>
                  <a:schemeClr val="tx1"/>
                </a:solidFill>
                <a:latin typeface="Calibri" pitchFamily="0" charset="0"/>
                <a:ea typeface="宋体" pitchFamily="0" charset="0"/>
                <a:cs typeface="Lucida Sans"/>
              </a:rPr>
              <a:t>8</a:t>
            </a:r>
            <a:r>
              <a:rPr lang="en-US" altLang="zh-CN" sz="1500" b="0" i="0" u="none" strike="noStrike" kern="1200" cap="none" spc="0" baseline="0">
                <a:solidFill>
                  <a:schemeClr val="tx1"/>
                </a:solidFill>
                <a:latin typeface="Calibri" pitchFamily="0" charset="0"/>
                <a:ea typeface="宋体" pitchFamily="0" charset="0"/>
                <a:cs typeface="Lucida Sans"/>
              </a:rPr>
              <a:t>(2), pp.607-619. </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Alam</a:t>
            </a:r>
            <a:r>
              <a:rPr lang="en-US" altLang="zh-CN" sz="1500" b="0" i="0" u="none" strike="noStrike" kern="1200" cap="none" spc="0" baseline="0">
                <a:solidFill>
                  <a:schemeClr val="tx1"/>
                </a:solidFill>
                <a:latin typeface="Calibri" pitchFamily="0" charset="0"/>
                <a:ea typeface="宋体" pitchFamily="0" charset="0"/>
                <a:cs typeface="Lucida Sans"/>
              </a:rPr>
              <a:t>, S. and </a:t>
            </a:r>
            <a:r>
              <a:rPr lang="en-US" altLang="zh-CN" sz="1500" b="0" i="0" u="none" strike="noStrike" kern="1200" cap="none" spc="0" baseline="0">
                <a:solidFill>
                  <a:schemeClr val="tx1"/>
                </a:solidFill>
                <a:latin typeface="Calibri" pitchFamily="0" charset="0"/>
                <a:ea typeface="宋体" pitchFamily="0" charset="0"/>
                <a:cs typeface="Lucida Sans"/>
              </a:rPr>
              <a:t>Raut</a:t>
            </a:r>
            <a:r>
              <a:rPr lang="en-US" altLang="zh-CN" sz="1500" b="0" i="0" u="none" strike="noStrike" kern="1200" cap="none" spc="0" baseline="0">
                <a:solidFill>
                  <a:schemeClr val="tx1"/>
                </a:solidFill>
                <a:latin typeface="Calibri" pitchFamily="0" charset="0"/>
                <a:ea typeface="宋体" pitchFamily="0" charset="0"/>
                <a:cs typeface="Lucida Sans"/>
              </a:rPr>
              <a:t>-Roy, U., 2019. Evaluating the Effectiveness of Reward Strategy at Tesco. </a:t>
            </a:r>
            <a:r>
              <a:rPr lang="en-US" altLang="zh-CN" sz="1500" b="0" i="1" u="none" strike="noStrike" kern="1200" cap="none" spc="0" baseline="0">
                <a:solidFill>
                  <a:schemeClr val="tx1"/>
                </a:solidFill>
                <a:latin typeface="Calibri" pitchFamily="0" charset="0"/>
                <a:ea typeface="宋体" pitchFamily="0" charset="0"/>
                <a:cs typeface="Lucida Sans"/>
              </a:rPr>
              <a:t>Indian Journal of Industrial Relations</a:t>
            </a:r>
            <a:r>
              <a:rPr lang="en-US" altLang="zh-CN" sz="1500" b="0" i="0" u="none" strike="noStrike" kern="1200" cap="none" spc="0" baseline="0">
                <a:solidFill>
                  <a:schemeClr val="tx1"/>
                </a:solidFill>
                <a:latin typeface="Calibri" pitchFamily="0" charset="0"/>
                <a:ea typeface="宋体" pitchFamily="0" charset="0"/>
                <a:cs typeface="Lucida Sans"/>
              </a:rPr>
              <a:t>, </a:t>
            </a:r>
            <a:r>
              <a:rPr lang="en-US" altLang="zh-CN" sz="1500" b="0" i="1" u="none" strike="noStrike" kern="1200" cap="none" spc="0" baseline="0">
                <a:solidFill>
                  <a:schemeClr val="tx1"/>
                </a:solidFill>
                <a:latin typeface="Calibri" pitchFamily="0" charset="0"/>
                <a:ea typeface="宋体" pitchFamily="0" charset="0"/>
                <a:cs typeface="Lucida Sans"/>
              </a:rPr>
              <a:t>55</a:t>
            </a:r>
            <a:r>
              <a:rPr lang="en-US" altLang="zh-CN" sz="1500" b="0" i="0" u="none" strike="noStrike" kern="1200" cap="none" spc="0" baseline="0">
                <a:solidFill>
                  <a:schemeClr val="tx1"/>
                </a:solidFill>
                <a:latin typeface="Calibri" pitchFamily="0" charset="0"/>
                <a:ea typeface="宋体" pitchFamily="0" charset="0"/>
                <a:cs typeface="Lucida Sans"/>
              </a:rPr>
              <a:t>(1), pp.105-120. </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Al-Khaled, A.A.S. and </a:t>
            </a:r>
            <a:r>
              <a:rPr lang="en-US" altLang="zh-CN" sz="1500" b="0" i="0" u="none" strike="noStrike" kern="1200" cap="none" spc="0" baseline="0">
                <a:solidFill>
                  <a:schemeClr val="tx1"/>
                </a:solidFill>
                <a:latin typeface="Calibri" pitchFamily="0" charset="0"/>
                <a:ea typeface="宋体" pitchFamily="0" charset="0"/>
                <a:cs typeface="Lucida Sans"/>
              </a:rPr>
              <a:t>Fenn</a:t>
            </a:r>
            <a:r>
              <a:rPr lang="en-US" altLang="zh-CN" sz="1500" b="0" i="0" u="none" strike="noStrike" kern="1200" cap="none" spc="0" baseline="0">
                <a:solidFill>
                  <a:schemeClr val="tx1"/>
                </a:solidFill>
                <a:latin typeface="Calibri" pitchFamily="0" charset="0"/>
                <a:ea typeface="宋体" pitchFamily="0" charset="0"/>
                <a:cs typeface="Lucida Sans"/>
              </a:rPr>
              <a:t>, C.J., 2020. The impact of strategic human resource management practices on organizational performance. </a:t>
            </a:r>
            <a:r>
              <a:rPr lang="en-US" altLang="zh-CN" sz="1500" b="0" i="1" u="none" strike="noStrike" kern="1200" cap="none" spc="0" baseline="0">
                <a:solidFill>
                  <a:schemeClr val="tx1"/>
                </a:solidFill>
                <a:latin typeface="Calibri" pitchFamily="0" charset="0"/>
                <a:ea typeface="宋体" pitchFamily="0" charset="0"/>
                <a:cs typeface="Lucida Sans"/>
              </a:rPr>
              <a:t>BERJAYA Journal of Services &amp; Management</a:t>
            </a:r>
            <a:r>
              <a:rPr lang="en-US" altLang="zh-CN" sz="1500" b="0" i="0" u="none" strike="noStrike" kern="1200" cap="none" spc="0" baseline="0">
                <a:solidFill>
                  <a:schemeClr val="tx1"/>
                </a:solidFill>
                <a:latin typeface="Calibri" pitchFamily="0" charset="0"/>
                <a:ea typeface="宋体" pitchFamily="0" charset="0"/>
                <a:cs typeface="Lucida Sans"/>
              </a:rPr>
              <a:t>, </a:t>
            </a:r>
            <a:r>
              <a:rPr lang="en-US" altLang="zh-CN" sz="1500" b="0" i="1" u="none" strike="noStrike" kern="1200" cap="none" spc="0" baseline="0">
                <a:solidFill>
                  <a:schemeClr val="tx1"/>
                </a:solidFill>
                <a:latin typeface="Calibri" pitchFamily="0" charset="0"/>
                <a:ea typeface="宋体" pitchFamily="0" charset="0"/>
                <a:cs typeface="Lucida Sans"/>
              </a:rPr>
              <a:t>14</a:t>
            </a:r>
            <a:r>
              <a:rPr lang="en-US" altLang="zh-CN" sz="1500" b="0" i="0" u="none" strike="noStrike" kern="1200" cap="none" spc="0" baseline="0">
                <a:solidFill>
                  <a:schemeClr val="tx1"/>
                </a:solidFill>
                <a:latin typeface="Calibri" pitchFamily="0" charset="0"/>
                <a:ea typeface="宋体" pitchFamily="0" charset="0"/>
                <a:cs typeface="Lucida Sans"/>
              </a:rPr>
              <a:t>, pp.53-60.</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Badgett</a:t>
            </a:r>
            <a:r>
              <a:rPr lang="en-US" altLang="zh-CN" sz="1500" b="0" i="0" u="none" strike="noStrike" kern="1200" cap="none" spc="0" baseline="0">
                <a:solidFill>
                  <a:schemeClr val="tx1"/>
                </a:solidFill>
                <a:latin typeface="Calibri" pitchFamily="0" charset="0"/>
                <a:ea typeface="宋体" pitchFamily="0" charset="0"/>
                <a:cs typeface="Lucida Sans"/>
              </a:rPr>
              <a:t>, R.G., </a:t>
            </a:r>
            <a:r>
              <a:rPr lang="en-US" altLang="zh-CN" sz="1500" b="0" i="0" u="none" strike="noStrike" kern="1200" cap="none" spc="0" baseline="0">
                <a:solidFill>
                  <a:schemeClr val="tx1"/>
                </a:solidFill>
                <a:latin typeface="Calibri" pitchFamily="0" charset="0"/>
                <a:ea typeface="宋体" pitchFamily="0" charset="0"/>
                <a:cs typeface="Lucida Sans"/>
              </a:rPr>
              <a:t>Jonker</a:t>
            </a:r>
            <a:r>
              <a:rPr lang="en-US" altLang="zh-CN" sz="1500" b="0" i="0" u="none" strike="noStrike" kern="1200" cap="none" spc="0" baseline="0">
                <a:solidFill>
                  <a:schemeClr val="tx1"/>
                </a:solidFill>
                <a:latin typeface="Calibri" pitchFamily="0" charset="0"/>
                <a:ea typeface="宋体" pitchFamily="0" charset="0"/>
                <a:cs typeface="Lucida Sans"/>
              </a:rPr>
              <a:t>, L. and </a:t>
            </a:r>
            <a:r>
              <a:rPr lang="en-US" altLang="zh-CN" sz="1500" b="0" i="0" u="none" strike="noStrike" kern="1200" cap="none" spc="0" baseline="0">
                <a:solidFill>
                  <a:schemeClr val="tx1"/>
                </a:solidFill>
                <a:latin typeface="Calibri" pitchFamily="0" charset="0"/>
                <a:ea typeface="宋体" pitchFamily="0" charset="0"/>
                <a:cs typeface="Lucida Sans"/>
              </a:rPr>
              <a:t>Xirasagar</a:t>
            </a:r>
            <a:r>
              <a:rPr lang="en-US" altLang="zh-CN" sz="1500" b="0" i="0" u="none" strike="noStrike" kern="1200" cap="none" spc="0" baseline="0">
                <a:solidFill>
                  <a:schemeClr val="tx1"/>
                </a:solidFill>
                <a:latin typeface="Calibri" pitchFamily="0" charset="0"/>
                <a:ea typeface="宋体" pitchFamily="0" charset="0"/>
                <a:cs typeface="Lucida Sans"/>
              </a:rPr>
              <a:t>, S., 2020. Hospital workforce engagement and inpatient mortality rate: findings from the English National Health Service staff surveys. </a:t>
            </a:r>
            <a:r>
              <a:rPr lang="en-US" altLang="zh-CN" sz="1500" b="0" i="1" u="none" strike="noStrike" kern="1200" cap="none" spc="0" baseline="0">
                <a:solidFill>
                  <a:schemeClr val="tx1"/>
                </a:solidFill>
                <a:latin typeface="Calibri" pitchFamily="0" charset="0"/>
                <a:ea typeface="宋体" pitchFamily="0" charset="0"/>
                <a:cs typeface="Lucida Sans"/>
              </a:rPr>
              <a:t>Journal of General Internal Medicine</a:t>
            </a:r>
            <a:r>
              <a:rPr lang="en-US" altLang="zh-CN" sz="1500" b="0" i="0" u="none" strike="noStrike" kern="1200" cap="none" spc="0" baseline="0">
                <a:solidFill>
                  <a:schemeClr val="tx1"/>
                </a:solidFill>
                <a:latin typeface="Calibri" pitchFamily="0" charset="0"/>
                <a:ea typeface="宋体" pitchFamily="0" charset="0"/>
                <a:cs typeface="Lucida Sans"/>
              </a:rPr>
              <a:t>, </a:t>
            </a:r>
            <a:r>
              <a:rPr lang="en-US" altLang="zh-CN" sz="1500" b="0" i="1" u="none" strike="noStrike" kern="1200" cap="none" spc="0" baseline="0">
                <a:solidFill>
                  <a:schemeClr val="tx1"/>
                </a:solidFill>
                <a:latin typeface="Calibri" pitchFamily="0" charset="0"/>
                <a:ea typeface="宋体" pitchFamily="0" charset="0"/>
                <a:cs typeface="Lucida Sans"/>
              </a:rPr>
              <a:t>35</a:t>
            </a:r>
            <a:r>
              <a:rPr lang="en-US" altLang="zh-CN" sz="1500" b="0" i="0" u="none" strike="noStrike" kern="1200" cap="none" spc="0" baseline="0">
                <a:solidFill>
                  <a:schemeClr val="tx1"/>
                </a:solidFill>
                <a:latin typeface="Calibri" pitchFamily="0" charset="0"/>
                <a:ea typeface="宋体" pitchFamily="0" charset="0"/>
                <a:cs typeface="Lucida Sans"/>
              </a:rPr>
              <a:t>, pp.3465-3470.</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Chmielewska</a:t>
            </a:r>
            <a:r>
              <a:rPr lang="en-US" altLang="zh-CN" sz="1500" b="0" i="0" u="none" strike="noStrike" kern="1200" cap="none" spc="0" baseline="0">
                <a:solidFill>
                  <a:schemeClr val="tx1"/>
                </a:solidFill>
                <a:latin typeface="Calibri" pitchFamily="0" charset="0"/>
                <a:ea typeface="宋体" pitchFamily="0" charset="0"/>
                <a:cs typeface="Lucida Sans"/>
              </a:rPr>
              <a:t>, M., </a:t>
            </a:r>
            <a:r>
              <a:rPr lang="en-US" altLang="zh-CN" sz="1500" b="0" i="0" u="none" strike="noStrike" kern="1200" cap="none" spc="0" baseline="0">
                <a:solidFill>
                  <a:schemeClr val="tx1"/>
                </a:solidFill>
                <a:latin typeface="Calibri" pitchFamily="0" charset="0"/>
                <a:ea typeface="宋体" pitchFamily="0" charset="0"/>
                <a:cs typeface="Lucida Sans"/>
              </a:rPr>
              <a:t>Stokwiszewski</a:t>
            </a:r>
            <a:r>
              <a:rPr lang="en-US" altLang="zh-CN" sz="1500" b="0" i="0" u="none" strike="noStrike" kern="1200" cap="none" spc="0" baseline="0">
                <a:solidFill>
                  <a:schemeClr val="tx1"/>
                </a:solidFill>
                <a:latin typeface="Calibri" pitchFamily="0" charset="0"/>
                <a:ea typeface="宋体" pitchFamily="0" charset="0"/>
                <a:cs typeface="Lucida Sans"/>
              </a:rPr>
              <a:t>, J., Filip, J. and </a:t>
            </a:r>
            <a:r>
              <a:rPr lang="en-US" altLang="zh-CN" sz="1500" b="0" i="0" u="none" strike="noStrike" kern="1200" cap="none" spc="0" baseline="0">
                <a:solidFill>
                  <a:schemeClr val="tx1"/>
                </a:solidFill>
                <a:latin typeface="Calibri" pitchFamily="0" charset="0"/>
                <a:ea typeface="宋体" pitchFamily="0" charset="0"/>
                <a:cs typeface="Lucida Sans"/>
              </a:rPr>
              <a:t>Hermanowski</a:t>
            </a:r>
            <a:r>
              <a:rPr lang="en-US" altLang="zh-CN" sz="1500" b="0" i="0" u="none" strike="noStrike" kern="1200" cap="none" spc="0" baseline="0">
                <a:solidFill>
                  <a:schemeClr val="tx1"/>
                </a:solidFill>
                <a:latin typeface="Calibri" pitchFamily="0" charset="0"/>
                <a:ea typeface="宋体" pitchFamily="0" charset="0"/>
                <a:cs typeface="Lucida Sans"/>
              </a:rPr>
              <a:t>, T., 2020. Motivation factors affecting the job attitude of medical doctors and the organizational performance of public hospitals in Warsaw, Poland. </a:t>
            </a:r>
            <a:r>
              <a:rPr lang="en-US" altLang="zh-CN" sz="1500" b="0" i="1" u="none" strike="noStrike" kern="1200" cap="none" spc="0" baseline="0">
                <a:solidFill>
                  <a:schemeClr val="tx1"/>
                </a:solidFill>
                <a:latin typeface="Calibri" pitchFamily="0" charset="0"/>
                <a:ea typeface="宋体" pitchFamily="0" charset="0"/>
                <a:cs typeface="Lucida Sans"/>
              </a:rPr>
              <a:t>BMC Health Services Research</a:t>
            </a:r>
            <a:r>
              <a:rPr lang="en-US" altLang="zh-CN" sz="1500" b="0" i="0" u="none" strike="noStrike" kern="1200" cap="none" spc="0" baseline="0">
                <a:solidFill>
                  <a:schemeClr val="tx1"/>
                </a:solidFill>
                <a:latin typeface="Calibri" pitchFamily="0" charset="0"/>
                <a:ea typeface="宋体" pitchFamily="0" charset="0"/>
                <a:cs typeface="Lucida Sans"/>
              </a:rPr>
              <a:t>, </a:t>
            </a:r>
            <a:r>
              <a:rPr lang="en-US" altLang="zh-CN" sz="1500" b="0" i="1" u="none" strike="noStrike" kern="1200" cap="none" spc="0" baseline="0">
                <a:solidFill>
                  <a:schemeClr val="tx1"/>
                </a:solidFill>
                <a:latin typeface="Calibri" pitchFamily="0" charset="0"/>
                <a:ea typeface="宋体" pitchFamily="0" charset="0"/>
                <a:cs typeface="Lucida Sans"/>
              </a:rPr>
              <a:t>20</a:t>
            </a:r>
            <a:r>
              <a:rPr lang="en-US" altLang="zh-CN" sz="1500" b="0" i="0" u="none" strike="noStrike" kern="1200" cap="none" spc="0" baseline="0">
                <a:solidFill>
                  <a:schemeClr val="tx1"/>
                </a:solidFill>
                <a:latin typeface="Calibri" pitchFamily="0" charset="0"/>
                <a:ea typeface="宋体" pitchFamily="0" charset="0"/>
                <a:cs typeface="Lucida Sans"/>
              </a:rPr>
              <a:t>, pp.1-12.</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Collins, C.J., 2021. Expanding the resource based view model of strategic human resource management. </a:t>
            </a:r>
            <a:r>
              <a:rPr lang="en-US" altLang="zh-CN" sz="1500" b="0" i="1" u="none" strike="noStrike" kern="1200" cap="none" spc="0" baseline="0">
                <a:solidFill>
                  <a:schemeClr val="tx1"/>
                </a:solidFill>
                <a:latin typeface="Calibri" pitchFamily="0" charset="0"/>
                <a:ea typeface="宋体" pitchFamily="0" charset="0"/>
                <a:cs typeface="Lucida Sans"/>
              </a:rPr>
              <a:t>The International Journal of Human Resource Management</a:t>
            </a:r>
            <a:r>
              <a:rPr lang="en-US" altLang="zh-CN" sz="1500" b="0" i="0" u="none" strike="noStrike" kern="1200" cap="none" spc="0" baseline="0">
                <a:solidFill>
                  <a:schemeClr val="tx1"/>
                </a:solidFill>
                <a:latin typeface="Calibri" pitchFamily="0" charset="0"/>
                <a:ea typeface="宋体" pitchFamily="0" charset="0"/>
                <a:cs typeface="Lucida Sans"/>
              </a:rPr>
              <a:t>, </a:t>
            </a:r>
            <a:r>
              <a:rPr lang="en-US" altLang="zh-CN" sz="1500" b="0" i="1" u="none" strike="noStrike" kern="1200" cap="none" spc="0" baseline="0">
                <a:solidFill>
                  <a:schemeClr val="tx1"/>
                </a:solidFill>
                <a:latin typeface="Calibri" pitchFamily="0" charset="0"/>
                <a:ea typeface="宋体" pitchFamily="0" charset="0"/>
                <a:cs typeface="Lucida Sans"/>
              </a:rPr>
              <a:t>32</a:t>
            </a:r>
            <a:r>
              <a:rPr lang="en-US" altLang="zh-CN" sz="1500" b="0" i="0" u="none" strike="noStrike" kern="1200" cap="none" spc="0" baseline="0">
                <a:solidFill>
                  <a:schemeClr val="tx1"/>
                </a:solidFill>
                <a:latin typeface="Calibri" pitchFamily="0" charset="0"/>
                <a:ea typeface="宋体" pitchFamily="0" charset="0"/>
                <a:cs typeface="Lucida Sans"/>
              </a:rPr>
              <a:t>(2), pp.331-358.</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Eneh</a:t>
            </a:r>
            <a:r>
              <a:rPr lang="en-US" altLang="zh-CN" sz="1500" b="0" i="0" u="none" strike="noStrike" kern="1200" cap="none" spc="0" baseline="0">
                <a:solidFill>
                  <a:schemeClr val="tx1"/>
                </a:solidFill>
                <a:latin typeface="Calibri" pitchFamily="0" charset="0"/>
                <a:ea typeface="宋体" pitchFamily="0" charset="0"/>
                <a:cs typeface="Lucida Sans"/>
              </a:rPr>
              <a:t>, S.I. and </a:t>
            </a:r>
            <a:r>
              <a:rPr lang="en-US" altLang="zh-CN" sz="1500" b="0" i="0" u="none" strike="noStrike" kern="1200" cap="none" spc="0" baseline="0">
                <a:solidFill>
                  <a:schemeClr val="tx1"/>
                </a:solidFill>
                <a:latin typeface="Calibri" pitchFamily="0" charset="0"/>
                <a:ea typeface="宋体" pitchFamily="0" charset="0"/>
                <a:cs typeface="Lucida Sans"/>
              </a:rPr>
              <a:t>Awara</a:t>
            </a:r>
            <a:r>
              <a:rPr lang="en-US" altLang="zh-CN" sz="1500" b="0" i="0" u="none" strike="noStrike" kern="1200" cap="none" spc="0" baseline="0">
                <a:solidFill>
                  <a:schemeClr val="tx1"/>
                </a:solidFill>
                <a:latin typeface="Calibri" pitchFamily="0" charset="0"/>
                <a:ea typeface="宋体" pitchFamily="0" charset="0"/>
                <a:cs typeface="Lucida Sans"/>
              </a:rPr>
              <a:t>, N.F., 2016. Strategic human resource management practices and organizational growth: A theoretical perspective. </a:t>
            </a:r>
            <a:r>
              <a:rPr lang="en-US" altLang="zh-CN" sz="1500" b="0" i="1" u="none" strike="noStrike" kern="1200" cap="none" spc="0" baseline="0">
                <a:solidFill>
                  <a:schemeClr val="tx1"/>
                </a:solidFill>
                <a:latin typeface="Calibri" pitchFamily="0" charset="0"/>
                <a:ea typeface="宋体" pitchFamily="0" charset="0"/>
                <a:cs typeface="Lucida Sans"/>
              </a:rPr>
              <a:t>Global Journal of Social Sciences</a:t>
            </a:r>
            <a:r>
              <a:rPr lang="en-US" altLang="zh-CN" sz="1500" b="0" i="0" u="none" strike="noStrike" kern="1200" cap="none" spc="0" baseline="0">
                <a:solidFill>
                  <a:schemeClr val="tx1"/>
                </a:solidFill>
                <a:latin typeface="Calibri" pitchFamily="0" charset="0"/>
                <a:ea typeface="宋体" pitchFamily="0" charset="0"/>
                <a:cs typeface="Lucida Sans"/>
              </a:rPr>
              <a:t>, </a:t>
            </a:r>
            <a:r>
              <a:rPr lang="en-US" altLang="zh-CN" sz="1500" b="0" i="1" u="none" strike="noStrike" kern="1200" cap="none" spc="0" baseline="0">
                <a:solidFill>
                  <a:schemeClr val="tx1"/>
                </a:solidFill>
                <a:latin typeface="Calibri" pitchFamily="0" charset="0"/>
                <a:ea typeface="宋体" pitchFamily="0" charset="0"/>
                <a:cs typeface="Lucida Sans"/>
              </a:rPr>
              <a:t>15</a:t>
            </a:r>
            <a:r>
              <a:rPr lang="en-US" altLang="zh-CN" sz="1500" b="0" i="0" u="none" strike="noStrike" kern="1200" cap="none" spc="0" baseline="0">
                <a:solidFill>
                  <a:schemeClr val="tx1"/>
                </a:solidFill>
                <a:latin typeface="Calibri" pitchFamily="0" charset="0"/>
                <a:ea typeface="宋体" pitchFamily="0" charset="0"/>
                <a:cs typeface="Lucida Sans"/>
              </a:rPr>
              <a:t>(1), pp.27-37.</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Falletta</a:t>
            </a:r>
            <a:r>
              <a:rPr lang="en-US" altLang="zh-CN" sz="1500" b="0" i="0" u="none" strike="noStrike" kern="1200" cap="none" spc="0" baseline="0">
                <a:solidFill>
                  <a:schemeClr val="tx1"/>
                </a:solidFill>
                <a:latin typeface="Calibri" pitchFamily="0" charset="0"/>
                <a:ea typeface="宋体" pitchFamily="0" charset="0"/>
                <a:cs typeface="Lucida Sans"/>
              </a:rPr>
              <a:t>, S.V. and Combs, W.L., 2021. The HR analytics cycle: a seven-step process for building evidence-based and ethical HR analytics capabilities. </a:t>
            </a:r>
            <a:r>
              <a:rPr lang="en-US" altLang="zh-CN" sz="1500" b="0" i="1" u="none" strike="noStrike" kern="1200" cap="none" spc="0" baseline="0">
                <a:solidFill>
                  <a:schemeClr val="tx1"/>
                </a:solidFill>
                <a:latin typeface="Calibri" pitchFamily="0" charset="0"/>
                <a:ea typeface="宋体" pitchFamily="0" charset="0"/>
                <a:cs typeface="Lucida Sans"/>
              </a:rPr>
              <a:t>Journal of Work-Applied Management</a:t>
            </a:r>
            <a:r>
              <a:rPr lang="en-US" altLang="zh-CN" sz="1500" b="0" i="0" u="none" strike="noStrike" kern="1200" cap="none" spc="0" baseline="0">
                <a:solidFill>
                  <a:schemeClr val="tx1"/>
                </a:solidFill>
                <a:latin typeface="Calibri" pitchFamily="0" charset="0"/>
                <a:ea typeface="宋体" pitchFamily="0" charset="0"/>
                <a:cs typeface="Lucida Sans"/>
              </a:rPr>
              <a:t>, </a:t>
            </a:r>
            <a:r>
              <a:rPr lang="en-US" altLang="zh-CN" sz="1500" b="0" i="1" u="none" strike="noStrike" kern="1200" cap="none" spc="0" baseline="0">
                <a:solidFill>
                  <a:schemeClr val="tx1"/>
                </a:solidFill>
                <a:latin typeface="Calibri" pitchFamily="0" charset="0"/>
                <a:ea typeface="宋体" pitchFamily="0" charset="0"/>
                <a:cs typeface="Lucida Sans"/>
              </a:rPr>
              <a:t>13</a:t>
            </a:r>
            <a:r>
              <a:rPr lang="en-US" altLang="zh-CN" sz="1500" b="0" i="0" u="none" strike="noStrike" kern="1200" cap="none" spc="0" baseline="0">
                <a:solidFill>
                  <a:schemeClr val="tx1"/>
                </a:solidFill>
                <a:latin typeface="Calibri" pitchFamily="0" charset="0"/>
                <a:ea typeface="宋体" pitchFamily="0" charset="0"/>
                <a:cs typeface="Lucida Sans"/>
              </a:rPr>
              <a:t>(1), pp.51-68.</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Fadeyi</a:t>
            </a:r>
            <a:r>
              <a:rPr lang="en-US" altLang="zh-CN" sz="1500" b="0" i="0" u="none" strike="noStrike" kern="1200" cap="none" spc="0" baseline="0">
                <a:solidFill>
                  <a:schemeClr val="tx1"/>
                </a:solidFill>
                <a:latin typeface="Calibri" pitchFamily="0" charset="0"/>
                <a:ea typeface="宋体" pitchFamily="0" charset="0"/>
                <a:cs typeface="Lucida Sans"/>
              </a:rPr>
              <a:t>, A.P., 2020. </a:t>
            </a:r>
            <a:r>
              <a:rPr lang="en-US" altLang="zh-CN" sz="1500" b="0" i="1" u="none" strike="noStrike" kern="1200" cap="none" spc="0" baseline="0">
                <a:solidFill>
                  <a:schemeClr val="tx1"/>
                </a:solidFill>
                <a:latin typeface="Calibri" pitchFamily="0" charset="0"/>
                <a:ea typeface="宋体" pitchFamily="0" charset="0"/>
                <a:cs typeface="Lucida Sans"/>
              </a:rPr>
              <a:t>An Analysis on the Application of Motivational Theories at Workplace and the Impact on Employee Engagement: A Study of Tesco Ireland</a:t>
            </a:r>
            <a:r>
              <a:rPr lang="en-US" altLang="zh-CN" sz="1500" b="0" i="0" u="none" strike="noStrike" kern="1200" cap="none" spc="0" baseline="0">
                <a:solidFill>
                  <a:schemeClr val="tx1"/>
                </a:solidFill>
                <a:latin typeface="Calibri" pitchFamily="0" charset="0"/>
                <a:ea typeface="宋体" pitchFamily="0" charset="0"/>
                <a:cs typeface="Lucida Sans"/>
              </a:rPr>
              <a:t> (Doctoral dissertation, Dublin, National College of Ireland).</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Fenech</a:t>
            </a:r>
            <a:r>
              <a:rPr lang="en-US" altLang="zh-CN" sz="1500" b="0" i="0" u="none" strike="noStrike" kern="1200" cap="none" spc="0" baseline="0">
                <a:solidFill>
                  <a:schemeClr val="tx1"/>
                </a:solidFill>
                <a:latin typeface="Calibri" pitchFamily="0" charset="0"/>
                <a:ea typeface="宋体" pitchFamily="0" charset="0"/>
                <a:cs typeface="Lucida Sans"/>
              </a:rPr>
              <a:t>, R., </a:t>
            </a:r>
            <a:r>
              <a:rPr lang="en-US" altLang="zh-CN" sz="1500" b="0" i="0" u="none" strike="noStrike" kern="1200" cap="none" spc="0" baseline="0">
                <a:solidFill>
                  <a:schemeClr val="tx1"/>
                </a:solidFill>
                <a:latin typeface="Calibri" pitchFamily="0" charset="0"/>
                <a:ea typeface="宋体" pitchFamily="0" charset="0"/>
                <a:cs typeface="Lucida Sans"/>
              </a:rPr>
              <a:t>Baguant</a:t>
            </a:r>
            <a:r>
              <a:rPr lang="en-US" altLang="zh-CN" sz="1500" b="0" i="0" u="none" strike="noStrike" kern="1200" cap="none" spc="0" baseline="0">
                <a:solidFill>
                  <a:schemeClr val="tx1"/>
                </a:solidFill>
                <a:latin typeface="Calibri" pitchFamily="0" charset="0"/>
                <a:ea typeface="宋体" pitchFamily="0" charset="0"/>
                <a:cs typeface="Lucida Sans"/>
              </a:rPr>
              <a:t>, P. and Ivanov, D., 2019. The changing role of human resource management in an era of digital transformation. </a:t>
            </a:r>
            <a:r>
              <a:rPr lang="en-US" altLang="zh-CN" sz="1500" b="0" i="1" u="none" strike="noStrike" kern="1200" cap="none" spc="0" baseline="0">
                <a:solidFill>
                  <a:schemeClr val="tx1"/>
                </a:solidFill>
                <a:latin typeface="Calibri" pitchFamily="0" charset="0"/>
                <a:ea typeface="宋体" pitchFamily="0" charset="0"/>
                <a:cs typeface="Lucida Sans"/>
              </a:rPr>
              <a:t>Journal of Management Information &amp; Decision Sciences</a:t>
            </a:r>
            <a:r>
              <a:rPr lang="en-US" altLang="zh-CN" sz="1500" b="0" i="0" u="none" strike="noStrike" kern="1200" cap="none" spc="0" baseline="0">
                <a:solidFill>
                  <a:schemeClr val="tx1"/>
                </a:solidFill>
                <a:latin typeface="Calibri" pitchFamily="0" charset="0"/>
                <a:ea typeface="宋体" pitchFamily="0" charset="0"/>
                <a:cs typeface="Lucida Sans"/>
              </a:rPr>
              <a:t>, </a:t>
            </a:r>
            <a:r>
              <a:rPr lang="en-US" altLang="zh-CN" sz="1500" b="0" i="1" u="none" strike="noStrike" kern="1200" cap="none" spc="0" baseline="0">
                <a:solidFill>
                  <a:schemeClr val="tx1"/>
                </a:solidFill>
                <a:latin typeface="Calibri" pitchFamily="0" charset="0"/>
                <a:ea typeface="宋体" pitchFamily="0" charset="0"/>
                <a:cs typeface="Lucida Sans"/>
              </a:rPr>
              <a:t>22</a:t>
            </a:r>
            <a:r>
              <a:rPr lang="en-US" altLang="zh-CN" sz="1500" b="0" i="0" u="none" strike="noStrike" kern="1200" cap="none" spc="0" baseline="0">
                <a:solidFill>
                  <a:schemeClr val="tx1"/>
                </a:solidFill>
                <a:latin typeface="Calibri" pitchFamily="0" charset="0"/>
                <a:ea typeface="宋体" pitchFamily="0" charset="0"/>
                <a:cs typeface="Lucida Sans"/>
              </a:rPr>
              <a:t>(2).</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Hamadamin, H.H. and Atan, T., 2019. The impact of strategic human resource management practices on competitive advantage sustainability: The mediation of human capital development and employee commitment. </a:t>
            </a:r>
            <a:r>
              <a:rPr lang="en-US" altLang="zh-CN" sz="1500" b="0" i="1" u="none" strike="noStrike" kern="1200" cap="none" spc="0" baseline="0">
                <a:solidFill>
                  <a:schemeClr val="tx1"/>
                </a:solidFill>
                <a:latin typeface="Calibri" pitchFamily="0" charset="0"/>
                <a:ea typeface="宋体" pitchFamily="0" charset="0"/>
                <a:cs typeface="Lucida Sans"/>
              </a:rPr>
              <a:t>Sustainability</a:t>
            </a:r>
            <a:r>
              <a:rPr lang="en-US" altLang="zh-CN" sz="1500" b="0" i="0" u="none" strike="noStrike" kern="1200" cap="none" spc="0" baseline="0">
                <a:solidFill>
                  <a:schemeClr val="tx1"/>
                </a:solidFill>
                <a:latin typeface="Calibri" pitchFamily="0" charset="0"/>
                <a:ea typeface="宋体" pitchFamily="0" charset="0"/>
                <a:cs typeface="Lucida Sans"/>
              </a:rPr>
              <a:t>, </a:t>
            </a:r>
            <a:r>
              <a:rPr lang="en-US" altLang="zh-CN" sz="1500" b="0" i="1" u="none" strike="noStrike" kern="1200" cap="none" spc="0" baseline="0">
                <a:solidFill>
                  <a:schemeClr val="tx1"/>
                </a:solidFill>
                <a:latin typeface="Calibri" pitchFamily="0" charset="0"/>
                <a:ea typeface="宋体" pitchFamily="0" charset="0"/>
                <a:cs typeface="Lucida Sans"/>
              </a:rPr>
              <a:t>11</a:t>
            </a:r>
            <a:r>
              <a:rPr lang="en-US" altLang="zh-CN" sz="1500" b="0" i="0" u="none" strike="noStrike" kern="1200" cap="none" spc="0" baseline="0">
                <a:solidFill>
                  <a:schemeClr val="tx1"/>
                </a:solidFill>
                <a:latin typeface="Calibri" pitchFamily="0" charset="0"/>
                <a:ea typeface="宋体" pitchFamily="0" charset="0"/>
                <a:cs typeface="Lucida Sans"/>
              </a:rPr>
              <a:t>(20), p.5782.</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endParaRPr lang="zh-CN" altLang="en-US" sz="1500" b="0" i="0" u="none" strike="noStrike" kern="1200" cap="none" spc="0" baseline="0">
              <a:solidFill>
                <a:schemeClr val="tx1"/>
              </a:solidFill>
              <a:latin typeface="Calibri" pitchFamily="0" charset="0"/>
              <a:ea typeface="宋体" pitchFamily="0" charset="0"/>
              <a:cs typeface="Lucida Sans"/>
            </a:endParaRPr>
          </a:p>
        </p:txBody>
      </p:sp>
    </p:spTree>
    <p:extLst>
      <p:ext uri="{BB962C8B-B14F-4D97-AF65-F5344CB8AC3E}">
        <p14:creationId xmlns:p14="http://schemas.microsoft.com/office/powerpoint/2010/main" val="1805282906"/>
      </p:ext>
    </p:extLst>
  </p:cSld>
  <p:clrMapOvr>
    <a:masterClrMapping/>
  </p:clrMapOvr>
</p:sld>
</file>

<file path=ppt/slides/slide1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8" name="文本框"/>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0" i="0" u="none" strike="noStrike" kern="1200" cap="none" spc="0" baseline="0">
                <a:solidFill>
                  <a:schemeClr val="tx1"/>
                </a:solidFill>
                <a:latin typeface="Calibri Light" pitchFamily="0" charset="0"/>
                <a:ea typeface="宋体" pitchFamily="0" charset="0"/>
                <a:cs typeface="Lucida Sans"/>
              </a:rPr>
              <a:t>References </a:t>
            </a:r>
            <a:endParaRPr lang="zh-CN" altLang="en-US" sz="4400" b="0" i="0" u="none" strike="noStrike" kern="1200" cap="none" spc="0" baseline="0">
              <a:solidFill>
                <a:schemeClr val="tx1"/>
              </a:solidFill>
              <a:latin typeface="Calibri Light" pitchFamily="0" charset="0"/>
              <a:ea typeface="宋体" pitchFamily="0" charset="0"/>
              <a:cs typeface="Lucida Sans"/>
            </a:endParaRPr>
          </a:p>
        </p:txBody>
      </p:sp>
      <p:sp>
        <p:nvSpPr>
          <p:cNvPr id="149" name="文本框"/>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Hussain, B., Sheikh, A., Timmons, S., </a:t>
            </a:r>
            <a:r>
              <a:rPr lang="en-US" altLang="zh-CN" sz="1500" b="0" i="0" u="none" strike="noStrike" kern="1200" cap="none" spc="0" baseline="0">
                <a:solidFill>
                  <a:schemeClr val="tx1"/>
                </a:solidFill>
                <a:latin typeface="Calibri" pitchFamily="0" charset="0"/>
                <a:ea typeface="宋体" pitchFamily="0" charset="0"/>
                <a:cs typeface="Lucida Sans"/>
              </a:rPr>
              <a:t>Stickley</a:t>
            </a:r>
            <a:r>
              <a:rPr lang="en-US" altLang="zh-CN" sz="1500" b="0" i="0" u="none" strike="noStrike" kern="1200" cap="none" spc="0" baseline="0">
                <a:solidFill>
                  <a:schemeClr val="tx1"/>
                </a:solidFill>
                <a:latin typeface="Calibri" pitchFamily="0" charset="0"/>
                <a:ea typeface="宋体" pitchFamily="0" charset="0"/>
                <a:cs typeface="Lucida Sans"/>
              </a:rPr>
              <a:t>, T. and </a:t>
            </a:r>
            <a:r>
              <a:rPr lang="en-US" altLang="zh-CN" sz="1500" b="0" i="0" u="none" strike="noStrike" kern="1200" cap="none" spc="0" baseline="0">
                <a:solidFill>
                  <a:schemeClr val="tx1"/>
                </a:solidFill>
                <a:latin typeface="Calibri" pitchFamily="0" charset="0"/>
                <a:ea typeface="宋体" pitchFamily="0" charset="0"/>
                <a:cs typeface="Lucida Sans"/>
              </a:rPr>
              <a:t>Repper</a:t>
            </a:r>
            <a:r>
              <a:rPr lang="en-US" altLang="zh-CN" sz="1500" b="0" i="0" u="none" strike="noStrike" kern="1200" cap="none" spc="0" baseline="0">
                <a:solidFill>
                  <a:schemeClr val="tx1"/>
                </a:solidFill>
                <a:latin typeface="Calibri" pitchFamily="0" charset="0"/>
                <a:ea typeface="宋体" pitchFamily="0" charset="0"/>
                <a:cs typeface="Lucida Sans"/>
              </a:rPr>
              <a:t>, J., 2020. Workforce diversity, diversity training and ethnic minorities: The case of the UK National Health Service. </a:t>
            </a:r>
            <a:r>
              <a:rPr lang="en-US" altLang="zh-CN" sz="1500" b="0" i="1" u="none" strike="noStrike" kern="1200" cap="none" spc="0" baseline="0">
                <a:solidFill>
                  <a:schemeClr val="tx1"/>
                </a:solidFill>
                <a:latin typeface="Calibri" pitchFamily="0" charset="0"/>
                <a:ea typeface="宋体" pitchFamily="0" charset="0"/>
                <a:cs typeface="Lucida Sans"/>
              </a:rPr>
              <a:t>International Journal of Cross Cultural Management</a:t>
            </a:r>
            <a:r>
              <a:rPr lang="en-US" altLang="zh-CN" sz="1500" b="0" i="0" u="none" strike="noStrike" kern="1200" cap="none" spc="0" baseline="0">
                <a:solidFill>
                  <a:schemeClr val="tx1"/>
                </a:solidFill>
                <a:latin typeface="Calibri" pitchFamily="0" charset="0"/>
                <a:ea typeface="宋体" pitchFamily="0" charset="0"/>
                <a:cs typeface="Lucida Sans"/>
              </a:rPr>
              <a:t>, </a:t>
            </a:r>
            <a:r>
              <a:rPr lang="en-US" altLang="zh-CN" sz="1500" b="0" i="1" u="none" strike="noStrike" kern="1200" cap="none" spc="0" baseline="0">
                <a:solidFill>
                  <a:schemeClr val="tx1"/>
                </a:solidFill>
                <a:latin typeface="Calibri" pitchFamily="0" charset="0"/>
                <a:ea typeface="宋体" pitchFamily="0" charset="0"/>
                <a:cs typeface="Lucida Sans"/>
              </a:rPr>
              <a:t>20</a:t>
            </a:r>
            <a:r>
              <a:rPr lang="en-US" altLang="zh-CN" sz="1500" b="0" i="0" u="none" strike="noStrike" kern="1200" cap="none" spc="0" baseline="0">
                <a:solidFill>
                  <a:schemeClr val="tx1"/>
                </a:solidFill>
                <a:latin typeface="Calibri" pitchFamily="0" charset="0"/>
                <a:ea typeface="宋体" pitchFamily="0" charset="0"/>
                <a:cs typeface="Lucida Sans"/>
              </a:rPr>
              <a:t>(2), pp.201-221.</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Jung, K.B., Kang, S.W. and Choi, S.B., 2020. Empowering leadership, risk-taking </a:t>
            </a:r>
            <a:r>
              <a:rPr lang="en-US" altLang="zh-CN" sz="1500" b="0" i="0" u="none" strike="noStrike" kern="1200" cap="none" spc="0" baseline="0">
                <a:solidFill>
                  <a:schemeClr val="tx1"/>
                </a:solidFill>
                <a:latin typeface="Calibri" pitchFamily="0" charset="0"/>
                <a:ea typeface="宋体" pitchFamily="0" charset="0"/>
                <a:cs typeface="Lucida Sans"/>
              </a:rPr>
              <a:t>behavior</a:t>
            </a:r>
            <a:r>
              <a:rPr lang="en-US" altLang="zh-CN" sz="1500" b="0" i="0" u="none" strike="noStrike" kern="1200" cap="none" spc="0" baseline="0">
                <a:solidFill>
                  <a:schemeClr val="tx1"/>
                </a:solidFill>
                <a:latin typeface="Calibri" pitchFamily="0" charset="0"/>
                <a:ea typeface="宋体" pitchFamily="0" charset="0"/>
                <a:cs typeface="Lucida Sans"/>
              </a:rPr>
              <a:t>, and employees’ commitment to organizational change: The mediated moderating role of task complexity. </a:t>
            </a:r>
            <a:r>
              <a:rPr lang="en-US" altLang="zh-CN" sz="1500" b="0" i="1" u="none" strike="noStrike" kern="1200" cap="none" spc="0" baseline="0">
                <a:solidFill>
                  <a:schemeClr val="tx1"/>
                </a:solidFill>
                <a:latin typeface="Calibri" pitchFamily="0" charset="0"/>
                <a:ea typeface="宋体" pitchFamily="0" charset="0"/>
                <a:cs typeface="Lucida Sans"/>
              </a:rPr>
              <a:t>Sustainability</a:t>
            </a:r>
            <a:r>
              <a:rPr lang="en-US" altLang="zh-CN" sz="1500" b="0" i="0" u="none" strike="noStrike" kern="1200" cap="none" spc="0" baseline="0">
                <a:solidFill>
                  <a:schemeClr val="tx1"/>
                </a:solidFill>
                <a:latin typeface="Calibri" pitchFamily="0" charset="0"/>
                <a:ea typeface="宋体" pitchFamily="0" charset="0"/>
                <a:cs typeface="Lucida Sans"/>
              </a:rPr>
              <a:t>, </a:t>
            </a:r>
            <a:r>
              <a:rPr lang="en-US" altLang="zh-CN" sz="1500" b="0" i="1" u="none" strike="noStrike" kern="1200" cap="none" spc="0" baseline="0">
                <a:solidFill>
                  <a:schemeClr val="tx1"/>
                </a:solidFill>
                <a:latin typeface="Calibri" pitchFamily="0" charset="0"/>
                <a:ea typeface="宋体" pitchFamily="0" charset="0"/>
                <a:cs typeface="Lucida Sans"/>
              </a:rPr>
              <a:t>12</a:t>
            </a:r>
            <a:r>
              <a:rPr lang="en-US" altLang="zh-CN" sz="1500" b="0" i="0" u="none" strike="noStrike" kern="1200" cap="none" spc="0" baseline="0">
                <a:solidFill>
                  <a:schemeClr val="tx1"/>
                </a:solidFill>
                <a:latin typeface="Calibri" pitchFamily="0" charset="0"/>
                <a:ea typeface="宋体" pitchFamily="0" charset="0"/>
                <a:cs typeface="Lucida Sans"/>
              </a:rPr>
              <a:t>(6), p.2340.</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Kateb</a:t>
            </a:r>
            <a:r>
              <a:rPr lang="en-US" altLang="zh-CN" sz="1500" b="0" i="0" u="none" strike="noStrike" kern="1200" cap="none" spc="0" baseline="0">
                <a:solidFill>
                  <a:schemeClr val="tx1"/>
                </a:solidFill>
                <a:latin typeface="Calibri" pitchFamily="0" charset="0"/>
                <a:ea typeface="宋体" pitchFamily="0" charset="0"/>
                <a:cs typeface="Lucida Sans"/>
              </a:rPr>
              <a:t>, M. and </a:t>
            </a:r>
            <a:r>
              <a:rPr lang="en-US" altLang="zh-CN" sz="1500" b="0" i="0" u="none" strike="noStrike" kern="1200" cap="none" spc="0" baseline="0">
                <a:solidFill>
                  <a:schemeClr val="tx1"/>
                </a:solidFill>
                <a:latin typeface="Calibri" pitchFamily="0" charset="0"/>
                <a:ea typeface="宋体" pitchFamily="0" charset="0"/>
                <a:cs typeface="Lucida Sans"/>
              </a:rPr>
              <a:t>Ahmadi</a:t>
            </a:r>
            <a:r>
              <a:rPr lang="en-US" altLang="zh-CN" sz="1500" b="0" i="0" u="none" strike="noStrike" kern="1200" cap="none" spc="0" baseline="0">
                <a:solidFill>
                  <a:schemeClr val="tx1"/>
                </a:solidFill>
                <a:latin typeface="Calibri" pitchFamily="0" charset="0"/>
                <a:ea typeface="宋体" pitchFamily="0" charset="0"/>
                <a:cs typeface="Lucida Sans"/>
              </a:rPr>
              <a:t>, A., 2018. Aligning human resources and business strategy. </a:t>
            </a:r>
            <a:r>
              <a:rPr lang="en-US" altLang="zh-CN" sz="1500" b="0" i="1" u="none" strike="noStrike" kern="1200" cap="none" spc="0" baseline="0">
                <a:solidFill>
                  <a:schemeClr val="tx1"/>
                </a:solidFill>
                <a:latin typeface="Calibri" pitchFamily="0" charset="0"/>
                <a:ea typeface="宋体" pitchFamily="0" charset="0"/>
                <a:cs typeface="Lucida Sans"/>
              </a:rPr>
              <a:t>Management Science Letters</a:t>
            </a:r>
            <a:r>
              <a:rPr lang="en-US" altLang="zh-CN" sz="1500" b="0" i="0" u="none" strike="noStrike" kern="1200" cap="none" spc="0" baseline="0">
                <a:solidFill>
                  <a:schemeClr val="tx1"/>
                </a:solidFill>
                <a:latin typeface="Calibri" pitchFamily="0" charset="0"/>
                <a:ea typeface="宋体" pitchFamily="0" charset="0"/>
                <a:cs typeface="Lucida Sans"/>
              </a:rPr>
              <a:t>, </a:t>
            </a:r>
            <a:r>
              <a:rPr lang="en-US" altLang="zh-CN" sz="1500" b="0" i="1" u="none" strike="noStrike" kern="1200" cap="none" spc="0" baseline="0">
                <a:solidFill>
                  <a:schemeClr val="tx1"/>
                </a:solidFill>
                <a:latin typeface="Calibri" pitchFamily="0" charset="0"/>
                <a:ea typeface="宋体" pitchFamily="0" charset="0"/>
                <a:cs typeface="Lucida Sans"/>
              </a:rPr>
              <a:t>8</a:t>
            </a:r>
            <a:r>
              <a:rPr lang="en-US" altLang="zh-CN" sz="1500" b="0" i="0" u="none" strike="noStrike" kern="1200" cap="none" spc="0" baseline="0">
                <a:solidFill>
                  <a:schemeClr val="tx1"/>
                </a:solidFill>
                <a:latin typeface="Calibri" pitchFamily="0" charset="0"/>
                <a:ea typeface="宋体" pitchFamily="0" charset="0"/>
                <a:cs typeface="Lucida Sans"/>
              </a:rPr>
              <a:t>(12), pp.1399-1412.</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Loon, M., </a:t>
            </a:r>
            <a:r>
              <a:rPr lang="en-US" altLang="zh-CN" sz="1500" b="0" i="0" u="none" strike="noStrike" kern="1200" cap="none" spc="0" baseline="0">
                <a:solidFill>
                  <a:schemeClr val="tx1"/>
                </a:solidFill>
                <a:latin typeface="Calibri" pitchFamily="0" charset="0"/>
                <a:ea typeface="宋体" pitchFamily="0" charset="0"/>
                <a:cs typeface="Lucida Sans"/>
              </a:rPr>
              <a:t>Otaye‐Ebede</a:t>
            </a:r>
            <a:r>
              <a:rPr lang="en-US" altLang="zh-CN" sz="1500" b="0" i="0" u="none" strike="noStrike" kern="1200" cap="none" spc="0" baseline="0">
                <a:solidFill>
                  <a:schemeClr val="tx1"/>
                </a:solidFill>
                <a:latin typeface="Calibri" pitchFamily="0" charset="0"/>
                <a:ea typeface="宋体" pitchFamily="0" charset="0"/>
                <a:cs typeface="Lucida Sans"/>
              </a:rPr>
              <a:t>, L. and Stewart, J., 2020. Thriving in the new normal: The HR </a:t>
            </a:r>
            <a:r>
              <a:rPr lang="en-US" altLang="zh-CN" sz="1500" b="0" i="0" u="none" strike="noStrike" kern="1200" cap="none" spc="0" baseline="0">
                <a:solidFill>
                  <a:schemeClr val="tx1"/>
                </a:solidFill>
                <a:latin typeface="Calibri" pitchFamily="0" charset="0"/>
                <a:ea typeface="宋体" pitchFamily="0" charset="0"/>
                <a:cs typeface="Lucida Sans"/>
              </a:rPr>
              <a:t>microfoundations</a:t>
            </a:r>
            <a:r>
              <a:rPr lang="en-US" altLang="zh-CN" sz="1500" b="0" i="0" u="none" strike="noStrike" kern="1200" cap="none" spc="0" baseline="0">
                <a:solidFill>
                  <a:schemeClr val="tx1"/>
                </a:solidFill>
                <a:latin typeface="Calibri" pitchFamily="0" charset="0"/>
                <a:ea typeface="宋体" pitchFamily="0" charset="0"/>
                <a:cs typeface="Lucida Sans"/>
              </a:rPr>
              <a:t> of capabilities for business model innovation. An integrated literature review. </a:t>
            </a:r>
            <a:r>
              <a:rPr lang="en-US" altLang="zh-CN" sz="1500" b="0" i="1" u="none" strike="noStrike" kern="1200" cap="none" spc="0" baseline="0">
                <a:solidFill>
                  <a:schemeClr val="tx1"/>
                </a:solidFill>
                <a:latin typeface="Calibri" pitchFamily="0" charset="0"/>
                <a:ea typeface="宋体" pitchFamily="0" charset="0"/>
                <a:cs typeface="Lucida Sans"/>
              </a:rPr>
              <a:t>Journal of Management Studies</a:t>
            </a:r>
            <a:r>
              <a:rPr lang="en-US" altLang="zh-CN" sz="1500" b="0" i="0" u="none" strike="noStrike" kern="1200" cap="none" spc="0" baseline="0">
                <a:solidFill>
                  <a:schemeClr val="tx1"/>
                </a:solidFill>
                <a:latin typeface="Calibri" pitchFamily="0" charset="0"/>
                <a:ea typeface="宋体" pitchFamily="0" charset="0"/>
                <a:cs typeface="Lucida Sans"/>
              </a:rPr>
              <a:t>, </a:t>
            </a:r>
            <a:r>
              <a:rPr lang="en-US" altLang="zh-CN" sz="1500" b="0" i="1" u="none" strike="noStrike" kern="1200" cap="none" spc="0" baseline="0">
                <a:solidFill>
                  <a:schemeClr val="tx1"/>
                </a:solidFill>
                <a:latin typeface="Calibri" pitchFamily="0" charset="0"/>
                <a:ea typeface="宋体" pitchFamily="0" charset="0"/>
                <a:cs typeface="Lucida Sans"/>
              </a:rPr>
              <a:t>57</a:t>
            </a:r>
            <a:r>
              <a:rPr lang="en-US" altLang="zh-CN" sz="1500" b="0" i="0" u="none" strike="noStrike" kern="1200" cap="none" spc="0" baseline="0">
                <a:solidFill>
                  <a:schemeClr val="tx1"/>
                </a:solidFill>
                <a:latin typeface="Calibri" pitchFamily="0" charset="0"/>
                <a:ea typeface="宋体" pitchFamily="0" charset="0"/>
                <a:cs typeface="Lucida Sans"/>
              </a:rPr>
              <a:t>(3), pp.698-726.</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Park, Y. and </a:t>
            </a:r>
            <a:r>
              <a:rPr lang="en-US" altLang="zh-CN" sz="1500" b="0" i="0" u="none" strike="noStrike" kern="1200" cap="none" spc="0" baseline="0">
                <a:solidFill>
                  <a:schemeClr val="tx1"/>
                </a:solidFill>
                <a:latin typeface="Calibri" pitchFamily="0" charset="0"/>
                <a:ea typeface="宋体" pitchFamily="0" charset="0"/>
                <a:cs typeface="Lucida Sans"/>
              </a:rPr>
              <a:t>Mithas</a:t>
            </a:r>
            <a:r>
              <a:rPr lang="en-US" altLang="zh-CN" sz="1500" b="0" i="0" u="none" strike="noStrike" kern="1200" cap="none" spc="0" baseline="0">
                <a:solidFill>
                  <a:schemeClr val="tx1"/>
                </a:solidFill>
                <a:latin typeface="Calibri" pitchFamily="0" charset="0"/>
                <a:ea typeface="宋体" pitchFamily="0" charset="0"/>
                <a:cs typeface="Lucida Sans"/>
              </a:rPr>
              <a:t>, S., 2020. Organized Complexity of Digital Business Strategy: A </a:t>
            </a:r>
            <a:r>
              <a:rPr lang="en-US" altLang="zh-CN" sz="1500" b="0" i="0" u="none" strike="noStrike" kern="1200" cap="none" spc="0" baseline="0">
                <a:solidFill>
                  <a:schemeClr val="tx1"/>
                </a:solidFill>
                <a:latin typeface="Calibri" pitchFamily="0" charset="0"/>
                <a:ea typeface="宋体" pitchFamily="0" charset="0"/>
                <a:cs typeface="Lucida Sans"/>
              </a:rPr>
              <a:t>Configurational</a:t>
            </a:r>
            <a:r>
              <a:rPr lang="en-US" altLang="zh-CN" sz="1500" b="0" i="0" u="none" strike="noStrike" kern="1200" cap="none" spc="0" baseline="0">
                <a:solidFill>
                  <a:schemeClr val="tx1"/>
                </a:solidFill>
                <a:latin typeface="Calibri" pitchFamily="0" charset="0"/>
                <a:ea typeface="宋体" pitchFamily="0" charset="0"/>
                <a:cs typeface="Lucida Sans"/>
              </a:rPr>
              <a:t> Perspective. </a:t>
            </a:r>
            <a:r>
              <a:rPr lang="en-US" altLang="zh-CN" sz="1500" b="0" i="1" u="none" strike="noStrike" kern="1200" cap="none" spc="0" baseline="0">
                <a:solidFill>
                  <a:schemeClr val="tx1"/>
                </a:solidFill>
                <a:latin typeface="Calibri" pitchFamily="0" charset="0"/>
                <a:ea typeface="宋体" pitchFamily="0" charset="0"/>
                <a:cs typeface="Lucida Sans"/>
              </a:rPr>
              <a:t>MIS quarterly</a:t>
            </a:r>
            <a:r>
              <a:rPr lang="en-US" altLang="zh-CN" sz="1500" b="0" i="0" u="none" strike="noStrike" kern="1200" cap="none" spc="0" baseline="0">
                <a:solidFill>
                  <a:schemeClr val="tx1"/>
                </a:solidFill>
                <a:latin typeface="Calibri" pitchFamily="0" charset="0"/>
                <a:ea typeface="宋体" pitchFamily="0" charset="0"/>
                <a:cs typeface="Lucida Sans"/>
              </a:rPr>
              <a:t>, </a:t>
            </a:r>
            <a:r>
              <a:rPr lang="en-US" altLang="zh-CN" sz="1500" b="0" i="1" u="none" strike="noStrike" kern="1200" cap="none" spc="0" baseline="0">
                <a:solidFill>
                  <a:schemeClr val="tx1"/>
                </a:solidFill>
                <a:latin typeface="Calibri" pitchFamily="0" charset="0"/>
                <a:ea typeface="宋体" pitchFamily="0" charset="0"/>
                <a:cs typeface="Lucida Sans"/>
              </a:rPr>
              <a:t>44</a:t>
            </a:r>
            <a:r>
              <a:rPr lang="en-US" altLang="zh-CN" sz="1500" b="0" i="0" u="none" strike="noStrike" kern="1200" cap="none" spc="0" baseline="0">
                <a:solidFill>
                  <a:schemeClr val="tx1"/>
                </a:solidFill>
                <a:latin typeface="Calibri" pitchFamily="0" charset="0"/>
                <a:ea typeface="宋体" pitchFamily="0" charset="0"/>
                <a:cs typeface="Lucida Sans"/>
              </a:rPr>
              <a:t>(1).</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Sima</a:t>
            </a:r>
            <a:r>
              <a:rPr lang="en-US" altLang="zh-CN" sz="1500" b="0" i="0" u="none" strike="noStrike" kern="1200" cap="none" spc="0" baseline="0">
                <a:solidFill>
                  <a:schemeClr val="tx1"/>
                </a:solidFill>
                <a:latin typeface="Calibri" pitchFamily="0" charset="0"/>
                <a:ea typeface="宋体" pitchFamily="0" charset="0"/>
                <a:cs typeface="Lucida Sans"/>
              </a:rPr>
              <a:t>, V., Gheorghe, I.G., </a:t>
            </a:r>
            <a:r>
              <a:rPr lang="en-US" altLang="zh-CN" sz="1500" b="0" i="0" u="none" strike="noStrike" kern="1200" cap="none" spc="0" baseline="0">
                <a:solidFill>
                  <a:schemeClr val="tx1"/>
                </a:solidFill>
                <a:latin typeface="Calibri" pitchFamily="0" charset="0"/>
                <a:ea typeface="宋体" pitchFamily="0" charset="0"/>
                <a:cs typeface="Lucida Sans"/>
              </a:rPr>
              <a:t>Subić</a:t>
            </a:r>
            <a:r>
              <a:rPr lang="en-US" altLang="zh-CN" sz="1500" b="0" i="0" u="none" strike="noStrike" kern="1200" cap="none" spc="0" baseline="0">
                <a:solidFill>
                  <a:schemeClr val="tx1"/>
                </a:solidFill>
                <a:latin typeface="Calibri" pitchFamily="0" charset="0"/>
                <a:ea typeface="宋体" pitchFamily="0" charset="0"/>
                <a:cs typeface="Lucida Sans"/>
              </a:rPr>
              <a:t>, J. and </a:t>
            </a:r>
            <a:r>
              <a:rPr lang="en-US" altLang="zh-CN" sz="1500" b="0" i="0" u="none" strike="noStrike" kern="1200" cap="none" spc="0" baseline="0">
                <a:solidFill>
                  <a:schemeClr val="tx1"/>
                </a:solidFill>
                <a:latin typeface="Calibri" pitchFamily="0" charset="0"/>
                <a:ea typeface="宋体" pitchFamily="0" charset="0"/>
                <a:cs typeface="Lucida Sans"/>
              </a:rPr>
              <a:t>Nancu</a:t>
            </a:r>
            <a:r>
              <a:rPr lang="en-US" altLang="zh-CN" sz="1500" b="0" i="0" u="none" strike="noStrike" kern="1200" cap="none" spc="0" baseline="0">
                <a:solidFill>
                  <a:schemeClr val="tx1"/>
                </a:solidFill>
                <a:latin typeface="Calibri" pitchFamily="0" charset="0"/>
                <a:ea typeface="宋体" pitchFamily="0" charset="0"/>
                <a:cs typeface="Lucida Sans"/>
              </a:rPr>
              <a:t>, D., 2020. Influences of the industry 4.0 revolution on the human capital development and consumer </a:t>
            </a:r>
            <a:r>
              <a:rPr lang="en-US" altLang="zh-CN" sz="1500" b="0" i="0" u="none" strike="noStrike" kern="1200" cap="none" spc="0" baseline="0">
                <a:solidFill>
                  <a:schemeClr val="tx1"/>
                </a:solidFill>
                <a:latin typeface="Calibri" pitchFamily="0" charset="0"/>
                <a:ea typeface="宋体" pitchFamily="0" charset="0"/>
                <a:cs typeface="Lucida Sans"/>
              </a:rPr>
              <a:t>behavior</a:t>
            </a:r>
            <a:r>
              <a:rPr lang="en-US" altLang="zh-CN" sz="1500" b="0" i="0" u="none" strike="noStrike" kern="1200" cap="none" spc="0" baseline="0">
                <a:solidFill>
                  <a:schemeClr val="tx1"/>
                </a:solidFill>
                <a:latin typeface="Calibri" pitchFamily="0" charset="0"/>
                <a:ea typeface="宋体" pitchFamily="0" charset="0"/>
                <a:cs typeface="Lucida Sans"/>
              </a:rPr>
              <a:t>: A systematic review. </a:t>
            </a:r>
            <a:r>
              <a:rPr lang="en-US" altLang="zh-CN" sz="1500" b="0" i="1" u="none" strike="noStrike" kern="1200" cap="none" spc="0" baseline="0">
                <a:solidFill>
                  <a:schemeClr val="tx1"/>
                </a:solidFill>
                <a:latin typeface="Calibri" pitchFamily="0" charset="0"/>
                <a:ea typeface="宋体" pitchFamily="0" charset="0"/>
                <a:cs typeface="Lucida Sans"/>
              </a:rPr>
              <a:t>Sustainability</a:t>
            </a:r>
            <a:r>
              <a:rPr lang="en-US" altLang="zh-CN" sz="1500" b="0" i="0" u="none" strike="noStrike" kern="1200" cap="none" spc="0" baseline="0">
                <a:solidFill>
                  <a:schemeClr val="tx1"/>
                </a:solidFill>
                <a:latin typeface="Calibri" pitchFamily="0" charset="0"/>
                <a:ea typeface="宋体" pitchFamily="0" charset="0"/>
                <a:cs typeface="Lucida Sans"/>
              </a:rPr>
              <a:t>, </a:t>
            </a:r>
            <a:r>
              <a:rPr lang="en-US" altLang="zh-CN" sz="1500" b="0" i="1" u="none" strike="noStrike" kern="1200" cap="none" spc="0" baseline="0">
                <a:solidFill>
                  <a:schemeClr val="tx1"/>
                </a:solidFill>
                <a:latin typeface="Calibri" pitchFamily="0" charset="0"/>
                <a:ea typeface="宋体" pitchFamily="0" charset="0"/>
                <a:cs typeface="Lucida Sans"/>
              </a:rPr>
              <a:t>12</a:t>
            </a:r>
            <a:r>
              <a:rPr lang="en-US" altLang="zh-CN" sz="1500" b="0" i="0" u="none" strike="noStrike" kern="1200" cap="none" spc="0" baseline="0">
                <a:solidFill>
                  <a:schemeClr val="tx1"/>
                </a:solidFill>
                <a:latin typeface="Calibri" pitchFamily="0" charset="0"/>
                <a:ea typeface="宋体" pitchFamily="0" charset="0"/>
                <a:cs typeface="Lucida Sans"/>
              </a:rPr>
              <a:t>(10), p.4035.</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Stone, R.J., Cox, A. and Gavin, M., 2020. </a:t>
            </a:r>
            <a:r>
              <a:rPr lang="en-US" altLang="zh-CN" sz="1500" b="0" i="1" u="none" strike="noStrike" kern="1200" cap="none" spc="0" baseline="0">
                <a:solidFill>
                  <a:schemeClr val="tx1"/>
                </a:solidFill>
                <a:latin typeface="Calibri" pitchFamily="0" charset="0"/>
                <a:ea typeface="宋体" pitchFamily="0" charset="0"/>
                <a:cs typeface="Lucida Sans"/>
              </a:rPr>
              <a:t>Human resource management</a:t>
            </a:r>
            <a:r>
              <a:rPr lang="en-US" altLang="zh-CN" sz="1500" b="0" i="0" u="none" strike="noStrike" kern="1200" cap="none" spc="0" baseline="0">
                <a:solidFill>
                  <a:schemeClr val="tx1"/>
                </a:solidFill>
                <a:latin typeface="Calibri" pitchFamily="0" charset="0"/>
                <a:ea typeface="宋体" pitchFamily="0" charset="0"/>
                <a:cs typeface="Lucida Sans"/>
              </a:rPr>
              <a:t>. John Wiley &amp; Sons.</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500" b="0" i="0" u="none" strike="noStrike" kern="1200" cap="none" spc="0" baseline="0">
                <a:solidFill>
                  <a:schemeClr val="tx1"/>
                </a:solidFill>
                <a:latin typeface="Calibri" pitchFamily="0" charset="0"/>
                <a:ea typeface="宋体" pitchFamily="0" charset="0"/>
                <a:cs typeface="Lucida Sans"/>
              </a:rPr>
              <a:t>van </a:t>
            </a:r>
            <a:r>
              <a:rPr lang="en-US" altLang="zh-CN" sz="1500" b="0" i="0" u="none" strike="noStrike" kern="1200" cap="none" spc="0" baseline="0">
                <a:solidFill>
                  <a:schemeClr val="tx1"/>
                </a:solidFill>
                <a:latin typeface="Calibri" pitchFamily="0" charset="0"/>
                <a:ea typeface="宋体" pitchFamily="0" charset="0"/>
                <a:cs typeface="Lucida Sans"/>
              </a:rPr>
              <a:t>Stolk</a:t>
            </a:r>
            <a:r>
              <a:rPr lang="en-US" altLang="zh-CN" sz="1500" b="0" i="0" u="none" strike="noStrike" kern="1200" cap="none" spc="0" baseline="0">
                <a:solidFill>
                  <a:schemeClr val="tx1"/>
                </a:solidFill>
                <a:latin typeface="Calibri" pitchFamily="0" charset="0"/>
                <a:ea typeface="宋体" pitchFamily="0" charset="0"/>
                <a:cs typeface="Lucida Sans"/>
              </a:rPr>
              <a:t>, C. and </a:t>
            </a:r>
            <a:r>
              <a:rPr lang="en-US" altLang="zh-CN" sz="1500" b="0" i="0" u="none" strike="noStrike" kern="1200" cap="none" spc="0" baseline="0">
                <a:solidFill>
                  <a:schemeClr val="tx1"/>
                </a:solidFill>
                <a:latin typeface="Calibri" pitchFamily="0" charset="0"/>
                <a:ea typeface="宋体" pitchFamily="0" charset="0"/>
                <a:cs typeface="Lucida Sans"/>
              </a:rPr>
              <a:t>Hafner</a:t>
            </a:r>
            <a:r>
              <a:rPr lang="en-US" altLang="zh-CN" sz="1500" b="0" i="0" u="none" strike="noStrike" kern="1200" cap="none" spc="0" baseline="0">
                <a:solidFill>
                  <a:schemeClr val="tx1"/>
                </a:solidFill>
                <a:latin typeface="Calibri" pitchFamily="0" charset="0"/>
                <a:ea typeface="宋体" pitchFamily="0" charset="0"/>
                <a:cs typeface="Lucida Sans"/>
              </a:rPr>
              <a:t>, M., 2020. The relationship between employee engagement and organisational outcomes in the English National Health Service: An analysis of employee and employer data in 28 healthcare organisations. </a:t>
            </a:r>
            <a:r>
              <a:rPr lang="en-US" altLang="zh-CN" sz="1500" b="0" i="1" u="none" strike="noStrike" kern="1200" cap="none" spc="0" baseline="0">
                <a:solidFill>
                  <a:schemeClr val="tx1"/>
                </a:solidFill>
                <a:latin typeface="Calibri" pitchFamily="0" charset="0"/>
                <a:ea typeface="宋体" pitchFamily="0" charset="0"/>
                <a:cs typeface="Lucida Sans"/>
              </a:rPr>
              <a:t>Connecting Healthcare Worker Well-Being, Patient Safety and Organisational Change: The Triple Challenge</a:t>
            </a:r>
            <a:r>
              <a:rPr lang="en-US" altLang="zh-CN" sz="1500" b="0" i="0" u="none" strike="noStrike" kern="1200" cap="none" spc="0" baseline="0">
                <a:solidFill>
                  <a:schemeClr val="tx1"/>
                </a:solidFill>
                <a:latin typeface="Calibri" pitchFamily="0" charset="0"/>
                <a:ea typeface="宋体" pitchFamily="0" charset="0"/>
                <a:cs typeface="Lucida Sans"/>
              </a:rPr>
              <a:t>, pp.115-129.</a:t>
            </a:r>
            <a:endParaRPr lang="en-US" altLang="zh-CN" sz="1500" b="0" i="0" u="none" strike="noStrike" kern="1200" cap="none" spc="0" baseline="0">
              <a:solidFill>
                <a:schemeClr val="tx1"/>
              </a:solidFill>
              <a:latin typeface="Calibri" pitchFamily="0" charset="0"/>
              <a:ea typeface="宋体" pitchFamily="0" charset="0"/>
              <a:cs typeface="Lucida Sans"/>
            </a:endParaRPr>
          </a:p>
          <a:p>
            <a:pPr marL="0" indent="0" algn="l">
              <a:lnSpc>
                <a:spcPct val="70000"/>
              </a:lnSpc>
              <a:spcBef>
                <a:spcPts val="1000"/>
              </a:spcBef>
              <a:spcAft>
                <a:spcPts val="0"/>
              </a:spcAft>
              <a:buNone/>
            </a:pPr>
            <a:endParaRPr lang="zh-CN" altLang="en-US" sz="1500" b="0" i="0" u="none" strike="noStrike" kern="1200" cap="none" spc="0" baseline="0">
              <a:solidFill>
                <a:schemeClr val="tx1"/>
              </a:solidFill>
              <a:latin typeface="Calibri" pitchFamily="0" charset="0"/>
              <a:ea typeface="宋体" pitchFamily="0" charset="0"/>
              <a:cs typeface="Lucida Sans"/>
            </a:endParaRPr>
          </a:p>
        </p:txBody>
      </p:sp>
    </p:spTree>
    <p:extLst>
      <p:ext uri="{BB962C8B-B14F-4D97-AF65-F5344CB8AC3E}">
        <p14:creationId xmlns:p14="http://schemas.microsoft.com/office/powerpoint/2010/main" val="816513901"/>
      </p:ext>
    </p:extLst>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
        <a:ea typeface=""/>
        <a:cs typeface=""/>
      </a:majorFont>
      <a:minorFont>
        <a:latin typeface=""/>
        <a:ea typeface=""/>
        <a:cs typeface=""/>
      </a:minorFont>
    </a:fontScheme>
    <a:fmtScheme name="Office Theme">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442</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dc:title>HUMAN RESOURCE MANAGEMENT (LCMB7000)</dc:title>
  <dc:creator>Shagufta Quraishi</dc:creator>
  <cp:lastModifiedBy>root</cp:lastModifiedBy>
  <cp:revision>34</cp:revision>
  <dcterms:created xsi:type="dcterms:W3CDTF">2023-07-11T06:00:19Z</dcterms:created>
  <dcterms:modified xsi:type="dcterms:W3CDTF">2023-07-11T11:28:18Z</dcterms:modified>
</cp:coreProperties>
</file>