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oby mackie" initials="tm" lastIdx="2" clrIdx="0">
    <p:extLst>
      <p:ext uri="{19B8F6BF-5375-455C-9EA6-DF929625EA0E}">
        <p15:presenceInfo xmlns:p15="http://schemas.microsoft.com/office/powerpoint/2012/main" userId="1d5a678aa6b1d5e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15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84" y="-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D716D-922F-4635-89FC-7E915DFA35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010364-8040-485D-84B9-5ED83409AE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A50DAE-F269-48FF-B276-4D1069FD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EAB89-820C-4B0C-BD4A-40AF5BE44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D9BF4-7692-479F-BB55-1D9FA0532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46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29C13-3657-4D81-915A-8932C756E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B0AFB-10FF-430A-BFF4-23B7F1333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DF557-142E-4C66-93A7-2D65C651C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D5B91-86F8-4064-AED5-DA0F5D0C2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F02C7-02FC-49CB-9DF4-BDF783336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20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1D627-5D4D-41E4-B194-26EF91FDA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F1AFB0-94CC-42A1-850D-83ACF9801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7F660-A62D-46D9-8674-35D4F30AE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9FD40-2E38-4F5E-A912-0B865446A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A55B7-0F27-4A0E-98D2-088636107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267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0F388-B638-45EF-B15E-472B30333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868DA-6376-4709-9255-8ECEB430F2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2F0F58-1088-4078-A6C1-3224F15402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B121C5-9074-4CDF-BBCA-9204DC793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FB28A-57C8-4B28-BFD0-973522E72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C2F08-9973-4C1C-A496-CAEBD2C55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58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96B66-89C3-4C0C-8919-DBB19F083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82FB5C-336C-4223-9EAC-AC0B80A2D1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76B3EE-EFD2-48E1-A07F-865515CA4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5F8AA4-D772-4BFF-B383-FC43EE5756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F1BF9B-0C3C-4BF5-A1B9-4EF9E8A2F9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98EDA8-7493-48B5-887C-69ACEEF36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81B27D-947A-4D33-9598-FD6BEBC7C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87DF83-1F4C-4934-AA49-871AB318E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68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5F36B-EE8A-447A-BF04-06228339D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BC75CF-88B6-4F3B-B9D6-2F117AA83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0F45C4-1A82-4D58-9663-11B09E16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D84DD6-770E-411E-84E6-0B7228BCA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599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DDFA50-9E9F-470E-BD21-4CA54580D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96F9F0-4B56-475E-821F-E10A962CC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568FE3-39D3-4FCE-BAC7-C63C1B043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92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2D73D-19EC-4875-B072-14F627147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0D014-E769-4305-BA78-F80A4F8FF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E13F40-EC45-4B7E-B4F0-C2B3EF94B0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81BC92-1609-4DDE-B560-3060A4573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189728-72E3-45DE-8F76-2B3D5A838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923146-DBF2-49BD-8B02-1DBC6ACE8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0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3D0B6-544D-447B-A2A6-685BB49B4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6215EA-0427-409D-9426-8F5BF9D305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4D6CA0-4413-45CE-923B-283A26F1F0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FD6022-61D4-491A-AFBC-79A9B5367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253482-BD26-4710-854B-8288CF37D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FF01C0-E2D0-4146-8F25-4F700768D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386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21767-71E6-4350-BFEB-735B66F14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B03EAE-5BC7-42BE-97E4-E567013FEE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1AAAD-2E2B-4FCE-AC0B-EB1531435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0DC1AE-0233-487E-921B-0B59BB656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AC868-B863-412C-B707-B64A69A2B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330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9AA016-37B6-483B-A955-79E051A109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3A9B90-76C8-4F25-B690-1172DE5843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1AF01-2062-4301-B6BE-277F3873D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499AD-154C-4D10-ACEB-90C0C341A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AE98D-7849-4D69-A544-D5F591094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407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BA825A-3A93-4BC3-9BB0-0CE7AE675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81549-3554-4407-A2BC-3834B2160B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BCF27-CF8F-4DBC-A6E4-85C1860527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2BB8E-296D-431B-8250-9ADD8185FA91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795B3-6767-4671-8E8E-84931D7140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222586-A0A5-4480-BD4B-FE8AF467C3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81F21-A43B-4DC3-9596-9012FAE68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79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s://www.eugene-or.gov/DocumentCenter/View/38411/IRONMAN-Boulder-2016-Sustainability-Report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rincesgate.com/news" TargetMode="External"/><Relationship Id="rId5" Type="http://schemas.openxmlformats.org/officeDocument/2006/relationships/hyperlink" Target="https://www.lamiafinanza.it/green/page/5/" TargetMode="External"/><Relationship Id="rId4" Type="http://schemas.openxmlformats.org/officeDocument/2006/relationships/hyperlink" Target="https://medium.com/@alexcircei/what-i-ve-learned-from-failing-to-finish-ironman-wales-three-times-in-a-row-dd838b7133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BF8C846A-01B2-4468-A513-554EAF683A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0"/>
          <a:stretch/>
        </p:blipFill>
        <p:spPr>
          <a:xfrm>
            <a:off x="643467" y="769561"/>
            <a:ext cx="10905066" cy="5318878"/>
          </a:xfrm>
          <a:prstGeom prst="rect">
            <a:avLst/>
          </a:prstGeom>
        </p:spPr>
      </p:pic>
      <p:pic>
        <p:nvPicPr>
          <p:cNvPr id="10" name="Picture 9" descr="A picture containing food&#10;&#10;Description automatically generated">
            <a:extLst>
              <a:ext uri="{FF2B5EF4-FFF2-40B4-BE49-F238E27FC236}">
                <a16:creationId xmlns:a16="http://schemas.microsoft.com/office/drawing/2014/main" id="{CDECF055-D98F-43BB-8DF1-8B6FD1B7FD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r="9692" b="43863"/>
          <a:stretch/>
        </p:blipFill>
        <p:spPr>
          <a:xfrm>
            <a:off x="477012" y="3887418"/>
            <a:ext cx="11237977" cy="2490522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D14DA4-D1B7-4E91-9317-AC137BAA8557}"/>
              </a:ext>
            </a:extLst>
          </p:cNvPr>
          <p:cNvSpPr txBox="1"/>
          <p:nvPr/>
        </p:nvSpPr>
        <p:spPr>
          <a:xfrm>
            <a:off x="881562" y="3429000"/>
            <a:ext cx="1042887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 Black" panose="020B0A04020102020204" pitchFamily="34" charset="0"/>
              </a:rPr>
              <a:t>Environmental Sustainability Project</a:t>
            </a:r>
          </a:p>
          <a:p>
            <a:pPr algn="ctr"/>
            <a:r>
              <a:rPr lang="en-GB" b="1" dirty="0">
                <a:solidFill>
                  <a:srgbClr val="E21533"/>
                </a:solidFill>
              </a:rPr>
              <a:t>Bid Pitch by Toby Mackie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0C372-6A3F-460E-8E62-5F3B010EEF10}"/>
              </a:ext>
            </a:extLst>
          </p:cNvPr>
          <p:cNvSpPr txBox="1"/>
          <p:nvPr/>
        </p:nvSpPr>
        <p:spPr>
          <a:xfrm>
            <a:off x="643466" y="5811440"/>
            <a:ext cx="16200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Image 1 (2019)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214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Image result for eco sustainable image">
            <a:extLst>
              <a:ext uri="{FF2B5EF4-FFF2-40B4-BE49-F238E27FC236}">
                <a16:creationId xmlns:a16="http://schemas.microsoft.com/office/drawing/2014/main" id="{FC3D0C47-EB23-4478-8D42-61D751CB0C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Image result for Ironman triathlon">
            <a:extLst>
              <a:ext uri="{FF2B5EF4-FFF2-40B4-BE49-F238E27FC236}">
                <a16:creationId xmlns:a16="http://schemas.microsoft.com/office/drawing/2014/main" id="{CADE19D7-F87F-43CE-85DA-6ECEC865B7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1B2E81-95E3-4E5E-8F2C-F7D5D1A48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 Black" panose="020B0A04020102020204" pitchFamily="34" charset="0"/>
              </a:rPr>
              <a:t>Organisational Overview</a:t>
            </a:r>
            <a:br>
              <a:rPr lang="en-US" b="1" dirty="0">
                <a:solidFill>
                  <a:schemeClr val="bg1"/>
                </a:solidFill>
              </a:rPr>
            </a:br>
            <a:endParaRPr lang="en-GB" b="1" i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F8C0C-D45C-4341-9C0E-64BEA3D12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2" y="1253331"/>
            <a:ext cx="11245398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IRONMAN Wales (Tenby), IRONMAN UK (Bolton)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Areas of environmental impact: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Waste management process  /  single use plastics  /  	        	      Resources required  /  Stakeholders / partners e.g. Princes Gate…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Ironman Wales goes through around 15 thousand litres of 		    water and 52 thousand cups during a race</a:t>
            </a:r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68235425-868F-48E3-87AE-E7A1BD11CB9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04" t="70808" r="51568" b="4510"/>
          <a:stretch/>
        </p:blipFill>
        <p:spPr>
          <a:xfrm>
            <a:off x="7489338" y="4992523"/>
            <a:ext cx="3259103" cy="1833246"/>
          </a:xfrm>
          <a:prstGeom prst="rect">
            <a:avLst/>
          </a:prstGeom>
          <a:effectLst>
            <a:softEdge rad="762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D0A36C-E045-44F6-9C35-324E6AB8C6E3}"/>
              </a:ext>
            </a:extLst>
          </p:cNvPr>
          <p:cNvSpPr txBox="1"/>
          <p:nvPr/>
        </p:nvSpPr>
        <p:spPr>
          <a:xfrm>
            <a:off x="10617692" y="6631572"/>
            <a:ext cx="1179443" cy="2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Circei, A (2016)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5F77DD-9819-4C57-ADD5-76016641B501}"/>
              </a:ext>
            </a:extLst>
          </p:cNvPr>
          <p:cNvSpPr txBox="1"/>
          <p:nvPr/>
        </p:nvSpPr>
        <p:spPr>
          <a:xfrm>
            <a:off x="10748441" y="3386068"/>
            <a:ext cx="133515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Princes Gate (2019)</a:t>
            </a:r>
            <a:endParaRPr lang="en-GB" sz="1100" dirty="0"/>
          </a:p>
        </p:txBody>
      </p:sp>
      <p:pic>
        <p:nvPicPr>
          <p:cNvPr id="8" name="Picture 2" descr="Image result for Princes Gate Mineral Water - All bottles are made from 51% Recycled Plastic and are 100% Recyclable">
            <a:extLst>
              <a:ext uri="{FF2B5EF4-FFF2-40B4-BE49-F238E27FC236}">
                <a16:creationId xmlns:a16="http://schemas.microsoft.com/office/drawing/2014/main" id="{D161F1BF-1BDF-4A74-AD45-E7C2AB768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4496" y="1571363"/>
            <a:ext cx="3259102" cy="1833246"/>
          </a:xfrm>
          <a:prstGeom prst="rect">
            <a:avLst/>
          </a:prstGeom>
          <a:noFill/>
          <a:effectLst>
            <a:softEdge rad="177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329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Image result for eco sustainable image">
            <a:extLst>
              <a:ext uri="{FF2B5EF4-FFF2-40B4-BE49-F238E27FC236}">
                <a16:creationId xmlns:a16="http://schemas.microsoft.com/office/drawing/2014/main" id="{4C7A2EB2-1663-44F1-8AD0-ADFF19F7A1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Ironman triathlon">
            <a:extLst>
              <a:ext uri="{FF2B5EF4-FFF2-40B4-BE49-F238E27FC236}">
                <a16:creationId xmlns:a16="http://schemas.microsoft.com/office/drawing/2014/main" id="{71417679-04F0-47C3-9CDC-2F9051F2C7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70B953-400F-4C63-95A2-808701BB1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 Black" panose="020B0A04020102020204" pitchFamily="34" charset="0"/>
              </a:rPr>
              <a:t>Project aim </a:t>
            </a:r>
            <a:br>
              <a:rPr lang="en-US" dirty="0">
                <a:solidFill>
                  <a:schemeClr val="bg1"/>
                </a:solidFill>
              </a:rPr>
            </a:b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4CFF9-E04B-4B3E-B09B-735CC8141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258338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Establish any efforts currently being made by the organisation to be environmentally sustainable, in the pre-planning, during and post event stages.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 Once established, the aim will be to highlight and analyse any opportunities that may have been missed.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 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Finally, a future strategy will be recommended with the aim to achieve a greener brand image through stronger environmentally sustainable practices. </a:t>
            </a:r>
          </a:p>
        </p:txBody>
      </p:sp>
    </p:spTree>
    <p:extLst>
      <p:ext uri="{BB962C8B-B14F-4D97-AF65-F5344CB8AC3E}">
        <p14:creationId xmlns:p14="http://schemas.microsoft.com/office/powerpoint/2010/main" val="971245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Image result for eco sustainable image">
            <a:extLst>
              <a:ext uri="{FF2B5EF4-FFF2-40B4-BE49-F238E27FC236}">
                <a16:creationId xmlns:a16="http://schemas.microsoft.com/office/drawing/2014/main" id="{35CD5FD7-4F6A-4CF0-9AE3-68928A3042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Ironman triathlon">
            <a:extLst>
              <a:ext uri="{FF2B5EF4-FFF2-40B4-BE49-F238E27FC236}">
                <a16:creationId xmlns:a16="http://schemas.microsoft.com/office/drawing/2014/main" id="{6DB40F4A-1144-4A41-BDA8-9A3E389CC9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94AAFF-3731-4922-90F1-640578A79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 Black" panose="020B0A04020102020204" pitchFamily="34" charset="0"/>
              </a:rPr>
              <a:t>Objectives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6393F-A428-473C-8420-571FF89FB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Develop a critical analysis of the environmentally sustainable efforts currently undertaken at all UK Ironman events. </a:t>
            </a:r>
          </a:p>
          <a:p>
            <a:r>
              <a:rPr lang="en-GB" dirty="0">
                <a:solidFill>
                  <a:schemeClr val="bg1"/>
                </a:solidFill>
              </a:rPr>
              <a:t>Followed by an analysis of the organisations brand image in recognition of their current environmental sustainability.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Offer recommendations on any further efforts that could be made for the events to be more environmentally sustainable, based on academic resources.   </a:t>
            </a:r>
          </a:p>
          <a:p>
            <a:r>
              <a:rPr lang="en-GB" dirty="0">
                <a:solidFill>
                  <a:schemeClr val="bg1"/>
                </a:solidFill>
              </a:rPr>
              <a:t>Offer further recommendations based on the image analysis, with suggestions on ways the organisation could be seen to be a more environmentally friendly one. </a:t>
            </a:r>
          </a:p>
        </p:txBody>
      </p:sp>
    </p:spTree>
    <p:extLst>
      <p:ext uri="{BB962C8B-B14F-4D97-AF65-F5344CB8AC3E}">
        <p14:creationId xmlns:p14="http://schemas.microsoft.com/office/powerpoint/2010/main" val="2037363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Image result for eco sustainable image">
            <a:extLst>
              <a:ext uri="{FF2B5EF4-FFF2-40B4-BE49-F238E27FC236}">
                <a16:creationId xmlns:a16="http://schemas.microsoft.com/office/drawing/2014/main" id="{956CAEF4-0743-461C-8AC2-75E0208D15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Ironman triathlon">
            <a:extLst>
              <a:ext uri="{FF2B5EF4-FFF2-40B4-BE49-F238E27FC236}">
                <a16:creationId xmlns:a16="http://schemas.microsoft.com/office/drawing/2014/main" id="{99B59839-7CF4-4C7D-B98D-B20B33856B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380DD0-A582-4AAD-8892-25D989101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 Black" panose="020B0A04020102020204" pitchFamily="34" charset="0"/>
              </a:rPr>
              <a:t>Rationale</a:t>
            </a:r>
            <a:endParaRPr lang="en-GB" b="1" i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4D304-E1DE-424F-B811-C0376F16B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Environmental sustainability – A valuable asset to brand image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Currently little information publicly available about IRONMAN’s Environmentally sustainable efforts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Partner event already setting standard - 2016 Ironman Boulder         </a:t>
            </a:r>
            <a:r>
              <a:rPr lang="en-GB" sz="2400" i="1" dirty="0">
                <a:solidFill>
                  <a:schemeClr val="bg1"/>
                </a:solidFill>
              </a:rPr>
              <a:t>“Received </a:t>
            </a:r>
            <a:r>
              <a:rPr lang="en-US" sz="2400" i="1" dirty="0">
                <a:solidFill>
                  <a:schemeClr val="bg1"/>
                </a:solidFill>
              </a:rPr>
              <a:t>Evergreen Certification, rated by the Council for Responsible Sport” 	        (USDN 2016)</a:t>
            </a:r>
          </a:p>
          <a:p>
            <a:pPr marL="0" indent="0" algn="ctr">
              <a:buNone/>
            </a:pPr>
            <a:endParaRPr lang="en-US" sz="2400" i="1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Moral responsibility for businesses to reduce their carbon footprint 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652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Image result for eco sustainable image">
            <a:extLst>
              <a:ext uri="{FF2B5EF4-FFF2-40B4-BE49-F238E27FC236}">
                <a16:creationId xmlns:a16="http://schemas.microsoft.com/office/drawing/2014/main" id="{C5E04062-A8C2-4AB3-8304-DECA26FDB7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Ironman triathlon">
            <a:extLst>
              <a:ext uri="{FF2B5EF4-FFF2-40B4-BE49-F238E27FC236}">
                <a16:creationId xmlns:a16="http://schemas.microsoft.com/office/drawing/2014/main" id="{0852C4E0-A211-4613-8FC4-6FA5907EAC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380DD0-A582-4AAD-8892-25D989101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 Black" panose="020B0A04020102020204" pitchFamily="34" charset="0"/>
              </a:rPr>
              <a:t>Potential benefits</a:t>
            </a:r>
            <a:endParaRPr lang="en-GB" b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4D304-E1DE-424F-B811-C0376F16B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6" y="1690688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algn="ctr"/>
            <a:endParaRPr lang="en-GB" sz="3400" dirty="0">
              <a:solidFill>
                <a:schemeClr val="bg1"/>
              </a:solidFill>
            </a:endParaRPr>
          </a:p>
          <a:p>
            <a:pPr algn="ctr"/>
            <a:r>
              <a:rPr lang="en-GB" sz="3400" dirty="0">
                <a:solidFill>
                  <a:schemeClr val="bg1"/>
                </a:solidFill>
              </a:rPr>
              <a:t>Increased attention to the IRONMAN brand – Attract new followers, increase participation, positive news articles / council reports on the sustainable efforts made </a:t>
            </a:r>
          </a:p>
          <a:p>
            <a:pPr algn="ctr"/>
            <a:endParaRPr lang="en-GB" sz="3400" dirty="0">
              <a:solidFill>
                <a:schemeClr val="bg1"/>
              </a:solidFill>
            </a:endParaRPr>
          </a:p>
          <a:p>
            <a:pPr algn="ctr"/>
            <a:r>
              <a:rPr lang="en-GB" sz="3400" dirty="0">
                <a:solidFill>
                  <a:schemeClr val="bg1"/>
                </a:solidFill>
              </a:rPr>
              <a:t>Potential to realise greener, more innovative ideas or approaches </a:t>
            </a:r>
          </a:p>
          <a:p>
            <a:pPr algn="ctr"/>
            <a:endParaRPr lang="en-GB" sz="3400" dirty="0">
              <a:solidFill>
                <a:schemeClr val="bg1"/>
              </a:solidFill>
            </a:endParaRPr>
          </a:p>
          <a:p>
            <a:pPr algn="ctr"/>
            <a:r>
              <a:rPr lang="en-GB" sz="3400" dirty="0">
                <a:solidFill>
                  <a:schemeClr val="bg1"/>
                </a:solidFill>
              </a:rPr>
              <a:t>Reduce events carbon footprint</a:t>
            </a:r>
          </a:p>
          <a:p>
            <a:pPr algn="ctr"/>
            <a:endParaRPr lang="en-GB" sz="3400" dirty="0">
              <a:solidFill>
                <a:schemeClr val="bg1"/>
              </a:solidFill>
            </a:endParaRPr>
          </a:p>
          <a:p>
            <a:pPr algn="ctr"/>
            <a:r>
              <a:rPr lang="en-GB" sz="3400" dirty="0">
                <a:solidFill>
                  <a:schemeClr val="bg1"/>
                </a:solidFill>
              </a:rPr>
              <a:t>Reduce the use of single use plastics</a:t>
            </a:r>
          </a:p>
          <a:p>
            <a:pPr algn="ctr"/>
            <a:endParaRPr lang="en-GB" sz="3400" dirty="0">
              <a:solidFill>
                <a:schemeClr val="bg1"/>
              </a:solidFill>
            </a:endParaRPr>
          </a:p>
          <a:p>
            <a:pPr algn="ctr"/>
            <a:r>
              <a:rPr lang="en-GB" sz="3400" dirty="0">
                <a:solidFill>
                  <a:schemeClr val="bg1"/>
                </a:solidFill>
              </a:rPr>
              <a:t>Measure and compare efforts with previous events along with other Ironman events in the world, i.e. Ironman Boulder </a:t>
            </a:r>
          </a:p>
          <a:p>
            <a:pPr algn="ctr"/>
            <a:endParaRPr lang="en-GB" i="1" dirty="0">
              <a:solidFill>
                <a:schemeClr val="bg1"/>
              </a:solidFill>
            </a:endParaRPr>
          </a:p>
          <a:p>
            <a:pPr algn="ctr"/>
            <a:endParaRPr lang="en-GB" i="1" dirty="0">
              <a:solidFill>
                <a:schemeClr val="bg1"/>
              </a:solidFill>
            </a:endParaRPr>
          </a:p>
          <a:p>
            <a:pPr algn="ctr"/>
            <a:endParaRPr lang="en-GB" i="1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078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Image result for eco sustainable image">
            <a:extLst>
              <a:ext uri="{FF2B5EF4-FFF2-40B4-BE49-F238E27FC236}">
                <a16:creationId xmlns:a16="http://schemas.microsoft.com/office/drawing/2014/main" id="{19C1A212-CEFA-47C5-A800-2712DD4EC8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Image result for Ironman triathlon">
            <a:extLst>
              <a:ext uri="{FF2B5EF4-FFF2-40B4-BE49-F238E27FC236}">
                <a16:creationId xmlns:a16="http://schemas.microsoft.com/office/drawing/2014/main" id="{11A59456-D538-4B29-9E6D-846FEC0694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380DD0-A582-4AAD-8892-25D989101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US" b="1">
                <a:solidFill>
                  <a:schemeClr val="bg1"/>
                </a:solidFill>
                <a:latin typeface="Arial Black" panose="020B0A04020102020204" pitchFamily="34" charset="0"/>
              </a:rPr>
              <a:t>Project approach &amp; plan </a:t>
            </a:r>
            <a:endParaRPr lang="en-GB" i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4D304-E1DE-424F-B811-C0376F16B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104" y="1799902"/>
            <a:ext cx="11247783" cy="4800462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Initial contact with Ironman made – 17/01/20</a:t>
            </a:r>
          </a:p>
          <a:p>
            <a:r>
              <a:rPr lang="en-GB" dirty="0">
                <a:solidFill>
                  <a:schemeClr val="bg1"/>
                </a:solidFill>
              </a:rPr>
              <a:t>Relevant secondary research information requested from Ironman – 21/01/20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Bid Pitch – 29/01/20 (</a:t>
            </a:r>
            <a:r>
              <a:rPr lang="en-GB" b="1" dirty="0">
                <a:solidFill>
                  <a:schemeClr val="bg1"/>
                </a:solidFill>
              </a:rPr>
              <a:t>TODAY</a:t>
            </a:r>
            <a:r>
              <a:rPr lang="en-GB" dirty="0">
                <a:solidFill>
                  <a:schemeClr val="bg1"/>
                </a:solidFill>
              </a:rPr>
              <a:t>) </a:t>
            </a:r>
            <a:r>
              <a:rPr lang="en-GB" dirty="0">
                <a:solidFill>
                  <a:schemeClr val="bg1"/>
                </a:solidFill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Develop report structure – </a:t>
            </a:r>
            <a:r>
              <a:rPr lang="en-GB" b="1" dirty="0">
                <a:solidFill>
                  <a:schemeClr val="bg1"/>
                </a:solidFill>
              </a:rPr>
              <a:t>February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If primary research is needed, establish who will be contacted &amp; how - </a:t>
            </a:r>
            <a:r>
              <a:rPr lang="en-GB" b="1" dirty="0">
                <a:solidFill>
                  <a:schemeClr val="bg1"/>
                </a:solidFill>
              </a:rPr>
              <a:t>February</a:t>
            </a:r>
          </a:p>
          <a:p>
            <a:r>
              <a:rPr lang="en-GB" dirty="0">
                <a:solidFill>
                  <a:schemeClr val="bg1"/>
                </a:solidFill>
              </a:rPr>
              <a:t>First report draft – </a:t>
            </a:r>
            <a:r>
              <a:rPr lang="en-GB" b="1" dirty="0">
                <a:solidFill>
                  <a:schemeClr val="bg1"/>
                </a:solidFill>
              </a:rPr>
              <a:t>March</a:t>
            </a:r>
          </a:p>
          <a:p>
            <a:r>
              <a:rPr lang="en-GB" dirty="0">
                <a:solidFill>
                  <a:schemeClr val="bg1"/>
                </a:solidFill>
              </a:rPr>
              <a:t>Second report draft – </a:t>
            </a:r>
            <a:r>
              <a:rPr lang="en-GB" b="1" dirty="0">
                <a:solidFill>
                  <a:schemeClr val="bg1"/>
                </a:solidFill>
              </a:rPr>
              <a:t>April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Final hand in date – </a:t>
            </a:r>
            <a:r>
              <a:rPr lang="en-GB" b="1" dirty="0">
                <a:solidFill>
                  <a:schemeClr val="bg1"/>
                </a:solidFill>
              </a:rPr>
              <a:t>13/05/20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75F38E8-7142-4537-8456-0CAE8D1EDE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5106820"/>
              </p:ext>
            </p:extLst>
          </p:nvPr>
        </p:nvGraphicFramePr>
        <p:xfrm>
          <a:off x="5194851" y="4634206"/>
          <a:ext cx="6891131" cy="2223794"/>
        </p:xfrm>
        <a:graphic>
          <a:graphicData uri="http://schemas.openxmlformats.org/drawingml/2006/table">
            <a:tbl>
              <a:tblPr firstRow="1" firstCol="1" bandRow="1"/>
              <a:tblGrid>
                <a:gridCol w="2437060">
                  <a:extLst>
                    <a:ext uri="{9D8B030D-6E8A-4147-A177-3AD203B41FA5}">
                      <a16:colId xmlns:a16="http://schemas.microsoft.com/office/drawing/2014/main" val="2626809084"/>
                    </a:ext>
                  </a:extLst>
                </a:gridCol>
                <a:gridCol w="593701">
                  <a:extLst>
                    <a:ext uri="{9D8B030D-6E8A-4147-A177-3AD203B41FA5}">
                      <a16:colId xmlns:a16="http://schemas.microsoft.com/office/drawing/2014/main" val="4110612623"/>
                    </a:ext>
                  </a:extLst>
                </a:gridCol>
                <a:gridCol w="586201">
                  <a:extLst>
                    <a:ext uri="{9D8B030D-6E8A-4147-A177-3AD203B41FA5}">
                      <a16:colId xmlns:a16="http://schemas.microsoft.com/office/drawing/2014/main" val="3730881268"/>
                    </a:ext>
                  </a:extLst>
                </a:gridCol>
                <a:gridCol w="593701">
                  <a:extLst>
                    <a:ext uri="{9D8B030D-6E8A-4147-A177-3AD203B41FA5}">
                      <a16:colId xmlns:a16="http://schemas.microsoft.com/office/drawing/2014/main" val="3929257035"/>
                    </a:ext>
                  </a:extLst>
                </a:gridCol>
                <a:gridCol w="603078">
                  <a:extLst>
                    <a:ext uri="{9D8B030D-6E8A-4147-A177-3AD203B41FA5}">
                      <a16:colId xmlns:a16="http://schemas.microsoft.com/office/drawing/2014/main" val="818456140"/>
                    </a:ext>
                  </a:extLst>
                </a:gridCol>
                <a:gridCol w="792476">
                  <a:extLst>
                    <a:ext uri="{9D8B030D-6E8A-4147-A177-3AD203B41FA5}">
                      <a16:colId xmlns:a16="http://schemas.microsoft.com/office/drawing/2014/main" val="2879709970"/>
                    </a:ext>
                  </a:extLst>
                </a:gridCol>
                <a:gridCol w="651832">
                  <a:extLst>
                    <a:ext uri="{9D8B030D-6E8A-4147-A177-3AD203B41FA5}">
                      <a16:colId xmlns:a16="http://schemas.microsoft.com/office/drawing/2014/main" val="424204787"/>
                    </a:ext>
                  </a:extLst>
                </a:gridCol>
                <a:gridCol w="633082">
                  <a:extLst>
                    <a:ext uri="{9D8B030D-6E8A-4147-A177-3AD203B41FA5}">
                      <a16:colId xmlns:a16="http://schemas.microsoft.com/office/drawing/2014/main" val="812711694"/>
                    </a:ext>
                  </a:extLst>
                </a:gridCol>
              </a:tblGrid>
              <a:tr h="304951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Gantt Chart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Jan 17</a:t>
                      </a:r>
                      <a:r>
                        <a:rPr lang="en-GB" sz="1100" b="0" i="0" u="none" strike="noStrike" baseline="300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Jan 21</a:t>
                      </a:r>
                      <a:r>
                        <a:rPr lang="en-GB" sz="1100" b="0" i="0" u="none" strike="noStrike" baseline="300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Jan 29</a:t>
                      </a:r>
                      <a:r>
                        <a:rPr lang="en-GB" sz="1100" b="0" i="0" u="none" strike="noStrike" baseline="300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Feb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March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April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May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3402651"/>
                  </a:ext>
                </a:extLst>
              </a:tr>
              <a:tr h="15615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Initial contact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3280921"/>
                  </a:ext>
                </a:extLst>
              </a:tr>
              <a:tr h="30495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Secondary Research Request 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08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48932343"/>
                  </a:ext>
                </a:extLst>
              </a:tr>
              <a:tr h="15615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Bid Pitch 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46429537"/>
                  </a:ext>
                </a:extLst>
              </a:tr>
              <a:tr h="30495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Develop Report Structure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7504011"/>
                  </a:ext>
                </a:extLst>
              </a:tr>
              <a:tr h="30495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Develop Primary Research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9306606"/>
                  </a:ext>
                </a:extLst>
              </a:tr>
              <a:tr h="15615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First Draft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942020"/>
                  </a:ext>
                </a:extLst>
              </a:tr>
              <a:tr h="15615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Second Draft 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9585922"/>
                  </a:ext>
                </a:extLst>
              </a:tr>
              <a:tr h="15615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Final Submission 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872" marR="63872" marT="887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8156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6833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Image result for eco sustainable image">
            <a:extLst>
              <a:ext uri="{FF2B5EF4-FFF2-40B4-BE49-F238E27FC236}">
                <a16:creationId xmlns:a16="http://schemas.microsoft.com/office/drawing/2014/main" id="{5CB58855-E9B6-4D1C-A843-3C3E80EF2D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Ironman triathlon">
            <a:extLst>
              <a:ext uri="{FF2B5EF4-FFF2-40B4-BE49-F238E27FC236}">
                <a16:creationId xmlns:a16="http://schemas.microsoft.com/office/drawing/2014/main" id="{AA2FD02F-617F-4213-A47E-A37EF1A38E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380DD0-A582-4AAD-8892-25D989101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Research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4D304-E1DE-424F-B811-C0376F16B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Secondary research - Impact studies, operational procedures, data collection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Primary research – Produce a competitor survey 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Academic sources &amp; theories – used as a guide throughout the process </a:t>
            </a:r>
          </a:p>
        </p:txBody>
      </p:sp>
    </p:spTree>
    <p:extLst>
      <p:ext uri="{BB962C8B-B14F-4D97-AF65-F5344CB8AC3E}">
        <p14:creationId xmlns:p14="http://schemas.microsoft.com/office/powerpoint/2010/main" val="1339981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Image result for eco sustainable image">
            <a:extLst>
              <a:ext uri="{FF2B5EF4-FFF2-40B4-BE49-F238E27FC236}">
                <a16:creationId xmlns:a16="http://schemas.microsoft.com/office/drawing/2014/main" id="{EB85C892-1FC5-44A0-A1C8-EFC96755F0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Ironman triathlon">
            <a:extLst>
              <a:ext uri="{FF2B5EF4-FFF2-40B4-BE49-F238E27FC236}">
                <a16:creationId xmlns:a16="http://schemas.microsoft.com/office/drawing/2014/main" id="{42936867-FA91-4353-9A02-4B423F8877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380DD0-A582-4AAD-8892-25D989101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 Black" panose="020B0A04020102020204" pitchFamily="34" charset="0"/>
              </a:rPr>
              <a:t>Project reporting </a:t>
            </a:r>
            <a:endParaRPr lang="en-GB" b="1" i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4D304-E1DE-424F-B811-C0376F16B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Progress updates to be made to Ironman via Email throughout the process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Project Progress Blog - updates will be submitted regularly via Moodle</a:t>
            </a:r>
          </a:p>
        </p:txBody>
      </p:sp>
    </p:spTree>
    <p:extLst>
      <p:ext uri="{BB962C8B-B14F-4D97-AF65-F5344CB8AC3E}">
        <p14:creationId xmlns:p14="http://schemas.microsoft.com/office/powerpoint/2010/main" val="728488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Image result for eco sustainable image">
            <a:extLst>
              <a:ext uri="{FF2B5EF4-FFF2-40B4-BE49-F238E27FC236}">
                <a16:creationId xmlns:a16="http://schemas.microsoft.com/office/drawing/2014/main" id="{82E2AF6A-6B3A-4B56-B99C-98158EE386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Ironman triathlon">
            <a:extLst>
              <a:ext uri="{FF2B5EF4-FFF2-40B4-BE49-F238E27FC236}">
                <a16:creationId xmlns:a16="http://schemas.microsoft.com/office/drawing/2014/main" id="{EBB1096E-1CAC-43B4-BDA3-CC24A21097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380DD0-A582-4AAD-8892-25D989101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 Black" panose="020B0A04020102020204" pitchFamily="34" charset="0"/>
              </a:rPr>
              <a:t>Why me? </a:t>
            </a:r>
            <a:endParaRPr lang="en-GB" b="1" i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4D304-E1DE-424F-B811-C0376F16B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I care about the environmental crisis and want to help make a difference, whilst recognising that all businesses need to play a part in tackling the issue.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I have already conducted a certain level of research on the topic area of sustainability at Ironman for a previous university assignment.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I currently have the platform and time to analyse this area for Ironman.</a:t>
            </a:r>
          </a:p>
        </p:txBody>
      </p:sp>
    </p:spTree>
    <p:extLst>
      <p:ext uri="{BB962C8B-B14F-4D97-AF65-F5344CB8AC3E}">
        <p14:creationId xmlns:p14="http://schemas.microsoft.com/office/powerpoint/2010/main" val="331949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Image result for eco sustainable image">
            <a:extLst>
              <a:ext uri="{FF2B5EF4-FFF2-40B4-BE49-F238E27FC236}">
                <a16:creationId xmlns:a16="http://schemas.microsoft.com/office/drawing/2014/main" id="{4B811E13-F8B6-4816-8C8F-5BCD88A75A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26" t="27015" r="24975" b="16732"/>
          <a:stretch/>
        </p:blipFill>
        <p:spPr bwMode="auto">
          <a:xfrm rot="3304470">
            <a:off x="-475679" y="-228566"/>
            <a:ext cx="3840481" cy="3193366"/>
          </a:xfrm>
          <a:prstGeom prst="rect">
            <a:avLst/>
          </a:prstGeom>
          <a:noFill/>
          <a:effectLst>
            <a:softEdge rad="660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Ironman triathlon">
            <a:extLst>
              <a:ext uri="{FF2B5EF4-FFF2-40B4-BE49-F238E27FC236}">
                <a16:creationId xmlns:a16="http://schemas.microsoft.com/office/drawing/2014/main" id="{70672431-A4BE-41A5-BF0C-C694314D11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4" t="19106" r="23562" b="24050"/>
          <a:stretch/>
        </p:blipFill>
        <p:spPr bwMode="auto">
          <a:xfrm rot="19603730">
            <a:off x="7534064" y="3999829"/>
            <a:ext cx="4918889" cy="389839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380DD0-A582-4AAD-8892-25D989101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 Black" panose="020B0A04020102020204" pitchFamily="34" charset="0"/>
              </a:rPr>
              <a:t>R</a:t>
            </a:r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efference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4D304-E1DE-424F-B811-C0376F16B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Circei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(2016) ‘What I’ve learned from failing to finish Ironman Wales (three times in a row)’, </a:t>
            </a: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Medium. </a:t>
            </a:r>
            <a:r>
              <a:rPr lang="en-GB" sz="2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https://medium.com/@alexcircei/what-i-ve-learned-from-failing-to-finish-ironman-wales-three-times-in-a-row-dd838b713334</a:t>
            </a:r>
            <a:r>
              <a:rPr lang="en-GB" sz="2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27/01/20)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 1 (2019) ‘</a:t>
            </a:r>
            <a:r>
              <a:rPr lang="en-GB" sz="2400" dirty="0">
                <a:solidFill>
                  <a:schemeClr val="bg1"/>
                </a:solidFill>
              </a:rPr>
              <a:t>Globe On Moss In Forest - Environmental Concept’ [Online] Available at: </a:t>
            </a:r>
            <a:r>
              <a:rPr lang="en-GB" sz="24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https://www.lamiafinanza.it/green/page/5/</a:t>
            </a:r>
            <a:r>
              <a:rPr lang="en-GB" sz="2400" dirty="0">
                <a:solidFill>
                  <a:schemeClr val="bg1"/>
                </a:solidFill>
              </a:rPr>
              <a:t> (Accessed 28/12/19)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Princes Gate (2019) ‘Zero to Land Fill’ [Online] Available at: </a:t>
            </a:r>
            <a:r>
              <a:rPr lang="en-GB" sz="24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https://princesgate.com/news</a:t>
            </a:r>
            <a:r>
              <a:rPr lang="en-GB" sz="2400" dirty="0">
                <a:solidFill>
                  <a:schemeClr val="bg1"/>
                </a:solidFill>
              </a:rPr>
              <a:t> (Accessed 28/12/19)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USDN (2016) ‘Ironman Boulder Sustainability Report’, </a:t>
            </a: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Urban Sustainability Directors Network. [Online]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u="sng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https://www.eugene-or.gov/DocumentCenter/View/38411/IRONMAN-Boulder-2016-Sustainability-Report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20/01/20)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0768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14895</TotalTime>
  <Words>683</Words>
  <Application>Microsoft Office PowerPoint</Application>
  <PresentationFormat>Widescreen</PresentationFormat>
  <Paragraphs>159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Black</vt:lpstr>
      <vt:lpstr>Calibri</vt:lpstr>
      <vt:lpstr>Calibri Light</vt:lpstr>
      <vt:lpstr>Office Theme</vt:lpstr>
      <vt:lpstr>PowerPoint Presentation</vt:lpstr>
      <vt:lpstr>Organisational Overview </vt:lpstr>
      <vt:lpstr>Project aim  </vt:lpstr>
      <vt:lpstr>Objectives </vt:lpstr>
      <vt:lpstr>Rationale</vt:lpstr>
      <vt:lpstr>Potential benefits</vt:lpstr>
      <vt:lpstr>Project approach &amp; plan </vt:lpstr>
      <vt:lpstr>Research requirements</vt:lpstr>
      <vt:lpstr>Project reporting </vt:lpstr>
      <vt:lpstr>Why me? </vt:lpstr>
      <vt:lpstr>Refference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toby mackie</dc:creator>
  <cp:lastModifiedBy>toby mackie</cp:lastModifiedBy>
  <cp:revision>104</cp:revision>
  <dcterms:created xsi:type="dcterms:W3CDTF">2020-01-18T14:05:01Z</dcterms:created>
  <dcterms:modified xsi:type="dcterms:W3CDTF">2020-01-28T23:22:20Z</dcterms:modified>
</cp:coreProperties>
</file>