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8" autoAdjust="0"/>
    <p:restoredTop sz="91972" autoAdjust="0"/>
  </p:normalViewPr>
  <p:slideViewPr>
    <p:cSldViewPr snapToGrid="0" snapToObjects="1">
      <p:cViewPr>
        <p:scale>
          <a:sx n="123" d="100"/>
          <a:sy n="123" d="100"/>
        </p:scale>
        <p:origin x="144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427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20840" y="-1920240"/>
            <a:ext cx="4937760" cy="493776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554480" y="3703320"/>
            <a:ext cx="3840480" cy="384048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85800" y="566928"/>
            <a:ext cx="658368" cy="658368"/>
          </a:xfrm>
          <a:prstGeom prst="roundRect">
            <a:avLst>
              <a:gd name="adj" fmla="val 16667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48" y="722376"/>
            <a:ext cx="347472" cy="34747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85800" y="1481328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Modernising Business Information Systems at FGH Security</a:t>
            </a:r>
            <a:endParaRPr lang="en-US" sz="3400" dirty="0"/>
          </a:p>
        </p:txBody>
      </p:sp>
      <p:sp>
        <p:nvSpPr>
          <p:cNvPr id="7" name="Text 4"/>
          <p:cNvSpPr/>
          <p:nvPr/>
        </p:nvSpPr>
        <p:spPr>
          <a:xfrm>
            <a:off x="685800" y="2761488"/>
            <a:ext cx="6949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Comparative Analysis of Business Information Systems and Strategic Recommendations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685800" y="3611880"/>
            <a:ext cx="6858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Alhaji Abubakar Bangura: 2428995   |Christine Hope Castro:  2426721     |  Rosalie Cayetano:     | Yasir Ibrahem: 2429666 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85800" y="4114800"/>
            <a:ext cx="7772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Company: FGH Security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Alston House, White Cross, South Road, Lancaster LA1 4XQ, United Kingdom  •  fghsecurity.co.uk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Objectives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78992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49808" y="1234440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49808" y="123444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1298448" y="1152144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role of Business Information Systems (BIS) in modern organisations.</a:t>
            </a:r>
            <a:endParaRPr lang="en-US" sz="1350" dirty="0"/>
          </a:p>
        </p:txBody>
      </p:sp>
      <p:sp>
        <p:nvSpPr>
          <p:cNvPr id="10" name="Shape 7"/>
          <p:cNvSpPr/>
          <p:nvPr/>
        </p:nvSpPr>
        <p:spPr>
          <a:xfrm>
            <a:off x="548640" y="1847088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49808" y="2002536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49808" y="200253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1298448" y="1920240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major information systems used by businesses: CRM, ERP and WFM.</a:t>
            </a:r>
            <a:endParaRPr lang="en-US" sz="1350" dirty="0"/>
          </a:p>
        </p:txBody>
      </p:sp>
      <p:sp>
        <p:nvSpPr>
          <p:cNvPr id="14" name="Shape 11"/>
          <p:cNvSpPr/>
          <p:nvPr/>
        </p:nvSpPr>
        <p:spPr>
          <a:xfrm>
            <a:off x="548640" y="2615184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749808" y="2770632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49808" y="277063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1298448" y="2688336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and security issues associated with digital information systems.</a:t>
            </a:r>
            <a:endParaRPr lang="en-US" sz="1350" dirty="0"/>
          </a:p>
        </p:txBody>
      </p:sp>
      <p:sp>
        <p:nvSpPr>
          <p:cNvPr id="18" name="Shape 15"/>
          <p:cNvSpPr/>
          <p:nvPr/>
        </p:nvSpPr>
        <p:spPr>
          <a:xfrm>
            <a:off x="548640" y="338328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749808" y="3538728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49808" y="353872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298448" y="3456432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Security's current information systems and digital environment.</a:t>
            </a:r>
            <a:endParaRPr lang="en-US" sz="1350" dirty="0"/>
          </a:p>
        </p:txBody>
      </p:sp>
      <p:sp>
        <p:nvSpPr>
          <p:cNvPr id="22" name="Shape 19"/>
          <p:cNvSpPr/>
          <p:nvPr/>
        </p:nvSpPr>
        <p:spPr>
          <a:xfrm>
            <a:off x="548640" y="4151376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749808" y="4306824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749808" y="4306824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1298448" y="4224528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suitable business information system for future growth.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About FGH Security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of the UK's leading security service providers, employing thousands of security professionals and serving clients in hospitality, retail, healthcare, education, and events.</a:t>
            </a:r>
            <a:r>
              <a:rPr lang="fi-FI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(Laudon, K. C., &amp; Laudon, J. P. 2023)  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627632"/>
            <a:ext cx="4297680" cy="3200400"/>
          </a:xfrm>
          <a:prstGeom prst="roundRect">
            <a:avLst>
              <a:gd name="adj" fmla="val 2286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792224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Services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777240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377440"/>
            <a:ext cx="182880" cy="1828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106424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 Security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2770632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377440"/>
            <a:ext cx="182880" cy="18288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099816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Door Supervision</a:t>
            </a:r>
            <a:endParaRPr lang="en-US" sz="1050" dirty="0"/>
          </a:p>
        </p:txBody>
      </p:sp>
      <p:sp>
        <p:nvSpPr>
          <p:cNvPr id="15" name="Shape 10"/>
          <p:cNvSpPr/>
          <p:nvPr/>
        </p:nvSpPr>
        <p:spPr>
          <a:xfrm>
            <a:off x="777240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999232"/>
            <a:ext cx="182880" cy="1828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1106424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Security</a:t>
            </a:r>
            <a:endParaRPr lang="en-US" sz="1050" dirty="0"/>
          </a:p>
        </p:txBody>
      </p:sp>
      <p:sp>
        <p:nvSpPr>
          <p:cNvPr id="18" name="Shape 12"/>
          <p:cNvSpPr/>
          <p:nvPr/>
        </p:nvSpPr>
        <p:spPr>
          <a:xfrm>
            <a:off x="2770632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999232"/>
            <a:ext cx="182880" cy="182880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3099816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Patrols</a:t>
            </a:r>
            <a:endParaRPr lang="en-US" sz="1050" dirty="0"/>
          </a:p>
        </p:txBody>
      </p:sp>
      <p:sp>
        <p:nvSpPr>
          <p:cNvPr id="21" name="Shape 14"/>
          <p:cNvSpPr/>
          <p:nvPr/>
        </p:nvSpPr>
        <p:spPr>
          <a:xfrm>
            <a:off x="777240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3621024"/>
            <a:ext cx="182880" cy="182880"/>
          </a:xfrm>
          <a:prstGeom prst="rect">
            <a:avLst/>
          </a:prstGeom>
        </p:spPr>
      </p:pic>
      <p:sp>
        <p:nvSpPr>
          <p:cNvPr id="23" name="Text 15"/>
          <p:cNvSpPr/>
          <p:nvPr/>
        </p:nvSpPr>
        <p:spPr>
          <a:xfrm>
            <a:off x="1106424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CCTV Monitoring</a:t>
            </a:r>
            <a:endParaRPr lang="en-US" sz="1050" dirty="0"/>
          </a:p>
        </p:txBody>
      </p:sp>
      <p:sp>
        <p:nvSpPr>
          <p:cNvPr id="24" name="Shape 16"/>
          <p:cNvSpPr/>
          <p:nvPr/>
        </p:nvSpPr>
        <p:spPr>
          <a:xfrm>
            <a:off x="2770632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3621024"/>
            <a:ext cx="182880" cy="182880"/>
          </a:xfrm>
          <a:prstGeom prst="rect">
            <a:avLst/>
          </a:prstGeom>
        </p:spPr>
      </p:pic>
      <p:sp>
        <p:nvSpPr>
          <p:cNvPr id="26" name="Text 17"/>
          <p:cNvSpPr/>
          <p:nvPr/>
        </p:nvSpPr>
        <p:spPr>
          <a:xfrm>
            <a:off x="3099816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Management</a:t>
            </a:r>
            <a:endParaRPr lang="en-US" sz="1050" dirty="0"/>
          </a:p>
        </p:txBody>
      </p:sp>
      <p:sp>
        <p:nvSpPr>
          <p:cNvPr id="27" name="Shape 18"/>
          <p:cNvSpPr/>
          <p:nvPr/>
        </p:nvSpPr>
        <p:spPr>
          <a:xfrm>
            <a:off x="777240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7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4242816"/>
            <a:ext cx="182880" cy="182880"/>
          </a:xfrm>
          <a:prstGeom prst="rect">
            <a:avLst/>
          </a:prstGeom>
        </p:spPr>
      </p:pic>
      <p:sp>
        <p:nvSpPr>
          <p:cNvPr id="29" name="Text 19"/>
          <p:cNvSpPr/>
          <p:nvPr/>
        </p:nvSpPr>
        <p:spPr>
          <a:xfrm>
            <a:off x="1106424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Services</a:t>
            </a:r>
            <a:endParaRPr lang="en-US" sz="1050" dirty="0"/>
          </a:p>
        </p:txBody>
      </p:sp>
      <p:sp>
        <p:nvSpPr>
          <p:cNvPr id="30" name="Shape 20"/>
          <p:cNvSpPr/>
          <p:nvPr/>
        </p:nvSpPr>
        <p:spPr>
          <a:xfrm>
            <a:off x="2770632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4242816"/>
            <a:ext cx="182880" cy="182880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3099816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Nationwide Coverage</a:t>
            </a:r>
            <a:endParaRPr lang="en-US" sz="1050" dirty="0"/>
          </a:p>
        </p:txBody>
      </p:sp>
      <p:sp>
        <p:nvSpPr>
          <p:cNvPr id="33" name="Shape 22"/>
          <p:cNvSpPr/>
          <p:nvPr/>
        </p:nvSpPr>
        <p:spPr>
          <a:xfrm>
            <a:off x="5074920" y="1627632"/>
            <a:ext cx="3520440" cy="3200400"/>
          </a:xfrm>
          <a:prstGeom prst="roundRect">
            <a:avLst>
              <a:gd name="adj" fmla="val 228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23"/>
          <p:cNvSpPr/>
          <p:nvPr/>
        </p:nvSpPr>
        <p:spPr>
          <a:xfrm>
            <a:off x="5303520" y="1792224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Digital Environment</a:t>
            </a:r>
            <a:endParaRPr lang="en-US" sz="1500" dirty="0"/>
          </a:p>
        </p:txBody>
      </p:sp>
      <p:sp>
        <p:nvSpPr>
          <p:cNvPr id="35" name="Text 24"/>
          <p:cNvSpPr/>
          <p:nvPr/>
        </p:nvSpPr>
        <p:spPr>
          <a:xfrm>
            <a:off x="5303520" y="2212848"/>
            <a:ext cx="30632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Previous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PIRAM workforce management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Current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C247 workforce management software. ( </a:t>
            </a: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FGH Security, 2025).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growing business requiring greater automation, integration, and business intelligence.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are Business Information Systems?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(BIS) combine four components to collect, process, store and distribute information for business operations.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1225296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456" y="1874520"/>
            <a:ext cx="274320" cy="2743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48640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</a:t>
            </a:r>
            <a:endParaRPr lang="en-US" sz="1400" dirty="0"/>
          </a:p>
        </p:txBody>
      </p:sp>
      <p:sp>
        <p:nvSpPr>
          <p:cNvPr id="11" name="Shape 7"/>
          <p:cNvSpPr/>
          <p:nvPr/>
        </p:nvSpPr>
        <p:spPr>
          <a:xfrm>
            <a:off x="2633472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3310128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288" y="1874520"/>
            <a:ext cx="274320" cy="2743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2633472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Processes</a:t>
            </a:r>
            <a:endParaRPr lang="en-US" sz="1400" dirty="0"/>
          </a:p>
        </p:txBody>
      </p:sp>
      <p:sp>
        <p:nvSpPr>
          <p:cNvPr id="15" name="Shape 10"/>
          <p:cNvSpPr/>
          <p:nvPr/>
        </p:nvSpPr>
        <p:spPr>
          <a:xfrm>
            <a:off x="4718304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5394960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120" y="1874520"/>
            <a:ext cx="274320" cy="2743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4718304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</a:t>
            </a:r>
            <a:endParaRPr lang="en-US" sz="1400" dirty="0"/>
          </a:p>
        </p:txBody>
      </p:sp>
      <p:sp>
        <p:nvSpPr>
          <p:cNvPr id="19" name="Shape 13"/>
          <p:cNvSpPr/>
          <p:nvPr/>
        </p:nvSpPr>
        <p:spPr>
          <a:xfrm>
            <a:off x="6803136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4"/>
          <p:cNvSpPr/>
          <p:nvPr/>
        </p:nvSpPr>
        <p:spPr>
          <a:xfrm>
            <a:off x="7479792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6952" y="1874520"/>
            <a:ext cx="274320" cy="27432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803136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</a:t>
            </a:r>
            <a:endParaRPr lang="en-US" sz="1400" dirty="0"/>
          </a:p>
        </p:txBody>
      </p:sp>
      <p:sp>
        <p:nvSpPr>
          <p:cNvPr id="23" name="Shape 16"/>
          <p:cNvSpPr/>
          <p:nvPr/>
        </p:nvSpPr>
        <p:spPr>
          <a:xfrm>
            <a:off x="548640" y="3063240"/>
            <a:ext cx="8046720" cy="1691640"/>
          </a:xfrm>
          <a:prstGeom prst="roundRect">
            <a:avLst>
              <a:gd name="adj" fmla="val 4324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17"/>
          <p:cNvSpPr/>
          <p:nvPr/>
        </p:nvSpPr>
        <p:spPr>
          <a:xfrm>
            <a:off x="777240" y="3218688"/>
            <a:ext cx="7498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they matter — BIS help organisations to:</a:t>
            </a:r>
            <a:endParaRPr lang="en-US" sz="1450" dirty="0"/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3675888"/>
            <a:ext cx="201168" cy="201168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106984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 efficiency</a:t>
            </a:r>
            <a:endParaRPr lang="en-US" sz="1150" dirty="0"/>
          </a:p>
        </p:txBody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3675888"/>
            <a:ext cx="201168" cy="201168"/>
          </a:xfrm>
          <a:prstGeom prst="rect">
            <a:avLst/>
          </a:prstGeom>
        </p:spPr>
      </p:pic>
      <p:sp>
        <p:nvSpPr>
          <p:cNvPr id="28" name="Text 19"/>
          <p:cNvSpPr/>
          <p:nvPr/>
        </p:nvSpPr>
        <p:spPr>
          <a:xfrm>
            <a:off x="367588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decision making</a:t>
            </a:r>
            <a:endParaRPr lang="en-US" sz="1150" dirty="0"/>
          </a:p>
        </p:txBody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3675888"/>
            <a:ext cx="201168" cy="201168"/>
          </a:xfrm>
          <a:prstGeom prst="rect">
            <a:avLst/>
          </a:prstGeom>
        </p:spPr>
      </p:pic>
      <p:sp>
        <p:nvSpPr>
          <p:cNvPr id="30" name="Text 20"/>
          <p:cNvSpPr/>
          <p:nvPr/>
        </p:nvSpPr>
        <p:spPr>
          <a:xfrm>
            <a:off x="628192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operational costs</a:t>
            </a:r>
            <a:endParaRPr lang="en-US" sz="1150" dirty="0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4151376"/>
            <a:ext cx="201168" cy="201168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106984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customer satisfaction</a:t>
            </a:r>
            <a:endParaRPr lang="en-US" sz="1150" dirty="0"/>
          </a:p>
        </p:txBody>
      </p:sp>
      <p:pic>
        <p:nvPicPr>
          <p:cNvPr id="33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4151376"/>
            <a:ext cx="201168" cy="201168"/>
          </a:xfrm>
          <a:prstGeom prst="rect">
            <a:avLst/>
          </a:prstGeom>
        </p:spPr>
      </p:pic>
      <p:sp>
        <p:nvSpPr>
          <p:cNvPr id="34" name="Text 22"/>
          <p:cNvSpPr/>
          <p:nvPr/>
        </p:nvSpPr>
        <p:spPr>
          <a:xfrm>
            <a:off x="367588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Gain competitive advantage</a:t>
            </a:r>
            <a:endParaRPr lang="en-US" sz="1150" dirty="0"/>
          </a:p>
        </p:txBody>
      </p:sp>
      <p:pic>
        <p:nvPicPr>
          <p:cNvPr id="35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4151376"/>
            <a:ext cx="201168" cy="201168"/>
          </a:xfrm>
          <a:prstGeom prst="rect">
            <a:avLst/>
          </a:prstGeom>
        </p:spPr>
      </p:pic>
      <p:sp>
        <p:nvSpPr>
          <p:cNvPr id="36" name="Text 23"/>
          <p:cNvSpPr/>
          <p:nvPr/>
        </p:nvSpPr>
        <p:spPr>
          <a:xfrm>
            <a:off x="628192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business functions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Business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3619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1527048"/>
            <a:ext cx="310896" cy="31089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4864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</a:t>
            </a: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68580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Relationship Management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74980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Manages customer relationships, sales pipelines, and service.</a:t>
            </a:r>
            <a:r>
              <a:rPr lang="en-GB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(Turban, E., Pollard, C., &amp; Wood, G., 2021) </a:t>
            </a:r>
            <a:endParaRPr lang="en-US" sz="1150" dirty="0"/>
          </a:p>
        </p:txBody>
      </p:sp>
      <p:sp>
        <p:nvSpPr>
          <p:cNvPr id="12" name="Text 8"/>
          <p:cNvSpPr/>
          <p:nvPr/>
        </p:nvSpPr>
        <p:spPr>
          <a:xfrm>
            <a:off x="68580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 •  Salesforce  •  HubSpot</a:t>
            </a:r>
            <a:endParaRPr lang="en-US" sz="1000" dirty="0"/>
          </a:p>
        </p:txBody>
      </p:sp>
      <p:sp>
        <p:nvSpPr>
          <p:cNvPr id="13" name="Shape 9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432511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0" y="1527048"/>
            <a:ext cx="310896" cy="31089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333756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</a:t>
            </a:r>
            <a:endParaRPr lang="en-US" sz="2000" dirty="0"/>
          </a:p>
        </p:txBody>
      </p:sp>
      <p:sp>
        <p:nvSpPr>
          <p:cNvPr id="17" name="Text 12"/>
          <p:cNvSpPr/>
          <p:nvPr/>
        </p:nvSpPr>
        <p:spPr>
          <a:xfrm>
            <a:off x="347472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Resource Planning</a:t>
            </a:r>
            <a:endParaRPr lang="en-US" sz="1100" dirty="0"/>
          </a:p>
        </p:txBody>
      </p:sp>
      <p:sp>
        <p:nvSpPr>
          <p:cNvPr id="18" name="Text 13"/>
          <p:cNvSpPr/>
          <p:nvPr/>
        </p:nvSpPr>
        <p:spPr>
          <a:xfrm>
            <a:off x="353872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finance, HR, procurement and operations in one platform.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347472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S/4HANA  •  Oracle ERP  •  Dynamics 365</a:t>
            </a:r>
            <a:endParaRPr lang="en-US" sz="1000" dirty="0"/>
          </a:p>
        </p:txBody>
      </p:sp>
      <p:sp>
        <p:nvSpPr>
          <p:cNvPr id="20" name="Shape 15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711403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9480" y="1527048"/>
            <a:ext cx="310896" cy="310896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612648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</a:t>
            </a:r>
            <a:endParaRPr lang="en-US" sz="2000" dirty="0"/>
          </a:p>
        </p:txBody>
      </p:sp>
      <p:sp>
        <p:nvSpPr>
          <p:cNvPr id="24" name="Text 18"/>
          <p:cNvSpPr/>
          <p:nvPr/>
        </p:nvSpPr>
        <p:spPr>
          <a:xfrm>
            <a:off x="626364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Management System</a:t>
            </a:r>
            <a:endParaRPr lang="en-US" sz="1100" dirty="0"/>
          </a:p>
        </p:txBody>
      </p:sp>
      <p:sp>
        <p:nvSpPr>
          <p:cNvPr id="25" name="Text 19"/>
          <p:cNvSpPr/>
          <p:nvPr/>
        </p:nvSpPr>
        <p:spPr>
          <a:xfrm>
            <a:off x="632764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Scheduling, rostering, attendance and workforce deployment.</a:t>
            </a:r>
            <a:endParaRPr lang="en-US" sz="1150" dirty="0"/>
          </a:p>
        </p:txBody>
      </p:sp>
      <p:sp>
        <p:nvSpPr>
          <p:cNvPr id="26" name="Text 20"/>
          <p:cNvSpPr/>
          <p:nvPr/>
        </p:nvSpPr>
        <p:spPr>
          <a:xfrm>
            <a:off x="626364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 •  Deputy  •  UKG  •  PIRAM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Comparison of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16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71600"/>
          <a:ext cx="8046720" cy="283464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System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Main Function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Advantages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Limitations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Customer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customer experience; sales tracking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 implementation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ERP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data; centralised information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Complex and costly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Workforce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scheduling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shift planning; labour optimisation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Limited strategic reporting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548640" y="4206240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143000" y="4206240"/>
            <a:ext cx="7315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system solves a different problem — the right choice depends on the organisation's priorities and existing systems (Salesforce Inc., 2025).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 in Focus: Monday CRM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4980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Features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4980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&amp; sales pipeline management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&amp; workflow automation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Dashboards &amp; AI-powered assistance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app; integrates with Outlook, Teams and Slack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53872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53872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communication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engagement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productivity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reporting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Customisable workflows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32764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8E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632764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 costs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curve for staff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accounting functionality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Popular CRM Software Compared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16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188720"/>
          <a:ext cx="8046720" cy="2788920"/>
        </p:xfrm>
        <a:graphic>
          <a:graphicData uri="http://schemas.openxmlformats.org/drawingml/2006/table">
            <a:tbl>
              <a:tblPr/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2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CRM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Key Strength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Monday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Highly visual and easy to customise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Salesforce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Global market leader with advanced AI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HubSpot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Excellent free version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Zoho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Cost-effective for SMEs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Microsoft Dynamics 365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Strong Microsoft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Shape 3"/>
          <p:cNvSpPr/>
          <p:nvPr/>
        </p:nvSpPr>
        <p:spPr>
          <a:xfrm>
            <a:off x="548640" y="416052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6" name="Text 4"/>
          <p:cNvSpPr/>
          <p:nvPr/>
        </p:nvSpPr>
        <p:spPr>
          <a:xfrm>
            <a:off x="1143000" y="416052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is ideal for organisations requiring flexibility and workflow automation without the complexity of enterprise-level CRM systems. (Monday.com Ltd., 2025). 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&amp; Workforce Management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Systems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all departments — finance, procurement, HR, payroll, inventory, operations and reporting — into one platform.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514600"/>
            <a:ext cx="34747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central database and accurate reporting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resource planning and compliance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777240" y="361188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implementation cost and long deployment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employee training required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 at FGH Security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4892040" y="164592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PIRAM (previous)  →  C247 (current)</a:t>
            </a:r>
            <a:endParaRPr lang="en-US" sz="1150" dirty="0"/>
          </a:p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functions: staff scheduling, shift allocation, attendance monitoring, time recording and payroll support.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4892040" y="2743200"/>
            <a:ext cx="347472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 limitations of C247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CRM capability and customer communication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management dashboards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AI analytics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integration with wider business systems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FGH Security Needs CRM Integration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Situation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focuses mainly on workforce scheduling. Missing capabilities include: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347472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relationship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opportunity tracking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service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automation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analytics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607835" y="118872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4892040" y="1664208"/>
            <a:ext cx="3474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029200" y="1664208"/>
            <a:ext cx="3200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C247 with Monday CRM — rather than replacing it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4892040" y="2377440"/>
            <a:ext cx="3474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</a:t>
            </a:r>
            <a:endParaRPr lang="en-US" sz="1200" dirty="0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2752344"/>
            <a:ext cx="182880" cy="18288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166360" y="2724912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communication</a:t>
            </a:r>
            <a:endParaRPr lang="en-US" sz="1150" dirty="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136392"/>
            <a:ext cx="182880" cy="18288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166360" y="3108960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client records</a:t>
            </a:r>
            <a:endParaRPr lang="en-US" sz="1150" dirty="0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520440"/>
            <a:ext cx="182880" cy="18288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5166360" y="349300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reporting</a:t>
            </a:r>
            <a:endParaRPr lang="en-US" sz="1150" dirty="0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904488"/>
            <a:ext cx="182880" cy="18288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5166360" y="387705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Enhanced project management</a:t>
            </a:r>
            <a:endParaRPr lang="en-US" sz="1150" dirty="0"/>
          </a:p>
        </p:txBody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4288536"/>
            <a:ext cx="182880" cy="182880"/>
          </a:xfrm>
          <a:prstGeom prst="rect">
            <a:avLst/>
          </a:prstGeom>
        </p:spPr>
      </p:pic>
      <p:sp>
        <p:nvSpPr>
          <p:cNvPr id="24" name="Text 16"/>
          <p:cNvSpPr/>
          <p:nvPr/>
        </p:nvSpPr>
        <p:spPr>
          <a:xfrm>
            <a:off x="5166360" y="4261104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customer satisfaction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&amp; Security Considerations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315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104" y="1380744"/>
            <a:ext cx="219456" cy="21945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2984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Privacy</a:t>
            </a:r>
            <a:endParaRPr lang="en-US" sz="1350" dirty="0"/>
          </a:p>
        </p:txBody>
      </p:sp>
      <p:sp>
        <p:nvSpPr>
          <p:cNvPr id="10" name="Text 6"/>
          <p:cNvSpPr/>
          <p:nvPr/>
        </p:nvSpPr>
        <p:spPr>
          <a:xfrm>
            <a:off x="7772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  •  Secure customer data  •  Consent management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46634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8463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6904" y="1380744"/>
            <a:ext cx="219456" cy="219456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4132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</a:t>
            </a:r>
            <a:endParaRPr lang="en-US" sz="1350" dirty="0"/>
          </a:p>
        </p:txBody>
      </p:sp>
      <p:sp>
        <p:nvSpPr>
          <p:cNvPr id="15" name="Text 10"/>
          <p:cNvSpPr/>
          <p:nvPr/>
        </p:nvSpPr>
        <p:spPr>
          <a:xfrm>
            <a:off x="48920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&amp; phishing attacks  •  Data breaches  •  Encryption &amp; MFA as defences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5486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315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104" y="2953512"/>
            <a:ext cx="219456" cy="219456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2984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Decision Making</a:t>
            </a:r>
            <a:endParaRPr lang="en-US" sz="1350" dirty="0"/>
          </a:p>
        </p:txBody>
      </p:sp>
      <p:sp>
        <p:nvSpPr>
          <p:cNvPr id="20" name="Text 14"/>
          <p:cNvSpPr/>
          <p:nvPr/>
        </p:nvSpPr>
        <p:spPr>
          <a:xfrm>
            <a:off x="7772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&amp; lack of transparency  •  Unfair recommendations  •  Needs human oversight</a:t>
            </a:r>
            <a:endParaRPr lang="en-US" sz="1050" dirty="0"/>
          </a:p>
        </p:txBody>
      </p:sp>
      <p:sp>
        <p:nvSpPr>
          <p:cNvPr id="21" name="Shape 15"/>
          <p:cNvSpPr/>
          <p:nvPr/>
        </p:nvSpPr>
        <p:spPr>
          <a:xfrm>
            <a:off x="46634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48463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6904" y="2953512"/>
            <a:ext cx="219456" cy="219456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54132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Employee Monitoring</a:t>
            </a:r>
            <a:endParaRPr lang="en-US" sz="1350" dirty="0"/>
          </a:p>
        </p:txBody>
      </p:sp>
      <p:sp>
        <p:nvSpPr>
          <p:cNvPr id="25" name="Text 18"/>
          <p:cNvSpPr/>
          <p:nvPr/>
        </p:nvSpPr>
        <p:spPr>
          <a:xfrm>
            <a:off x="48920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concerns  •  Excessive surveillance  •  Reduced employee trust</a:t>
            </a:r>
            <a:endParaRPr lang="en-US" sz="1050" dirty="0"/>
          </a:p>
        </p:txBody>
      </p:sp>
      <p:sp>
        <p:nvSpPr>
          <p:cNvPr id="26" name="Shape 19"/>
          <p:cNvSpPr/>
          <p:nvPr/>
        </p:nvSpPr>
        <p:spPr>
          <a:xfrm>
            <a:off x="548640" y="4279392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0"/>
          <p:cNvSpPr/>
          <p:nvPr/>
        </p:nvSpPr>
        <p:spPr>
          <a:xfrm>
            <a:off x="777240" y="4279392"/>
            <a:ext cx="7635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Mitigation: 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Encryption • Multi-factor authentication • Security awareness training • AI governance &amp; ethical policies • Regular audits • Transparency (Microsoft Corporation, 2025). 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Industry Case Studies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Monday.com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3152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CRM &amp; workflow automation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73152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disconnected project management in growing businesses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better collaboration, customer tracking and faster delivery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cloud CRM improves collaboration and engagement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33756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52044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Salesforce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352044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with Einstein AI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352044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managing millions of customer interactions globally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personalised experiences, higher sales, predictive analytics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issues: AI bias, data privacy, responsible AI governance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612648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30936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Amazon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630936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ERP, AI &amp; business intelligence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630936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supply chain optimisation and inventory forecasting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Concerns: employee monitoring and AI transparency. (European Union, 2016). 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efficiency must not override employee rights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&amp; Conclusion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Recommended Solution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777240" y="1700784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14400" y="1837944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914400" y="183794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371600" y="1700784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Workforce Management for scheduling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777240" y="2414016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914400" y="2551176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14400" y="255117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371600" y="2414016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for customer relationships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77240" y="3127248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914400" y="3264408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914400" y="326440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1371600" y="3127248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later: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Intelligence tools (Power BI, Tableau)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777240" y="3950208"/>
            <a:ext cx="3474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benefits: better customer relationships, improved reporting, operational efficiency, informed decisions and competitive advantage.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8920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4892040" y="1700784"/>
            <a:ext cx="347472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are essential for modern organisations.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effectively manages workforce scheduling, but customer relationship management remains limited.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Monday CRM alongside C247 would improve efficiency, customer engagement and business intelligence while supporting growth.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AI use, cybersecurity, and GDPR compliance should remain strategic priorities. (European Union, 2016). 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23760" y="3566160"/>
            <a:ext cx="3657600" cy="365760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38404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493776"/>
            <a:ext cx="256032" cy="256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70432" y="347472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48640" y="1234440"/>
            <a:ext cx="397764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(No date) Home - FGH security. Available at: https://fghsecurity.co.uk/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Laudon, K. C., &amp; Laudon, J. P. (2023). Management information systems: Managing the digital firm (18th ed.). Pearson.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Stair, R., &amp; Reynolds, G. (2021). Principles of information systems (14th ed.). Cengage Learning.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Turban, E., Pollard, C., &amp; Wood, G. (2021). Information technology for management (12th ed.). Wiley.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Monday.com Ltd. (2025). Monday CRM. https://monday.com/crm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00600" y="1234440"/>
            <a:ext cx="384048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Salesforce: The #1 agentic AI CRM | Salesforce. Available at: https://www.salesforce.com/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HubSpot | Software &amp; Tools for your business - homepage. Available at: https://www.hubspot.com/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Oracle | Cloud Applications and Cloud Platform. Available at: https://www.oracle.com/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Microsoft Dynamics 365 - Wikipedia. Available at: https://en.wikipedia.org/wiki/Microsoft_Dynamics_365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General Data Protection Regulation - Wikipedia. Available at: https://en.wikipedia.org/wiki/General_Data_Protection_Regulation (Accessed: 11 July 2026). 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1366</Words>
  <Application>Microsoft Office PowerPoint</Application>
  <PresentationFormat>On-screen Show (16:9)</PresentationFormat>
  <Paragraphs>220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 at FGH Security</dc:title>
  <dc:subject>PptxGenJS Presentation</dc:subject>
  <dc:creator>PptxGenJS</dc:creator>
  <cp:lastModifiedBy>Alhaji Abubakar Bangura</cp:lastModifiedBy>
  <cp:revision>12</cp:revision>
  <dcterms:created xsi:type="dcterms:W3CDTF">2026-07-04T09:31:42Z</dcterms:created>
  <dcterms:modified xsi:type="dcterms:W3CDTF">2026-07-12T20:41:29Z</dcterms:modified>
</cp:coreProperties>
</file>