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25"/>
  </p:notesMasterIdLst>
  <p:sldIdLst>
    <p:sldId id="256" r:id="rId2"/>
    <p:sldId id="260" r:id="rId3"/>
    <p:sldId id="261" r:id="rId4"/>
    <p:sldId id="262" r:id="rId5"/>
    <p:sldId id="263" r:id="rId6"/>
    <p:sldId id="264" r:id="rId7"/>
    <p:sldId id="265" r:id="rId8"/>
    <p:sldId id="266" r:id="rId9"/>
    <p:sldId id="267" r:id="rId10"/>
    <p:sldId id="317" r:id="rId11"/>
    <p:sldId id="318" r:id="rId12"/>
    <p:sldId id="270" r:id="rId13"/>
    <p:sldId id="286" r:id="rId14"/>
    <p:sldId id="307" r:id="rId15"/>
    <p:sldId id="257" r:id="rId16"/>
    <p:sldId id="309" r:id="rId17"/>
    <p:sldId id="308" r:id="rId18"/>
    <p:sldId id="310" r:id="rId19"/>
    <p:sldId id="311" r:id="rId20"/>
    <p:sldId id="312" r:id="rId21"/>
    <p:sldId id="313" r:id="rId22"/>
    <p:sldId id="314" r:id="rId23"/>
    <p:sldId id="31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5374"/>
  </p:normalViewPr>
  <p:slideViewPr>
    <p:cSldViewPr snapToGrid="0">
      <p:cViewPr varScale="1">
        <p:scale>
          <a:sx n="67" d="100"/>
          <a:sy n="67" d="100"/>
        </p:scale>
        <p:origin x="2824" y="184"/>
      </p:cViewPr>
      <p:guideLst/>
    </p:cSldViewPr>
  </p:slideViewPr>
  <p:notesTextViewPr>
    <p:cViewPr>
      <p:scale>
        <a:sx n="1" d="1"/>
        <a:sy n="1" d="1"/>
      </p:scale>
      <p:origin x="0" y="-204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A39AEBA-5790-488F-A2A0-5BBA33025B66}"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2107388C-4856-4756-939D-02BCB6BA61E1}">
      <dgm:prSet/>
      <dgm:spPr/>
      <dgm:t>
        <a:bodyPr/>
        <a:lstStyle/>
        <a:p>
          <a:r>
            <a:rPr lang="en-GB" dirty="0"/>
            <a:t>Word Count: 3750 +/-10%</a:t>
          </a:r>
          <a:endParaRPr lang="en-US" dirty="0"/>
        </a:p>
      </dgm:t>
    </dgm:pt>
    <dgm:pt modelId="{1A6F0700-5813-47F3-9E5B-6ED4BCAFF458}" type="parTrans" cxnId="{632C76BC-5BDC-46D7-B265-C4BF9A103671}">
      <dgm:prSet/>
      <dgm:spPr/>
      <dgm:t>
        <a:bodyPr/>
        <a:lstStyle/>
        <a:p>
          <a:endParaRPr lang="en-US"/>
        </a:p>
      </dgm:t>
    </dgm:pt>
    <dgm:pt modelId="{F6EFDDE9-E972-464D-A8A2-172C9398917E}" type="sibTrans" cxnId="{632C76BC-5BDC-46D7-B265-C4BF9A103671}">
      <dgm:prSet/>
      <dgm:spPr/>
      <dgm:t>
        <a:bodyPr/>
        <a:lstStyle/>
        <a:p>
          <a:endParaRPr lang="en-US"/>
        </a:p>
      </dgm:t>
    </dgm:pt>
    <dgm:pt modelId="{D2AB3A1F-702D-4D38-B76D-23EBA8AFC8AE}">
      <dgm:prSet/>
      <dgm:spPr/>
      <dgm:t>
        <a:bodyPr/>
        <a:lstStyle/>
        <a:p>
          <a:r>
            <a:rPr lang="en-GB" dirty="0"/>
            <a:t>Submission Date: Friday 8</a:t>
          </a:r>
          <a:r>
            <a:rPr lang="en-GB" baseline="30000" dirty="0"/>
            <a:t>th</a:t>
          </a:r>
          <a:r>
            <a:rPr lang="en-GB" dirty="0"/>
            <a:t> November 2024 23:59hrs</a:t>
          </a:r>
          <a:endParaRPr lang="en-US" dirty="0"/>
        </a:p>
      </dgm:t>
    </dgm:pt>
    <dgm:pt modelId="{AF2CA6B9-6D20-4952-986F-62DDEE3B5DE5}" type="parTrans" cxnId="{99B621AB-2583-48E2-9AD5-DBC5CA826077}">
      <dgm:prSet/>
      <dgm:spPr/>
      <dgm:t>
        <a:bodyPr/>
        <a:lstStyle/>
        <a:p>
          <a:endParaRPr lang="en-US"/>
        </a:p>
      </dgm:t>
    </dgm:pt>
    <dgm:pt modelId="{4E63226B-AAD4-419A-9323-113C06A0D373}" type="sibTrans" cxnId="{99B621AB-2583-48E2-9AD5-DBC5CA826077}">
      <dgm:prSet/>
      <dgm:spPr/>
      <dgm:t>
        <a:bodyPr/>
        <a:lstStyle/>
        <a:p>
          <a:endParaRPr lang="en-US"/>
        </a:p>
      </dgm:t>
    </dgm:pt>
    <dgm:pt modelId="{44BA85AB-BEE5-4745-8247-DA9A64761C63}">
      <dgm:prSet/>
      <dgm:spPr/>
      <dgm:t>
        <a:bodyPr/>
        <a:lstStyle/>
        <a:p>
          <a:r>
            <a:rPr lang="en-GB" dirty="0"/>
            <a:t>Feedback Date: Friday 6</a:t>
          </a:r>
          <a:r>
            <a:rPr lang="en-GB" baseline="30000" dirty="0"/>
            <a:t>st</a:t>
          </a:r>
          <a:r>
            <a:rPr lang="en-GB" dirty="0"/>
            <a:t> December 2024 09:00hrs</a:t>
          </a:r>
          <a:endParaRPr lang="en-US" dirty="0"/>
        </a:p>
      </dgm:t>
    </dgm:pt>
    <dgm:pt modelId="{64C3C8C0-1111-412A-8E1E-0E8C75AE584C}" type="parTrans" cxnId="{DE95C5E3-9EF9-4D2B-858F-083C4581896E}">
      <dgm:prSet/>
      <dgm:spPr/>
      <dgm:t>
        <a:bodyPr/>
        <a:lstStyle/>
        <a:p>
          <a:endParaRPr lang="en-US"/>
        </a:p>
      </dgm:t>
    </dgm:pt>
    <dgm:pt modelId="{56E497DB-43A8-4770-8844-B0571D13019F}" type="sibTrans" cxnId="{DE95C5E3-9EF9-4D2B-858F-083C4581896E}">
      <dgm:prSet/>
      <dgm:spPr/>
      <dgm:t>
        <a:bodyPr/>
        <a:lstStyle/>
        <a:p>
          <a:endParaRPr lang="en-US"/>
        </a:p>
      </dgm:t>
    </dgm:pt>
    <dgm:pt modelId="{78BA44CF-4C24-432A-AE7B-F2A439E9114F}" type="pres">
      <dgm:prSet presAssocID="{FA39AEBA-5790-488F-A2A0-5BBA33025B66}" presName="root" presStyleCnt="0">
        <dgm:presLayoutVars>
          <dgm:dir/>
          <dgm:resizeHandles val="exact"/>
        </dgm:presLayoutVars>
      </dgm:prSet>
      <dgm:spPr/>
    </dgm:pt>
    <dgm:pt modelId="{F1F45028-2CEF-4748-8A47-0D0E9E18CBCE}" type="pres">
      <dgm:prSet presAssocID="{2107388C-4856-4756-939D-02BCB6BA61E1}" presName="compNode" presStyleCnt="0"/>
      <dgm:spPr/>
    </dgm:pt>
    <dgm:pt modelId="{87AC4E4D-1596-4FB1-9193-44ED1F43F61C}" type="pres">
      <dgm:prSet presAssocID="{2107388C-4856-4756-939D-02BCB6BA61E1}" presName="bgRect" presStyleLbl="bgShp" presStyleIdx="0" presStyleCnt="3"/>
      <dgm:spPr/>
    </dgm:pt>
    <dgm:pt modelId="{1B59848D-E61B-4582-B0E0-1F18A65FCB67}" type="pres">
      <dgm:prSet presAssocID="{2107388C-4856-4756-939D-02BCB6BA61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8D0F82F-8C6E-470C-B4FE-27F2EF0A90AE}" type="pres">
      <dgm:prSet presAssocID="{2107388C-4856-4756-939D-02BCB6BA61E1}" presName="spaceRect" presStyleCnt="0"/>
      <dgm:spPr/>
    </dgm:pt>
    <dgm:pt modelId="{CA7AF77C-C4EF-4CF7-962A-ED7ABA5841A9}" type="pres">
      <dgm:prSet presAssocID="{2107388C-4856-4756-939D-02BCB6BA61E1}" presName="parTx" presStyleLbl="revTx" presStyleIdx="0" presStyleCnt="3">
        <dgm:presLayoutVars>
          <dgm:chMax val="0"/>
          <dgm:chPref val="0"/>
        </dgm:presLayoutVars>
      </dgm:prSet>
      <dgm:spPr/>
    </dgm:pt>
    <dgm:pt modelId="{2D90F49B-9B56-4C23-92EB-AC75BC4694B4}" type="pres">
      <dgm:prSet presAssocID="{F6EFDDE9-E972-464D-A8A2-172C9398917E}" presName="sibTrans" presStyleCnt="0"/>
      <dgm:spPr/>
    </dgm:pt>
    <dgm:pt modelId="{8A4CA44C-05B0-4D56-9FFC-88F75190739C}" type="pres">
      <dgm:prSet presAssocID="{D2AB3A1F-702D-4D38-B76D-23EBA8AFC8AE}" presName="compNode" presStyleCnt="0"/>
      <dgm:spPr/>
    </dgm:pt>
    <dgm:pt modelId="{40B7AD98-8207-44FB-AEE8-F7DCA15A75AE}" type="pres">
      <dgm:prSet presAssocID="{D2AB3A1F-702D-4D38-B76D-23EBA8AFC8AE}" presName="bgRect" presStyleLbl="bgShp" presStyleIdx="1" presStyleCnt="3"/>
      <dgm:spPr/>
    </dgm:pt>
    <dgm:pt modelId="{5254F134-7F1D-4F56-9DCF-21B578F1E894}" type="pres">
      <dgm:prSet presAssocID="{D2AB3A1F-702D-4D38-B76D-23EBA8AFC8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ip Calendar"/>
        </a:ext>
      </dgm:extLst>
    </dgm:pt>
    <dgm:pt modelId="{369181DF-EBF8-4246-BD14-BC227D45AEC9}" type="pres">
      <dgm:prSet presAssocID="{D2AB3A1F-702D-4D38-B76D-23EBA8AFC8AE}" presName="spaceRect" presStyleCnt="0"/>
      <dgm:spPr/>
    </dgm:pt>
    <dgm:pt modelId="{411CB8E1-A956-4F42-8C1B-CE7C96695650}" type="pres">
      <dgm:prSet presAssocID="{D2AB3A1F-702D-4D38-B76D-23EBA8AFC8AE}" presName="parTx" presStyleLbl="revTx" presStyleIdx="1" presStyleCnt="3">
        <dgm:presLayoutVars>
          <dgm:chMax val="0"/>
          <dgm:chPref val="0"/>
        </dgm:presLayoutVars>
      </dgm:prSet>
      <dgm:spPr/>
    </dgm:pt>
    <dgm:pt modelId="{EA45A863-625B-4B0E-B7FA-8CE6C6D20A6C}" type="pres">
      <dgm:prSet presAssocID="{4E63226B-AAD4-419A-9323-113C06A0D373}" presName="sibTrans" presStyleCnt="0"/>
      <dgm:spPr/>
    </dgm:pt>
    <dgm:pt modelId="{2AFC9AE9-2730-40FB-98FC-2AE3D8124375}" type="pres">
      <dgm:prSet presAssocID="{44BA85AB-BEE5-4745-8247-DA9A64761C63}" presName="compNode" presStyleCnt="0"/>
      <dgm:spPr/>
    </dgm:pt>
    <dgm:pt modelId="{F3604F18-3636-4692-A51B-B3C24460050E}" type="pres">
      <dgm:prSet presAssocID="{44BA85AB-BEE5-4745-8247-DA9A64761C63}" presName="bgRect" presStyleLbl="bgShp" presStyleIdx="2" presStyleCnt="3"/>
      <dgm:spPr/>
    </dgm:pt>
    <dgm:pt modelId="{9D328368-FCDA-4661-9E36-23DDFCF27D24}" type="pres">
      <dgm:prSet presAssocID="{44BA85AB-BEE5-4745-8247-DA9A64761C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B8A1F28D-9C10-4675-BD04-1D2D2D46F164}" type="pres">
      <dgm:prSet presAssocID="{44BA85AB-BEE5-4745-8247-DA9A64761C63}" presName="spaceRect" presStyleCnt="0"/>
      <dgm:spPr/>
    </dgm:pt>
    <dgm:pt modelId="{063F48E8-6D8D-4ABC-B7BE-CE046D9B1F6C}" type="pres">
      <dgm:prSet presAssocID="{44BA85AB-BEE5-4745-8247-DA9A64761C63}" presName="parTx" presStyleLbl="revTx" presStyleIdx="2" presStyleCnt="3">
        <dgm:presLayoutVars>
          <dgm:chMax val="0"/>
          <dgm:chPref val="0"/>
        </dgm:presLayoutVars>
      </dgm:prSet>
      <dgm:spPr/>
    </dgm:pt>
  </dgm:ptLst>
  <dgm:cxnLst>
    <dgm:cxn modelId="{3AC4D606-24AE-40CB-9828-EF3622133E86}" type="presOf" srcId="{FA39AEBA-5790-488F-A2A0-5BBA33025B66}" destId="{78BA44CF-4C24-432A-AE7B-F2A439E9114F}" srcOrd="0" destOrd="0" presId="urn:microsoft.com/office/officeart/2018/2/layout/IconVerticalSolidList"/>
    <dgm:cxn modelId="{C7AE1955-35EA-46B3-AF4E-91F82B2B8866}" type="presOf" srcId="{D2AB3A1F-702D-4D38-B76D-23EBA8AFC8AE}" destId="{411CB8E1-A956-4F42-8C1B-CE7C96695650}" srcOrd="0" destOrd="0" presId="urn:microsoft.com/office/officeart/2018/2/layout/IconVerticalSolidList"/>
    <dgm:cxn modelId="{C785B877-DF46-44CB-B5B5-81281E506A05}" type="presOf" srcId="{44BA85AB-BEE5-4745-8247-DA9A64761C63}" destId="{063F48E8-6D8D-4ABC-B7BE-CE046D9B1F6C}" srcOrd="0" destOrd="0" presId="urn:microsoft.com/office/officeart/2018/2/layout/IconVerticalSolidList"/>
    <dgm:cxn modelId="{E2D8997B-F632-41AF-8696-7A22D3E0AC5E}" type="presOf" srcId="{2107388C-4856-4756-939D-02BCB6BA61E1}" destId="{CA7AF77C-C4EF-4CF7-962A-ED7ABA5841A9}" srcOrd="0" destOrd="0" presId="urn:microsoft.com/office/officeart/2018/2/layout/IconVerticalSolidList"/>
    <dgm:cxn modelId="{99B621AB-2583-48E2-9AD5-DBC5CA826077}" srcId="{FA39AEBA-5790-488F-A2A0-5BBA33025B66}" destId="{D2AB3A1F-702D-4D38-B76D-23EBA8AFC8AE}" srcOrd="1" destOrd="0" parTransId="{AF2CA6B9-6D20-4952-986F-62DDEE3B5DE5}" sibTransId="{4E63226B-AAD4-419A-9323-113C06A0D373}"/>
    <dgm:cxn modelId="{632C76BC-5BDC-46D7-B265-C4BF9A103671}" srcId="{FA39AEBA-5790-488F-A2A0-5BBA33025B66}" destId="{2107388C-4856-4756-939D-02BCB6BA61E1}" srcOrd="0" destOrd="0" parTransId="{1A6F0700-5813-47F3-9E5B-6ED4BCAFF458}" sibTransId="{F6EFDDE9-E972-464D-A8A2-172C9398917E}"/>
    <dgm:cxn modelId="{DE95C5E3-9EF9-4D2B-858F-083C4581896E}" srcId="{FA39AEBA-5790-488F-A2A0-5BBA33025B66}" destId="{44BA85AB-BEE5-4745-8247-DA9A64761C63}" srcOrd="2" destOrd="0" parTransId="{64C3C8C0-1111-412A-8E1E-0E8C75AE584C}" sibTransId="{56E497DB-43A8-4770-8844-B0571D13019F}"/>
    <dgm:cxn modelId="{720E7E4E-481A-4F55-95CB-BC81C48EE22A}" type="presParOf" srcId="{78BA44CF-4C24-432A-AE7B-F2A439E9114F}" destId="{F1F45028-2CEF-4748-8A47-0D0E9E18CBCE}" srcOrd="0" destOrd="0" presId="urn:microsoft.com/office/officeart/2018/2/layout/IconVerticalSolidList"/>
    <dgm:cxn modelId="{15C92952-2FCC-420B-AE8D-DD20075CC1AF}" type="presParOf" srcId="{F1F45028-2CEF-4748-8A47-0D0E9E18CBCE}" destId="{87AC4E4D-1596-4FB1-9193-44ED1F43F61C}" srcOrd="0" destOrd="0" presId="urn:microsoft.com/office/officeart/2018/2/layout/IconVerticalSolidList"/>
    <dgm:cxn modelId="{B777CBAF-E674-4113-B72F-A465861393B6}" type="presParOf" srcId="{F1F45028-2CEF-4748-8A47-0D0E9E18CBCE}" destId="{1B59848D-E61B-4582-B0E0-1F18A65FCB67}" srcOrd="1" destOrd="0" presId="urn:microsoft.com/office/officeart/2018/2/layout/IconVerticalSolidList"/>
    <dgm:cxn modelId="{74F7D79B-0C38-4D7F-905F-EF2C6CC8D609}" type="presParOf" srcId="{F1F45028-2CEF-4748-8A47-0D0E9E18CBCE}" destId="{D8D0F82F-8C6E-470C-B4FE-27F2EF0A90AE}" srcOrd="2" destOrd="0" presId="urn:microsoft.com/office/officeart/2018/2/layout/IconVerticalSolidList"/>
    <dgm:cxn modelId="{B3A97067-32DD-45B9-9C5B-CE02E852C3FB}" type="presParOf" srcId="{F1F45028-2CEF-4748-8A47-0D0E9E18CBCE}" destId="{CA7AF77C-C4EF-4CF7-962A-ED7ABA5841A9}" srcOrd="3" destOrd="0" presId="urn:microsoft.com/office/officeart/2018/2/layout/IconVerticalSolidList"/>
    <dgm:cxn modelId="{6589DD0F-381C-4CC3-8173-15346BC9B2C3}" type="presParOf" srcId="{78BA44CF-4C24-432A-AE7B-F2A439E9114F}" destId="{2D90F49B-9B56-4C23-92EB-AC75BC4694B4}" srcOrd="1" destOrd="0" presId="urn:microsoft.com/office/officeart/2018/2/layout/IconVerticalSolidList"/>
    <dgm:cxn modelId="{17BF67CF-C089-41CF-896E-5314406AD29E}" type="presParOf" srcId="{78BA44CF-4C24-432A-AE7B-F2A439E9114F}" destId="{8A4CA44C-05B0-4D56-9FFC-88F75190739C}" srcOrd="2" destOrd="0" presId="urn:microsoft.com/office/officeart/2018/2/layout/IconVerticalSolidList"/>
    <dgm:cxn modelId="{DB791CD1-0D71-4688-94F4-DA9666EB28EB}" type="presParOf" srcId="{8A4CA44C-05B0-4D56-9FFC-88F75190739C}" destId="{40B7AD98-8207-44FB-AEE8-F7DCA15A75AE}" srcOrd="0" destOrd="0" presId="urn:microsoft.com/office/officeart/2018/2/layout/IconVerticalSolidList"/>
    <dgm:cxn modelId="{35AE46A4-2C20-4E7C-9022-03C335726497}" type="presParOf" srcId="{8A4CA44C-05B0-4D56-9FFC-88F75190739C}" destId="{5254F134-7F1D-4F56-9DCF-21B578F1E894}" srcOrd="1" destOrd="0" presId="urn:microsoft.com/office/officeart/2018/2/layout/IconVerticalSolidList"/>
    <dgm:cxn modelId="{2F6A5707-ED3D-4DD8-8973-99927BF0B5C4}" type="presParOf" srcId="{8A4CA44C-05B0-4D56-9FFC-88F75190739C}" destId="{369181DF-EBF8-4246-BD14-BC227D45AEC9}" srcOrd="2" destOrd="0" presId="urn:microsoft.com/office/officeart/2018/2/layout/IconVerticalSolidList"/>
    <dgm:cxn modelId="{20586884-FDF9-4885-B881-A797CAA70BE7}" type="presParOf" srcId="{8A4CA44C-05B0-4D56-9FFC-88F75190739C}" destId="{411CB8E1-A956-4F42-8C1B-CE7C96695650}" srcOrd="3" destOrd="0" presId="urn:microsoft.com/office/officeart/2018/2/layout/IconVerticalSolidList"/>
    <dgm:cxn modelId="{CB604DB4-9DF1-4D7D-876A-BF7277D22953}" type="presParOf" srcId="{78BA44CF-4C24-432A-AE7B-F2A439E9114F}" destId="{EA45A863-625B-4B0E-B7FA-8CE6C6D20A6C}" srcOrd="3" destOrd="0" presId="urn:microsoft.com/office/officeart/2018/2/layout/IconVerticalSolidList"/>
    <dgm:cxn modelId="{56D194F1-43BD-43ED-B7A9-24B9915332FA}" type="presParOf" srcId="{78BA44CF-4C24-432A-AE7B-F2A439E9114F}" destId="{2AFC9AE9-2730-40FB-98FC-2AE3D8124375}" srcOrd="4" destOrd="0" presId="urn:microsoft.com/office/officeart/2018/2/layout/IconVerticalSolidList"/>
    <dgm:cxn modelId="{DCFCB594-988A-4230-B751-E32936C8386D}" type="presParOf" srcId="{2AFC9AE9-2730-40FB-98FC-2AE3D8124375}" destId="{F3604F18-3636-4692-A51B-B3C24460050E}" srcOrd="0" destOrd="0" presId="urn:microsoft.com/office/officeart/2018/2/layout/IconVerticalSolidList"/>
    <dgm:cxn modelId="{790B58D0-5BD9-4A3A-BC26-F0D2FE51D1E6}" type="presParOf" srcId="{2AFC9AE9-2730-40FB-98FC-2AE3D8124375}" destId="{9D328368-FCDA-4661-9E36-23DDFCF27D24}" srcOrd="1" destOrd="0" presId="urn:microsoft.com/office/officeart/2018/2/layout/IconVerticalSolidList"/>
    <dgm:cxn modelId="{BC4D5FFE-E20D-4064-B8E1-5D9433AA3F49}" type="presParOf" srcId="{2AFC9AE9-2730-40FB-98FC-2AE3D8124375}" destId="{B8A1F28D-9C10-4675-BD04-1D2D2D46F164}" srcOrd="2" destOrd="0" presId="urn:microsoft.com/office/officeart/2018/2/layout/IconVerticalSolidList"/>
    <dgm:cxn modelId="{F21939A6-8B82-4049-BA71-76DB1618B797}" type="presParOf" srcId="{2AFC9AE9-2730-40FB-98FC-2AE3D8124375}" destId="{063F48E8-6D8D-4ABC-B7BE-CE046D9B1F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C4E4D-1596-4FB1-9193-44ED1F43F61C}">
      <dsp:nvSpPr>
        <dsp:cNvPr id="0" name=""/>
        <dsp:cNvSpPr/>
      </dsp:nvSpPr>
      <dsp:spPr>
        <a:xfrm>
          <a:off x="0" y="407"/>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9848D-E61B-4582-B0E0-1F18A65FCB67}">
      <dsp:nvSpPr>
        <dsp:cNvPr id="0" name=""/>
        <dsp:cNvSpPr/>
      </dsp:nvSpPr>
      <dsp:spPr>
        <a:xfrm>
          <a:off x="288442" y="214951"/>
          <a:ext cx="524440" cy="5244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AF77C-C4EF-4CF7-962A-ED7ABA5841A9}">
      <dsp:nvSpPr>
        <dsp:cNvPr id="0" name=""/>
        <dsp:cNvSpPr/>
      </dsp:nvSpPr>
      <dsp:spPr>
        <a:xfrm>
          <a:off x="1101325" y="407"/>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Word Count: 3750 +/-10%</a:t>
          </a:r>
          <a:endParaRPr lang="en-US" sz="2500" kern="1200" dirty="0"/>
        </a:p>
      </dsp:txBody>
      <dsp:txXfrm>
        <a:off x="1101325" y="407"/>
        <a:ext cx="9033274" cy="953528"/>
      </dsp:txXfrm>
    </dsp:sp>
    <dsp:sp modelId="{40B7AD98-8207-44FB-AEE8-F7DCA15A75AE}">
      <dsp:nvSpPr>
        <dsp:cNvPr id="0" name=""/>
        <dsp:cNvSpPr/>
      </dsp:nvSpPr>
      <dsp:spPr>
        <a:xfrm>
          <a:off x="0" y="1192318"/>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4F134-7F1D-4F56-9DCF-21B578F1E894}">
      <dsp:nvSpPr>
        <dsp:cNvPr id="0" name=""/>
        <dsp:cNvSpPr/>
      </dsp:nvSpPr>
      <dsp:spPr>
        <a:xfrm>
          <a:off x="288442" y="1406862"/>
          <a:ext cx="524440" cy="5244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1CB8E1-A956-4F42-8C1B-CE7C96695650}">
      <dsp:nvSpPr>
        <dsp:cNvPr id="0" name=""/>
        <dsp:cNvSpPr/>
      </dsp:nvSpPr>
      <dsp:spPr>
        <a:xfrm>
          <a:off x="1101325" y="1192318"/>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Submission Date: Friday 8</a:t>
          </a:r>
          <a:r>
            <a:rPr lang="en-GB" sz="2500" kern="1200" baseline="30000" dirty="0"/>
            <a:t>th</a:t>
          </a:r>
          <a:r>
            <a:rPr lang="en-GB" sz="2500" kern="1200" dirty="0"/>
            <a:t> November 2024 23:59hrs</a:t>
          </a:r>
          <a:endParaRPr lang="en-US" sz="2500" kern="1200" dirty="0"/>
        </a:p>
      </dsp:txBody>
      <dsp:txXfrm>
        <a:off x="1101325" y="1192318"/>
        <a:ext cx="9033274" cy="953528"/>
      </dsp:txXfrm>
    </dsp:sp>
    <dsp:sp modelId="{F3604F18-3636-4692-A51B-B3C24460050E}">
      <dsp:nvSpPr>
        <dsp:cNvPr id="0" name=""/>
        <dsp:cNvSpPr/>
      </dsp:nvSpPr>
      <dsp:spPr>
        <a:xfrm>
          <a:off x="0" y="2384229"/>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28368-FCDA-4661-9E36-23DDFCF27D24}">
      <dsp:nvSpPr>
        <dsp:cNvPr id="0" name=""/>
        <dsp:cNvSpPr/>
      </dsp:nvSpPr>
      <dsp:spPr>
        <a:xfrm>
          <a:off x="288442" y="2598773"/>
          <a:ext cx="524440" cy="5244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3F48E8-6D8D-4ABC-B7BE-CE046D9B1F6C}">
      <dsp:nvSpPr>
        <dsp:cNvPr id="0" name=""/>
        <dsp:cNvSpPr/>
      </dsp:nvSpPr>
      <dsp:spPr>
        <a:xfrm>
          <a:off x="1101325" y="2384229"/>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Feedback Date: Friday 6</a:t>
          </a:r>
          <a:r>
            <a:rPr lang="en-GB" sz="2500" kern="1200" baseline="30000" dirty="0"/>
            <a:t>st</a:t>
          </a:r>
          <a:r>
            <a:rPr lang="en-GB" sz="2500" kern="1200" dirty="0"/>
            <a:t> December 2024 09:00hrs</a:t>
          </a:r>
          <a:endParaRPr lang="en-US" sz="2500" kern="1200" dirty="0"/>
        </a:p>
      </dsp:txBody>
      <dsp:txXfrm>
        <a:off x="1101325" y="2384229"/>
        <a:ext cx="9033274" cy="953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9/30/24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43672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2240428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2733008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1443034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4071335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218065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3662707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1121667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606698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11</a:t>
            </a:fld>
            <a:endParaRPr lang="en-US"/>
          </a:p>
        </p:txBody>
      </p:sp>
    </p:spTree>
    <p:extLst>
      <p:ext uri="{BB962C8B-B14F-4D97-AF65-F5344CB8AC3E}">
        <p14:creationId xmlns:p14="http://schemas.microsoft.com/office/powerpoint/2010/main" val="2347721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3884632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13</a:t>
            </a:fld>
            <a:endParaRPr lang="en-US"/>
          </a:p>
        </p:txBody>
      </p:sp>
    </p:spTree>
    <p:extLst>
      <p:ext uri="{BB962C8B-B14F-4D97-AF65-F5344CB8AC3E}">
        <p14:creationId xmlns:p14="http://schemas.microsoft.com/office/powerpoint/2010/main" val="2239189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 study by Alex P. Schmid and Albert J. </a:t>
            </a:r>
            <a:r>
              <a:rPr lang="en-GB" b="0" i="0" u="none" strike="noStrike" dirty="0" err="1">
                <a:solidFill>
                  <a:srgbClr val="000000"/>
                </a:solidFill>
                <a:effectLst/>
              </a:rPr>
              <a:t>Jongman</a:t>
            </a:r>
            <a:r>
              <a:rPr lang="en-GB" b="0" i="0" u="none" strike="noStrike" dirty="0">
                <a:solidFill>
                  <a:srgbClr val="000000"/>
                </a:solidFill>
                <a:effectLst/>
              </a:rPr>
              <a:t> (1988), </a:t>
            </a:r>
            <a:r>
              <a:rPr lang="en-GB" b="0" i="1" u="none" strike="noStrike" dirty="0">
                <a:solidFill>
                  <a:srgbClr val="000000"/>
                </a:solidFill>
                <a:effectLst/>
              </a:rPr>
              <a:t>Political Terrorism: A New Guide to Actors, Authors, Concepts, Data Bases, Theories, and Literature</a:t>
            </a:r>
            <a:r>
              <a:rPr lang="en-GB" b="0" i="0" u="none" strike="noStrike" dirty="0">
                <a:solidFill>
                  <a:srgbClr val="000000"/>
                </a:solidFill>
                <a:effectLst/>
              </a:rPr>
              <a:t>, is a comprehensive and influential work on the concept and definitions of terrorism. </a:t>
            </a:r>
          </a:p>
          <a:p>
            <a:pPr algn="l"/>
            <a:endParaRPr lang="en-GB" b="0" i="0" u="none" strike="noStrike" dirty="0">
              <a:solidFill>
                <a:srgbClr val="000000"/>
              </a:solidFill>
              <a:effectLst/>
            </a:endParaRPr>
          </a:p>
          <a:p>
            <a:pPr algn="l"/>
            <a:r>
              <a:rPr lang="en-GB" b="0" i="0" u="none" strike="noStrike" dirty="0">
                <a:solidFill>
                  <a:srgbClr val="000000"/>
                </a:solidFill>
                <a:effectLst/>
              </a:rPr>
              <a:t>One of the most notable aspects of their study is the analysis of over 100 definitions of terrorism, drawn from a wide range of sources, including academic, governmental, and legal documents.</a:t>
            </a:r>
          </a:p>
          <a:p>
            <a:pPr algn="l"/>
            <a:endParaRPr lang="en-GB" b="0" i="0" u="none" strike="noStrike" dirty="0">
              <a:solidFill>
                <a:srgbClr val="000000"/>
              </a:solidFill>
              <a:effectLst/>
            </a:endParaRPr>
          </a:p>
          <a:p>
            <a:pPr algn="l"/>
            <a:r>
              <a:rPr lang="en-GB" b="0" i="0" u="none" strike="noStrike" dirty="0">
                <a:solidFill>
                  <a:srgbClr val="000000"/>
                </a:solidFill>
                <a:effectLst/>
              </a:rPr>
              <a:t>Schmid and </a:t>
            </a:r>
            <a:r>
              <a:rPr lang="en-GB" b="0" i="0" u="none" strike="noStrike" dirty="0" err="1">
                <a:solidFill>
                  <a:srgbClr val="000000"/>
                </a:solidFill>
                <a:effectLst/>
              </a:rPr>
              <a:t>Jongman</a:t>
            </a:r>
            <a:r>
              <a:rPr lang="en-GB" b="0" i="0" u="none" strike="noStrike" dirty="0">
                <a:solidFill>
                  <a:srgbClr val="000000"/>
                </a:solidFill>
                <a:effectLst/>
              </a:rPr>
              <a:t> identified several key elements that frequently appear in definitions of terrorism. Their findings highlighted that there is no universally accepted definition of terrorism, but some common themes recur in most definitions:</a:t>
            </a:r>
          </a:p>
          <a:p>
            <a:pPr algn="l"/>
            <a:endParaRPr lang="en-GB" b="0" i="0" u="none" strike="noStrike" dirty="0">
              <a:solidFill>
                <a:srgbClr val="000000"/>
              </a:solidFill>
              <a:effectLst/>
            </a:endParaRPr>
          </a:p>
          <a:p>
            <a:pPr algn="l">
              <a:buFont typeface="+mj-lt"/>
              <a:buAutoNum type="arabicPeriod"/>
            </a:pPr>
            <a:r>
              <a:rPr lang="en-GB" b="1" i="0" u="none" strike="noStrike" dirty="0">
                <a:solidFill>
                  <a:srgbClr val="000000"/>
                </a:solidFill>
                <a:effectLst/>
              </a:rPr>
              <a:t>Violence</a:t>
            </a:r>
            <a:r>
              <a:rPr lang="en-GB" b="0" i="0" u="none" strike="noStrike" dirty="0">
                <a:solidFill>
                  <a:srgbClr val="000000"/>
                </a:solidFill>
                <a:effectLst/>
              </a:rPr>
              <a:t>: Almost all definitions of terrorism involve the use or threat of violence. This is a central element that differentiates terrorism from other forms of protest or dissent.</a:t>
            </a:r>
          </a:p>
          <a:p>
            <a:pPr algn="l">
              <a:buFont typeface="+mj-lt"/>
              <a:buAutoNum type="arabicPeriod"/>
            </a:pPr>
            <a:r>
              <a:rPr lang="en-GB" b="1" i="0" u="none" strike="noStrike" dirty="0">
                <a:solidFill>
                  <a:srgbClr val="000000"/>
                </a:solidFill>
                <a:effectLst/>
              </a:rPr>
              <a:t>Political Goals</a:t>
            </a:r>
            <a:r>
              <a:rPr lang="en-GB" b="0" i="0" u="none" strike="noStrike" dirty="0">
                <a:solidFill>
                  <a:srgbClr val="000000"/>
                </a:solidFill>
                <a:effectLst/>
              </a:rPr>
              <a:t>: Terrorism is almost always connected to political objectives. The violent acts are typically aimed at changing or influencing political structures or policies.</a:t>
            </a:r>
          </a:p>
          <a:p>
            <a:pPr algn="l">
              <a:buFont typeface="+mj-lt"/>
              <a:buAutoNum type="arabicPeriod"/>
            </a:pPr>
            <a:r>
              <a:rPr lang="en-GB" b="1" i="0" u="none" strike="noStrike" dirty="0">
                <a:solidFill>
                  <a:srgbClr val="000000"/>
                </a:solidFill>
                <a:effectLst/>
              </a:rPr>
              <a:t>Psychological Impact</a:t>
            </a:r>
            <a:r>
              <a:rPr lang="en-GB" b="0" i="0" u="none" strike="noStrike" dirty="0">
                <a:solidFill>
                  <a:srgbClr val="000000"/>
                </a:solidFill>
                <a:effectLst/>
              </a:rPr>
              <a:t>: The psychological aspect is also a major component, with terrorists seeking to </a:t>
            </a:r>
            <a:r>
              <a:rPr lang="en-GB" b="0" i="0" u="none" strike="noStrike" dirty="0" err="1">
                <a:solidFill>
                  <a:srgbClr val="000000"/>
                </a:solidFill>
                <a:effectLst/>
              </a:rPr>
              <a:t>instill</a:t>
            </a:r>
            <a:r>
              <a:rPr lang="en-GB" b="0" i="0" u="none" strike="noStrike" dirty="0">
                <a:solidFill>
                  <a:srgbClr val="000000"/>
                </a:solidFill>
                <a:effectLst/>
              </a:rPr>
              <a:t> fear, not only in the immediate victims but in a broader audience. Terrorism, therefore, has a communicative function, aiming to send a message beyond the immediate act of violence.</a:t>
            </a:r>
          </a:p>
          <a:p>
            <a:pPr algn="l">
              <a:buFont typeface="+mj-lt"/>
              <a:buAutoNum type="arabicPeriod"/>
            </a:pPr>
            <a:r>
              <a:rPr lang="en-GB" b="1" i="0" u="none" strike="noStrike" dirty="0">
                <a:solidFill>
                  <a:srgbClr val="000000"/>
                </a:solidFill>
                <a:effectLst/>
              </a:rPr>
              <a:t>Targeting Noncombatants</a:t>
            </a:r>
            <a:r>
              <a:rPr lang="en-GB" b="0" i="0" u="none" strike="noStrike" dirty="0">
                <a:solidFill>
                  <a:srgbClr val="000000"/>
                </a:solidFill>
                <a:effectLst/>
              </a:rPr>
              <a:t>: Another recurring element in the definitions </a:t>
            </a:r>
            <a:r>
              <a:rPr lang="en-GB" b="0" i="0" u="none" strike="noStrike" dirty="0" err="1">
                <a:solidFill>
                  <a:srgbClr val="000000"/>
                </a:solidFill>
                <a:effectLst/>
              </a:rPr>
              <a:t>analyzed</a:t>
            </a:r>
            <a:r>
              <a:rPr lang="en-GB" b="0" i="0" u="none" strike="noStrike" dirty="0">
                <a:solidFill>
                  <a:srgbClr val="000000"/>
                </a:solidFill>
                <a:effectLst/>
              </a:rPr>
              <a:t> by Schmid and </a:t>
            </a:r>
            <a:r>
              <a:rPr lang="en-GB" b="0" i="0" u="none" strike="noStrike" dirty="0" err="1">
                <a:solidFill>
                  <a:srgbClr val="000000"/>
                </a:solidFill>
                <a:effectLst/>
              </a:rPr>
              <a:t>Jongman</a:t>
            </a:r>
            <a:r>
              <a:rPr lang="en-GB" b="0" i="0" u="none" strike="noStrike" dirty="0">
                <a:solidFill>
                  <a:srgbClr val="000000"/>
                </a:solidFill>
                <a:effectLst/>
              </a:rPr>
              <a:t> is that terrorist acts often involve attacks on civilians or noncombatants, making them distinct from conventional military operations.</a:t>
            </a:r>
          </a:p>
          <a:p>
            <a:pPr algn="l">
              <a:buFont typeface="+mj-lt"/>
              <a:buAutoNum type="arabicPeriod"/>
            </a:pPr>
            <a:r>
              <a:rPr lang="en-GB" b="1" i="0" u="none" strike="noStrike" dirty="0">
                <a:solidFill>
                  <a:srgbClr val="000000"/>
                </a:solidFill>
                <a:effectLst/>
              </a:rPr>
              <a:t>Coercion</a:t>
            </a:r>
            <a:r>
              <a:rPr lang="en-GB" b="0" i="0" u="none" strike="noStrike" dirty="0">
                <a:solidFill>
                  <a:srgbClr val="000000"/>
                </a:solidFill>
                <a:effectLst/>
              </a:rPr>
              <a:t>: Many definitions emphasize that terrorism seeks to coerce a government or society into taking certain actions by creating a climate of fear.</a:t>
            </a:r>
          </a:p>
          <a:p>
            <a:pPr algn="l">
              <a:buFont typeface="+mj-lt"/>
              <a:buAutoNum type="arabicPeriod"/>
            </a:pPr>
            <a:r>
              <a:rPr lang="en-GB" b="1" i="0" u="none" strike="noStrike" dirty="0">
                <a:solidFill>
                  <a:srgbClr val="000000"/>
                </a:solidFill>
                <a:effectLst/>
              </a:rPr>
              <a:t>Illegality and Criminality</a:t>
            </a:r>
            <a:r>
              <a:rPr lang="en-GB" b="0" i="0" u="none" strike="noStrike" dirty="0">
                <a:solidFill>
                  <a:srgbClr val="000000"/>
                </a:solidFill>
                <a:effectLst/>
              </a:rPr>
              <a:t>: Finally, there is often an emphasis on the unlawful nature of terrorism, as it involves acts that contravene national or international law.</a:t>
            </a:r>
          </a:p>
          <a:p>
            <a:pPr algn="l">
              <a:buFont typeface="+mj-lt"/>
              <a:buAutoNum type="arabicPeriod"/>
            </a:pPr>
            <a:endParaRPr lang="en-GB" b="0" i="0" u="none" strike="noStrike" dirty="0">
              <a:solidFill>
                <a:srgbClr val="000000"/>
              </a:solidFill>
              <a:effectLst/>
            </a:endParaRPr>
          </a:p>
          <a:p>
            <a:pPr algn="l"/>
            <a:r>
              <a:rPr lang="en-GB" b="0" i="0" u="none" strike="noStrike" dirty="0">
                <a:solidFill>
                  <a:srgbClr val="000000"/>
                </a:solidFill>
                <a:effectLst/>
              </a:rPr>
              <a:t>Schmid and </a:t>
            </a:r>
            <a:r>
              <a:rPr lang="en-GB" b="0" i="0" u="none" strike="noStrike" dirty="0" err="1">
                <a:solidFill>
                  <a:srgbClr val="000000"/>
                </a:solidFill>
                <a:effectLst/>
              </a:rPr>
              <a:t>Jongman’s</a:t>
            </a:r>
            <a:r>
              <a:rPr lang="en-GB" b="0" i="0" u="none" strike="noStrike" dirty="0">
                <a:solidFill>
                  <a:srgbClr val="000000"/>
                </a:solidFill>
                <a:effectLst/>
              </a:rPr>
              <a:t> study is crucial in demonstrating the complexity of defining terrorism and the difficulties in achieving consensus on a single definition, given its multi-faceted nature. The lack of a universal definition has implications for both academic study and counterterrorism policy, as different stakeholders may interpret acts of terrorism differently depending on their own criteria and perspectives.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872070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Definition of Terrorism:</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Terrorism is a complex and multifaceted concept that lacks a universally agreed-upon definition due to its political, ideological, and subjective nature. However, there are common elements that many definitions share: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 Terrorism involves the use of violence, threats, or intimidation to create fear and coerce individuals, groups, or governments into taking certain actions or adhering to specific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 Terrorist acts are often driven by political, religious, or ideological motivations. These motivations can range from separatism and nationalism to religious extremism and revolutionary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 One of the main goals of terrorism is to spread fear and panic within a population or a specific target group. This fear is intended to influence behaviour or policies.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Targets and Victims: Terrorist acts typically target civilians, non-combatants, and symbols of authority to maximize psychological impact. However, they can also target government facilities, infrastructure, or military personnel.</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Non-State Actors: While states can engage in acts of violence, terrorism is primarily associated with non-state actors, such as extremist groups or individuals.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15</a:t>
            </a:fld>
            <a:endParaRPr lang="en-US"/>
          </a:p>
        </p:txBody>
      </p:sp>
    </p:spTree>
    <p:extLst>
      <p:ext uri="{BB962C8B-B14F-4D97-AF65-F5344CB8AC3E}">
        <p14:creationId xmlns:p14="http://schemas.microsoft.com/office/powerpoint/2010/main" val="2932106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emphasise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labelled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labelling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self-defence in another. For example, some individuals or groups labelled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Terrorism Act 2000 is a piece of legislation in the United Kingdom that was enacted to address the growing threat of terrorism and to provide law enforcement agencies with enhanced powers to combat terrorism. It was introduced in response to several factors and events that highlighted the need for updated and comprehensive counterterrorism legislation:</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Rising Global Terrorism:</a:t>
            </a:r>
            <a:r>
              <a:rPr lang="en-GB" b="0" i="0" u="none" strike="noStrike" dirty="0">
                <a:solidFill>
                  <a:srgbClr val="374151"/>
                </a:solidFill>
                <a:effectLst/>
                <a:latin typeface="Söhne"/>
              </a:rPr>
              <a:t> In the late 20th century and early 21st century, terrorism became a significant global concern. High-profile attacks such as the 1998 U.S. embassy bombings in Kenya and Tanzania and the 9/11 attacks in the United States underscored the need for countries to strengthen their legal frameworks to counter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Obligations:</a:t>
            </a:r>
            <a:r>
              <a:rPr lang="en-GB" b="0" i="0" u="none" strike="noStrike" dirty="0">
                <a:solidFill>
                  <a:srgbClr val="374151"/>
                </a:solidFill>
                <a:effectLst/>
                <a:latin typeface="Söhne"/>
              </a:rPr>
              <a:t> The United Kingdom, like many other countries, is a signatory to various international conventions and agreements aimed at combating terrorism. These agreements, including United Nations Security Council resolutions, required member states to take specific measures to combat terrorism and its financing.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Domestic Threats:</a:t>
            </a:r>
            <a:r>
              <a:rPr lang="en-GB" b="0" i="0" u="none" strike="noStrike" dirty="0">
                <a:solidFill>
                  <a:srgbClr val="374151"/>
                </a:solidFill>
                <a:effectLst/>
                <a:latin typeface="Söhne"/>
              </a:rPr>
              <a:t> The UK faced its own challenges with terrorism. The Irish Republican Army (IRA) had been involved in a long-running conflict in Northern Ireland, and there were concerns about the potential for international terrorist groups to operate within the country.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Gaps:</a:t>
            </a:r>
            <a:r>
              <a:rPr lang="en-GB" b="0" i="0" u="none" strike="noStrike" dirty="0">
                <a:solidFill>
                  <a:srgbClr val="374151"/>
                </a:solidFill>
                <a:effectLst/>
                <a:latin typeface="Söhne"/>
              </a:rPr>
              <a:t> Prior to the Terrorism Act 2000, the UK had several counterterrorism laws, but they were seen as fragmented and inadequate to address the evolving nature of terrorism. The new legislation aimed to consolidate and modernize these laws.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provisions and objectives of the Terrorism Act 2000 include: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Defining Terrorism:</a:t>
            </a:r>
            <a:r>
              <a:rPr lang="en-GB" b="0" i="0" u="none" strike="noStrike" dirty="0">
                <a:solidFill>
                  <a:srgbClr val="374151"/>
                </a:solidFill>
                <a:effectLst/>
                <a:latin typeface="Söhne"/>
              </a:rPr>
              <a:t> The act provided a legal definition of terrorism, which was essential for law enforcement to identify and prosecute terrorists effectively.</a:t>
            </a:r>
          </a:p>
          <a:p>
            <a:pPr algn="l">
              <a:buFont typeface="Arial" panose="020B0604020202020204" pitchFamily="34" charset="0"/>
              <a:buChar char="•"/>
            </a:pPr>
            <a:r>
              <a:rPr lang="en-GB" b="1" i="0" u="none" strike="noStrike" dirty="0">
                <a:solidFill>
                  <a:srgbClr val="374151"/>
                </a:solidFill>
                <a:effectLst/>
                <a:latin typeface="Söhne"/>
              </a:rPr>
              <a:t>Preventative Detention:</a:t>
            </a:r>
            <a:r>
              <a:rPr lang="en-GB" b="0" i="0" u="none" strike="noStrike" dirty="0">
                <a:solidFill>
                  <a:srgbClr val="374151"/>
                </a:solidFill>
                <a:effectLst/>
                <a:latin typeface="Söhne"/>
              </a:rPr>
              <a:t> It granted law enforcement agencies the authority to detain suspects without charge for up to seven days, subject to judicial oversight, in cases involving national security concerns.</a:t>
            </a:r>
          </a:p>
          <a:p>
            <a:pPr algn="l">
              <a:buFont typeface="Arial" panose="020B0604020202020204" pitchFamily="34" charset="0"/>
              <a:buChar char="•"/>
            </a:pPr>
            <a:r>
              <a:rPr lang="en-GB" b="1" i="0" u="none" strike="noStrike" dirty="0">
                <a:solidFill>
                  <a:srgbClr val="374151"/>
                </a:solidFill>
                <a:effectLst/>
                <a:latin typeface="Söhne"/>
              </a:rPr>
              <a:t>Stop and Search Powers:</a:t>
            </a:r>
            <a:r>
              <a:rPr lang="en-GB" b="0" i="0" u="none" strike="noStrike" dirty="0">
                <a:solidFill>
                  <a:srgbClr val="374151"/>
                </a:solidFill>
                <a:effectLst/>
                <a:latin typeface="Söhne"/>
              </a:rPr>
              <a:t> The act expanded stop and search powers for the police in designated areas, allowing them to search individuals and vehicles without requiring reasonable suspicion in certain circumstances.</a:t>
            </a:r>
          </a:p>
          <a:p>
            <a:pPr algn="l">
              <a:buFont typeface="Arial" panose="020B0604020202020204" pitchFamily="34" charset="0"/>
              <a:buChar char="•"/>
            </a:pPr>
            <a:r>
              <a:rPr lang="en-GB" b="1" i="0" u="none" strike="noStrike" dirty="0">
                <a:solidFill>
                  <a:srgbClr val="374151"/>
                </a:solidFill>
                <a:effectLst/>
                <a:latin typeface="Söhne"/>
              </a:rPr>
              <a:t>Criminalization of Terrorism-Related Activities:</a:t>
            </a:r>
            <a:r>
              <a:rPr lang="en-GB" b="0" i="0" u="none" strike="noStrike" dirty="0">
                <a:solidFill>
                  <a:srgbClr val="374151"/>
                </a:solidFill>
                <a:effectLst/>
                <a:latin typeface="Söhne"/>
              </a:rPr>
              <a:t> The legislation made it an offense to be a member of a terrorist organization, engage in fundraising for terrorist purposes, and possess materials useful for terrorism.</a:t>
            </a:r>
          </a:p>
          <a:p>
            <a:pPr algn="l">
              <a:buFont typeface="Arial" panose="020B0604020202020204" pitchFamily="34" charset="0"/>
              <a:buChar char="•"/>
            </a:pPr>
            <a:r>
              <a:rPr lang="en-GB" b="1" i="0" u="none" strike="noStrike" dirty="0">
                <a:solidFill>
                  <a:srgbClr val="374151"/>
                </a:solidFill>
                <a:effectLst/>
                <a:latin typeface="Söhne"/>
              </a:rPr>
              <a:t>Financial Measures:</a:t>
            </a:r>
            <a:r>
              <a:rPr lang="en-GB" b="0" i="0" u="none" strike="noStrike" dirty="0">
                <a:solidFill>
                  <a:srgbClr val="374151"/>
                </a:solidFill>
                <a:effectLst/>
                <a:latin typeface="Söhne"/>
              </a:rPr>
              <a:t> The act included measures to freeze assets and restrict the financial resources of individuals and organizations involved in terrorism.</a:t>
            </a:r>
          </a:p>
          <a:p>
            <a:pPr algn="l">
              <a:buFont typeface="Arial" panose="020B0604020202020204" pitchFamily="34" charset="0"/>
              <a:buChar char="•"/>
            </a:pPr>
            <a:r>
              <a:rPr lang="en-GB" b="1" i="0" u="none" strike="noStrike" dirty="0">
                <a:solidFill>
                  <a:srgbClr val="374151"/>
                </a:solidFill>
                <a:effectLst/>
                <a:latin typeface="Söhne"/>
              </a:rPr>
              <a:t>Expulsion of Foreign Terrorist Suspects:</a:t>
            </a:r>
            <a:r>
              <a:rPr lang="en-GB" b="0" i="0" u="none" strike="noStrike" dirty="0">
                <a:solidFill>
                  <a:srgbClr val="374151"/>
                </a:solidFill>
                <a:effectLst/>
                <a:latin typeface="Söhne"/>
              </a:rPr>
              <a:t> It enabled the deportation of foreign nationals involved in terrorism.</a:t>
            </a:r>
          </a:p>
          <a:p>
            <a:pPr algn="l"/>
            <a:r>
              <a:rPr lang="en-GB" b="0" i="0" u="none" strike="noStrike" dirty="0">
                <a:solidFill>
                  <a:srgbClr val="374151"/>
                </a:solidFill>
                <a:effectLst/>
                <a:latin typeface="Söhne"/>
              </a:rPr>
              <a:t>The Terrorism Act 2000 has been subsequently amended and supplemented by other counterterrorism legislation in the UK to address emerging threats and challenges. It reflects the UK government's commitment to combating terrorism while safeguarding national security and human rights, although some of its provisions have been subject to criticism and legal challenges related to civil liberties and due process.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2685686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Defining terrorism is challenging for several reasons, primarily due to its complex and multifaceted nature. Here are some of the key reasons why defining terrorism is difficult: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Terrorism is a subjective concept, and what one person or group considers terrorism, another might perceive as a legitimate form of resistance,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or freedom fighting. This subjectivity can lead to varying definitions and interpretations based on political, cultural, and historical contexts.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Manipulation:</a:t>
            </a:r>
            <a:r>
              <a:rPr lang="en-GB" b="0" i="0" u="none" strike="noStrike" dirty="0">
                <a:solidFill>
                  <a:srgbClr val="374151"/>
                </a:solidFill>
                <a:effectLst/>
                <a:latin typeface="Söhne"/>
              </a:rPr>
              <a:t> The term "terrorism" can be politically manipulated for various purposes, such as delegitimizing political opponents or justifying military actions. Governments and organizations sometimes label their adversaries as terrorists to advance their own agendas.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Changing Tactics:</a:t>
            </a:r>
            <a:r>
              <a:rPr lang="en-GB" b="0" i="0" u="none" strike="noStrike" dirty="0">
                <a:solidFill>
                  <a:srgbClr val="374151"/>
                </a:solidFill>
                <a:effectLst/>
                <a:latin typeface="Söhne"/>
              </a:rPr>
              <a:t> Terrorism is not limited to one particular set of tactics or methods. It evolves over time as terrorists adapt to new technologies and strategies. This adaptability makes it challenging to create a static definition that encompasses all potential tactics and methods.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Diverse Motivations:</a:t>
            </a:r>
            <a:r>
              <a:rPr lang="en-GB" b="0" i="0" u="none" strike="noStrike" dirty="0">
                <a:solidFill>
                  <a:srgbClr val="374151"/>
                </a:solidFill>
                <a:effectLst/>
                <a:latin typeface="Söhne"/>
              </a:rPr>
              <a:t> Terrorism can be driven by a wide range of motivations, including political, religious, ideological, ethnic, or economic factors. This diversity of motivations complicates efforts to create a one-size-fits-all definition.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and Ethical Implications:</a:t>
            </a:r>
            <a:r>
              <a:rPr lang="en-GB" b="0" i="0" u="none" strike="noStrike" dirty="0">
                <a:solidFill>
                  <a:srgbClr val="374151"/>
                </a:solidFill>
                <a:effectLst/>
                <a:latin typeface="Söhne"/>
              </a:rPr>
              <a:t> Crafting a precise definition of terrorism has legal and ethical implications. Determining who is a terrorist and what constitutes a terrorist act can affect issues like the use of force, human rights, and international law.</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Different Perspectives:</a:t>
            </a:r>
            <a:r>
              <a:rPr lang="en-GB" b="0" i="0" u="none" strike="noStrike" dirty="0">
                <a:solidFill>
                  <a:srgbClr val="374151"/>
                </a:solidFill>
                <a:effectLst/>
                <a:latin typeface="Söhne"/>
              </a:rPr>
              <a:t> Different stakeholders, such as governments, international organizations, academics, and civil society groups, may have their own definitions and criteria for terrorism. These diverse perspectives can lead to disagreements and debates over the term's meaning.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Global Variability:</a:t>
            </a:r>
            <a:r>
              <a:rPr lang="en-GB" b="0" i="0" u="none" strike="noStrike" dirty="0">
                <a:solidFill>
                  <a:srgbClr val="374151"/>
                </a:solidFill>
                <a:effectLst/>
                <a:latin typeface="Söhne"/>
              </a:rPr>
              <a:t> Terrorism varies from one region to another. What is considered terrorism in one part of the world may not be perceived as such in another. Cultural, historical, and geopolitical factors play a significant role in shaping these differences.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Legitimate Grievances:</a:t>
            </a:r>
            <a:r>
              <a:rPr lang="en-GB" b="0" i="0" u="none" strike="noStrike" dirty="0">
                <a:solidFill>
                  <a:srgbClr val="374151"/>
                </a:solidFill>
                <a:effectLst/>
                <a:latin typeface="Söhne"/>
              </a:rPr>
              <a:t> In some cases, terrorist groups may have legitimate grievances, such as seeking independence, autonomy, or justice for historical injustices. This complicates the moral and ethical judgment of their actions.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Complexity of Modern Conflict:</a:t>
            </a:r>
            <a:r>
              <a:rPr lang="en-GB" b="0" i="0" u="none" strike="noStrike" dirty="0">
                <a:solidFill>
                  <a:srgbClr val="374151"/>
                </a:solidFill>
                <a:effectLst/>
                <a:latin typeface="Söhne"/>
              </a:rPr>
              <a:t> In modern conflicts, the line between combatants and non-combatants can be blurred, making it difficult to distinguish between acts of terrorism and acts of war or insurgency.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Language:</a:t>
            </a:r>
            <a:r>
              <a:rPr lang="en-GB" b="0" i="0" u="none" strike="noStrike" dirty="0">
                <a:solidFill>
                  <a:srgbClr val="374151"/>
                </a:solidFill>
                <a:effectLst/>
                <a:latin typeface="Söhne"/>
              </a:rPr>
              <a:t> The language and terminology used to describe terrorism can change over time as society and politics evolve. New terms and concepts may emerge, further complicating the definition.</a:t>
            </a:r>
          </a:p>
          <a:p>
            <a:pPr algn="l"/>
            <a:r>
              <a:rPr lang="en-GB" b="0" i="0" u="none" strike="noStrike" dirty="0">
                <a:solidFill>
                  <a:srgbClr val="374151"/>
                </a:solidFill>
                <a:effectLst/>
                <a:latin typeface="Söhne"/>
              </a:rPr>
              <a:t>Because of these challenges, there is no universally accepted definition of terrorism. International bodies, such as the United Nations, have attempted to create definitions, but achieving consensus remains difficult. The lack of a clear and universally accepted definition underscores the complexity and sensitivity of the issue of terrorism and the ongoing debates surrounding it.</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18</a:t>
            </a:fld>
            <a:endParaRPr lang="en-US"/>
          </a:p>
        </p:txBody>
      </p:sp>
    </p:spTree>
    <p:extLst>
      <p:ext uri="{BB962C8B-B14F-4D97-AF65-F5344CB8AC3E}">
        <p14:creationId xmlns:p14="http://schemas.microsoft.com/office/powerpoint/2010/main" val="4242947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Definitions of terrorism can indeed change when viewed through different lenses, such as legal, academic, and political perspectives. Here's how definitions may vary through each of these lenses:</a:t>
            </a:r>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22942307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r>
              <a:rPr lang="en-GB" b="1" i="0" u="none" strike="noStrike" dirty="0">
                <a:solidFill>
                  <a:srgbClr val="374151"/>
                </a:solidFill>
                <a:effectLst/>
                <a:latin typeface="Söhne"/>
              </a:rPr>
              <a:t>Legal Perspective:</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Precise Legal Definitions:</a:t>
            </a:r>
            <a:r>
              <a:rPr lang="en-GB" b="0" i="0" u="none" strike="noStrike" dirty="0">
                <a:solidFill>
                  <a:srgbClr val="374151"/>
                </a:solidFill>
                <a:effectLst/>
                <a:latin typeface="Söhne"/>
              </a:rPr>
              <a:t> From a legal standpoint, definitions of terrorism tend to be more precise and technical. Many countries have specific legal definitions of terrorism within their criminal codes. These definitions often include elements such as the intentional use of violence or threats to intimidate or coerce for political, religious, or ideological purposes. Legal definitions are critical for law enforcement and the criminal justice system to identify and prosecute individuals involved in terrorist activities.</a:t>
            </a:r>
          </a:p>
          <a:p>
            <a:pPr algn="l">
              <a:buFont typeface="Arial" panose="020B0604020202020204" pitchFamily="34" charset="0"/>
              <a:buChar char="•"/>
            </a:pPr>
            <a:r>
              <a:rPr lang="en-GB" b="1" i="0" u="none" strike="noStrike" dirty="0">
                <a:solidFill>
                  <a:srgbClr val="374151"/>
                </a:solidFill>
                <a:effectLst/>
                <a:latin typeface="Söhne"/>
              </a:rPr>
              <a:t>Criminal Intent:</a:t>
            </a:r>
            <a:r>
              <a:rPr lang="en-GB" b="0" i="0" u="none" strike="noStrike" dirty="0">
                <a:solidFill>
                  <a:srgbClr val="374151"/>
                </a:solidFill>
                <a:effectLst/>
                <a:latin typeface="Söhne"/>
              </a:rPr>
              <a:t> Legal definitions often focus on the perpetrator's intent and the specific criminal acts committed, such as bombings, hijackings, or kidnappings. Intent to create fear or coerce a population or government is a key element in these definitions.</a:t>
            </a:r>
          </a:p>
          <a:p>
            <a:pPr algn="l">
              <a:buFont typeface="Arial" panose="020B0604020202020204" pitchFamily="34" charset="0"/>
              <a:buChar char="•"/>
            </a:pPr>
            <a:r>
              <a:rPr lang="en-GB" b="1" i="0" u="none" strike="noStrike" dirty="0">
                <a:solidFill>
                  <a:srgbClr val="374151"/>
                </a:solidFill>
                <a:effectLst/>
                <a:latin typeface="Söhne"/>
              </a:rPr>
              <a:t>Criminal Penalties:</a:t>
            </a:r>
            <a:r>
              <a:rPr lang="en-GB" b="0" i="0" u="none" strike="noStrike" dirty="0">
                <a:solidFill>
                  <a:srgbClr val="374151"/>
                </a:solidFill>
                <a:effectLst/>
                <a:latin typeface="Söhne"/>
              </a:rPr>
              <a:t> Legal definitions of terrorism are typically linked to criminal penalties, outlining the legal consequences for individuals or groups engaged in terrorist acts. These penalties can include imprisonment, asset forfeiture, or other punitive measures.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590161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2. Academic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Diverse Approaches:</a:t>
            </a:r>
            <a:r>
              <a:rPr lang="en-GB" b="0" i="0" u="none" strike="noStrike" dirty="0">
                <a:solidFill>
                  <a:srgbClr val="374151"/>
                </a:solidFill>
                <a:effectLst/>
                <a:latin typeface="Söhne"/>
              </a:rPr>
              <a:t> From an academic standpoint, there is no single, universally accepted definition of terrorism. Scholars from various fields, such as political science, sociology, and criminology, offer diverse approaches and definitions based on their research and theoretical perspectives.</a:t>
            </a:r>
          </a:p>
          <a:p>
            <a:pPr algn="l">
              <a:buFont typeface="Arial" panose="020B0604020202020204" pitchFamily="34" charset="0"/>
              <a:buChar char="•"/>
            </a:pPr>
            <a:r>
              <a:rPr lang="en-GB" b="1" i="0" u="none" strike="noStrike" dirty="0">
                <a:solidFill>
                  <a:srgbClr val="374151"/>
                </a:solidFill>
                <a:effectLst/>
                <a:latin typeface="Söhne"/>
              </a:rPr>
              <a:t>Contextual Understanding:</a:t>
            </a:r>
            <a:r>
              <a:rPr lang="en-GB" b="0" i="0" u="none" strike="noStrike" dirty="0">
                <a:solidFill>
                  <a:srgbClr val="374151"/>
                </a:solidFill>
                <a:effectLst/>
                <a:latin typeface="Söhne"/>
              </a:rPr>
              <a:t> Academics often emphasize the importance of understanding the context in which terrorism occurs. They may consider factors such as historical, political, social, and economic conditions to provide a more comprehensive analysis.</a:t>
            </a:r>
          </a:p>
          <a:p>
            <a:pPr algn="l">
              <a:buFont typeface="Arial" panose="020B0604020202020204" pitchFamily="34" charset="0"/>
              <a:buChar char="•"/>
            </a:pPr>
            <a:r>
              <a:rPr lang="en-GB" b="1" i="0" u="none" strike="noStrike" dirty="0">
                <a:solidFill>
                  <a:srgbClr val="374151"/>
                </a:solidFill>
                <a:effectLst/>
                <a:latin typeface="Söhne"/>
              </a:rPr>
              <a:t>Motivation and Ideology:</a:t>
            </a:r>
            <a:r>
              <a:rPr lang="en-GB" b="0" i="0" u="none" strike="noStrike" dirty="0">
                <a:solidFill>
                  <a:srgbClr val="374151"/>
                </a:solidFill>
                <a:effectLst/>
                <a:latin typeface="Söhne"/>
              </a:rPr>
              <a:t> Academic definitions may delve deeply into the motivations and ideologies behind terrorism. They explore the root causes, radicalization processes, and the role of ideology in motivating individuals or groups to engage in terrorist activities.</a:t>
            </a:r>
          </a:p>
          <a:p>
            <a:pPr algn="l">
              <a:buFont typeface="Arial" panose="020B0604020202020204" pitchFamily="34" charset="0"/>
              <a:buChar char="•"/>
            </a:pPr>
            <a:r>
              <a:rPr lang="en-GB" b="1" i="0" u="none" strike="noStrike" dirty="0">
                <a:solidFill>
                  <a:srgbClr val="374151"/>
                </a:solidFill>
                <a:effectLst/>
                <a:latin typeface="Söhne"/>
              </a:rPr>
              <a:t>Debates and Discussions:</a:t>
            </a:r>
            <a:r>
              <a:rPr lang="en-GB" b="0" i="0" u="none" strike="noStrike" dirty="0">
                <a:solidFill>
                  <a:srgbClr val="374151"/>
                </a:solidFill>
                <a:effectLst/>
                <a:latin typeface="Söhne"/>
              </a:rPr>
              <a:t> Academic discussions around terrorism definitions can be rich and ongoing, with scholars engaging in debates over terminology, classification, and the relationship between terrorism and insurgency, revolution, or guerrilla warfare.</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21</a:t>
            </a:fld>
            <a:endParaRPr lang="en-US"/>
          </a:p>
        </p:txBody>
      </p:sp>
    </p:spTree>
    <p:extLst>
      <p:ext uri="{BB962C8B-B14F-4D97-AF65-F5344CB8AC3E}">
        <p14:creationId xmlns:p14="http://schemas.microsoft.com/office/powerpoint/2010/main" val="672257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3. Political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From a political perspective, definitions of terrorism can be highly subjective and influenced by the interests of governments and organizations. Political actors may label certain groups as terrorists or freedom fighters depending on their geopolitical goals.</a:t>
            </a:r>
          </a:p>
          <a:p>
            <a:pPr algn="l">
              <a:buFont typeface="Arial" panose="020B0604020202020204" pitchFamily="34" charset="0"/>
              <a:buChar char="•"/>
            </a:pPr>
            <a:r>
              <a:rPr lang="en-GB" b="1" i="0" u="none" strike="noStrike" dirty="0">
                <a:solidFill>
                  <a:srgbClr val="374151"/>
                </a:solidFill>
                <a:effectLst/>
                <a:latin typeface="Söhne"/>
              </a:rPr>
              <a:t>Instrument of Statecraft:</a:t>
            </a:r>
            <a:r>
              <a:rPr lang="en-GB" b="0" i="0" u="none" strike="noStrike" dirty="0">
                <a:solidFill>
                  <a:srgbClr val="374151"/>
                </a:solidFill>
                <a:effectLst/>
                <a:latin typeface="Söhne"/>
              </a:rPr>
              <a:t> Political actors sometimes use the term "terrorism" strategically to justify policy decisions, including military interventions, sanctions, or international cooperation efforts. This instrumental use of the term can change over time and in response to evolving political priorities.</a:t>
            </a:r>
          </a:p>
          <a:p>
            <a:pPr algn="l">
              <a:buFont typeface="Arial" panose="020B0604020202020204" pitchFamily="34" charset="0"/>
              <a:buChar char="•"/>
            </a:pPr>
            <a:r>
              <a:rPr lang="en-GB" b="1" i="0" u="none" strike="noStrike" dirty="0">
                <a:solidFill>
                  <a:srgbClr val="374151"/>
                </a:solidFill>
                <a:effectLst/>
                <a:latin typeface="Söhne"/>
              </a:rPr>
              <a:t>Legitimacy and Propaganda:</a:t>
            </a:r>
            <a:r>
              <a:rPr lang="en-GB" b="0" i="0" u="none" strike="noStrike" dirty="0">
                <a:solidFill>
                  <a:srgbClr val="374151"/>
                </a:solidFill>
                <a:effectLst/>
                <a:latin typeface="Söhne"/>
              </a:rPr>
              <a:t> Governments may seek to delegitimize certain groups or movements by branding them as terrorists, which can shape public opinion and garner international support for counterterrorism actions.</a:t>
            </a:r>
          </a:p>
          <a:p>
            <a:pPr algn="l">
              <a:buFont typeface="Arial" panose="020B0604020202020204" pitchFamily="34" charset="0"/>
              <a:buChar char="•"/>
            </a:pPr>
            <a:r>
              <a:rPr lang="en-GB" b="1" i="0" u="none" strike="noStrike" dirty="0">
                <a:solidFill>
                  <a:srgbClr val="374151"/>
                </a:solidFill>
                <a:effectLst/>
                <a:latin typeface="Söhne"/>
              </a:rPr>
              <a:t>Multilateral Agreements:</a:t>
            </a:r>
            <a:r>
              <a:rPr lang="en-GB" b="0" i="0" u="none" strike="noStrike" dirty="0">
                <a:solidFill>
                  <a:srgbClr val="374151"/>
                </a:solidFill>
                <a:effectLst/>
                <a:latin typeface="Söhne"/>
              </a:rPr>
              <a:t> In the realm of international politics, states often negotiate and agree upon definitions of terrorism for the purpose of international treaties and conventions. These definitions may serve as common ground for cooperation in areas such as extradition and counterterrorism financing.</a:t>
            </a:r>
          </a:p>
          <a:p>
            <a:pPr algn="l"/>
            <a:r>
              <a:rPr lang="en-GB" b="0" i="0" u="none" strike="noStrike" dirty="0">
                <a:solidFill>
                  <a:srgbClr val="374151"/>
                </a:solidFill>
                <a:effectLst/>
                <a:latin typeface="Söhne"/>
              </a:rPr>
              <a:t>In summary, the definitions of terrorism can vary significantly depending on the perspective through which they are viewed. Legal definitions tend to be precise and focused on criminal intent and acts, academic perspectives explore the complexities and context of terrorism, and political definitions can be influenced by strategic and geopolitical considerations. This diversity of definitions underscores the complexity and subjectivity of the term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40490977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definition of terrorism is a multifaceted issue, and it involves a combination of perspectives and stakeholders. The determination of who should define terrorism depends on the context and the purpose for which the definition is needed. Here's how different stakeholders play a role in defining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Politicians or Policy Makers: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Politicians and policymakers often play a role in defining terrorism within the context of national or international law. They can pass legislation that provides legal definitions of terrorism and outlines the government's approach to counterterrorism. These definitions are crucial for law enforcement and the criminal justice system.</a:t>
            </a:r>
          </a:p>
          <a:p>
            <a:pPr algn="l">
              <a:buFont typeface="+mj-lt"/>
              <a:buAutoNum type="arabicPeriod"/>
            </a:pPr>
            <a:r>
              <a:rPr lang="en-GB" b="1" i="0" u="none" strike="noStrike" dirty="0">
                <a:solidFill>
                  <a:srgbClr val="374151"/>
                </a:solidFill>
                <a:effectLst/>
                <a:latin typeface="Söhne"/>
              </a:rPr>
              <a:t>Academics: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Academics contribute to the understanding of terrorism by conducting research, analysing its causes and consequences, and offering scholarly definitions and frameworks. While academic definitions may not have the force of law, they provide valuable insights into the complexity of the phenomenon and help inform policy discussions.</a:t>
            </a:r>
          </a:p>
          <a:p>
            <a:pPr algn="l">
              <a:buFont typeface="+mj-lt"/>
              <a:buAutoNum type="arabicPeriod"/>
            </a:pPr>
            <a:r>
              <a:rPr lang="en-GB" b="1" i="0" u="none" strike="noStrike" dirty="0">
                <a:solidFill>
                  <a:srgbClr val="374151"/>
                </a:solidFill>
                <a:effectLst/>
                <a:latin typeface="Söhne"/>
              </a:rPr>
              <a:t>Media:</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plays a role in shaping public perception of terrorism through its reporting and coverage of events. Media outlets often use the term "terrorism" to describe acts of violence, and their framing of incidents can influence public understanding. However, the media doesn't define terrorism in a legal or academic sense but rather in a journalistic context.</a:t>
            </a:r>
          </a:p>
          <a:p>
            <a:pPr algn="l">
              <a:buFont typeface="+mj-lt"/>
              <a:buAutoNum type="arabicPeriod"/>
            </a:pPr>
            <a:r>
              <a:rPr lang="en-GB" b="1" i="0" u="none" strike="noStrike" dirty="0">
                <a:solidFill>
                  <a:srgbClr val="374151"/>
                </a:solidFill>
                <a:effectLst/>
                <a:latin typeface="Söhne"/>
              </a:rPr>
              <a:t>Investigators: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Law enforcement agencies and investigators are responsible for identifying and prosecuting individuals or groups involved in terrorist activities. They rely on legal definitions of terrorism to guide their work and determine when and how to apply counterterrorism measures.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practice, it's not a matter of one group definitively defining terrorism to the exclusion of others. Rather, it's about collaboration and alignment among these stakeholders: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Legal Definitions:</a:t>
            </a:r>
            <a:r>
              <a:rPr lang="en-GB" b="0" i="0" u="none" strike="noStrike" dirty="0">
                <a:solidFill>
                  <a:srgbClr val="374151"/>
                </a:solidFill>
                <a:effectLst/>
                <a:latin typeface="Söhne"/>
              </a:rPr>
              <a:t> Policymakers and legislators typically provide the legal definitions of terrorism within a country's laws. International bodies like the United Nations also adopt legal definitions to facilitate international cooperation on counterterrorism efforts.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Academic Insight:</a:t>
            </a:r>
            <a:r>
              <a:rPr lang="en-GB" b="0" i="0" u="none" strike="noStrike" dirty="0">
                <a:solidFill>
                  <a:srgbClr val="374151"/>
                </a:solidFill>
                <a:effectLst/>
                <a:latin typeface="Söhne"/>
              </a:rPr>
              <a:t> Academics contribute to a deeper understanding of the phenomenon, helping to refine and expand upon existing definitions. Their research informs both policymakers and the public about the complex factors driving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Media Responsibility:</a:t>
            </a:r>
            <a:r>
              <a:rPr lang="en-GB" b="0" i="0" u="none" strike="noStrike" dirty="0">
                <a:solidFill>
                  <a:srgbClr val="374151"/>
                </a:solidFill>
                <a:effectLst/>
                <a:latin typeface="Söhne"/>
              </a:rPr>
              <a:t> While the media doesn't define terrorism in a legal sense, it has a responsibility to report accurately and responsibly on incidents, avoiding sensationalism and bias. Media outlets should adhere to widely accepted standards and guidelines for reporting on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Investigative and Law Enforcement Role:</a:t>
            </a:r>
            <a:r>
              <a:rPr lang="en-GB" b="0" i="0" u="none" strike="noStrike" dirty="0">
                <a:solidFill>
                  <a:srgbClr val="374151"/>
                </a:solidFill>
                <a:effectLst/>
                <a:latin typeface="Söhne"/>
              </a:rPr>
              <a:t> Investigators rely on legal definitions to determine whether a particular act or group falls within the scope of terrorism. Their work is critical for identifying and apprehending individuals involved in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Ultimately, the definition of terrorism is a dynamic and evolving concept that draws from multiple sources and perspectives. It is important for these stakeholders to engage in open and informed dialogue to ensure a comprehensive and context-sensitive understanding of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173267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9/30/24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fabiusmaximus.com/2017/05/25/looking-at-our-fear-of-terroris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transcend.org/tms/2015/12/confessions-of-a-terrorist-sympathiser/" TargetMode="External"/><Relationship Id="rId4" Type="http://schemas.openxmlformats.org/officeDocument/2006/relationships/image" Target="../media/image20.jp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flickr.com/photos/siwc/629875203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arkansasgopwing.blogspot.com/2017/12/terrorism-and-armed-resistance.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700" y="1028700"/>
            <a:ext cx="4035752"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08834" y="4512050"/>
            <a:ext cx="867485" cy="115439"/>
            <a:chOff x="8910933" y="1861308"/>
            <a:chExt cx="867485" cy="115439"/>
          </a:xfrm>
        </p:grpSpPr>
        <p:sp>
          <p:nvSpPr>
            <p:cNvPr id="41" name="Rectangle 4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1CA9CF9-D9DB-77BF-7BD8-BFFC9A5B5724}"/>
              </a:ext>
            </a:extLst>
          </p:cNvPr>
          <p:cNvSpPr>
            <a:spLocks noGrp="1"/>
          </p:cNvSpPr>
          <p:nvPr>
            <p:ph type="ctrTitle"/>
          </p:nvPr>
        </p:nvSpPr>
        <p:spPr>
          <a:xfrm>
            <a:off x="7501500" y="1360750"/>
            <a:ext cx="3282152" cy="2030150"/>
          </a:xfrm>
        </p:spPr>
        <p:txBody>
          <a:bodyPr>
            <a:normAutofit/>
          </a:bodyPr>
          <a:lstStyle/>
          <a:p>
            <a:r>
              <a:rPr lang="en-US" sz="2200" b="1"/>
              <a:t>Introduction to Contemporary Terrorism </a:t>
            </a:r>
          </a:p>
        </p:txBody>
      </p:sp>
      <p:sp>
        <p:nvSpPr>
          <p:cNvPr id="3" name="Subtitle 2">
            <a:extLst>
              <a:ext uri="{FF2B5EF4-FFF2-40B4-BE49-F238E27FC236}">
                <a16:creationId xmlns:a16="http://schemas.microsoft.com/office/drawing/2014/main" id="{844A0E8E-AB88-991D-9600-F01B99A1D142}"/>
              </a:ext>
            </a:extLst>
          </p:cNvPr>
          <p:cNvSpPr>
            <a:spLocks noGrp="1"/>
          </p:cNvSpPr>
          <p:nvPr>
            <p:ph type="subTitle" idx="1"/>
          </p:nvPr>
        </p:nvSpPr>
        <p:spPr>
          <a:xfrm>
            <a:off x="7501500" y="3678971"/>
            <a:ext cx="3282152" cy="732541"/>
          </a:xfrm>
        </p:spPr>
        <p:txBody>
          <a:bodyPr>
            <a:normAutofit/>
          </a:bodyPr>
          <a:lstStyle/>
          <a:p>
            <a:r>
              <a:rPr lang="en-US"/>
              <a:t>Sarah Jones </a:t>
            </a:r>
          </a:p>
        </p:txBody>
      </p:sp>
      <p:pic>
        <p:nvPicPr>
          <p:cNvPr id="6" name="Picture 5" descr="A logo with a world map and a globe&#10;&#10;Description automatically generated">
            <a:extLst>
              <a:ext uri="{FF2B5EF4-FFF2-40B4-BE49-F238E27FC236}">
                <a16:creationId xmlns:a16="http://schemas.microsoft.com/office/drawing/2014/main" id="{F3B50AB4-78BB-D9FB-FC3A-67BE9CB3855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9123" y="1347671"/>
            <a:ext cx="5448608" cy="4086457"/>
          </a:xfrm>
          <a:prstGeom prst="rect">
            <a:avLst/>
          </a:prstGeom>
        </p:spPr>
      </p:pic>
    </p:spTree>
    <p:extLst>
      <p:ext uri="{BB962C8B-B14F-4D97-AF65-F5344CB8AC3E}">
        <p14:creationId xmlns:p14="http://schemas.microsoft.com/office/powerpoint/2010/main" val="1362254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Schedule Tweets: Tips &amp; Best Practices - ShareThis">
            <a:extLst>
              <a:ext uri="{FF2B5EF4-FFF2-40B4-BE49-F238E27FC236}">
                <a16:creationId xmlns:a16="http://schemas.microsoft.com/office/drawing/2014/main" id="{4B825307-9DE0-1421-F3E3-42DD3C8DE1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585"/>
          <a:stretch/>
        </p:blipFill>
        <p:spPr bwMode="auto">
          <a:xfrm>
            <a:off x="4880431" y="806076"/>
            <a:ext cx="6630760" cy="524584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C010DE8-41F3-3478-F44F-01A0E1EAD409}"/>
              </a:ext>
            </a:extLst>
          </p:cNvPr>
          <p:cNvSpPr>
            <a:spLocks noGrp="1"/>
          </p:cNvSpPr>
          <p:nvPr>
            <p:ph idx="1"/>
          </p:nvPr>
        </p:nvSpPr>
        <p:spPr>
          <a:xfrm>
            <a:off x="356344" y="933501"/>
            <a:ext cx="4349187" cy="5118422"/>
          </a:xfrm>
        </p:spPr>
        <p:txBody>
          <a:bodyPr anchor="t">
            <a:noAutofit/>
          </a:bodyPr>
          <a:lstStyle/>
          <a:p>
            <a:r>
              <a:rPr lang="en-GB" sz="2400" dirty="0">
                <a:latin typeface="Calibri" panose="020F0502020204030204" pitchFamily="34" charset="0"/>
                <a:cs typeface="Calibri" panose="020F0502020204030204" pitchFamily="34" charset="0"/>
              </a:rPr>
              <a:t>Lesson Structure</a:t>
            </a:r>
          </a:p>
          <a:p>
            <a:pPr lvl="1"/>
            <a:r>
              <a:rPr lang="en-GB" sz="2400" dirty="0">
                <a:latin typeface="Calibri" panose="020F0502020204030204" pitchFamily="34" charset="0"/>
                <a:cs typeface="Calibri" panose="020F0502020204030204" pitchFamily="34" charset="0"/>
              </a:rPr>
              <a:t>Introduction to me</a:t>
            </a:r>
          </a:p>
          <a:p>
            <a:pPr lvl="1"/>
            <a:r>
              <a:rPr lang="en-GB" sz="2400" dirty="0">
                <a:latin typeface="Calibri" panose="020F0502020204030204" pitchFamily="34" charset="0"/>
                <a:cs typeface="Calibri" panose="020F0502020204030204" pitchFamily="34" charset="0"/>
              </a:rPr>
              <a:t>General Information</a:t>
            </a:r>
          </a:p>
          <a:p>
            <a:pPr lvl="1"/>
            <a:r>
              <a:rPr lang="en-GB" sz="2400" dirty="0">
                <a:latin typeface="Calibri" panose="020F0502020204030204" pitchFamily="34" charset="0"/>
                <a:cs typeface="Calibri" panose="020F0502020204030204" pitchFamily="34" charset="0"/>
              </a:rPr>
              <a:t>Introduction to the course</a:t>
            </a:r>
          </a:p>
          <a:p>
            <a:pPr lvl="1"/>
            <a:r>
              <a:rPr lang="en-GB" sz="2400" dirty="0">
                <a:latin typeface="Calibri" panose="020F0502020204030204" pitchFamily="34" charset="0"/>
                <a:cs typeface="Calibri" panose="020F0502020204030204" pitchFamily="34" charset="0"/>
              </a:rPr>
              <a:t>Assessment 1</a:t>
            </a:r>
          </a:p>
          <a:p>
            <a:pPr lvl="1"/>
            <a:r>
              <a:rPr lang="en-GB" sz="2400" dirty="0">
                <a:latin typeface="Calibri" panose="020F0502020204030204" pitchFamily="34" charset="0"/>
                <a:cs typeface="Calibri" panose="020F0502020204030204" pitchFamily="34" charset="0"/>
              </a:rPr>
              <a:t>Defining Terrorism</a:t>
            </a:r>
          </a:p>
          <a:p>
            <a:pPr lvl="1"/>
            <a:r>
              <a:rPr lang="en-GB" sz="2400" dirty="0">
                <a:latin typeface="Calibri" panose="020F0502020204030204" pitchFamily="34" charset="0"/>
                <a:cs typeface="Calibri" panose="020F0502020204030204" pitchFamily="34" charset="0"/>
              </a:rPr>
              <a:t>Historical terrorism</a:t>
            </a:r>
          </a:p>
          <a:p>
            <a:pPr lvl="1"/>
            <a:r>
              <a:rPr lang="en-GB" sz="2400" dirty="0">
                <a:latin typeface="Calibri" panose="020F0502020204030204" pitchFamily="34" charset="0"/>
                <a:cs typeface="Calibri" panose="020F0502020204030204" pitchFamily="34" charset="0"/>
              </a:rPr>
              <a:t>Changing understandings of terrorism</a:t>
            </a:r>
          </a:p>
        </p:txBody>
      </p:sp>
    </p:spTree>
    <p:extLst>
      <p:ext uri="{BB962C8B-B14F-4D97-AF65-F5344CB8AC3E}">
        <p14:creationId xmlns:p14="http://schemas.microsoft.com/office/powerpoint/2010/main" val="187118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AAAE-96AD-C72A-BADE-06D9224A22B4}"/>
              </a:ext>
            </a:extLst>
          </p:cNvPr>
          <p:cNvSpPr>
            <a:spLocks noGrp="1"/>
          </p:cNvSpPr>
          <p:nvPr>
            <p:ph type="title"/>
          </p:nvPr>
        </p:nvSpPr>
        <p:spPr>
          <a:xfrm>
            <a:off x="793662" y="386930"/>
            <a:ext cx="10066122" cy="1298448"/>
          </a:xfrm>
        </p:spPr>
        <p:txBody>
          <a:bodyPr anchor="b">
            <a:normAutofit/>
          </a:bodyPr>
          <a:lstStyle/>
          <a:p>
            <a:r>
              <a:rPr lang="en-GB" sz="4800" dirty="0">
                <a:latin typeface="Calibri" panose="020F0502020204030204" pitchFamily="34" charset="0"/>
                <a:cs typeface="Calibri" panose="020F0502020204030204" pitchFamily="34" charset="0"/>
              </a:rPr>
              <a:t>A little about me…</a:t>
            </a:r>
          </a:p>
        </p:txBody>
      </p:sp>
      <p:sp>
        <p:nvSpPr>
          <p:cNvPr id="3" name="Content Placeholder 2">
            <a:extLst>
              <a:ext uri="{FF2B5EF4-FFF2-40B4-BE49-F238E27FC236}">
                <a16:creationId xmlns:a16="http://schemas.microsoft.com/office/drawing/2014/main" id="{8C6BDA5C-8621-1D1C-0401-A9CB6B31003A}"/>
              </a:ext>
            </a:extLst>
          </p:cNvPr>
          <p:cNvSpPr>
            <a:spLocks noGrp="1"/>
          </p:cNvSpPr>
          <p:nvPr>
            <p:ph idx="1"/>
          </p:nvPr>
        </p:nvSpPr>
        <p:spPr>
          <a:xfrm>
            <a:off x="793661" y="2080598"/>
            <a:ext cx="5150277" cy="3639450"/>
          </a:xfrm>
        </p:spPr>
        <p:txBody>
          <a:bodyPr anchor="ctr">
            <a:normAutofit fontScale="92500"/>
          </a:bodyPr>
          <a:lstStyle/>
          <a:p>
            <a:r>
              <a:rPr lang="en-GB" dirty="0">
                <a:latin typeface="Calibri" panose="020F0502020204030204" pitchFamily="34" charset="0"/>
                <a:cs typeface="Calibri" panose="020F0502020204030204" pitchFamily="34" charset="0"/>
              </a:rPr>
              <a:t>Programme Manager of the Policing Apprenticeship</a:t>
            </a:r>
          </a:p>
          <a:p>
            <a:r>
              <a:rPr lang="en-GB" sz="2000" dirty="0">
                <a:latin typeface="Calibri" panose="020F0502020204030204" pitchFamily="34" charset="0"/>
                <a:cs typeface="Calibri" panose="020F0502020204030204" pitchFamily="34" charset="0"/>
              </a:rPr>
              <a:t>Serving Police Officer </a:t>
            </a:r>
            <a:r>
              <a:rPr lang="en-GB" dirty="0">
                <a:latin typeface="Calibri" panose="020F0502020204030204" pitchFamily="34" charset="0"/>
                <a:cs typeface="Calibri" panose="020F0502020204030204" pitchFamily="34" charset="0"/>
              </a:rPr>
              <a:t>for</a:t>
            </a:r>
            <a:r>
              <a:rPr lang="en-GB" sz="2000"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20 </a:t>
            </a:r>
            <a:r>
              <a:rPr lang="en-GB" sz="2000" dirty="0">
                <a:latin typeface="Calibri" panose="020F0502020204030204" pitchFamily="34" charset="0"/>
                <a:cs typeface="Calibri" panose="020F0502020204030204" pitchFamily="34" charset="0"/>
              </a:rPr>
              <a:t>years</a:t>
            </a:r>
          </a:p>
          <a:p>
            <a:r>
              <a:rPr lang="en-GB" dirty="0">
                <a:latin typeface="Calibri" panose="020F0502020204030204" pitchFamily="34" charset="0"/>
                <a:cs typeface="Calibri" panose="020F0502020204030204" pitchFamily="34" charset="0"/>
              </a:rPr>
              <a:t>Varied Policing background, working across three Police Forces including the Metropolitan Police. </a:t>
            </a:r>
          </a:p>
          <a:p>
            <a:r>
              <a:rPr lang="en-GB" sz="2000" dirty="0">
                <a:latin typeface="Calibri" panose="020F0502020204030204" pitchFamily="34" charset="0"/>
                <a:cs typeface="Calibri" panose="020F0502020204030204" pitchFamily="34" charset="0"/>
              </a:rPr>
              <a:t>Worked within Paddington Police Station, a secure Terrorist holding custody station</a:t>
            </a:r>
          </a:p>
          <a:p>
            <a:r>
              <a:rPr lang="en-GB" dirty="0">
                <a:latin typeface="Calibri" panose="020F0502020204030204" pitchFamily="34" charset="0"/>
                <a:cs typeface="Calibri" panose="020F0502020204030204" pitchFamily="34" charset="0"/>
              </a:rPr>
              <a:t>Off duty arrest of an overt Terrorist who was a prominent threat to life. </a:t>
            </a:r>
            <a:endParaRPr lang="en-GB" sz="2000" dirty="0"/>
          </a:p>
        </p:txBody>
      </p:sp>
      <p:pic>
        <p:nvPicPr>
          <p:cNvPr id="4" name="Picture 2" descr="The &quot;About Me&quot; Section &amp; Your Modeling Career (Pt. I: Facebook)">
            <a:extLst>
              <a:ext uri="{FF2B5EF4-FFF2-40B4-BE49-F238E27FC236}">
                <a16:creationId xmlns:a16="http://schemas.microsoft.com/office/drawing/2014/main" id="{4236AAA1-3CCD-B28E-4A59-DE9DB397E0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88" r="202" b="-1"/>
          <a:stretch/>
        </p:blipFill>
        <p:spPr bwMode="auto">
          <a:xfrm>
            <a:off x="5826723" y="2521652"/>
            <a:ext cx="5150277" cy="302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703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D2525-4F3F-5EDE-33FB-73DA422649E7}"/>
              </a:ext>
            </a:extLst>
          </p:cNvPr>
          <p:cNvSpPr>
            <a:spLocks noGrp="1"/>
          </p:cNvSpPr>
          <p:nvPr>
            <p:ph type="title"/>
          </p:nvPr>
        </p:nvSpPr>
        <p:spPr>
          <a:xfrm>
            <a:off x="1038883" y="1000366"/>
            <a:ext cx="3995397" cy="1239627"/>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74EEF5F0-F746-B2B5-C0F3-168ADD2939C2}"/>
              </a:ext>
            </a:extLst>
          </p:cNvPr>
          <p:cNvSpPr>
            <a:spLocks noGrp="1"/>
          </p:cNvSpPr>
          <p:nvPr>
            <p:ph idx="1"/>
          </p:nvPr>
        </p:nvSpPr>
        <p:spPr>
          <a:xfrm>
            <a:off x="910022" y="3207598"/>
            <a:ext cx="4208398" cy="1410410"/>
          </a:xfrm>
        </p:spPr>
        <p:txBody>
          <a:bodyPr>
            <a:normAutofit/>
          </a:bodyPr>
          <a:lstStyle/>
          <a:p>
            <a:pPr algn="ctr">
              <a:lnSpc>
                <a:spcPct val="100000"/>
              </a:lnSpc>
            </a:pPr>
            <a:r>
              <a:rPr lang="en-GB" sz="2600" dirty="0">
                <a:latin typeface="Calibri" panose="020F0502020204030204" pitchFamily="34" charset="0"/>
                <a:cs typeface="Calibri" panose="020F0502020204030204" pitchFamily="34" charset="0"/>
              </a:rPr>
              <a:t>3-hour taught session each week. </a:t>
            </a:r>
          </a:p>
          <a:p>
            <a:pPr algn="ctr">
              <a:lnSpc>
                <a:spcPct val="100000"/>
              </a:lnSpc>
            </a:pPr>
            <a:endParaRPr lang="en-GB" sz="1300" dirty="0"/>
          </a:p>
          <a:p>
            <a:pPr algn="ctr">
              <a:lnSpc>
                <a:spcPct val="100000"/>
              </a:lnSpc>
            </a:pPr>
            <a:endParaRPr lang="en-GB" sz="1300" dirty="0"/>
          </a:p>
        </p:txBody>
      </p:sp>
      <p:pic>
        <p:nvPicPr>
          <p:cNvPr id="3074" name="Picture 2" descr="Premium Photo | Fyi or for your information text on wooden blocks. copy  space">
            <a:extLst>
              <a:ext uri="{FF2B5EF4-FFF2-40B4-BE49-F238E27FC236}">
                <a16:creationId xmlns:a16="http://schemas.microsoft.com/office/drawing/2014/main" id="{3BDE535B-262A-CC4B-B966-F422EDFD70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06" t="2819" r="20215" b="-2818"/>
          <a:stretch/>
        </p:blipFill>
        <p:spPr bwMode="auto">
          <a:xfrm>
            <a:off x="5928863" y="723900"/>
            <a:ext cx="5668273" cy="5494694"/>
          </a:xfrm>
          <a:prstGeom prst="rect">
            <a:avLst/>
          </a:pr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3084" name="Rectangle 308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5" name="Straight Connector 308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86" name="Straight Connector 308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747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E9B89-381E-4C94-CC99-02D892C602A7}"/>
              </a:ext>
            </a:extLst>
          </p:cNvPr>
          <p:cNvSpPr>
            <a:spLocks noGrp="1"/>
          </p:cNvSpPr>
          <p:nvPr>
            <p:ph type="title"/>
          </p:nvPr>
        </p:nvSpPr>
        <p:spPr>
          <a:xfrm>
            <a:off x="1077426" y="723901"/>
            <a:ext cx="5465148" cy="1288884"/>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D353E6AC-3204-114D-8B71-4638F1E8072A}"/>
              </a:ext>
            </a:extLst>
          </p:cNvPr>
          <p:cNvSpPr>
            <a:spLocks noGrp="1"/>
          </p:cNvSpPr>
          <p:nvPr>
            <p:ph idx="1"/>
          </p:nvPr>
        </p:nvSpPr>
        <p:spPr>
          <a:xfrm>
            <a:off x="1077426" y="2732545"/>
            <a:ext cx="5465149" cy="3232826"/>
          </a:xfrm>
        </p:spPr>
        <p:txBody>
          <a:bodyPr anchor="t">
            <a:normAutofit lnSpcReduction="10000"/>
          </a:bodyPr>
          <a:lstStyle/>
          <a:p>
            <a:pPr algn="ctr"/>
            <a:r>
              <a:rPr lang="en-GB" dirty="0">
                <a:latin typeface="Calibri" panose="020F0502020204030204" pitchFamily="34" charset="0"/>
                <a:cs typeface="Calibri" panose="020F0502020204030204" pitchFamily="34" charset="0"/>
              </a:rPr>
              <a:t>While there will be a lecture element to these sessions, participation and discussion is much more fun! </a:t>
            </a:r>
          </a:p>
          <a:p>
            <a:pPr algn="ctr"/>
            <a:r>
              <a:rPr lang="en-GB" dirty="0">
                <a:latin typeface="Calibri" panose="020F0502020204030204" pitchFamily="34" charset="0"/>
                <a:cs typeface="Calibri" panose="020F0502020204030204" pitchFamily="34" charset="0"/>
              </a:rPr>
              <a:t>If you have questions, comments or anything you would like to share from your own learning, please put your hand up and get involved!</a:t>
            </a:r>
          </a:p>
          <a:p>
            <a:pPr algn="ctr"/>
            <a:r>
              <a:rPr lang="en-GB" dirty="0">
                <a:latin typeface="Calibri" panose="020F0502020204030204" pitchFamily="34" charset="0"/>
                <a:cs typeface="Calibri" panose="020F0502020204030204" pitchFamily="34" charset="0"/>
              </a:rPr>
              <a:t>Lecture slides will be available on Moodle in advance of each weekly session if you would like to look through ahead of time. </a:t>
            </a:r>
          </a:p>
        </p:txBody>
      </p:sp>
      <p:pic>
        <p:nvPicPr>
          <p:cNvPr id="5" name="Picture 4" descr="Magnifying glass on clear background">
            <a:extLst>
              <a:ext uri="{FF2B5EF4-FFF2-40B4-BE49-F238E27FC236}">
                <a16:creationId xmlns:a16="http://schemas.microsoft.com/office/drawing/2014/main" id="{AA6D9367-FE13-4EDC-9EEC-A061467F1D84}"/>
              </a:ext>
            </a:extLst>
          </p:cNvPr>
          <p:cNvPicPr>
            <a:picLocks noChangeAspect="1"/>
          </p:cNvPicPr>
          <p:nvPr/>
        </p:nvPicPr>
        <p:blipFill rotWithShape="1">
          <a:blip r:embed="rId3">
            <a:alphaModFix/>
          </a:blip>
          <a:srcRect l="40890" r="14610"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72157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setting a schedule can make you less productive">
            <a:extLst>
              <a:ext uri="{FF2B5EF4-FFF2-40B4-BE49-F238E27FC236}">
                <a16:creationId xmlns:a16="http://schemas.microsoft.com/office/drawing/2014/main" id="{0B986EC5-CD21-BCBD-06E8-483CB95E77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r="-2" b="28077"/>
          <a:stretch/>
        </p:blipFill>
        <p:spPr bwMode="auto">
          <a:xfrm>
            <a:off x="6244281" y="634191"/>
            <a:ext cx="5576625" cy="53733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ADC96E-6249-E739-57B4-DDBD0E17FCCE}"/>
              </a:ext>
            </a:extLst>
          </p:cNvPr>
          <p:cNvSpPr>
            <a:spLocks noGrp="1"/>
          </p:cNvSpPr>
          <p:nvPr>
            <p:ph type="title"/>
          </p:nvPr>
        </p:nvSpPr>
        <p:spPr>
          <a:xfrm>
            <a:off x="1243066" y="1161288"/>
            <a:ext cx="3438144" cy="1124712"/>
          </a:xfrm>
        </p:spPr>
        <p:txBody>
          <a:bodyPr anchor="b">
            <a:normAutofit/>
          </a:bodyPr>
          <a:lstStyle/>
          <a:p>
            <a:r>
              <a:rPr lang="en-GB" sz="4000" dirty="0">
                <a:latin typeface="Calibri" panose="020F0502020204030204" pitchFamily="34" charset="0"/>
                <a:cs typeface="Calibri" panose="020F0502020204030204" pitchFamily="34" charset="0"/>
              </a:rPr>
              <a:t>Contact Details </a:t>
            </a:r>
          </a:p>
        </p:txBody>
      </p:sp>
      <p:sp>
        <p:nvSpPr>
          <p:cNvPr id="3" name="Content Placeholder 2">
            <a:extLst>
              <a:ext uri="{FF2B5EF4-FFF2-40B4-BE49-F238E27FC236}">
                <a16:creationId xmlns:a16="http://schemas.microsoft.com/office/drawing/2014/main" id="{8663595D-89A3-20E0-C670-74A758BB52D8}"/>
              </a:ext>
            </a:extLst>
          </p:cNvPr>
          <p:cNvSpPr>
            <a:spLocks noGrp="1"/>
          </p:cNvSpPr>
          <p:nvPr>
            <p:ph idx="1"/>
          </p:nvPr>
        </p:nvSpPr>
        <p:spPr>
          <a:xfrm>
            <a:off x="551969" y="2850789"/>
            <a:ext cx="4820339" cy="2665107"/>
          </a:xfrm>
        </p:spPr>
        <p:txBody>
          <a:bodyPr anchor="t">
            <a:normAutofit fontScale="92500" lnSpcReduction="10000"/>
          </a:bodyPr>
          <a:lstStyle/>
          <a:p>
            <a:pPr algn="ctr"/>
            <a:r>
              <a:rPr lang="en-GB" sz="2400" dirty="0">
                <a:latin typeface="Calibri" panose="020F0502020204030204" pitchFamily="34" charset="0"/>
                <a:cs typeface="Calibri" panose="020F0502020204030204" pitchFamily="34" charset="0"/>
              </a:rPr>
              <a:t>Email: Sarah.Jones@uwtsd.ac.uk. </a:t>
            </a:r>
          </a:p>
          <a:p>
            <a:pPr algn="ctr"/>
            <a:endParaRPr lang="en-GB" sz="2400" dirty="0">
              <a:latin typeface="Calibri" panose="020F0502020204030204" pitchFamily="34" charset="0"/>
              <a:cs typeface="Calibri" panose="020F0502020204030204" pitchFamily="34" charset="0"/>
            </a:endParaRPr>
          </a:p>
          <a:p>
            <a:pPr algn="ctr"/>
            <a:r>
              <a:rPr lang="en-GB" sz="2400" dirty="0">
                <a:latin typeface="Calibri" panose="020F0502020204030204" pitchFamily="34" charset="0"/>
                <a:cs typeface="Calibri" panose="020F0502020204030204" pitchFamily="34" charset="0"/>
              </a:rPr>
              <a:t>Please use your own student email to get in contact.</a:t>
            </a:r>
            <a:endParaRPr lang="en-US" sz="2400" dirty="0">
              <a:latin typeface="Calibri" panose="020F0502020204030204" pitchFamily="34" charset="0"/>
              <a:cs typeface="Calibri" panose="020F0502020204030204" pitchFamily="34" charset="0"/>
            </a:endParaRPr>
          </a:p>
          <a:p>
            <a:pPr algn="ctr"/>
            <a:r>
              <a:rPr lang="en-GB" sz="2400" dirty="0">
                <a:latin typeface="Calibri" panose="020F0502020204030204" pitchFamily="34" charset="0"/>
                <a:cs typeface="Calibri" panose="020F0502020204030204" pitchFamily="34" charset="0"/>
              </a:rPr>
              <a:t>I will reply within 2 working days but I don’t work 24/7.</a:t>
            </a: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3597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F074E-3002-0871-EF63-0635D7DE5C58}"/>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Introducing the Course – Module Aims</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122ED0-CAEE-94D4-E878-3B7F7E921F0C}"/>
              </a:ext>
            </a:extLst>
          </p:cNvPr>
          <p:cNvSpPr>
            <a:spLocks noGrp="1"/>
          </p:cNvSpPr>
          <p:nvPr>
            <p:ph idx="1"/>
          </p:nvPr>
        </p:nvSpPr>
        <p:spPr>
          <a:xfrm>
            <a:off x="486697" y="2732545"/>
            <a:ext cx="6695767" cy="3232826"/>
          </a:xfrm>
        </p:spPr>
        <p:txBody>
          <a:bodyPr anchor="t">
            <a:noAutofit/>
          </a:bodyPr>
          <a:lstStyle/>
          <a:p>
            <a:pPr algn="ctr">
              <a:lnSpc>
                <a:spcPct val="100000"/>
              </a:lnSpc>
            </a:pPr>
            <a:r>
              <a:rPr lang="en-GB" dirty="0">
                <a:latin typeface="Calibri" panose="020F0502020204030204" pitchFamily="34" charset="0"/>
                <a:cs typeface="Calibri" panose="020F0502020204030204" pitchFamily="34" charset="0"/>
              </a:rPr>
              <a:t>Critically evaluate the constantly changing threats, trends and methods posed and adopted by a contemporary terrorist and/or group and the global Governmental responses to it.</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Systematically analyse the challenges presented by cybercrime in modern society and the police responses to the threat. </a:t>
            </a:r>
          </a:p>
          <a:p>
            <a:pPr algn="ctr">
              <a:lnSpc>
                <a:spcPct val="100000"/>
              </a:lnSpc>
            </a:pPr>
            <a:endParaRPr lang="en-GB" dirty="0">
              <a:latin typeface="Calibri" panose="020F0502020204030204" pitchFamily="34" charset="0"/>
              <a:cs typeface="Calibri" panose="020F0502020204030204" pitchFamily="34" charset="0"/>
            </a:endParaRPr>
          </a:p>
          <a:p>
            <a:pPr marL="0" indent="0" algn="ctr">
              <a:lnSpc>
                <a:spcPct val="100000"/>
              </a:lnSpc>
              <a:buNone/>
            </a:pPr>
            <a:r>
              <a:rPr lang="en-GB" b="1" dirty="0">
                <a:latin typeface="Calibri" panose="020F0502020204030204" pitchFamily="34" charset="0"/>
                <a:cs typeface="Calibri" panose="020F0502020204030204" pitchFamily="34" charset="0"/>
              </a:rPr>
              <a:t>Not just knowledge of terrorism/cybercrime, but evaluation and analysis of how, why and why now!</a:t>
            </a:r>
          </a:p>
        </p:txBody>
      </p:sp>
      <p:pic>
        <p:nvPicPr>
          <p:cNvPr id="5" name="Picture 4" descr="Exclamation mark on a yellow background">
            <a:extLst>
              <a:ext uri="{FF2B5EF4-FFF2-40B4-BE49-F238E27FC236}">
                <a16:creationId xmlns:a16="http://schemas.microsoft.com/office/drawing/2014/main" id="{9B0E55DA-C342-15F2-37A1-F954A59CF506}"/>
              </a:ext>
            </a:extLst>
          </p:cNvPr>
          <p:cNvPicPr>
            <a:picLocks noChangeAspect="1"/>
          </p:cNvPicPr>
          <p:nvPr/>
        </p:nvPicPr>
        <p:blipFill rotWithShape="1">
          <a:blip r:embed="rId3">
            <a:alphaModFix/>
          </a:blip>
          <a:srcRect l="31459" r="1854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8995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47947-C6B8-5194-B05B-4123BA9C2A93}"/>
              </a:ext>
            </a:extLst>
          </p:cNvPr>
          <p:cNvSpPr>
            <a:spLocks noGrp="1"/>
          </p:cNvSpPr>
          <p:nvPr>
            <p:ph type="title"/>
          </p:nvPr>
        </p:nvSpPr>
        <p:spPr>
          <a:xfrm>
            <a:off x="838201" y="345810"/>
            <a:ext cx="5120561" cy="1325563"/>
          </a:xfrm>
        </p:spPr>
        <p:txBody>
          <a:bodyPr anchor="ctr">
            <a:normAutofit/>
          </a:bodyPr>
          <a:lstStyle/>
          <a:p>
            <a:r>
              <a:rPr lang="en-GB" dirty="0">
                <a:latin typeface="Calibri" panose="020F0502020204030204" pitchFamily="34" charset="0"/>
                <a:cs typeface="Calibri" panose="020F0502020204030204" pitchFamily="34" charset="0"/>
              </a:rPr>
              <a:t>Learning Outcomes</a:t>
            </a:r>
          </a:p>
        </p:txBody>
      </p:sp>
      <p:sp>
        <p:nvSpPr>
          <p:cNvPr id="3" name="Content Placeholder 2">
            <a:extLst>
              <a:ext uri="{FF2B5EF4-FFF2-40B4-BE49-F238E27FC236}">
                <a16:creationId xmlns:a16="http://schemas.microsoft.com/office/drawing/2014/main" id="{FED92499-91EB-B4A3-2949-E4C4575A7F18}"/>
              </a:ext>
            </a:extLst>
          </p:cNvPr>
          <p:cNvSpPr>
            <a:spLocks noGrp="1"/>
          </p:cNvSpPr>
          <p:nvPr>
            <p:ph idx="1"/>
          </p:nvPr>
        </p:nvSpPr>
        <p:spPr>
          <a:xfrm>
            <a:off x="838201" y="1825625"/>
            <a:ext cx="5595550" cy="4351338"/>
          </a:xfrm>
        </p:spPr>
        <p:txBody>
          <a:bodyPr>
            <a:normAutofit/>
          </a:bodyPr>
          <a:lstStyle/>
          <a:p>
            <a:r>
              <a:rPr lang="en-GB" sz="1800" dirty="0">
                <a:latin typeface="Calibri" panose="020F0502020204030204" pitchFamily="34" charset="0"/>
                <a:cs typeface="Calibri" panose="020F0502020204030204" pitchFamily="34" charset="0"/>
              </a:rPr>
              <a:t>We want to understand:</a:t>
            </a:r>
          </a:p>
          <a:p>
            <a:endParaRPr lang="en-GB" sz="18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Different ways of interpreting terrorist activity</a:t>
            </a:r>
          </a:p>
          <a:p>
            <a:pPr lvl="1"/>
            <a:r>
              <a:rPr lang="en-GB" sz="2000" dirty="0">
                <a:latin typeface="Calibri" panose="020F0502020204030204" pitchFamily="34" charset="0"/>
                <a:cs typeface="Calibri" panose="020F0502020204030204" pitchFamily="34" charset="0"/>
              </a:rPr>
              <a:t>Who deals with terrorism and cyber crime</a:t>
            </a:r>
          </a:p>
          <a:p>
            <a:pPr lvl="1"/>
            <a:r>
              <a:rPr lang="en-GB" sz="2000" dirty="0">
                <a:latin typeface="Calibri" panose="020F0502020204030204" pitchFamily="34" charset="0"/>
                <a:cs typeface="Calibri" panose="020F0502020204030204" pitchFamily="34" charset="0"/>
              </a:rPr>
              <a:t>What are the police and public service responses involved in combatting terrorism and cyber crime</a:t>
            </a:r>
          </a:p>
          <a:p>
            <a:pPr lvl="1"/>
            <a:r>
              <a:rPr lang="en-GB" sz="2000" dirty="0">
                <a:latin typeface="Calibri" panose="020F0502020204030204" pitchFamily="34" charset="0"/>
                <a:cs typeface="Calibri" panose="020F0502020204030204" pitchFamily="34" charset="0"/>
              </a:rPr>
              <a:t>How has legislation developed to deal with changing threats?</a:t>
            </a:r>
          </a:p>
          <a:p>
            <a:pPr lvl="1"/>
            <a:r>
              <a:rPr lang="en-GB" sz="2000" dirty="0">
                <a:latin typeface="Calibri" panose="020F0502020204030204" pitchFamily="34" charset="0"/>
                <a:cs typeface="Calibri" panose="020F0502020204030204" pitchFamily="34" charset="0"/>
              </a:rPr>
              <a:t>What relationship does the media have to terrorism and cybercrime?</a:t>
            </a:r>
          </a:p>
        </p:txBody>
      </p:sp>
      <p:pic>
        <p:nvPicPr>
          <p:cNvPr id="5" name="Picture 2" descr="Why You Need to Check for Understanding - Executive Leadership Consulting">
            <a:extLst>
              <a:ext uri="{FF2B5EF4-FFF2-40B4-BE49-F238E27FC236}">
                <a16:creationId xmlns:a16="http://schemas.microsoft.com/office/drawing/2014/main" id="{5C40392E-79A8-A555-24D8-B04E379266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849" r="3729"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Streatham terror attack: Metropolitan Police Counter Terrorism Command  leading investigation - MyLondon">
            <a:extLst>
              <a:ext uri="{FF2B5EF4-FFF2-40B4-BE49-F238E27FC236}">
                <a16:creationId xmlns:a16="http://schemas.microsoft.com/office/drawing/2014/main" id="{ACF12765-1BBF-5B9A-882D-EC76379B5D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40"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71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5" descr="Exclamation mark on a yellow background">
            <a:extLst>
              <a:ext uri="{FF2B5EF4-FFF2-40B4-BE49-F238E27FC236}">
                <a16:creationId xmlns:a16="http://schemas.microsoft.com/office/drawing/2014/main" id="{E58C217C-9A59-101E-904C-E88BC40101FB}"/>
              </a:ext>
            </a:extLst>
          </p:cNvPr>
          <p:cNvPicPr>
            <a:picLocks noChangeAspect="1"/>
          </p:cNvPicPr>
          <p:nvPr/>
        </p:nvPicPr>
        <p:blipFill rotWithShape="1">
          <a:blip r:embed="rId3"/>
          <a:srcRect t="24936"/>
          <a:stretch/>
        </p:blipFill>
        <p:spPr>
          <a:xfrm>
            <a:off x="0" y="5798"/>
            <a:ext cx="12191980" cy="6863798"/>
          </a:xfrm>
          <a:prstGeom prst="rect">
            <a:avLst/>
          </a:prstGeom>
        </p:spPr>
      </p:pic>
      <p:sp>
        <p:nvSpPr>
          <p:cNvPr id="32" name="Rectangle 31">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C19C1-DE68-DE5D-12DE-C20BF8BF6768}"/>
              </a:ext>
            </a:extLst>
          </p:cNvPr>
          <p:cNvSpPr>
            <a:spLocks noGrp="1"/>
          </p:cNvSpPr>
          <p:nvPr>
            <p:ph type="title"/>
          </p:nvPr>
        </p:nvSpPr>
        <p:spPr>
          <a:xfrm>
            <a:off x="1939442" y="98038"/>
            <a:ext cx="8476343" cy="533400"/>
          </a:xfrm>
        </p:spPr>
        <p:txBody>
          <a:bodyPr vert="horz" lIns="91440" tIns="45720" rIns="91440" bIns="45720" rtlCol="0" anchor="b">
            <a:normAutofit fontScale="90000"/>
          </a:bodyPr>
          <a:lstStyle/>
          <a:p>
            <a:pPr algn="ctr"/>
            <a:r>
              <a:rPr lang="en-US" b="1" dirty="0">
                <a:latin typeface="Calibri" panose="020F0502020204030204" pitchFamily="34" charset="0"/>
                <a:cs typeface="Calibri" panose="020F0502020204030204" pitchFamily="34" charset="0"/>
              </a:rPr>
              <a:t>Assessment 1</a:t>
            </a:r>
          </a:p>
        </p:txBody>
      </p:sp>
      <p:sp>
        <p:nvSpPr>
          <p:cNvPr id="4" name="Rectangle 3">
            <a:extLst>
              <a:ext uri="{FF2B5EF4-FFF2-40B4-BE49-F238E27FC236}">
                <a16:creationId xmlns:a16="http://schemas.microsoft.com/office/drawing/2014/main" id="{94284DC3-649F-95A1-0C60-E3E8CF4BA8BA}"/>
              </a:ext>
            </a:extLst>
          </p:cNvPr>
          <p:cNvSpPr/>
          <p:nvPr/>
        </p:nvSpPr>
        <p:spPr>
          <a:xfrm>
            <a:off x="1057265" y="1025461"/>
            <a:ext cx="10077450" cy="3836985"/>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fontScale="92500" lnSpcReduction="10000"/>
          </a:bodyPr>
          <a:lstStyle/>
          <a:p>
            <a:pPr algn="ctr">
              <a:lnSpc>
                <a:spcPct val="150000"/>
              </a:lnSpc>
            </a:pPr>
            <a:r>
              <a:rPr lang="en-GB" sz="1800" b="1" dirty="0">
                <a:effectLst/>
                <a:latin typeface="Arial" panose="020B0604020202020204" pitchFamily="34" charset="0"/>
                <a:ea typeface="Times New Roman" panose="02020603050405020304" pitchFamily="18" charset="0"/>
              </a:rPr>
              <a:t>Critically analyse</a:t>
            </a:r>
            <a:r>
              <a:rPr lang="en-GB" sz="1800" dirty="0">
                <a:effectLst/>
                <a:latin typeface="Arial" panose="020B0604020202020204" pitchFamily="34" charset="0"/>
                <a:ea typeface="Times New Roman" panose="02020603050405020304" pitchFamily="18" charset="0"/>
              </a:rPr>
              <a:t> the evolution of terrorist strategies and tactics throughout history to the present day. Choose </a:t>
            </a:r>
            <a:r>
              <a:rPr lang="en-GB" sz="1800" u="sng" dirty="0">
                <a:effectLst/>
                <a:latin typeface="Arial" panose="020B0604020202020204" pitchFamily="34" charset="0"/>
                <a:ea typeface="Times New Roman" panose="02020603050405020304" pitchFamily="18" charset="0"/>
              </a:rPr>
              <a:t>two</a:t>
            </a:r>
            <a:r>
              <a:rPr lang="en-GB" sz="1800" dirty="0">
                <a:effectLst/>
                <a:latin typeface="Arial" panose="020B0604020202020204" pitchFamily="34" charset="0"/>
                <a:ea typeface="Times New Roman" panose="02020603050405020304" pitchFamily="18" charset="0"/>
              </a:rPr>
              <a:t> distinct historical periods and compare how terrorist groups have adapted their methods and sought support (financial, logistical, ideological).</a:t>
            </a:r>
            <a:r>
              <a:rPr lang="en-GB" sz="1800" b="1" dirty="0">
                <a:effectLst/>
                <a:latin typeface="Arial" panose="020B0604020202020204" pitchFamily="34" charset="0"/>
                <a:ea typeface="Times New Roman" panose="02020603050405020304" pitchFamily="18" charset="0"/>
              </a:rPr>
              <a:t> Evaluate</a:t>
            </a:r>
            <a:r>
              <a:rPr lang="en-GB" sz="1800" dirty="0">
                <a:effectLst/>
                <a:latin typeface="Arial" panose="020B0604020202020204" pitchFamily="34" charset="0"/>
                <a:ea typeface="Times New Roman" panose="02020603050405020304" pitchFamily="18" charset="0"/>
              </a:rPr>
              <a:t> the effectiveness of counter-terrorism strategies during these periods and discuss the lessons learned for contemporary counter-terrorism efforts.</a:t>
            </a:r>
            <a:endParaRPr lang="en-GB" sz="1800" dirty="0">
              <a:effectLst/>
              <a:latin typeface="Times New Roman" panose="02020603050405020304" pitchFamily="18" charset="0"/>
              <a:ea typeface="Times New Roman" panose="02020603050405020304" pitchFamily="18" charset="0"/>
            </a:endParaRPr>
          </a:p>
          <a:p>
            <a:pPr algn="ctr">
              <a:lnSpc>
                <a:spcPct val="150000"/>
              </a:lnSpc>
            </a:pPr>
            <a:r>
              <a:rPr lang="en-GB" sz="1800" b="1" u="sng" dirty="0">
                <a:effectLst/>
                <a:latin typeface="Arial" panose="020B0604020202020204" pitchFamily="34"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algn="ctr">
              <a:lnSpc>
                <a:spcPct val="150000"/>
              </a:lnSpc>
            </a:pPr>
            <a:r>
              <a:rPr lang="en-GB" sz="1800" dirty="0">
                <a:effectLst/>
                <a:latin typeface="Arial" panose="020B0604020202020204" pitchFamily="34" charset="0"/>
                <a:ea typeface="Times New Roman" panose="02020603050405020304" pitchFamily="18" charset="0"/>
              </a:rPr>
              <a:t>Using contemporary definitions of terrorism, </a:t>
            </a:r>
            <a:r>
              <a:rPr lang="en-GB" sz="1800" b="1" dirty="0">
                <a:effectLst/>
                <a:latin typeface="Arial" panose="020B0604020202020204" pitchFamily="34" charset="0"/>
                <a:ea typeface="Times New Roman" panose="02020603050405020304" pitchFamily="18" charset="0"/>
              </a:rPr>
              <a:t>critically evaluate</a:t>
            </a:r>
            <a:r>
              <a:rPr lang="en-GB" sz="1800" dirty="0">
                <a:effectLst/>
                <a:latin typeface="Arial" panose="020B0604020202020204" pitchFamily="34" charset="0"/>
                <a:ea typeface="Times New Roman" panose="02020603050405020304" pitchFamily="18" charset="0"/>
              </a:rPr>
              <a:t> (local, national, and global) governmental and policing responses to a recent or historical terrorist attack of your choice. </a:t>
            </a:r>
            <a:r>
              <a:rPr lang="en-GB" sz="1800" b="1" dirty="0">
                <a:effectLst/>
                <a:latin typeface="Arial" panose="020B0604020202020204" pitchFamily="34" charset="0"/>
                <a:ea typeface="Times New Roman" panose="02020603050405020304" pitchFamily="18" charset="0"/>
              </a:rPr>
              <a:t>Assess </a:t>
            </a:r>
            <a:r>
              <a:rPr lang="en-GB" sz="1800" dirty="0">
                <a:effectLst/>
                <a:latin typeface="Arial" panose="020B0604020202020204" pitchFamily="34" charset="0"/>
                <a:ea typeface="Times New Roman" panose="02020603050405020304" pitchFamily="18" charset="0"/>
              </a:rPr>
              <a:t>the effectiveness of these responses in terms of prevention, crisis management, and post-incident recovery, and discuss the implications for future counter-terrorism policy and practice.</a:t>
            </a:r>
            <a:endParaRPr lang="en-GB" sz="1800" dirty="0">
              <a:effectLst/>
              <a:latin typeface="Times New Roman" panose="02020603050405020304" pitchFamily="18" charset="0"/>
              <a:ea typeface="Times New Roman" panose="02020603050405020304" pitchFamily="18" charset="0"/>
            </a:endParaRPr>
          </a:p>
        </p:txBody>
      </p:sp>
      <p:grpSp>
        <p:nvGrpSpPr>
          <p:cNvPr id="34" name="Group 3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35" name="Rectangle 3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896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4D7AC-7726-85C4-7628-577220F81443}"/>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Assessment 1 – How to answer your question</a:t>
            </a:r>
          </a:p>
        </p:txBody>
      </p:sp>
      <p:sp>
        <p:nvSpPr>
          <p:cNvPr id="3" name="Content Placeholder 2">
            <a:extLst>
              <a:ext uri="{FF2B5EF4-FFF2-40B4-BE49-F238E27FC236}">
                <a16:creationId xmlns:a16="http://schemas.microsoft.com/office/drawing/2014/main" id="{D426891A-7D31-6827-594C-F01CFCE3F9BF}"/>
              </a:ext>
            </a:extLst>
          </p:cNvPr>
          <p:cNvSpPr>
            <a:spLocks noGrp="1"/>
          </p:cNvSpPr>
          <p:nvPr>
            <p:ph idx="1"/>
          </p:nvPr>
        </p:nvSpPr>
        <p:spPr>
          <a:xfrm>
            <a:off x="516194" y="2577660"/>
            <a:ext cx="6622025" cy="3232826"/>
          </a:xfrm>
        </p:spPr>
        <p:txBody>
          <a:bodyPr anchor="t">
            <a:noAutofit/>
          </a:bodyPr>
          <a:lstStyle/>
          <a:p>
            <a:pPr indent="0" algn="ctr">
              <a:lnSpc>
                <a:spcPct val="100000"/>
              </a:lnSpc>
              <a:buNone/>
            </a:pPr>
            <a:r>
              <a:rPr lang="en-GB" sz="1600" dirty="0">
                <a:effectLst/>
                <a:latin typeface="Arial" panose="020B0604020202020204" pitchFamily="34" charset="0"/>
                <a:ea typeface="Times New Roman" panose="02020603050405020304" pitchFamily="18" charset="0"/>
              </a:rPr>
              <a:t>In your answer you will be expected to: </a:t>
            </a:r>
          </a:p>
          <a:p>
            <a:pPr indent="0" algn="ctr">
              <a:lnSpc>
                <a:spcPct val="100000"/>
              </a:lnSpc>
              <a:buNone/>
            </a:pP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contemporary definitions of terrorism and the “terrorist”.</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Explore the issues around differing definitions and the impact these discrepancies have on consistent and coherent policing responses. </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evaluate the theories explaining terrorist action.</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the methods, tactics and goals of terrorism in general and terrorist groups in specific.</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analyse the issues of globalisation and transnational co-operation in response to terrorism and global organised crime</a:t>
            </a:r>
            <a:endParaRPr lang="en-GB" sz="1600" dirty="0"/>
          </a:p>
        </p:txBody>
      </p:sp>
      <p:pic>
        <p:nvPicPr>
          <p:cNvPr id="5" name="Picture 4" descr="Question mark on green pastel background">
            <a:extLst>
              <a:ext uri="{FF2B5EF4-FFF2-40B4-BE49-F238E27FC236}">
                <a16:creationId xmlns:a16="http://schemas.microsoft.com/office/drawing/2014/main" id="{75686948-0F2B-9D4B-56D6-7B6900AAEBD9}"/>
              </a:ext>
            </a:extLst>
          </p:cNvPr>
          <p:cNvPicPr>
            <a:picLocks noChangeAspect="1"/>
          </p:cNvPicPr>
          <p:nvPr/>
        </p:nvPicPr>
        <p:blipFill rotWithShape="1">
          <a:blip r:embed="rId3">
            <a:alphaModFix/>
          </a:blip>
          <a:srcRect l="44996" r="5004"/>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2743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EA696-BFA5-648A-0AE9-62B3777803FE}"/>
              </a:ext>
            </a:extLst>
          </p:cNvPr>
          <p:cNvSpPr>
            <a:spLocks noGrp="1"/>
          </p:cNvSpPr>
          <p:nvPr>
            <p:ph type="title"/>
          </p:nvPr>
        </p:nvSpPr>
        <p:spPr>
          <a:xfrm>
            <a:off x="1028700" y="741529"/>
            <a:ext cx="10134600" cy="1036994"/>
          </a:xfrm>
        </p:spPr>
        <p:txBody>
          <a:bodyPr anchor="ctr">
            <a:normAutofit/>
          </a:bodyPr>
          <a:lstStyle/>
          <a:p>
            <a:pPr algn="ctr"/>
            <a:r>
              <a:rPr lang="en-GB" sz="4000" b="1" dirty="0">
                <a:latin typeface="Calibri" panose="020F0502020204030204" pitchFamily="34" charset="0"/>
                <a:cs typeface="Calibri" panose="020F0502020204030204" pitchFamily="34" charset="0"/>
              </a:rPr>
              <a:t>Assessment 1</a:t>
            </a:r>
          </a:p>
        </p:txBody>
      </p:sp>
      <p:grpSp>
        <p:nvGrpSpPr>
          <p:cNvPr id="24" name="Group 23">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5" name="Rectangle 24">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6" name="Straight Connector 25">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13" name="Content Placeholder 2">
            <a:extLst>
              <a:ext uri="{FF2B5EF4-FFF2-40B4-BE49-F238E27FC236}">
                <a16:creationId xmlns:a16="http://schemas.microsoft.com/office/drawing/2014/main" id="{720ECEF3-043D-FE02-5C45-86EDD0073EA7}"/>
              </a:ext>
            </a:extLst>
          </p:cNvPr>
          <p:cNvGraphicFramePr>
            <a:graphicFrameLocks noGrp="1"/>
          </p:cNvGraphicFramePr>
          <p:nvPr>
            <p:ph idx="1"/>
            <p:extLst>
              <p:ext uri="{D42A27DB-BD31-4B8C-83A1-F6EECF244321}">
                <p14:modId xmlns:p14="http://schemas.microsoft.com/office/powerpoint/2010/main" val="914438092"/>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36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D75CF-7AA5-7214-0C7D-BC6F9D606B3D}"/>
              </a:ext>
            </a:extLst>
          </p:cNvPr>
          <p:cNvSpPr>
            <a:spLocks noGrp="1"/>
          </p:cNvSpPr>
          <p:nvPr>
            <p:ph type="title"/>
          </p:nvPr>
        </p:nvSpPr>
        <p:spPr>
          <a:xfrm>
            <a:off x="1038883" y="1000366"/>
            <a:ext cx="3995397" cy="1239627"/>
          </a:xfrm>
        </p:spPr>
        <p:txBody>
          <a:bodyPr anchor="b">
            <a:normAutofit/>
          </a:bodyPr>
          <a:lstStyle/>
          <a:p>
            <a:pPr algn="ctr"/>
            <a:r>
              <a:rPr lang="en-GB" dirty="0">
                <a:latin typeface="Calibri" panose="020F0502020204030204" pitchFamily="34" charset="0"/>
                <a:cs typeface="Calibri" panose="020F0502020204030204" pitchFamily="34" charset="0"/>
              </a:rPr>
              <a:t>Assessment 1</a:t>
            </a:r>
          </a:p>
        </p:txBody>
      </p:sp>
      <p:sp>
        <p:nvSpPr>
          <p:cNvPr id="3" name="Content Placeholder 2">
            <a:extLst>
              <a:ext uri="{FF2B5EF4-FFF2-40B4-BE49-F238E27FC236}">
                <a16:creationId xmlns:a16="http://schemas.microsoft.com/office/drawing/2014/main" id="{9544716D-BEC6-C900-FF52-585C0DCBC340}"/>
              </a:ext>
            </a:extLst>
          </p:cNvPr>
          <p:cNvSpPr>
            <a:spLocks noGrp="1"/>
          </p:cNvSpPr>
          <p:nvPr>
            <p:ph idx="1"/>
          </p:nvPr>
        </p:nvSpPr>
        <p:spPr>
          <a:xfrm>
            <a:off x="1096144" y="2884395"/>
            <a:ext cx="3862062" cy="2469140"/>
          </a:xfrm>
        </p:spPr>
        <p:txBody>
          <a:bodyPr>
            <a:normAutofit/>
          </a:bodyPr>
          <a:lstStyle/>
          <a:p>
            <a:pPr marL="0" indent="0" algn="ctr">
              <a:buNone/>
            </a:pPr>
            <a:r>
              <a:rPr lang="en-GB" sz="2800" dirty="0">
                <a:latin typeface="Calibri" panose="020F0502020204030204" pitchFamily="34" charset="0"/>
                <a:cs typeface="Calibri" panose="020F0502020204030204" pitchFamily="34" charset="0"/>
              </a:rPr>
              <a:t>Please read the assessment specification document on Moodle </a:t>
            </a:r>
            <a:endParaRPr lang="en-GB" sz="2800" b="1" dirty="0">
              <a:latin typeface="Calibri" panose="020F0502020204030204" pitchFamily="34" charset="0"/>
              <a:cs typeface="Calibri" panose="020F0502020204030204" pitchFamily="34" charset="0"/>
            </a:endParaRPr>
          </a:p>
          <a:p>
            <a:pPr marL="0" indent="0" algn="ctr">
              <a:buNone/>
            </a:pPr>
            <a:r>
              <a:rPr lang="en-GB" sz="2800" b="1" dirty="0">
                <a:latin typeface="Calibri" panose="020F0502020204030204" pitchFamily="34" charset="0"/>
                <a:cs typeface="Calibri" panose="020F0502020204030204" pitchFamily="34" charset="0"/>
              </a:rPr>
              <a:t>very carefully…</a:t>
            </a:r>
            <a:endParaRPr lang="en-GB" sz="2800" dirty="0">
              <a:latin typeface="Calibri" panose="020F0502020204030204" pitchFamily="34" charset="0"/>
              <a:cs typeface="Calibri" panose="020F0502020204030204" pitchFamily="34" charset="0"/>
            </a:endParaRPr>
          </a:p>
          <a:p>
            <a:pPr algn="ctr"/>
            <a:endParaRPr lang="en-GB" dirty="0"/>
          </a:p>
        </p:txBody>
      </p:sp>
      <p:pic>
        <p:nvPicPr>
          <p:cNvPr id="7" name="Graphic 6" descr="Presentation with Checklist">
            <a:extLst>
              <a:ext uri="{FF2B5EF4-FFF2-40B4-BE49-F238E27FC236}">
                <a16:creationId xmlns:a16="http://schemas.microsoft.com/office/drawing/2014/main" id="{F7B21620-97F5-276A-FE3C-39EDB6FEFA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5110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Many question marks on black background">
            <a:extLst>
              <a:ext uri="{FF2B5EF4-FFF2-40B4-BE49-F238E27FC236}">
                <a16:creationId xmlns:a16="http://schemas.microsoft.com/office/drawing/2014/main" id="{5415DD71-69CC-F9FD-211E-9EF2416F9283}"/>
              </a:ext>
            </a:extLst>
          </p:cNvPr>
          <p:cNvPicPr>
            <a:picLocks noChangeAspect="1"/>
          </p:cNvPicPr>
          <p:nvPr/>
        </p:nvPicPr>
        <p:blipFill rotWithShape="1">
          <a:blip r:embed="rId3"/>
          <a:srcRect t="7787"/>
          <a:stretch/>
        </p:blipFill>
        <p:spPr>
          <a:xfrm>
            <a:off x="20" y="1"/>
            <a:ext cx="12191980" cy="6857999"/>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30C35-D79F-15EF-8E1E-D6501C95693B}"/>
              </a:ext>
            </a:extLst>
          </p:cNvPr>
          <p:cNvSpPr>
            <a:spLocks noGrp="1"/>
          </p:cNvSpPr>
          <p:nvPr>
            <p:ph type="title"/>
          </p:nvPr>
        </p:nvSpPr>
        <p:spPr>
          <a:xfrm>
            <a:off x="7180079" y="723899"/>
            <a:ext cx="3995397" cy="879990"/>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15767149-C8E9-C41C-4F12-41244AB747EC}"/>
              </a:ext>
            </a:extLst>
          </p:cNvPr>
          <p:cNvSpPr>
            <a:spLocks noGrp="1"/>
          </p:cNvSpPr>
          <p:nvPr>
            <p:ph idx="1"/>
          </p:nvPr>
        </p:nvSpPr>
        <p:spPr>
          <a:xfrm>
            <a:off x="7180079" y="1726586"/>
            <a:ext cx="3950677" cy="2469140"/>
          </a:xfrm>
        </p:spPr>
        <p:txBody>
          <a:bodyPr>
            <a:noAutofit/>
          </a:bodyPr>
          <a:lstStyle/>
          <a:p>
            <a:pPr algn="ctr">
              <a:lnSpc>
                <a:spcPct val="100000"/>
              </a:lnSpc>
            </a:pPr>
            <a:r>
              <a:rPr lang="en-GB" dirty="0">
                <a:latin typeface="Calibri" panose="020F0502020204030204" pitchFamily="34" charset="0"/>
                <a:cs typeface="Calibri" panose="020F0502020204030204" pitchFamily="34" charset="0"/>
              </a:rPr>
              <a:t>When you hear the word “Terrorism” what comes to mind?</a:t>
            </a:r>
          </a:p>
          <a:p>
            <a:pPr algn="ctr">
              <a:lnSpc>
                <a:spcPct val="100000"/>
              </a:lnSpc>
            </a:pPr>
            <a:endParaRPr lang="en-GB" dirty="0">
              <a:latin typeface="Calibri" panose="020F0502020204030204" pitchFamily="34" charset="0"/>
              <a:cs typeface="Calibri" panose="020F0502020204030204" pitchFamily="34" charset="0"/>
            </a:endParaRPr>
          </a:p>
          <a:p>
            <a:pPr marL="45720" lvl="1" indent="0" algn="ctr">
              <a:lnSpc>
                <a:spcPct val="100000"/>
              </a:lnSpc>
              <a:buNone/>
            </a:pPr>
            <a:r>
              <a:rPr lang="en-GB" sz="2000" dirty="0">
                <a:latin typeface="Calibri" panose="020F0502020204030204" pitchFamily="34" charset="0"/>
                <a:cs typeface="Calibri" panose="020F0502020204030204" pitchFamily="34" charset="0"/>
              </a:rPr>
              <a:t>Words</a:t>
            </a:r>
          </a:p>
          <a:p>
            <a:pPr marL="45720" lvl="1" indent="0" algn="ctr">
              <a:lnSpc>
                <a:spcPct val="100000"/>
              </a:lnSpc>
              <a:buNone/>
            </a:pPr>
            <a:r>
              <a:rPr lang="en-GB" sz="2000" dirty="0">
                <a:latin typeface="Calibri" panose="020F0502020204030204" pitchFamily="34" charset="0"/>
                <a:cs typeface="Calibri" panose="020F0502020204030204" pitchFamily="34" charset="0"/>
              </a:rPr>
              <a:t>Images</a:t>
            </a:r>
          </a:p>
          <a:p>
            <a:pPr marL="45720" lvl="1" indent="0" algn="ctr">
              <a:lnSpc>
                <a:spcPct val="100000"/>
              </a:lnSpc>
              <a:buNone/>
            </a:pPr>
            <a:r>
              <a:rPr lang="en-GB" sz="2000" dirty="0">
                <a:latin typeface="Calibri" panose="020F0502020204030204" pitchFamily="34" charset="0"/>
                <a:cs typeface="Calibri" panose="020F0502020204030204" pitchFamily="34" charset="0"/>
              </a:rPr>
              <a:t>Events</a:t>
            </a:r>
          </a:p>
          <a:p>
            <a:pPr marL="45720" lvl="1" indent="0" algn="ctr">
              <a:lnSpc>
                <a:spcPct val="100000"/>
              </a:lnSpc>
              <a:buNone/>
            </a:pPr>
            <a:r>
              <a:rPr lang="en-GB" sz="2000" dirty="0">
                <a:latin typeface="Calibri" panose="020F0502020204030204" pitchFamily="34" charset="0"/>
                <a:cs typeface="Calibri" panose="020F0502020204030204" pitchFamily="34" charset="0"/>
              </a:rPr>
              <a:t>Feelings</a:t>
            </a:r>
          </a:p>
          <a:p>
            <a:pPr lvl="1" algn="ctr">
              <a:lnSpc>
                <a:spcPct val="100000"/>
              </a:lnSpc>
            </a:pPr>
            <a:endParaRPr lang="en-GB" sz="2000"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Discuss… </a:t>
            </a:r>
          </a:p>
        </p:txBody>
      </p:sp>
      <p:grpSp>
        <p:nvGrpSpPr>
          <p:cNvPr id="2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Content Placeholder 20" descr="A close-up of words&#10;&#10;Description automatically generated">
            <a:extLst>
              <a:ext uri="{FF2B5EF4-FFF2-40B4-BE49-F238E27FC236}">
                <a16:creationId xmlns:a16="http://schemas.microsoft.com/office/drawing/2014/main" id="{6256C82E-19EA-6B71-0D11-EC9D8D2EBBD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312" b="7868"/>
          <a:stretch/>
        </p:blipFill>
        <p:spPr>
          <a:xfrm>
            <a:off x="717736" y="1543397"/>
            <a:ext cx="5640029" cy="3543069"/>
          </a:xfrm>
          <a:prstGeom prst="rect">
            <a:avLst/>
          </a:prstGeom>
        </p:spPr>
      </p:pic>
    </p:spTree>
    <p:extLst>
      <p:ext uri="{BB962C8B-B14F-4D97-AF65-F5344CB8AC3E}">
        <p14:creationId xmlns:p14="http://schemas.microsoft.com/office/powerpoint/2010/main" val="118054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C046C-6726-9338-68F7-06FC2F06B9F1}"/>
              </a:ext>
            </a:extLst>
          </p:cNvPr>
          <p:cNvSpPr>
            <a:spLocks noGrp="1"/>
          </p:cNvSpPr>
          <p:nvPr>
            <p:ph type="title"/>
          </p:nvPr>
        </p:nvSpPr>
        <p:spPr>
          <a:xfrm>
            <a:off x="6834582" y="203198"/>
            <a:ext cx="4618836" cy="770502"/>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820F0A5-E870-969E-D1F9-038D6E400999}"/>
              </a:ext>
            </a:extLst>
          </p:cNvPr>
          <p:cNvSpPr>
            <a:spLocks noGrp="1"/>
          </p:cNvSpPr>
          <p:nvPr>
            <p:ph idx="1"/>
          </p:nvPr>
        </p:nvSpPr>
        <p:spPr>
          <a:xfrm>
            <a:off x="6456617" y="1346873"/>
            <a:ext cx="5376447" cy="3390900"/>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Study: Schmidt and </a:t>
            </a:r>
            <a:r>
              <a:rPr lang="en-GB" sz="2400" dirty="0" err="1">
                <a:latin typeface="Calibri" panose="020F0502020204030204" pitchFamily="34" charset="0"/>
                <a:cs typeface="Calibri" panose="020F0502020204030204" pitchFamily="34" charset="0"/>
              </a:rPr>
              <a:t>Jongman</a:t>
            </a:r>
            <a:r>
              <a:rPr lang="en-GB" sz="2400" dirty="0">
                <a:latin typeface="Calibri" panose="020F0502020204030204" pitchFamily="34" charset="0"/>
                <a:cs typeface="Calibri" panose="020F0502020204030204" pitchFamily="34" charset="0"/>
              </a:rPr>
              <a:t> (1988)</a:t>
            </a:r>
          </a:p>
          <a:p>
            <a:pPr algn="ctr">
              <a:lnSpc>
                <a:spcPct val="100000"/>
              </a:lnSpc>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109 Definitions of ‘Terrorism’ Analysed:</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83.5% contained the term </a:t>
            </a:r>
            <a:r>
              <a:rPr lang="en-GB" sz="2400" u="sng" dirty="0">
                <a:latin typeface="Calibri" panose="020F0502020204030204" pitchFamily="34" charset="0"/>
                <a:cs typeface="Calibri" panose="020F0502020204030204" pitchFamily="34" charset="0"/>
              </a:rPr>
              <a:t>‘Violence’ </a:t>
            </a:r>
          </a:p>
          <a:p>
            <a:pPr algn="ctr">
              <a:lnSpc>
                <a:spcPct val="100000"/>
              </a:lnSpc>
            </a:pPr>
            <a:r>
              <a:rPr lang="en-GB" sz="2400" dirty="0">
                <a:latin typeface="Calibri" panose="020F0502020204030204" pitchFamily="34" charset="0"/>
                <a:cs typeface="Calibri" panose="020F0502020204030204" pitchFamily="34" charset="0"/>
              </a:rPr>
              <a:t>65% said it was </a:t>
            </a:r>
            <a:r>
              <a:rPr lang="en-GB" sz="2400" u="sng" dirty="0">
                <a:latin typeface="Calibri" panose="020F0502020204030204" pitchFamily="34" charset="0"/>
                <a:cs typeface="Calibri" panose="020F0502020204030204" pitchFamily="34" charset="0"/>
              </a:rPr>
              <a:t>‘Political’ </a:t>
            </a:r>
          </a:p>
          <a:p>
            <a:pPr algn="ctr">
              <a:lnSpc>
                <a:spcPct val="100000"/>
              </a:lnSpc>
            </a:pPr>
            <a:r>
              <a:rPr lang="en-GB" sz="2400" dirty="0">
                <a:latin typeface="Calibri" panose="020F0502020204030204" pitchFamily="34" charset="0"/>
                <a:cs typeface="Calibri" panose="020F0502020204030204" pitchFamily="34" charset="0"/>
              </a:rPr>
              <a:t>51% said it created </a:t>
            </a:r>
            <a:r>
              <a:rPr lang="en-GB" sz="2400" u="sng" dirty="0">
                <a:latin typeface="Calibri" panose="020F0502020204030204" pitchFamily="34" charset="0"/>
                <a:cs typeface="Calibri" panose="020F0502020204030204" pitchFamily="34" charset="0"/>
              </a:rPr>
              <a:t>‘Fear’ or ‘Terror’</a:t>
            </a:r>
          </a:p>
          <a:p>
            <a:pPr algn="ctr">
              <a:lnSpc>
                <a:spcPct val="100000"/>
              </a:lnSpc>
            </a:pPr>
            <a:r>
              <a:rPr lang="en-GB" sz="2400" dirty="0">
                <a:latin typeface="Calibri" panose="020F0502020204030204" pitchFamily="34" charset="0"/>
                <a:cs typeface="Calibri" panose="020F0502020204030204" pitchFamily="34" charset="0"/>
              </a:rPr>
              <a:t>47% identified </a:t>
            </a:r>
            <a:r>
              <a:rPr lang="en-GB" sz="2400" u="sng" dirty="0">
                <a:latin typeface="Calibri" panose="020F0502020204030204" pitchFamily="34" charset="0"/>
                <a:cs typeface="Calibri" panose="020F0502020204030204" pitchFamily="34" charset="0"/>
              </a:rPr>
              <a:t>‘threats’ </a:t>
            </a:r>
          </a:p>
          <a:p>
            <a:pPr algn="ctr">
              <a:lnSpc>
                <a:spcPct val="100000"/>
              </a:lnSpc>
            </a:pPr>
            <a:r>
              <a:rPr lang="en-GB" sz="2400" dirty="0">
                <a:latin typeface="Calibri" panose="020F0502020204030204" pitchFamily="34" charset="0"/>
                <a:cs typeface="Calibri" panose="020F0502020204030204" pitchFamily="34" charset="0"/>
              </a:rPr>
              <a:t>41.5% </a:t>
            </a:r>
            <a:r>
              <a:rPr lang="en-GB" sz="2400" u="sng" dirty="0">
                <a:latin typeface="Calibri" panose="020F0502020204030204" pitchFamily="34" charset="0"/>
                <a:cs typeface="Calibri" panose="020F0502020204030204" pitchFamily="34" charset="0"/>
              </a:rPr>
              <a:t>psychological</a:t>
            </a:r>
            <a:r>
              <a:rPr lang="en-GB" sz="2400" dirty="0">
                <a:latin typeface="Calibri" panose="020F0502020204030204" pitchFamily="34" charset="0"/>
                <a:cs typeface="Calibri" panose="020F0502020204030204" pitchFamily="34" charset="0"/>
              </a:rPr>
              <a:t> effects </a:t>
            </a:r>
          </a:p>
        </p:txBody>
      </p:sp>
      <p:pic>
        <p:nvPicPr>
          <p:cNvPr id="6" name="Picture 5" descr="A sign with white writing on it&#10;&#10;Description automatically generated">
            <a:extLst>
              <a:ext uri="{FF2B5EF4-FFF2-40B4-BE49-F238E27FC236}">
                <a16:creationId xmlns:a16="http://schemas.microsoft.com/office/drawing/2014/main" id="{2081363B-E7CF-B9EC-C7E6-9868DF2C4796}"/>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18624" r="14709"/>
          <a:stretch/>
        </p:blipFill>
        <p:spPr>
          <a:xfrm>
            <a:off x="1682" y="10"/>
            <a:ext cx="6096000" cy="6857990"/>
          </a:xfrm>
          <a:prstGeom prst="rect">
            <a:avLst/>
          </a:prstGeom>
        </p:spPr>
      </p:pic>
      <p:grpSp>
        <p:nvGrpSpPr>
          <p:cNvPr id="36" name="Group 3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37" name="Rectangle 3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8" name="Straight Connector 3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095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5"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820570-59A6-4E83-B3B9-3D6140807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4113F4D4-3DC4-4E87-A3AC-FBA029A7A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A13BE365-390C-4F00-AED4-363CDA121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2" name="Rectangle 21">
              <a:extLst>
                <a:ext uri="{FF2B5EF4-FFF2-40B4-BE49-F238E27FC236}">
                  <a16:creationId xmlns:a16="http://schemas.microsoft.com/office/drawing/2014/main" id="{AE27C97D-E52B-4D8F-8FA6-2CDCFD5A7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22F895FA-022C-48E7-BB08-05B62EDF0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490EFB9-2F6F-46DF-A47C-ACAC0C7EA6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99A7491-86C9-0F76-1273-858116FC1C49}"/>
              </a:ext>
            </a:extLst>
          </p:cNvPr>
          <p:cNvSpPr>
            <a:spLocks noGrp="1"/>
          </p:cNvSpPr>
          <p:nvPr>
            <p:ph type="title"/>
          </p:nvPr>
        </p:nvSpPr>
        <p:spPr>
          <a:xfrm>
            <a:off x="1242646" y="2921802"/>
            <a:ext cx="3610707" cy="2370984"/>
          </a:xfrm>
        </p:spPr>
        <p:txBody>
          <a:bodyPr vert="horz" lIns="91440" tIns="45720" rIns="91440" bIns="45720" rtlCol="0" anchor="ctr">
            <a:normAutofit/>
          </a:bodyPr>
          <a:lstStyle/>
          <a:p>
            <a:pPr algn="ctr"/>
            <a:r>
              <a:rPr lang="en-GB" sz="2800" b="1" kern="0" dirty="0">
                <a:solidFill>
                  <a:srgbClr val="374151"/>
                </a:solidFill>
                <a:latin typeface="Segoe UI" panose="020B0502040204020203" pitchFamily="34" charset="0"/>
                <a:ea typeface="Times New Roman" panose="02020603050405020304" pitchFamily="18" charset="0"/>
                <a:cs typeface="Times New Roman" panose="02020603050405020304" pitchFamily="18" charset="0"/>
              </a:rPr>
              <a:t>T</a:t>
            </a:r>
            <a:r>
              <a:rPr lang="en-GB" sz="2800" b="1"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errorism and its different forms</a:t>
            </a:r>
            <a:br>
              <a:rPr lang="en-GB" sz="1800" kern="10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br>
            <a:endParaRPr lang="en-US" sz="2800" kern="1200" cap="all" spc="390" baseline="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5FACFCEA-9CD2-84B3-C035-D8A17C5E959C}"/>
              </a:ext>
            </a:extLst>
          </p:cNvPr>
          <p:cNvSpPr txBox="1"/>
          <p:nvPr/>
        </p:nvSpPr>
        <p:spPr>
          <a:xfrm>
            <a:off x="6652858" y="630645"/>
            <a:ext cx="5108218" cy="5239127"/>
          </a:xfrm>
          <a:prstGeom prst="rect">
            <a:avLst/>
          </a:prstGeom>
          <a:noFill/>
        </p:spPr>
        <p:txBody>
          <a:bodyPr wrap="square" rtlCol="0">
            <a:spAutoFit/>
          </a:bodyPr>
          <a:lstStyle/>
          <a:p>
            <a:pPr>
              <a:lnSpc>
                <a:spcPct val="107000"/>
              </a:lnSpc>
              <a:spcAft>
                <a:spcPts val="800"/>
              </a:spcAft>
            </a:pPr>
            <a:r>
              <a:rPr lang="en-GB" sz="2800" kern="100" dirty="0">
                <a:latin typeface="Calibri" panose="020F0502020204030204" pitchFamily="34" charset="0"/>
                <a:ea typeface="Calibri" panose="020F0502020204030204" pitchFamily="34" charset="0"/>
                <a:cs typeface="Times New Roman" panose="02020603050405020304" pitchFamily="18" charset="0"/>
              </a:rPr>
              <a:t>C</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ommon elements that many definitions share:</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Targets and Victims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Non-State Actors</a:t>
            </a:r>
          </a:p>
          <a:p>
            <a:pPr>
              <a:lnSpc>
                <a:spcPct val="107000"/>
              </a:lnSpc>
              <a:spcAft>
                <a:spcPts val="800"/>
              </a:spcAft>
            </a:pPr>
            <a:endParaRPr lang="en-US" dirty="0"/>
          </a:p>
        </p:txBody>
      </p:sp>
      <p:pic>
        <p:nvPicPr>
          <p:cNvPr id="29" name="Picture 28" descr="A screen shot of a computer&#10;&#10;Description automatically generated">
            <a:extLst>
              <a:ext uri="{FF2B5EF4-FFF2-40B4-BE49-F238E27FC236}">
                <a16:creationId xmlns:a16="http://schemas.microsoft.com/office/drawing/2014/main" id="{1F1396AA-3C11-7161-A4F0-7C6CC7884B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3120" y="869679"/>
            <a:ext cx="3984180" cy="2241765"/>
          </a:xfrm>
          <a:prstGeom prst="rect">
            <a:avLst/>
          </a:prstGeom>
        </p:spPr>
      </p:pic>
    </p:spTree>
    <p:extLst>
      <p:ext uri="{BB962C8B-B14F-4D97-AF65-F5344CB8AC3E}">
        <p14:creationId xmlns:p14="http://schemas.microsoft.com/office/powerpoint/2010/main" val="36676516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dirty="0">
                <a:latin typeface="Calibri" panose="020F0502020204030204" pitchFamily="34" charset="0"/>
                <a:cs typeface="Calibri" panose="020F0502020204030204" pitchFamily="34" charset="0"/>
              </a:rPr>
              <a:t>Why should there be a definition for ‘terrorism’?</a:t>
            </a:r>
          </a:p>
          <a:p>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Can you think of a definition of terrorism?</a:t>
            </a:r>
          </a:p>
          <a:p>
            <a:pPr lvl="1"/>
            <a:r>
              <a:rPr lang="en-GB" sz="240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63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F48B-1997-81F8-C231-50B9ACE2B661}"/>
              </a:ext>
            </a:extLst>
          </p:cNvPr>
          <p:cNvSpPr>
            <a:spLocks noGrp="1"/>
          </p:cNvSpPr>
          <p:nvPr>
            <p:ph type="title"/>
          </p:nvPr>
        </p:nvSpPr>
        <p:spPr>
          <a:xfrm>
            <a:off x="474427" y="392224"/>
            <a:ext cx="9984615" cy="1000601"/>
          </a:xfrm>
        </p:spPr>
        <p:txBody>
          <a:bodyPr>
            <a:normAutofit fontScale="90000"/>
          </a:bodyPr>
          <a:lstStyle/>
          <a:p>
            <a:r>
              <a:rPr lang="en-GB" sz="6000" dirty="0">
                <a:latin typeface="Calibri" panose="020F0502020204030204" pitchFamily="34" charset="0"/>
                <a:cs typeface="Calibri" panose="020F0502020204030204" pitchFamily="34" charset="0"/>
              </a:rPr>
              <a:t>Terrorism Act 2000</a:t>
            </a:r>
          </a:p>
        </p:txBody>
      </p:sp>
      <p:pic>
        <p:nvPicPr>
          <p:cNvPr id="4" name="Picture 3" descr="Miranda detention is a &quot;defining point&quot; - Index on Censorship Index on  Censorship">
            <a:extLst>
              <a:ext uri="{FF2B5EF4-FFF2-40B4-BE49-F238E27FC236}">
                <a16:creationId xmlns:a16="http://schemas.microsoft.com/office/drawing/2014/main" id="{287513F9-6D2D-AF52-6C16-587CBA6A8D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9" r="2870" b="-1"/>
          <a:stretch/>
        </p:blipFill>
        <p:spPr bwMode="auto">
          <a:xfrm>
            <a:off x="8183588" y="560565"/>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EA74D8-55D0-2DDD-FA26-18E6AF7B41EC}"/>
              </a:ext>
            </a:extLst>
          </p:cNvPr>
          <p:cNvSpPr>
            <a:spLocks noGrp="1"/>
          </p:cNvSpPr>
          <p:nvPr>
            <p:ph idx="1"/>
          </p:nvPr>
        </p:nvSpPr>
        <p:spPr>
          <a:xfrm>
            <a:off x="634182" y="1502644"/>
            <a:ext cx="10766322" cy="4963131"/>
          </a:xfrm>
        </p:spPr>
        <p:txBody>
          <a:bodyPr anchor="t">
            <a:noAutofit/>
          </a:bodyPr>
          <a:lstStyle/>
          <a:p>
            <a:pPr marL="0" indent="0">
              <a:spcBef>
                <a:spcPct val="50000"/>
              </a:spcBef>
              <a:buNone/>
              <a:defRPr/>
            </a:pPr>
            <a:r>
              <a:rPr lang="en-US" altLang="en-US" sz="1600" u="sng" dirty="0">
                <a:latin typeface="Calibri" panose="020F0502020204030204" pitchFamily="34" charset="0"/>
                <a:cs typeface="Calibri" panose="020F0502020204030204" pitchFamily="34" charset="0"/>
              </a:rPr>
              <a:t>“Terrorism” </a:t>
            </a:r>
          </a:p>
          <a:p>
            <a:pPr>
              <a:spcBef>
                <a:spcPct val="50000"/>
              </a:spcBef>
              <a:defRPr/>
            </a:pPr>
            <a:r>
              <a:rPr lang="en-US" altLang="en-US" sz="160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US" altLang="en-US" sz="1600" dirty="0">
                <a:latin typeface="Calibri" panose="020F0502020204030204" pitchFamily="34" charset="0"/>
                <a:cs typeface="Calibri" panose="020F0502020204030204" pitchFamily="34" charset="0"/>
              </a:rPr>
              <a:t>involves serious violence against a person,</a:t>
            </a:r>
          </a:p>
          <a:p>
            <a:pPr marL="0" indent="0">
              <a:buNone/>
            </a:pPr>
            <a:r>
              <a:rPr lang="en-US" altLang="en-US" sz="1600" dirty="0">
                <a:latin typeface="Calibri" panose="020F0502020204030204" pitchFamily="34" charset="0"/>
                <a:cs typeface="Calibri" panose="020F0502020204030204" pitchFamily="34" charset="0"/>
              </a:rPr>
              <a:t>(b) involves serious damage to property,</a:t>
            </a:r>
          </a:p>
          <a:p>
            <a:pPr marL="0" indent="0">
              <a:buNone/>
            </a:pPr>
            <a:r>
              <a:rPr lang="en-US" altLang="en-US" sz="160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US" altLang="en-US" sz="160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US" altLang="en-US" sz="160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US" altLang="en-US" sz="160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to influence the government, or an international governmental </a:t>
            </a:r>
            <a:r>
              <a:rPr lang="en-US" altLang="en-US" sz="1600" dirty="0" err="1">
                <a:latin typeface="Calibri" panose="020F0502020204030204" pitchFamily="34" charset="0"/>
                <a:cs typeface="Calibri" panose="020F0502020204030204" pitchFamily="34" charset="0"/>
              </a:rPr>
              <a:t>organisation</a:t>
            </a:r>
            <a:r>
              <a:rPr lang="en-US" altLang="en-US" sz="1600" dirty="0">
                <a:latin typeface="Calibri" panose="020F0502020204030204" pitchFamily="34" charset="0"/>
                <a:cs typeface="Calibri" panose="020F0502020204030204" pitchFamily="34" charset="0"/>
              </a:rPr>
              <a:t>,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US" altLang="en-US" sz="1600" dirty="0">
                <a:latin typeface="Calibri" panose="020F0502020204030204" pitchFamily="34" charset="0"/>
                <a:cs typeface="Calibri" panose="020F0502020204030204" pitchFamily="34" charset="0"/>
              </a:rPr>
              <a:t>A </a:t>
            </a:r>
            <a:r>
              <a:rPr lang="en-US" altLang="en-US" sz="1600" u="sng" dirty="0">
                <a:latin typeface="Calibri" panose="020F0502020204030204" pitchFamily="34" charset="0"/>
                <a:cs typeface="Calibri" panose="020F0502020204030204" pitchFamily="34" charset="0"/>
              </a:rPr>
              <a:t>Political, Racial, Religious or Ideological </a:t>
            </a:r>
            <a:r>
              <a:rPr lang="en-US" altLang="en-US" sz="160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1373276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1" name="Rectangle 3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2" name="Straight Connector 3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5" name="Rectangle 3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59026"/>
            <a:ext cx="5938866"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6759295" y="1066801"/>
            <a:ext cx="4612277" cy="2077328"/>
          </a:xfrm>
        </p:spPr>
        <p:txBody>
          <a:bodyPr vert="horz" lIns="91440" tIns="45720" rIns="91440" bIns="45720" rtlCol="0" anchor="ctr">
            <a:normAutofit/>
          </a:bodyPr>
          <a:lstStyle/>
          <a:p>
            <a:pPr algn="ctr"/>
            <a:r>
              <a:rPr lang="en-US" sz="2800" kern="1200" cap="all" spc="390" baseline="0" dirty="0">
                <a:solidFill>
                  <a:schemeClr val="tx2"/>
                </a:solidFill>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6759295" y="4876803"/>
            <a:ext cx="4635470" cy="1233323"/>
          </a:xfrm>
        </p:spPr>
        <p:txBody>
          <a:bodyPr vert="horz" lIns="91440" tIns="45720" rIns="91440" bIns="45720" rtlCol="0" anchor="t">
            <a:normAutofit/>
          </a:bodyPr>
          <a:lstStyle/>
          <a:p>
            <a:pPr algn="ctr">
              <a:lnSpc>
                <a:spcPct val="100000"/>
              </a:lnSpc>
            </a:pPr>
            <a:r>
              <a:rPr lang="en-US" sz="2800" dirty="0">
                <a:latin typeface="Calibri" panose="020F0502020204030204" pitchFamily="34" charset="0"/>
                <a:cs typeface="Calibri" panose="020F0502020204030204" pitchFamily="34" charset="0"/>
              </a:rPr>
              <a:t>Why do you think defining terrorism is so difficult?</a:t>
            </a:r>
          </a:p>
        </p:txBody>
      </p:sp>
      <p:pic>
        <p:nvPicPr>
          <p:cNvPr id="5" name="Picture 4" descr="Empty speech bubbles">
            <a:extLst>
              <a:ext uri="{FF2B5EF4-FFF2-40B4-BE49-F238E27FC236}">
                <a16:creationId xmlns:a16="http://schemas.microsoft.com/office/drawing/2014/main" id="{321A8C13-EDCF-E6F9-6714-AD95974C7E3B}"/>
              </a:ext>
            </a:extLst>
          </p:cNvPr>
          <p:cNvPicPr>
            <a:picLocks noChangeAspect="1"/>
          </p:cNvPicPr>
          <p:nvPr/>
        </p:nvPicPr>
        <p:blipFill rotWithShape="1">
          <a:blip r:embed="rId3"/>
          <a:srcRect t="5516" b="10215"/>
          <a:stretch/>
        </p:blipFill>
        <p:spPr>
          <a:xfrm>
            <a:off x="542434" y="2023744"/>
            <a:ext cx="5011133" cy="2818739"/>
          </a:xfrm>
          <a:prstGeom prst="rect">
            <a:avLst/>
          </a:prstGeom>
        </p:spPr>
      </p:pic>
      <p:grpSp>
        <p:nvGrpSpPr>
          <p:cNvPr id="39" name="Group 3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31691" y="4237480"/>
            <a:ext cx="867485" cy="115439"/>
            <a:chOff x="8910933" y="1861308"/>
            <a:chExt cx="867485" cy="115439"/>
          </a:xfrm>
        </p:grpSpPr>
        <p:sp>
          <p:nvSpPr>
            <p:cNvPr id="40" name="Rectangle 3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1" name="Straight Connector 4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76139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What Is Unconscious Bias, and How Do We Fix It? | J&amp;J Editorial">
            <a:extLst>
              <a:ext uri="{FF2B5EF4-FFF2-40B4-BE49-F238E27FC236}">
                <a16:creationId xmlns:a16="http://schemas.microsoft.com/office/drawing/2014/main" id="{A3CDC61F-6F26-E4EA-09F2-4524A3F6E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73"/>
          <a:stretch/>
        </p:blipFill>
        <p:spPr bwMode="auto">
          <a:xfrm>
            <a:off x="630562" y="623275"/>
            <a:ext cx="3856352" cy="264485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nsational Books | Visit the Bodleian Libraries">
            <a:extLst>
              <a:ext uri="{FF2B5EF4-FFF2-40B4-BE49-F238E27FC236}">
                <a16:creationId xmlns:a16="http://schemas.microsoft.com/office/drawing/2014/main" id="{C55F3FC1-E4C2-B6E0-75B8-BB40C7BACA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67" b="6408"/>
          <a:stretch/>
        </p:blipFill>
        <p:spPr bwMode="auto">
          <a:xfrm>
            <a:off x="629743" y="3586297"/>
            <a:ext cx="3857990" cy="26448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0A001E-9869-E092-38C8-FE9250BB2072}"/>
              </a:ext>
            </a:extLst>
          </p:cNvPr>
          <p:cNvSpPr>
            <a:spLocks noGrp="1"/>
          </p:cNvSpPr>
          <p:nvPr>
            <p:ph type="title"/>
          </p:nvPr>
        </p:nvSpPr>
        <p:spPr>
          <a:xfrm>
            <a:off x="5465660" y="623275"/>
            <a:ext cx="6095778" cy="1597228"/>
          </a:xfrm>
        </p:spPr>
        <p:txBody>
          <a:bodyPr>
            <a:normAutofit/>
          </a:bodyPr>
          <a:lstStyle/>
          <a:p>
            <a:pPr algn="ctr"/>
            <a:r>
              <a:rPr lang="en-GB" sz="4600" dirty="0">
                <a:latin typeface="Calibri" panose="020F0502020204030204" pitchFamily="34" charset="0"/>
                <a:cs typeface="Calibri" panose="020F0502020204030204" pitchFamily="34" charset="0"/>
              </a:rPr>
              <a:t>Differing approaches to Defining “Terrorism”</a:t>
            </a:r>
          </a:p>
        </p:txBody>
      </p:sp>
      <p:sp>
        <p:nvSpPr>
          <p:cNvPr id="3" name="Content Placeholder 2">
            <a:extLst>
              <a:ext uri="{FF2B5EF4-FFF2-40B4-BE49-F238E27FC236}">
                <a16:creationId xmlns:a16="http://schemas.microsoft.com/office/drawing/2014/main" id="{21440EF8-DC1B-50A5-0EE6-D82D697921CB}"/>
              </a:ext>
            </a:extLst>
          </p:cNvPr>
          <p:cNvSpPr>
            <a:spLocks noGrp="1"/>
          </p:cNvSpPr>
          <p:nvPr>
            <p:ph idx="1"/>
          </p:nvPr>
        </p:nvSpPr>
        <p:spPr>
          <a:xfrm>
            <a:off x="5465660" y="2998278"/>
            <a:ext cx="5802108" cy="2728198"/>
          </a:xfrm>
        </p:spPr>
        <p:txBody>
          <a:bodyPr anchor="t">
            <a:noAutofit/>
          </a:bodyPr>
          <a:lstStyle/>
          <a:p>
            <a:pPr algn="ctr"/>
            <a:r>
              <a:rPr lang="en-GB" sz="2800" dirty="0">
                <a:latin typeface="Calibri" panose="020F0502020204030204" pitchFamily="34" charset="0"/>
                <a:cs typeface="Calibri" panose="020F0502020204030204" pitchFamily="34" charset="0"/>
              </a:rPr>
              <a:t>Legal</a:t>
            </a:r>
          </a:p>
          <a:p>
            <a:pPr algn="ctr"/>
            <a:r>
              <a:rPr lang="en-GB" sz="2800" dirty="0">
                <a:latin typeface="Calibri" panose="020F0502020204030204" pitchFamily="34" charset="0"/>
                <a:cs typeface="Calibri" panose="020F0502020204030204" pitchFamily="34" charset="0"/>
              </a:rPr>
              <a:t>Academic</a:t>
            </a:r>
          </a:p>
          <a:p>
            <a:pPr algn="ctr"/>
            <a:r>
              <a:rPr lang="en-GB" sz="2800" dirty="0">
                <a:latin typeface="Calibri" panose="020F0502020204030204" pitchFamily="34" charset="0"/>
                <a:cs typeface="Calibri" panose="020F0502020204030204" pitchFamily="34" charset="0"/>
              </a:rPr>
              <a:t>Political</a:t>
            </a:r>
          </a:p>
          <a:p>
            <a:pPr marL="0" indent="0">
              <a:buNone/>
            </a:pPr>
            <a:endParaRPr lang="en-GB" sz="2800" dirty="0">
              <a:latin typeface="Calibri" panose="020F0502020204030204" pitchFamily="34" charset="0"/>
              <a:cs typeface="Calibri" panose="020F0502020204030204" pitchFamily="34" charset="0"/>
            </a:endParaRPr>
          </a:p>
          <a:p>
            <a:pPr algn="ctr"/>
            <a:r>
              <a:rPr lang="en-GB" sz="2800" dirty="0">
                <a:latin typeface="Calibri" panose="020F0502020204030204" pitchFamily="34" charset="0"/>
                <a:cs typeface="Calibri" panose="020F0502020204030204" pitchFamily="34" charset="0"/>
              </a:rPr>
              <a:t>How might definitions change through each of these lenses?</a:t>
            </a:r>
          </a:p>
        </p:txBody>
      </p:sp>
    </p:spTree>
    <p:extLst>
      <p:ext uri="{BB962C8B-B14F-4D97-AF65-F5344CB8AC3E}">
        <p14:creationId xmlns:p14="http://schemas.microsoft.com/office/powerpoint/2010/main" val="2576342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90719" y="54791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Defining Terrorism – Legal Approach</a:t>
            </a:r>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lnSpcReduction="10000"/>
          </a:bodyPr>
          <a:lstStyle/>
          <a:p>
            <a:r>
              <a:rPr lang="en-GB" sz="2000" dirty="0">
                <a:latin typeface="Calibri" panose="020F0502020204030204" pitchFamily="34" charset="0"/>
                <a:cs typeface="Calibri" panose="020F0502020204030204" pitchFamily="34" charset="0"/>
              </a:rPr>
              <a:t>Provide a framework to view and tackle terrorist activity through the application of legislation.</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Historically, legislation relating to terrorism has been introduced as a ‘knee jerk’ reaction to some situation or event.</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Terrorism Act 2000 changed this pattern. However, post- 9/11 further legislation was rushed through. </a:t>
            </a:r>
          </a:p>
          <a:p>
            <a:endParaRPr lang="en-GB" sz="2000" dirty="0"/>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80"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87988" y="408657"/>
            <a:ext cx="6497580" cy="1638377"/>
          </a:xfrm>
        </p:spPr>
        <p:txBody>
          <a:bodyPr anchor="ctr">
            <a:normAutofit fontScale="90000"/>
          </a:bodyPr>
          <a:lstStyle/>
          <a:p>
            <a:r>
              <a:rPr lang="en-GB" sz="4800" dirty="0">
                <a:latin typeface="Calibri" panose="020F0502020204030204" pitchFamily="34" charset="0"/>
                <a:cs typeface="Calibri" panose="020F0502020204030204" pitchFamily="34" charset="0"/>
              </a:rPr>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87988" y="2338545"/>
            <a:ext cx="5837750" cy="3799139"/>
          </a:xfrm>
        </p:spPr>
        <p:txBody>
          <a:bodyPr anchor="ctr">
            <a:noAutofit/>
          </a:bodyPr>
          <a:lstStyle/>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Definitions of terrorism by academics tend to mirror the disciplines of those who devise them </a:t>
            </a:r>
            <a:r>
              <a:rPr lang="en-US" sz="1800" dirty="0" err="1">
                <a:latin typeface="Calibri" panose="020F0502020204030204" pitchFamily="34" charset="0"/>
                <a:cs typeface="Calibri" panose="020F0502020204030204" pitchFamily="34" charset="0"/>
              </a:rPr>
              <a:t>e.g</a:t>
            </a:r>
            <a:r>
              <a:rPr lang="en-US" sz="1800" dirty="0">
                <a:latin typeface="Calibri" panose="020F0502020204030204" pitchFamily="34" charset="0"/>
                <a:cs typeface="Calibri" panose="020F0502020204030204" pitchFamily="34" charset="0"/>
              </a:rPr>
              <a:t> former police officers and psychologists.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Social psychologists argue that terrorism is a </a:t>
            </a:r>
            <a:r>
              <a:rPr lang="en-US" sz="1800" u="sng" dirty="0">
                <a:latin typeface="Calibri" panose="020F0502020204030204" pitchFamily="34" charset="0"/>
                <a:cs typeface="Calibri" panose="020F0502020204030204" pitchFamily="34" charset="0"/>
              </a:rPr>
              <a:t>product of group processes or dynamics</a:t>
            </a:r>
            <a:r>
              <a:rPr lang="en-US" sz="1800" dirty="0">
                <a:latin typeface="Calibri" panose="020F0502020204030204" pitchFamily="34" charset="0"/>
                <a:cs typeface="Calibri" panose="020F0502020204030204" pitchFamily="34" charset="0"/>
              </a:rPr>
              <a:t> (McCauley </a:t>
            </a:r>
            <a:r>
              <a:rPr lang="en-US" sz="1800" i="1" dirty="0">
                <a:latin typeface="Calibri" panose="020F0502020204030204" pitchFamily="34" charset="0"/>
                <a:cs typeface="Calibri" panose="020F0502020204030204" pitchFamily="34" charset="0"/>
              </a:rPr>
              <a:t>et al</a:t>
            </a:r>
            <a:r>
              <a:rPr lang="en-US" sz="1800" dirty="0">
                <a:latin typeface="Calibri" panose="020F0502020204030204" pitchFamily="34" charset="0"/>
                <a:cs typeface="Calibri" panose="020F0502020204030204" pitchFamily="34" charset="0"/>
              </a:rPr>
              <a:t>, 1972)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Psychoanalysts deem it to be the tool of </a:t>
            </a:r>
            <a:r>
              <a:rPr lang="en-US" sz="1800" u="sng" dirty="0">
                <a:latin typeface="Calibri" panose="020F0502020204030204" pitchFamily="34" charset="0"/>
                <a:cs typeface="Calibri" panose="020F0502020204030204" pitchFamily="34" charset="0"/>
              </a:rPr>
              <a:t>unconscious patriarchal impulses</a:t>
            </a:r>
            <a:r>
              <a:rPr lang="en-US" sz="1800" dirty="0">
                <a:latin typeface="Calibri" panose="020F0502020204030204" pitchFamily="34" charset="0"/>
                <a:cs typeface="Calibri" panose="020F0502020204030204" pitchFamily="34" charset="0"/>
              </a:rPr>
              <a:t> (Konrad, 1979)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Sociologists </a:t>
            </a:r>
            <a:r>
              <a:rPr lang="en-US" sz="1800" dirty="0" err="1">
                <a:latin typeface="Calibri" panose="020F0502020204030204" pitchFamily="34" charset="0"/>
                <a:cs typeface="Calibri" panose="020F0502020204030204" pitchFamily="34" charset="0"/>
              </a:rPr>
              <a:t>conceptualise</a:t>
            </a:r>
            <a:r>
              <a:rPr lang="en-US" sz="1800" dirty="0">
                <a:latin typeface="Calibri" panose="020F0502020204030204" pitchFamily="34" charset="0"/>
                <a:cs typeface="Calibri" panose="020F0502020204030204" pitchFamily="34" charset="0"/>
              </a:rPr>
              <a:t> terrorism through an understanding of </a:t>
            </a:r>
            <a:r>
              <a:rPr lang="en-US" sz="1800" u="sng" dirty="0">
                <a:latin typeface="Calibri" panose="020F0502020204030204" pitchFamily="34" charset="0"/>
                <a:cs typeface="Calibri" panose="020F0502020204030204" pitchFamily="34" charset="0"/>
              </a:rPr>
              <a:t>‘structural inequalities’ </a:t>
            </a:r>
            <a:r>
              <a:rPr lang="en-US" sz="1800" dirty="0">
                <a:latin typeface="Calibri" panose="020F0502020204030204" pitchFamily="34" charset="0"/>
                <a:cs typeface="Calibri" panose="020F0502020204030204" pitchFamily="34" charset="0"/>
              </a:rPr>
              <a:t>(Turk, 2004; </a:t>
            </a:r>
            <a:r>
              <a:rPr lang="en-US" sz="1800" dirty="0" err="1">
                <a:latin typeface="Calibri" panose="020F0502020204030204" pitchFamily="34" charset="0"/>
                <a:cs typeface="Calibri" panose="020F0502020204030204" pitchFamily="34" charset="0"/>
              </a:rPr>
              <a:t>Boyns</a:t>
            </a:r>
            <a:r>
              <a:rPr lang="en-US" sz="1800" dirty="0">
                <a:latin typeface="Calibri" panose="020F0502020204030204" pitchFamily="34" charset="0"/>
                <a:cs typeface="Calibri" panose="020F0502020204030204" pitchFamily="34" charset="0"/>
              </a:rPr>
              <a:t> &amp; Ballard, 2004)</a:t>
            </a:r>
            <a:endParaRPr lang="en-US" sz="1800" u="sng" dirty="0">
              <a:latin typeface="Calibri" panose="020F0502020204030204" pitchFamily="34" charset="0"/>
              <a:cs typeface="Calibri" panose="020F0502020204030204" pitchFamily="34" charset="0"/>
            </a:endParaRPr>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01" r="22389"/>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192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581646" y="349664"/>
            <a:ext cx="5845571" cy="1638377"/>
          </a:xfrm>
        </p:spPr>
        <p:txBody>
          <a:bodyPr anchor="b">
            <a:normAutofit fontScale="90000"/>
          </a:bodyPr>
          <a:lstStyle/>
          <a:p>
            <a:r>
              <a:rPr lang="en-GB" sz="4800" dirty="0">
                <a:latin typeface="Calibri" panose="020F0502020204030204" pitchFamily="34" charset="0"/>
                <a:cs typeface="Calibri" panose="020F0502020204030204" pitchFamily="34" charset="0"/>
              </a:rPr>
              <a:t>Defining Terrorism – Political Approach</a:t>
            </a:r>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587988" y="2620641"/>
            <a:ext cx="5837750" cy="3023702"/>
          </a:xfrm>
        </p:spPr>
        <p:txBody>
          <a:bodyPr anchor="ctr">
            <a:normAutofit/>
          </a:bodyPr>
          <a:lstStyle/>
          <a:p>
            <a:r>
              <a:rPr lang="en-GB" sz="2000" dirty="0">
                <a:latin typeface="Calibri" panose="020F0502020204030204" pitchFamily="34" charset="0"/>
                <a:cs typeface="Calibri" panose="020F0502020204030204" pitchFamily="34" charset="0"/>
              </a:rPr>
              <a:t>Implementation of Counter Terrorism Legislation.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Creation of Counter Terrorism Strategies.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13" r="31703"/>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8147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B7ED-D25F-2F8D-0614-3FDAE36E22D5}"/>
              </a:ext>
            </a:extLst>
          </p:cNvPr>
          <p:cNvSpPr>
            <a:spLocks noGrp="1"/>
          </p:cNvSpPr>
          <p:nvPr>
            <p:ph type="title"/>
          </p:nvPr>
        </p:nvSpPr>
        <p:spPr>
          <a:xfrm>
            <a:off x="6844984" y="549754"/>
            <a:ext cx="4618836" cy="1275669"/>
          </a:xfrm>
        </p:spPr>
        <p:txBody>
          <a:bodyPr anchor="b">
            <a:normAutofit/>
          </a:bodyPr>
          <a:lstStyle/>
          <a:p>
            <a:pPr algn="ctr"/>
            <a:r>
              <a:rPr lang="en-GB" dirty="0">
                <a:latin typeface="Calibri" panose="020F0502020204030204" pitchFamily="34" charset="0"/>
                <a:cs typeface="Calibri" panose="020F0502020204030204" pitchFamily="34" charset="0"/>
              </a:rPr>
              <a:t>Who does, and who </a:t>
            </a:r>
            <a:r>
              <a:rPr lang="en-GB" i="1" dirty="0">
                <a:latin typeface="Calibri" panose="020F0502020204030204" pitchFamily="34" charset="0"/>
                <a:cs typeface="Calibri" panose="020F0502020204030204" pitchFamily="34" charset="0"/>
              </a:rPr>
              <a:t>should</a:t>
            </a:r>
            <a:r>
              <a:rPr lang="en-GB" dirty="0">
                <a:latin typeface="Calibri" panose="020F0502020204030204" pitchFamily="34" charset="0"/>
                <a:cs typeface="Calibri" panose="020F0502020204030204" pitchFamily="34" charset="0"/>
              </a:rPr>
              <a:t> define Terrorism?</a:t>
            </a:r>
          </a:p>
        </p:txBody>
      </p:sp>
      <p:sp>
        <p:nvSpPr>
          <p:cNvPr id="3" name="Content Placeholder 2">
            <a:extLst>
              <a:ext uri="{FF2B5EF4-FFF2-40B4-BE49-F238E27FC236}">
                <a16:creationId xmlns:a16="http://schemas.microsoft.com/office/drawing/2014/main" id="{27965FE7-FAF1-9AD1-E848-15F00B79C80B}"/>
              </a:ext>
            </a:extLst>
          </p:cNvPr>
          <p:cNvSpPr>
            <a:spLocks noGrp="1"/>
          </p:cNvSpPr>
          <p:nvPr>
            <p:ph idx="1"/>
          </p:nvPr>
        </p:nvSpPr>
        <p:spPr>
          <a:xfrm>
            <a:off x="7182615" y="2216151"/>
            <a:ext cx="3943575" cy="3390900"/>
          </a:xfrm>
        </p:spPr>
        <p:txBody>
          <a:bodyPr anchor="t">
            <a:noAutofit/>
          </a:bodyPr>
          <a:lstStyle/>
          <a:p>
            <a:pPr algn="ctr"/>
            <a:r>
              <a:rPr lang="en-GB" sz="2800" dirty="0">
                <a:latin typeface="Calibri" panose="020F0502020204030204" pitchFamily="34" charset="0"/>
                <a:cs typeface="Calibri" panose="020F0502020204030204" pitchFamily="34" charset="0"/>
              </a:rPr>
              <a:t>Politicians or Policy Makers?</a:t>
            </a:r>
          </a:p>
          <a:p>
            <a:pPr algn="ctr"/>
            <a:r>
              <a:rPr lang="en-GB" sz="2800" dirty="0">
                <a:latin typeface="Calibri" panose="020F0502020204030204" pitchFamily="34" charset="0"/>
                <a:cs typeface="Calibri" panose="020F0502020204030204" pitchFamily="34" charset="0"/>
              </a:rPr>
              <a:t>Academics?</a:t>
            </a:r>
          </a:p>
          <a:p>
            <a:pPr algn="ctr"/>
            <a:r>
              <a:rPr lang="en-GB" sz="2800" dirty="0">
                <a:latin typeface="Calibri" panose="020F0502020204030204" pitchFamily="34" charset="0"/>
                <a:cs typeface="Calibri" panose="020F0502020204030204" pitchFamily="34" charset="0"/>
              </a:rPr>
              <a:t>Media?</a:t>
            </a:r>
          </a:p>
          <a:p>
            <a:pPr algn="ctr"/>
            <a:r>
              <a:rPr lang="en-GB" sz="2800" dirty="0">
                <a:latin typeface="Calibri" panose="020F0502020204030204" pitchFamily="34" charset="0"/>
                <a:cs typeface="Calibri" panose="020F0502020204030204" pitchFamily="34" charset="0"/>
              </a:rPr>
              <a:t>Investigators? </a:t>
            </a:r>
          </a:p>
        </p:txBody>
      </p:sp>
      <p:pic>
        <p:nvPicPr>
          <p:cNvPr id="5" name="Picture 4" descr="Abstract blurred public library with bookshelves">
            <a:extLst>
              <a:ext uri="{FF2B5EF4-FFF2-40B4-BE49-F238E27FC236}">
                <a16:creationId xmlns:a16="http://schemas.microsoft.com/office/drawing/2014/main" id="{14D1D2E4-3B5E-1DEC-F512-37481B3FCB8D}"/>
              </a:ext>
            </a:extLst>
          </p:cNvPr>
          <p:cNvPicPr>
            <a:picLocks noChangeAspect="1"/>
          </p:cNvPicPr>
          <p:nvPr/>
        </p:nvPicPr>
        <p:blipFill rotWithShape="1">
          <a:blip r:embed="rId3">
            <a:alphaModFix/>
          </a:blip>
          <a:srcRect l="9163" r="31503"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4304378"/>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1456</TotalTime>
  <Words>4329</Words>
  <Application>Microsoft Macintosh PowerPoint</Application>
  <PresentationFormat>Widescreen</PresentationFormat>
  <Paragraphs>288</Paragraphs>
  <Slides>23</Slides>
  <Notes>22</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Bembo</vt:lpstr>
      <vt:lpstr>Calibri</vt:lpstr>
      <vt:lpstr>Segoe UI</vt:lpstr>
      <vt:lpstr>Söhne</vt:lpstr>
      <vt:lpstr>Symbol</vt:lpstr>
      <vt:lpstr>Times New Roman</vt:lpstr>
      <vt:lpstr>AdornVTI</vt:lpstr>
      <vt:lpstr>Introduction to Contemporary Terrorism </vt:lpstr>
      <vt:lpstr>PowerPoint Presentation</vt:lpstr>
      <vt:lpstr>A little about me…</vt:lpstr>
      <vt:lpstr>General Information</vt:lpstr>
      <vt:lpstr>General Information</vt:lpstr>
      <vt:lpstr>Contact Details </vt:lpstr>
      <vt:lpstr>Introducing the Course – Module Aims</vt:lpstr>
      <vt:lpstr>Learning Outcomes</vt:lpstr>
      <vt:lpstr>Assessment 1</vt:lpstr>
      <vt:lpstr>Assessment 1 – How to answer your question</vt:lpstr>
      <vt:lpstr>Assessment 1</vt:lpstr>
      <vt:lpstr>Assessment 1</vt:lpstr>
      <vt:lpstr>Defining Terrorism</vt:lpstr>
      <vt:lpstr>Defining Terrorism</vt:lpstr>
      <vt:lpstr>Terrorism and its different forms </vt:lpstr>
      <vt:lpstr>Defining Terrorism</vt:lpstr>
      <vt:lpstr>Terrorism Act 2000</vt:lpstr>
      <vt:lpstr>Defining Terrorism</vt:lpstr>
      <vt:lpstr>Differing approaches to Defining “Terrorism”</vt:lpstr>
      <vt:lpstr>Defining Terrorism – Legal Approach</vt:lpstr>
      <vt:lpstr>Defining Terrorism - Academic Approach</vt:lpstr>
      <vt:lpstr>Defining Terrorism – Political Approach</vt:lpstr>
      <vt:lpstr>Who does, and who should define Terrorism?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51</cp:revision>
  <dcterms:created xsi:type="dcterms:W3CDTF">2023-08-16T18:24:07Z</dcterms:created>
  <dcterms:modified xsi:type="dcterms:W3CDTF">2024-09-30T08:04:12Z</dcterms:modified>
</cp:coreProperties>
</file>