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702" r:id="rId1"/>
  </p:sldMasterIdLst>
  <p:notesMasterIdLst>
    <p:notesMasterId r:id="rId31"/>
  </p:notesMasterIdLst>
  <p:sldIdLst>
    <p:sldId id="256" r:id="rId2"/>
    <p:sldId id="257" r:id="rId3"/>
    <p:sldId id="258" r:id="rId4"/>
    <p:sldId id="259" r:id="rId5"/>
    <p:sldId id="260" r:id="rId6"/>
    <p:sldId id="263" r:id="rId7"/>
    <p:sldId id="262" r:id="rId8"/>
    <p:sldId id="270" r:id="rId9"/>
    <p:sldId id="271" r:id="rId10"/>
    <p:sldId id="272" r:id="rId11"/>
    <p:sldId id="273" r:id="rId12"/>
    <p:sldId id="274" r:id="rId13"/>
    <p:sldId id="275" r:id="rId14"/>
    <p:sldId id="276" r:id="rId15"/>
    <p:sldId id="277" r:id="rId16"/>
    <p:sldId id="278" r:id="rId17"/>
    <p:sldId id="284" r:id="rId18"/>
    <p:sldId id="281" r:id="rId19"/>
    <p:sldId id="285" r:id="rId20"/>
    <p:sldId id="286" r:id="rId21"/>
    <p:sldId id="287" r:id="rId22"/>
    <p:sldId id="288" r:id="rId23"/>
    <p:sldId id="265" r:id="rId24"/>
    <p:sldId id="289" r:id="rId25"/>
    <p:sldId id="290" r:id="rId26"/>
    <p:sldId id="261" r:id="rId27"/>
    <p:sldId id="279" r:id="rId28"/>
    <p:sldId id="291" r:id="rId29"/>
    <p:sldId id="264" r:id="rId30"/>
  </p:sldIdLst>
  <p:sldSz cx="18288000" cy="10287000"/>
  <p:notesSz cx="6858000" cy="9144000"/>
  <p:embeddedFontLst>
    <p:embeddedFont>
      <p:font typeface="Agency FB" panose="020B0503020202020204" pitchFamily="34" charset="0"/>
      <p:regular r:id="rId32"/>
      <p:bold r:id="rId33"/>
    </p:embeddedFont>
    <p:embeddedFont>
      <p:font typeface="Algerian" panose="04020705040A02060702" pitchFamily="82" charset="0"/>
      <p:regular r:id="rId34"/>
    </p:embeddedFont>
    <p:embeddedFont>
      <p:font typeface="Bahnschrift" panose="020B0502040204020203" pitchFamily="34" charset="0"/>
      <p:regular r:id="rId35"/>
      <p:bold r:id="rId36"/>
    </p:embeddedFont>
    <p:embeddedFont>
      <p:font typeface="Bahnschrift Condensed" panose="020B0502040204020203" pitchFamily="34" charset="0"/>
      <p:regular r:id="rId37"/>
      <p:bold r:id="rId38"/>
    </p:embeddedFont>
    <p:embeddedFont>
      <p:font typeface="Bahnschrift SemiBold" panose="020B0502040204020203" pitchFamily="34" charset="0"/>
      <p:bold r:id="rId39"/>
    </p:embeddedFont>
    <p:embeddedFont>
      <p:font typeface="Berlin Sans FB Demi" panose="020E0802020502020306" pitchFamily="34" charset="0"/>
      <p:bold r:id="rId40"/>
    </p:embeddedFont>
    <p:embeddedFont>
      <p:font typeface="Helios" panose="020B0604020202020204" charset="0"/>
      <p:regular r:id="rId41"/>
    </p:embeddedFont>
    <p:embeddedFont>
      <p:font typeface="Klein Bold" panose="020B0604020202020204" charset="0"/>
      <p:regular r:id="rId42"/>
    </p:embeddedFont>
    <p:embeddedFont>
      <p:font typeface="Montserrat" panose="00000500000000000000" pitchFamily="2" charset="0"/>
      <p:regular r:id="rId43"/>
      <p:bold r:id="rId44"/>
      <p:italic r:id="rId45"/>
      <p:boldItalic r:id="rId46"/>
    </p:embeddedFont>
    <p:embeddedFont>
      <p:font typeface="Montserrat Bold" panose="00000800000000000000" charset="0"/>
      <p:bold r:id="rId47"/>
    </p:embeddedFont>
    <p:embeddedFont>
      <p:font typeface="Open Sans Bold" panose="020B0604020202020204" charset="0"/>
      <p:regular r:id="rId4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56" autoAdjust="0"/>
    <p:restoredTop sz="94622" autoAdjust="0"/>
  </p:normalViewPr>
  <p:slideViewPr>
    <p:cSldViewPr>
      <p:cViewPr>
        <p:scale>
          <a:sx n="50" d="100"/>
          <a:sy n="50" d="100"/>
        </p:scale>
        <p:origin x="965" y="1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8.fntdata"/><Relationship Id="rId21" Type="http://schemas.openxmlformats.org/officeDocument/2006/relationships/slide" Target="slides/slide20.xml"/><Relationship Id="rId34" Type="http://schemas.openxmlformats.org/officeDocument/2006/relationships/font" Target="fonts/font3.fntdata"/><Relationship Id="rId42" Type="http://schemas.openxmlformats.org/officeDocument/2006/relationships/font" Target="fonts/font11.fntdata"/><Relationship Id="rId47" Type="http://schemas.openxmlformats.org/officeDocument/2006/relationships/font" Target="fonts/font16.fntdata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1.fntdata"/><Relationship Id="rId37" Type="http://schemas.openxmlformats.org/officeDocument/2006/relationships/font" Target="fonts/font6.fntdata"/><Relationship Id="rId40" Type="http://schemas.openxmlformats.org/officeDocument/2006/relationships/font" Target="fonts/font9.fntdata"/><Relationship Id="rId45" Type="http://schemas.openxmlformats.org/officeDocument/2006/relationships/font" Target="fonts/font14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5.fntdata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4" Type="http://schemas.openxmlformats.org/officeDocument/2006/relationships/font" Target="fonts/font13.fntdata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4.fntdata"/><Relationship Id="rId43" Type="http://schemas.openxmlformats.org/officeDocument/2006/relationships/font" Target="fonts/font12.fntdata"/><Relationship Id="rId48" Type="http://schemas.openxmlformats.org/officeDocument/2006/relationships/font" Target="fonts/font17.fntdata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2.fntdata"/><Relationship Id="rId38" Type="http://schemas.openxmlformats.org/officeDocument/2006/relationships/font" Target="fonts/font7.fntdata"/><Relationship Id="rId46" Type="http://schemas.openxmlformats.org/officeDocument/2006/relationships/font" Target="fonts/font15.fntdata"/><Relationship Id="rId20" Type="http://schemas.openxmlformats.org/officeDocument/2006/relationships/slide" Target="slides/slide19.xml"/><Relationship Id="rId41" Type="http://schemas.openxmlformats.org/officeDocument/2006/relationships/font" Target="fonts/font1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COSTS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4B03-4FBB-B552-53F3B2F5A092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4B03-4FBB-B552-53F3B2F5A092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4B03-4FBB-B552-53F3B2F5A092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4B03-4FBB-B552-53F3B2F5A092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9-4B03-4FBB-B552-53F3B2F5A092}"/>
              </c:ext>
            </c:extLst>
          </c:dPt>
          <c:dLbls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33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Sheet1!$A$2:$A$6</c:f>
              <c:strCache>
                <c:ptCount val="5"/>
                <c:pt idx="0">
                  <c:v>Ongoing evaluation</c:v>
                </c:pt>
                <c:pt idx="1">
                  <c:v>Staffing</c:v>
                </c:pt>
                <c:pt idx="2">
                  <c:v>Training</c:v>
                </c:pt>
                <c:pt idx="3">
                  <c:v>Technology and infrastructure</c:v>
                </c:pt>
                <c:pt idx="4">
                  <c:v>Program development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 formatCode="#,##0">
                  <c:v>40000</c:v>
                </c:pt>
                <c:pt idx="1">
                  <c:v>60000</c:v>
                </c:pt>
                <c:pt idx="2">
                  <c:v>60000</c:v>
                </c:pt>
                <c:pt idx="3">
                  <c:v>200000</c:v>
                </c:pt>
                <c:pt idx="4">
                  <c:v>50000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6FC-43F1-B737-4AAAC33B5E63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3">
  <cs:axisTitle>
    <cs:lnRef idx="0"/>
    <cs:fillRef idx="0"/>
    <cs:effectRef idx="0"/>
    <cs:fontRef idx="minor">
      <a:schemeClr val="dk1">
        <a:lumMod val="75000"/>
        <a:lumOff val="2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22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FF66DD-C99D-475B-8583-7851E8446F0D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IN"/>
        </a:p>
      </dgm:t>
    </dgm:pt>
    <dgm:pt modelId="{E672E7DE-D2BB-4DFB-BE12-39765CABD4C4}">
      <dgm:prSet phldrT="[Text]" custT="1"/>
      <dgm:spPr/>
      <dgm:t>
        <a:bodyPr/>
        <a:lstStyle/>
        <a:p>
          <a:r>
            <a:rPr lang="en-IN" sz="2100" dirty="0"/>
            <a:t>Fragmented care </a:t>
          </a:r>
          <a:r>
            <a:rPr lang="en-IN" sz="1400" dirty="0">
              <a:latin typeface="Agency FB" panose="020B0503020202020204" pitchFamily="34" charset="0"/>
            </a:rPr>
            <a:t>(</a:t>
          </a:r>
          <a:r>
            <a:rPr lang="en-US" sz="1400" dirty="0">
              <a:latin typeface="Agency FB" panose="020B0503020202020204" pitchFamily="34" charset="0"/>
            </a:rPr>
            <a:t>Winters et al., 2016)</a:t>
          </a:r>
          <a:endParaRPr lang="en-IN" sz="1400" dirty="0">
            <a:latin typeface="Agency FB" panose="020B0503020202020204" pitchFamily="34" charset="0"/>
          </a:endParaRPr>
        </a:p>
      </dgm:t>
    </dgm:pt>
    <dgm:pt modelId="{E956F32A-7A0E-4575-9892-3743F26DE06E}" type="parTrans" cxnId="{1D536AB8-6F43-4250-8AD4-C160FDBBF7BC}">
      <dgm:prSet/>
      <dgm:spPr/>
      <dgm:t>
        <a:bodyPr/>
        <a:lstStyle/>
        <a:p>
          <a:endParaRPr lang="en-IN"/>
        </a:p>
      </dgm:t>
    </dgm:pt>
    <dgm:pt modelId="{0A902B3D-E625-4605-B9E2-503D1329A887}" type="sibTrans" cxnId="{1D536AB8-6F43-4250-8AD4-C160FDBBF7BC}">
      <dgm:prSet/>
      <dgm:spPr/>
      <dgm:t>
        <a:bodyPr/>
        <a:lstStyle/>
        <a:p>
          <a:endParaRPr lang="en-IN"/>
        </a:p>
      </dgm:t>
    </dgm:pt>
    <dgm:pt modelId="{ED3DF63D-B651-4ADB-A3F5-59D87FBA0250}">
      <dgm:prSet phldrT="[Text]" custT="1"/>
      <dgm:spPr/>
      <dgm:t>
        <a:bodyPr/>
        <a:lstStyle/>
        <a:p>
          <a:r>
            <a:rPr lang="en-IN" sz="2100" dirty="0"/>
            <a:t>Conflicting treatment plans </a:t>
          </a:r>
          <a:r>
            <a:rPr lang="en-IN" sz="1400" dirty="0">
              <a:latin typeface="Agency FB" panose="020B0503020202020204" pitchFamily="34" charset="0"/>
            </a:rPr>
            <a:t>(</a:t>
          </a:r>
          <a:r>
            <a:rPr lang="en-US" sz="1400" dirty="0">
              <a:effectLst/>
              <a:latin typeface="Agency FB" panose="020B0503020202020204" pitchFamily="34" charset="0"/>
            </a:rPr>
            <a:t>Kong, X. </a:t>
          </a:r>
          <a:r>
            <a:rPr lang="en-US" sz="1400" i="1" dirty="0">
              <a:effectLst/>
              <a:latin typeface="Agency FB" panose="020B0503020202020204" pitchFamily="34" charset="0"/>
            </a:rPr>
            <a:t>et al., 2020)</a:t>
          </a:r>
          <a:endParaRPr lang="en-IN" sz="1400" dirty="0">
            <a:latin typeface="Agency FB" panose="020B0503020202020204" pitchFamily="34" charset="0"/>
          </a:endParaRPr>
        </a:p>
      </dgm:t>
    </dgm:pt>
    <dgm:pt modelId="{6C097370-7D9F-4CAD-9C7D-650D8FA00227}" type="parTrans" cxnId="{A0B2D393-4848-4E87-AAD3-533446952069}">
      <dgm:prSet/>
      <dgm:spPr/>
      <dgm:t>
        <a:bodyPr/>
        <a:lstStyle/>
        <a:p>
          <a:endParaRPr lang="en-IN"/>
        </a:p>
      </dgm:t>
    </dgm:pt>
    <dgm:pt modelId="{9F69ED6E-2634-4E40-B03E-352C93D7DE0A}" type="sibTrans" cxnId="{A0B2D393-4848-4E87-AAD3-533446952069}">
      <dgm:prSet/>
      <dgm:spPr/>
      <dgm:t>
        <a:bodyPr/>
        <a:lstStyle/>
        <a:p>
          <a:endParaRPr lang="en-IN"/>
        </a:p>
      </dgm:t>
    </dgm:pt>
    <dgm:pt modelId="{7CC9F89A-FC5F-434E-A77D-10F4DC0ACE34}">
      <dgm:prSet phldrT="[Text]" custT="1"/>
      <dgm:spPr/>
      <dgm:t>
        <a:bodyPr/>
        <a:lstStyle/>
        <a:p>
          <a:r>
            <a:rPr lang="en-IN" sz="1600" dirty="0"/>
            <a:t>Disconnect between medical systems and schools </a:t>
          </a:r>
          <a:r>
            <a:rPr lang="en-IN" sz="1400" dirty="0">
              <a:latin typeface="Agency FB" panose="020B0503020202020204" pitchFamily="34" charset="0"/>
            </a:rPr>
            <a:t>(</a:t>
          </a:r>
          <a:r>
            <a:rPr lang="en-US" sz="1400" dirty="0">
              <a:effectLst/>
              <a:latin typeface="Agency FB" panose="020B0503020202020204" pitchFamily="34" charset="0"/>
            </a:rPr>
            <a:t>Kong, X. </a:t>
          </a:r>
          <a:r>
            <a:rPr lang="en-US" sz="1400" i="1" dirty="0">
              <a:effectLst/>
              <a:latin typeface="Agency FB" panose="020B0503020202020204" pitchFamily="34" charset="0"/>
            </a:rPr>
            <a:t>et al., 2020)</a:t>
          </a:r>
          <a:endParaRPr lang="en-IN" sz="1400" dirty="0"/>
        </a:p>
      </dgm:t>
    </dgm:pt>
    <dgm:pt modelId="{053BBA47-B7C0-4E7A-8F91-A93CE1AEF385}" type="parTrans" cxnId="{4D96D7C1-E08D-47F3-A6B7-CA28F8C27188}">
      <dgm:prSet/>
      <dgm:spPr/>
      <dgm:t>
        <a:bodyPr/>
        <a:lstStyle/>
        <a:p>
          <a:endParaRPr lang="en-IN"/>
        </a:p>
      </dgm:t>
    </dgm:pt>
    <dgm:pt modelId="{51E27830-0B33-4D9C-AB88-E51F243A418E}" type="sibTrans" cxnId="{4D96D7C1-E08D-47F3-A6B7-CA28F8C27188}">
      <dgm:prSet/>
      <dgm:spPr/>
      <dgm:t>
        <a:bodyPr/>
        <a:lstStyle/>
        <a:p>
          <a:endParaRPr lang="en-IN"/>
        </a:p>
      </dgm:t>
    </dgm:pt>
    <dgm:pt modelId="{34941BC6-72C2-47F4-A95E-AA32A94193F4}">
      <dgm:prSet phldrT="[Text]" custT="1"/>
      <dgm:spPr/>
      <dgm:t>
        <a:bodyPr/>
        <a:lstStyle/>
        <a:p>
          <a:r>
            <a:rPr lang="en-IN" sz="2100" dirty="0"/>
            <a:t>Require a coordinated care approach</a:t>
          </a:r>
          <a:r>
            <a:rPr lang="en-IN" sz="1400" dirty="0">
              <a:latin typeface="Agency FB" panose="020B0503020202020204" pitchFamily="34" charset="0"/>
            </a:rPr>
            <a:t> (</a:t>
          </a:r>
          <a:r>
            <a:rPr lang="en-US" sz="1400" dirty="0">
              <a:latin typeface="Agency FB" panose="020B0503020202020204" pitchFamily="34" charset="0"/>
            </a:rPr>
            <a:t>Winters et al., 2016)</a:t>
          </a:r>
          <a:r>
            <a:rPr lang="en-IN" sz="2100" dirty="0"/>
            <a:t> </a:t>
          </a:r>
        </a:p>
      </dgm:t>
    </dgm:pt>
    <dgm:pt modelId="{065852B2-54BD-4BA1-ADA7-32DA49005C96}" type="parTrans" cxnId="{94CADD65-9732-413E-89C4-6F3E110AF9E0}">
      <dgm:prSet/>
      <dgm:spPr/>
      <dgm:t>
        <a:bodyPr/>
        <a:lstStyle/>
        <a:p>
          <a:endParaRPr lang="en-IN"/>
        </a:p>
      </dgm:t>
    </dgm:pt>
    <dgm:pt modelId="{794044F2-0979-4E56-B81C-13ADE1EC39A9}" type="sibTrans" cxnId="{94CADD65-9732-413E-89C4-6F3E110AF9E0}">
      <dgm:prSet/>
      <dgm:spPr/>
      <dgm:t>
        <a:bodyPr/>
        <a:lstStyle/>
        <a:p>
          <a:endParaRPr lang="en-IN"/>
        </a:p>
      </dgm:t>
    </dgm:pt>
    <dgm:pt modelId="{C93E6772-2B7F-4E36-8CDF-8AAB308070E0}">
      <dgm:prSet phldrT="[Text]" custT="1"/>
      <dgm:spPr/>
      <dgm:t>
        <a:bodyPr/>
        <a:lstStyle/>
        <a:p>
          <a:r>
            <a:rPr lang="en-IN" sz="1600" dirty="0"/>
            <a:t>Co-production of services will address gap in services </a:t>
          </a:r>
          <a:r>
            <a:rPr lang="en-IN" sz="1400" dirty="0">
              <a:latin typeface="Agency FB" panose="020B0503020202020204" pitchFamily="34" charset="0"/>
            </a:rPr>
            <a:t>(</a:t>
          </a:r>
          <a:r>
            <a:rPr lang="en-US" sz="1400" dirty="0">
              <a:effectLst/>
              <a:latin typeface="Agency FB" panose="020B0503020202020204" pitchFamily="34" charset="0"/>
            </a:rPr>
            <a:t>Kong, X. </a:t>
          </a:r>
          <a:r>
            <a:rPr lang="en-US" sz="1400" i="1" dirty="0">
              <a:effectLst/>
              <a:latin typeface="Agency FB" panose="020B0503020202020204" pitchFamily="34" charset="0"/>
            </a:rPr>
            <a:t>et al., 2020)</a:t>
          </a:r>
          <a:endParaRPr lang="en-IN" sz="1400" dirty="0"/>
        </a:p>
      </dgm:t>
    </dgm:pt>
    <dgm:pt modelId="{0FFFDB46-AD0F-458E-8C6C-B54017A94A68}" type="parTrans" cxnId="{0A9BA131-1093-4437-8B96-F129C5BD628B}">
      <dgm:prSet/>
      <dgm:spPr/>
      <dgm:t>
        <a:bodyPr/>
        <a:lstStyle/>
        <a:p>
          <a:endParaRPr lang="en-IN"/>
        </a:p>
      </dgm:t>
    </dgm:pt>
    <dgm:pt modelId="{740E994C-F97F-4597-B2D5-29C292A0F074}" type="sibTrans" cxnId="{0A9BA131-1093-4437-8B96-F129C5BD628B}">
      <dgm:prSet/>
      <dgm:spPr/>
      <dgm:t>
        <a:bodyPr/>
        <a:lstStyle/>
        <a:p>
          <a:endParaRPr lang="en-IN"/>
        </a:p>
      </dgm:t>
    </dgm:pt>
    <dgm:pt modelId="{217A3F8F-BB12-4C54-A94B-C984C491A7FE}" type="pres">
      <dgm:prSet presAssocID="{80FF66DD-C99D-475B-8583-7851E8446F0D}" presName="linear" presStyleCnt="0">
        <dgm:presLayoutVars>
          <dgm:dir/>
          <dgm:animLvl val="lvl"/>
          <dgm:resizeHandles val="exact"/>
        </dgm:presLayoutVars>
      </dgm:prSet>
      <dgm:spPr/>
    </dgm:pt>
    <dgm:pt modelId="{D6737BA4-9994-49EC-822E-BBD0C463B58C}" type="pres">
      <dgm:prSet presAssocID="{E672E7DE-D2BB-4DFB-BE12-39765CABD4C4}" presName="parentLin" presStyleCnt="0"/>
      <dgm:spPr/>
    </dgm:pt>
    <dgm:pt modelId="{288202FC-1634-4DE8-8BB2-F0AFED29DBF5}" type="pres">
      <dgm:prSet presAssocID="{E672E7DE-D2BB-4DFB-BE12-39765CABD4C4}" presName="parentLeftMargin" presStyleLbl="node1" presStyleIdx="0" presStyleCnt="5"/>
      <dgm:spPr/>
    </dgm:pt>
    <dgm:pt modelId="{DE7AA097-EB36-4A05-84A9-70E042F51BD0}" type="pres">
      <dgm:prSet presAssocID="{E672E7DE-D2BB-4DFB-BE12-39765CABD4C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9369A2C-AB38-4BA9-9A9F-B07BAA58D915}" type="pres">
      <dgm:prSet presAssocID="{E672E7DE-D2BB-4DFB-BE12-39765CABD4C4}" presName="negativeSpace" presStyleCnt="0"/>
      <dgm:spPr/>
    </dgm:pt>
    <dgm:pt modelId="{84F2AAF8-E339-4BEA-9E70-2E1DFAC3D76A}" type="pres">
      <dgm:prSet presAssocID="{E672E7DE-D2BB-4DFB-BE12-39765CABD4C4}" presName="childText" presStyleLbl="conFgAcc1" presStyleIdx="0" presStyleCnt="5">
        <dgm:presLayoutVars>
          <dgm:bulletEnabled val="1"/>
        </dgm:presLayoutVars>
      </dgm:prSet>
      <dgm:spPr/>
    </dgm:pt>
    <dgm:pt modelId="{E62FDC18-8004-4746-B90F-E8531D9E4B0B}" type="pres">
      <dgm:prSet presAssocID="{0A902B3D-E625-4605-B9E2-503D1329A887}" presName="spaceBetweenRectangles" presStyleCnt="0"/>
      <dgm:spPr/>
    </dgm:pt>
    <dgm:pt modelId="{90E48652-373B-49C8-A3AF-02A88D247729}" type="pres">
      <dgm:prSet presAssocID="{ED3DF63D-B651-4ADB-A3F5-59D87FBA0250}" presName="parentLin" presStyleCnt="0"/>
      <dgm:spPr/>
    </dgm:pt>
    <dgm:pt modelId="{ACAFBB23-BC1B-45BE-A02E-664F9BC11EEB}" type="pres">
      <dgm:prSet presAssocID="{ED3DF63D-B651-4ADB-A3F5-59D87FBA0250}" presName="parentLeftMargin" presStyleLbl="node1" presStyleIdx="0" presStyleCnt="5"/>
      <dgm:spPr/>
    </dgm:pt>
    <dgm:pt modelId="{E0949FF4-EC6B-4A62-B0E5-89EE70A5EB94}" type="pres">
      <dgm:prSet presAssocID="{ED3DF63D-B651-4ADB-A3F5-59D87FBA025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E4B6862-A552-4A87-819D-FC07356606C7}" type="pres">
      <dgm:prSet presAssocID="{ED3DF63D-B651-4ADB-A3F5-59D87FBA0250}" presName="negativeSpace" presStyleCnt="0"/>
      <dgm:spPr/>
    </dgm:pt>
    <dgm:pt modelId="{189322B7-28DD-43B9-B01C-9347052FA5AC}" type="pres">
      <dgm:prSet presAssocID="{ED3DF63D-B651-4ADB-A3F5-59D87FBA0250}" presName="childText" presStyleLbl="conFgAcc1" presStyleIdx="1" presStyleCnt="5">
        <dgm:presLayoutVars>
          <dgm:bulletEnabled val="1"/>
        </dgm:presLayoutVars>
      </dgm:prSet>
      <dgm:spPr/>
    </dgm:pt>
    <dgm:pt modelId="{8C055674-A363-4F91-B95B-E68A29D35B87}" type="pres">
      <dgm:prSet presAssocID="{9F69ED6E-2634-4E40-B03E-352C93D7DE0A}" presName="spaceBetweenRectangles" presStyleCnt="0"/>
      <dgm:spPr/>
    </dgm:pt>
    <dgm:pt modelId="{46A86BF1-3E87-45A9-A514-5554A958D454}" type="pres">
      <dgm:prSet presAssocID="{7CC9F89A-FC5F-434E-A77D-10F4DC0ACE34}" presName="parentLin" presStyleCnt="0"/>
      <dgm:spPr/>
    </dgm:pt>
    <dgm:pt modelId="{CF1ECEDC-2030-4EFC-A16E-730799769C65}" type="pres">
      <dgm:prSet presAssocID="{7CC9F89A-FC5F-434E-A77D-10F4DC0ACE34}" presName="parentLeftMargin" presStyleLbl="node1" presStyleIdx="1" presStyleCnt="5"/>
      <dgm:spPr/>
    </dgm:pt>
    <dgm:pt modelId="{6475DC94-21EA-4BC7-9CE7-F24973146000}" type="pres">
      <dgm:prSet presAssocID="{7CC9F89A-FC5F-434E-A77D-10F4DC0ACE3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7D58DBE-25DE-49CC-B6F9-C582905B5851}" type="pres">
      <dgm:prSet presAssocID="{7CC9F89A-FC5F-434E-A77D-10F4DC0ACE34}" presName="negativeSpace" presStyleCnt="0"/>
      <dgm:spPr/>
    </dgm:pt>
    <dgm:pt modelId="{0BFE350F-3B1C-4694-BCA5-34472EF0B1F2}" type="pres">
      <dgm:prSet presAssocID="{7CC9F89A-FC5F-434E-A77D-10F4DC0ACE34}" presName="childText" presStyleLbl="conFgAcc1" presStyleIdx="2" presStyleCnt="5">
        <dgm:presLayoutVars>
          <dgm:bulletEnabled val="1"/>
        </dgm:presLayoutVars>
      </dgm:prSet>
      <dgm:spPr/>
    </dgm:pt>
    <dgm:pt modelId="{6B3B8D84-4257-48A1-BDF6-CA9356033459}" type="pres">
      <dgm:prSet presAssocID="{51E27830-0B33-4D9C-AB88-E51F243A418E}" presName="spaceBetweenRectangles" presStyleCnt="0"/>
      <dgm:spPr/>
    </dgm:pt>
    <dgm:pt modelId="{FBF16680-E8A4-409D-BBC9-63D359D38431}" type="pres">
      <dgm:prSet presAssocID="{34941BC6-72C2-47F4-A95E-AA32A94193F4}" presName="parentLin" presStyleCnt="0"/>
      <dgm:spPr/>
    </dgm:pt>
    <dgm:pt modelId="{A4F6D6D3-51FA-4E92-A958-3DC9455243D7}" type="pres">
      <dgm:prSet presAssocID="{34941BC6-72C2-47F4-A95E-AA32A94193F4}" presName="parentLeftMargin" presStyleLbl="node1" presStyleIdx="2" presStyleCnt="5"/>
      <dgm:spPr/>
    </dgm:pt>
    <dgm:pt modelId="{17321E16-F1D4-4AEA-8BF8-8710DAF4C329}" type="pres">
      <dgm:prSet presAssocID="{34941BC6-72C2-47F4-A95E-AA32A94193F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3FFD8F9-19E8-45B4-BF35-941929C0A1DB}" type="pres">
      <dgm:prSet presAssocID="{34941BC6-72C2-47F4-A95E-AA32A94193F4}" presName="negativeSpace" presStyleCnt="0"/>
      <dgm:spPr/>
    </dgm:pt>
    <dgm:pt modelId="{744F9661-2C07-4385-AB42-CA07A872D729}" type="pres">
      <dgm:prSet presAssocID="{34941BC6-72C2-47F4-A95E-AA32A94193F4}" presName="childText" presStyleLbl="conFgAcc1" presStyleIdx="3" presStyleCnt="5">
        <dgm:presLayoutVars>
          <dgm:bulletEnabled val="1"/>
        </dgm:presLayoutVars>
      </dgm:prSet>
      <dgm:spPr/>
    </dgm:pt>
    <dgm:pt modelId="{6E586847-976D-4A64-BBEA-091206DDC99C}" type="pres">
      <dgm:prSet presAssocID="{794044F2-0979-4E56-B81C-13ADE1EC39A9}" presName="spaceBetweenRectangles" presStyleCnt="0"/>
      <dgm:spPr/>
    </dgm:pt>
    <dgm:pt modelId="{5CCAB9D5-1D00-442E-8215-501FF3343A80}" type="pres">
      <dgm:prSet presAssocID="{C93E6772-2B7F-4E36-8CDF-8AAB308070E0}" presName="parentLin" presStyleCnt="0"/>
      <dgm:spPr/>
    </dgm:pt>
    <dgm:pt modelId="{BC41D97D-490B-4B37-9023-5EEBBD7A56F3}" type="pres">
      <dgm:prSet presAssocID="{C93E6772-2B7F-4E36-8CDF-8AAB308070E0}" presName="parentLeftMargin" presStyleLbl="node1" presStyleIdx="3" presStyleCnt="5"/>
      <dgm:spPr/>
    </dgm:pt>
    <dgm:pt modelId="{A87026E8-23D5-4330-9352-ADC94801970F}" type="pres">
      <dgm:prSet presAssocID="{C93E6772-2B7F-4E36-8CDF-8AAB308070E0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40B2BD4D-F406-4804-8BBA-74F4ED01423D}" type="pres">
      <dgm:prSet presAssocID="{C93E6772-2B7F-4E36-8CDF-8AAB308070E0}" presName="negativeSpace" presStyleCnt="0"/>
      <dgm:spPr/>
    </dgm:pt>
    <dgm:pt modelId="{23576218-EB01-4F5D-838B-0CECE65445A9}" type="pres">
      <dgm:prSet presAssocID="{C93E6772-2B7F-4E36-8CDF-8AAB308070E0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0A61A912-E8F5-40B5-A01F-9C2F002E608D}" type="presOf" srcId="{ED3DF63D-B651-4ADB-A3F5-59D87FBA0250}" destId="{E0949FF4-EC6B-4A62-B0E5-89EE70A5EB94}" srcOrd="1" destOrd="0" presId="urn:microsoft.com/office/officeart/2005/8/layout/list1"/>
    <dgm:cxn modelId="{0A9BA131-1093-4437-8B96-F129C5BD628B}" srcId="{80FF66DD-C99D-475B-8583-7851E8446F0D}" destId="{C93E6772-2B7F-4E36-8CDF-8AAB308070E0}" srcOrd="4" destOrd="0" parTransId="{0FFFDB46-AD0F-458E-8C6C-B54017A94A68}" sibTransId="{740E994C-F97F-4597-B2D5-29C292A0F074}"/>
    <dgm:cxn modelId="{94CADD65-9732-413E-89C4-6F3E110AF9E0}" srcId="{80FF66DD-C99D-475B-8583-7851E8446F0D}" destId="{34941BC6-72C2-47F4-A95E-AA32A94193F4}" srcOrd="3" destOrd="0" parTransId="{065852B2-54BD-4BA1-ADA7-32DA49005C96}" sibTransId="{794044F2-0979-4E56-B81C-13ADE1EC39A9}"/>
    <dgm:cxn modelId="{D22BBD46-0872-41F4-8C9A-7D991AEFD22C}" type="presOf" srcId="{C93E6772-2B7F-4E36-8CDF-8AAB308070E0}" destId="{BC41D97D-490B-4B37-9023-5EEBBD7A56F3}" srcOrd="0" destOrd="0" presId="urn:microsoft.com/office/officeart/2005/8/layout/list1"/>
    <dgm:cxn modelId="{C954486B-8214-4874-91D4-D21ECD337B2F}" type="presOf" srcId="{C93E6772-2B7F-4E36-8CDF-8AAB308070E0}" destId="{A87026E8-23D5-4330-9352-ADC94801970F}" srcOrd="1" destOrd="0" presId="urn:microsoft.com/office/officeart/2005/8/layout/list1"/>
    <dgm:cxn modelId="{D5BCE36B-59FD-43E2-B7E3-1620AD1BE34D}" type="presOf" srcId="{ED3DF63D-B651-4ADB-A3F5-59D87FBA0250}" destId="{ACAFBB23-BC1B-45BE-A02E-664F9BC11EEB}" srcOrd="0" destOrd="0" presId="urn:microsoft.com/office/officeart/2005/8/layout/list1"/>
    <dgm:cxn modelId="{FFC83683-C076-4344-8C72-9B29754C407E}" type="presOf" srcId="{7CC9F89A-FC5F-434E-A77D-10F4DC0ACE34}" destId="{6475DC94-21EA-4BC7-9CE7-F24973146000}" srcOrd="1" destOrd="0" presId="urn:microsoft.com/office/officeart/2005/8/layout/list1"/>
    <dgm:cxn modelId="{58F23992-3BC3-4ED3-8553-4CB5E64192C4}" type="presOf" srcId="{E672E7DE-D2BB-4DFB-BE12-39765CABD4C4}" destId="{DE7AA097-EB36-4A05-84A9-70E042F51BD0}" srcOrd="1" destOrd="0" presId="urn:microsoft.com/office/officeart/2005/8/layout/list1"/>
    <dgm:cxn modelId="{A0B2D393-4848-4E87-AAD3-533446952069}" srcId="{80FF66DD-C99D-475B-8583-7851E8446F0D}" destId="{ED3DF63D-B651-4ADB-A3F5-59D87FBA0250}" srcOrd="1" destOrd="0" parTransId="{6C097370-7D9F-4CAD-9C7D-650D8FA00227}" sibTransId="{9F69ED6E-2634-4E40-B03E-352C93D7DE0A}"/>
    <dgm:cxn modelId="{FFD2D69B-5D0E-4F21-B0CE-E6F832F89F23}" type="presOf" srcId="{80FF66DD-C99D-475B-8583-7851E8446F0D}" destId="{217A3F8F-BB12-4C54-A94B-C984C491A7FE}" srcOrd="0" destOrd="0" presId="urn:microsoft.com/office/officeart/2005/8/layout/list1"/>
    <dgm:cxn modelId="{89D390A7-4F66-49C4-A619-EC26C3BD5619}" type="presOf" srcId="{E672E7DE-D2BB-4DFB-BE12-39765CABD4C4}" destId="{288202FC-1634-4DE8-8BB2-F0AFED29DBF5}" srcOrd="0" destOrd="0" presId="urn:microsoft.com/office/officeart/2005/8/layout/list1"/>
    <dgm:cxn modelId="{1D536AB8-6F43-4250-8AD4-C160FDBBF7BC}" srcId="{80FF66DD-C99D-475B-8583-7851E8446F0D}" destId="{E672E7DE-D2BB-4DFB-BE12-39765CABD4C4}" srcOrd="0" destOrd="0" parTransId="{E956F32A-7A0E-4575-9892-3743F26DE06E}" sibTransId="{0A902B3D-E625-4605-B9E2-503D1329A887}"/>
    <dgm:cxn modelId="{4D96D7C1-E08D-47F3-A6B7-CA28F8C27188}" srcId="{80FF66DD-C99D-475B-8583-7851E8446F0D}" destId="{7CC9F89A-FC5F-434E-A77D-10F4DC0ACE34}" srcOrd="2" destOrd="0" parTransId="{053BBA47-B7C0-4E7A-8F91-A93CE1AEF385}" sibTransId="{51E27830-0B33-4D9C-AB88-E51F243A418E}"/>
    <dgm:cxn modelId="{4037B9D1-A237-487C-9FE1-EF7AD4A3A82E}" type="presOf" srcId="{34941BC6-72C2-47F4-A95E-AA32A94193F4}" destId="{A4F6D6D3-51FA-4E92-A958-3DC9455243D7}" srcOrd="0" destOrd="0" presId="urn:microsoft.com/office/officeart/2005/8/layout/list1"/>
    <dgm:cxn modelId="{332200E1-D21C-4D64-BA8C-E276369CA822}" type="presOf" srcId="{34941BC6-72C2-47F4-A95E-AA32A94193F4}" destId="{17321E16-F1D4-4AEA-8BF8-8710DAF4C329}" srcOrd="1" destOrd="0" presId="urn:microsoft.com/office/officeart/2005/8/layout/list1"/>
    <dgm:cxn modelId="{51719EE4-DA70-4E6F-8F90-9035B2852CFC}" type="presOf" srcId="{7CC9F89A-FC5F-434E-A77D-10F4DC0ACE34}" destId="{CF1ECEDC-2030-4EFC-A16E-730799769C65}" srcOrd="0" destOrd="0" presId="urn:microsoft.com/office/officeart/2005/8/layout/list1"/>
    <dgm:cxn modelId="{515B97D9-2876-444B-B8C6-F81492E83CC4}" type="presParOf" srcId="{217A3F8F-BB12-4C54-A94B-C984C491A7FE}" destId="{D6737BA4-9994-49EC-822E-BBD0C463B58C}" srcOrd="0" destOrd="0" presId="urn:microsoft.com/office/officeart/2005/8/layout/list1"/>
    <dgm:cxn modelId="{20245C48-5D02-42CB-A312-04AC67471C0D}" type="presParOf" srcId="{D6737BA4-9994-49EC-822E-BBD0C463B58C}" destId="{288202FC-1634-4DE8-8BB2-F0AFED29DBF5}" srcOrd="0" destOrd="0" presId="urn:microsoft.com/office/officeart/2005/8/layout/list1"/>
    <dgm:cxn modelId="{1717817E-B4D3-48D4-84F1-F0F84548736A}" type="presParOf" srcId="{D6737BA4-9994-49EC-822E-BBD0C463B58C}" destId="{DE7AA097-EB36-4A05-84A9-70E042F51BD0}" srcOrd="1" destOrd="0" presId="urn:microsoft.com/office/officeart/2005/8/layout/list1"/>
    <dgm:cxn modelId="{50222392-636E-4AF4-B5B6-0368922A33EE}" type="presParOf" srcId="{217A3F8F-BB12-4C54-A94B-C984C491A7FE}" destId="{D9369A2C-AB38-4BA9-9A9F-B07BAA58D915}" srcOrd="1" destOrd="0" presId="urn:microsoft.com/office/officeart/2005/8/layout/list1"/>
    <dgm:cxn modelId="{82818109-8572-490C-BBB6-CEF95ABD3760}" type="presParOf" srcId="{217A3F8F-BB12-4C54-A94B-C984C491A7FE}" destId="{84F2AAF8-E339-4BEA-9E70-2E1DFAC3D76A}" srcOrd="2" destOrd="0" presId="urn:microsoft.com/office/officeart/2005/8/layout/list1"/>
    <dgm:cxn modelId="{72FA5CCE-C3C2-4ADB-99CC-CA3C6D014DCC}" type="presParOf" srcId="{217A3F8F-BB12-4C54-A94B-C984C491A7FE}" destId="{E62FDC18-8004-4746-B90F-E8531D9E4B0B}" srcOrd="3" destOrd="0" presId="urn:microsoft.com/office/officeart/2005/8/layout/list1"/>
    <dgm:cxn modelId="{01212B33-4039-4CC1-BBAA-FD37E00AF8B3}" type="presParOf" srcId="{217A3F8F-BB12-4C54-A94B-C984C491A7FE}" destId="{90E48652-373B-49C8-A3AF-02A88D247729}" srcOrd="4" destOrd="0" presId="urn:microsoft.com/office/officeart/2005/8/layout/list1"/>
    <dgm:cxn modelId="{9B859EC4-4DC2-4F9D-9F01-E85802C5F728}" type="presParOf" srcId="{90E48652-373B-49C8-A3AF-02A88D247729}" destId="{ACAFBB23-BC1B-45BE-A02E-664F9BC11EEB}" srcOrd="0" destOrd="0" presId="urn:microsoft.com/office/officeart/2005/8/layout/list1"/>
    <dgm:cxn modelId="{9883EA23-09A2-4B61-8612-AB1A8B82F861}" type="presParOf" srcId="{90E48652-373B-49C8-A3AF-02A88D247729}" destId="{E0949FF4-EC6B-4A62-B0E5-89EE70A5EB94}" srcOrd="1" destOrd="0" presId="urn:microsoft.com/office/officeart/2005/8/layout/list1"/>
    <dgm:cxn modelId="{C732966B-33E4-4ADF-A4BD-1CAAF188ECB5}" type="presParOf" srcId="{217A3F8F-BB12-4C54-A94B-C984C491A7FE}" destId="{9E4B6862-A552-4A87-819D-FC07356606C7}" srcOrd="5" destOrd="0" presId="urn:microsoft.com/office/officeart/2005/8/layout/list1"/>
    <dgm:cxn modelId="{02DA9A1E-D978-4730-A5E4-D60D1B084337}" type="presParOf" srcId="{217A3F8F-BB12-4C54-A94B-C984C491A7FE}" destId="{189322B7-28DD-43B9-B01C-9347052FA5AC}" srcOrd="6" destOrd="0" presId="urn:microsoft.com/office/officeart/2005/8/layout/list1"/>
    <dgm:cxn modelId="{E82C3A6A-6C30-47AD-8D3B-F54DDCF446A4}" type="presParOf" srcId="{217A3F8F-BB12-4C54-A94B-C984C491A7FE}" destId="{8C055674-A363-4F91-B95B-E68A29D35B87}" srcOrd="7" destOrd="0" presId="urn:microsoft.com/office/officeart/2005/8/layout/list1"/>
    <dgm:cxn modelId="{12C504A4-5CA9-4B53-8FEA-0D542A90F92A}" type="presParOf" srcId="{217A3F8F-BB12-4C54-A94B-C984C491A7FE}" destId="{46A86BF1-3E87-45A9-A514-5554A958D454}" srcOrd="8" destOrd="0" presId="urn:microsoft.com/office/officeart/2005/8/layout/list1"/>
    <dgm:cxn modelId="{8608F3E0-291A-4B31-BED3-20CB19946CE9}" type="presParOf" srcId="{46A86BF1-3E87-45A9-A514-5554A958D454}" destId="{CF1ECEDC-2030-4EFC-A16E-730799769C65}" srcOrd="0" destOrd="0" presId="urn:microsoft.com/office/officeart/2005/8/layout/list1"/>
    <dgm:cxn modelId="{409E2B85-D4F5-4D80-BF18-E3D46C60428E}" type="presParOf" srcId="{46A86BF1-3E87-45A9-A514-5554A958D454}" destId="{6475DC94-21EA-4BC7-9CE7-F24973146000}" srcOrd="1" destOrd="0" presId="urn:microsoft.com/office/officeart/2005/8/layout/list1"/>
    <dgm:cxn modelId="{5E321837-E4BD-4BF4-8E79-13A107F0D0F7}" type="presParOf" srcId="{217A3F8F-BB12-4C54-A94B-C984C491A7FE}" destId="{D7D58DBE-25DE-49CC-B6F9-C582905B5851}" srcOrd="9" destOrd="0" presId="urn:microsoft.com/office/officeart/2005/8/layout/list1"/>
    <dgm:cxn modelId="{4332F090-87FE-460C-A5AF-55269CAB573D}" type="presParOf" srcId="{217A3F8F-BB12-4C54-A94B-C984C491A7FE}" destId="{0BFE350F-3B1C-4694-BCA5-34472EF0B1F2}" srcOrd="10" destOrd="0" presId="urn:microsoft.com/office/officeart/2005/8/layout/list1"/>
    <dgm:cxn modelId="{ABCF97D6-9644-41AF-A93E-6AAB2E87658E}" type="presParOf" srcId="{217A3F8F-BB12-4C54-A94B-C984C491A7FE}" destId="{6B3B8D84-4257-48A1-BDF6-CA9356033459}" srcOrd="11" destOrd="0" presId="urn:microsoft.com/office/officeart/2005/8/layout/list1"/>
    <dgm:cxn modelId="{12CA37EF-B561-495C-B648-80E49B6C00B0}" type="presParOf" srcId="{217A3F8F-BB12-4C54-A94B-C984C491A7FE}" destId="{FBF16680-E8A4-409D-BBC9-63D359D38431}" srcOrd="12" destOrd="0" presId="urn:microsoft.com/office/officeart/2005/8/layout/list1"/>
    <dgm:cxn modelId="{577C7A60-FA7B-4EA0-A115-4B8E7DF57A60}" type="presParOf" srcId="{FBF16680-E8A4-409D-BBC9-63D359D38431}" destId="{A4F6D6D3-51FA-4E92-A958-3DC9455243D7}" srcOrd="0" destOrd="0" presId="urn:microsoft.com/office/officeart/2005/8/layout/list1"/>
    <dgm:cxn modelId="{5B011B51-CD00-4FC7-B66D-90511F3ED3B0}" type="presParOf" srcId="{FBF16680-E8A4-409D-BBC9-63D359D38431}" destId="{17321E16-F1D4-4AEA-8BF8-8710DAF4C329}" srcOrd="1" destOrd="0" presId="urn:microsoft.com/office/officeart/2005/8/layout/list1"/>
    <dgm:cxn modelId="{5B226419-9948-480B-9586-6B7728FC2141}" type="presParOf" srcId="{217A3F8F-BB12-4C54-A94B-C984C491A7FE}" destId="{B3FFD8F9-19E8-45B4-BF35-941929C0A1DB}" srcOrd="13" destOrd="0" presId="urn:microsoft.com/office/officeart/2005/8/layout/list1"/>
    <dgm:cxn modelId="{4ED75BC8-551E-438D-8A48-C6ED2843488D}" type="presParOf" srcId="{217A3F8F-BB12-4C54-A94B-C984C491A7FE}" destId="{744F9661-2C07-4385-AB42-CA07A872D729}" srcOrd="14" destOrd="0" presId="urn:microsoft.com/office/officeart/2005/8/layout/list1"/>
    <dgm:cxn modelId="{9795A25E-120F-4C2C-B474-CEB11DBCBF87}" type="presParOf" srcId="{217A3F8F-BB12-4C54-A94B-C984C491A7FE}" destId="{6E586847-976D-4A64-BBEA-091206DDC99C}" srcOrd="15" destOrd="0" presId="urn:microsoft.com/office/officeart/2005/8/layout/list1"/>
    <dgm:cxn modelId="{76205D95-5B97-4252-BA13-441F874EB3D5}" type="presParOf" srcId="{217A3F8F-BB12-4C54-A94B-C984C491A7FE}" destId="{5CCAB9D5-1D00-442E-8215-501FF3343A80}" srcOrd="16" destOrd="0" presId="urn:microsoft.com/office/officeart/2005/8/layout/list1"/>
    <dgm:cxn modelId="{B7E23EB0-1EBE-441E-A3EB-CEB706E67224}" type="presParOf" srcId="{5CCAB9D5-1D00-442E-8215-501FF3343A80}" destId="{BC41D97D-490B-4B37-9023-5EEBBD7A56F3}" srcOrd="0" destOrd="0" presId="urn:microsoft.com/office/officeart/2005/8/layout/list1"/>
    <dgm:cxn modelId="{5A10F84A-A378-4AEC-8570-18AD68C484FD}" type="presParOf" srcId="{5CCAB9D5-1D00-442E-8215-501FF3343A80}" destId="{A87026E8-23D5-4330-9352-ADC94801970F}" srcOrd="1" destOrd="0" presId="urn:microsoft.com/office/officeart/2005/8/layout/list1"/>
    <dgm:cxn modelId="{20C3579F-B865-4FAA-B401-AB070490B76D}" type="presParOf" srcId="{217A3F8F-BB12-4C54-A94B-C984C491A7FE}" destId="{40B2BD4D-F406-4804-8BBA-74F4ED01423D}" srcOrd="17" destOrd="0" presId="urn:microsoft.com/office/officeart/2005/8/layout/list1"/>
    <dgm:cxn modelId="{CC763211-4D16-4D8D-B6B8-0871AEE91380}" type="presParOf" srcId="{217A3F8F-BB12-4C54-A94B-C984C491A7FE}" destId="{23576218-EB01-4F5D-838B-0CECE65445A9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EC74B6-F4D5-4614-B968-FD6C01D0C2C3}" type="doc">
      <dgm:prSet loTypeId="urn:microsoft.com/office/officeart/2005/8/layout/pyramid2" loCatId="list" qsTypeId="urn:microsoft.com/office/officeart/2005/8/quickstyle/simple1" qsCatId="simple" csTypeId="urn:microsoft.com/office/officeart/2005/8/colors/accent5_2" csCatId="accent5" phldr="1"/>
      <dgm:spPr/>
    </dgm:pt>
    <dgm:pt modelId="{9653266D-1B41-4BB9-A37B-9A6C18E44B73}">
      <dgm:prSet phldrT="[Text]"/>
      <dgm:spPr/>
      <dgm:t>
        <a:bodyPr/>
        <a:lstStyle/>
        <a:p>
          <a:pPr algn="just">
            <a:buFont typeface="Arial" panose="020B0604020202020204" pitchFamily="34" charset="0"/>
            <a:buChar char="•"/>
          </a:pPr>
          <a:r>
            <a:rPr lang="en-IN" dirty="0"/>
            <a:t>Continuous needs assessment every two years to evaluate the needs of parents and SEND individuals </a:t>
          </a:r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(Peacock and Lin, 2012)</a:t>
          </a:r>
        </a:p>
      </dgm:t>
    </dgm:pt>
    <dgm:pt modelId="{A2AFF7B2-FA90-450F-920E-B8C90667FCD2}" type="parTrans" cxnId="{E1B58898-7CEA-45A2-8995-81E18C463B7C}">
      <dgm:prSet/>
      <dgm:spPr/>
      <dgm:t>
        <a:bodyPr/>
        <a:lstStyle/>
        <a:p>
          <a:endParaRPr lang="en-IN"/>
        </a:p>
      </dgm:t>
    </dgm:pt>
    <dgm:pt modelId="{3B76C48F-CF51-45A4-A5A2-42052D188746}" type="sibTrans" cxnId="{E1B58898-7CEA-45A2-8995-81E18C463B7C}">
      <dgm:prSet/>
      <dgm:spPr/>
      <dgm:t>
        <a:bodyPr/>
        <a:lstStyle/>
        <a:p>
          <a:endParaRPr lang="en-IN"/>
        </a:p>
      </dgm:t>
    </dgm:pt>
    <dgm:pt modelId="{4B3AF60B-8D71-4434-8232-29B3695A55BB}">
      <dgm:prSet phldrT="[Text]"/>
      <dgm:spPr/>
      <dgm:t>
        <a:bodyPr/>
        <a:lstStyle/>
        <a:p>
          <a:pPr algn="just">
            <a:buFont typeface="Arial" panose="020B0604020202020204" pitchFamily="34" charset="0"/>
            <a:buChar char="•"/>
          </a:pPr>
          <a:r>
            <a:rPr lang="en-IN" dirty="0"/>
            <a:t>Increased stakeholder engagement for better implementation and integration of services </a:t>
          </a:r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(Kong et al., 2020)</a:t>
          </a:r>
        </a:p>
      </dgm:t>
    </dgm:pt>
    <dgm:pt modelId="{4F3D22F5-E38A-4C2C-9CA3-33CC7C3944DD}" type="parTrans" cxnId="{A3ACC44B-1D53-4307-94D0-2F92D9759B74}">
      <dgm:prSet/>
      <dgm:spPr/>
      <dgm:t>
        <a:bodyPr/>
        <a:lstStyle/>
        <a:p>
          <a:endParaRPr lang="en-IN"/>
        </a:p>
      </dgm:t>
    </dgm:pt>
    <dgm:pt modelId="{0992FD24-4570-4E93-88AE-3A8911E3215C}" type="sibTrans" cxnId="{A3ACC44B-1D53-4307-94D0-2F92D9759B74}">
      <dgm:prSet/>
      <dgm:spPr/>
      <dgm:t>
        <a:bodyPr/>
        <a:lstStyle/>
        <a:p>
          <a:endParaRPr lang="en-IN"/>
        </a:p>
      </dgm:t>
    </dgm:pt>
    <dgm:pt modelId="{658ECC3B-451D-4F30-B216-1D1864D29AA1}">
      <dgm:prSet phldrT="[Text]"/>
      <dgm:spPr/>
      <dgm:t>
        <a:bodyPr/>
        <a:lstStyle/>
        <a:p>
          <a:pPr algn="just">
            <a:buFont typeface="Arial" panose="020B0604020202020204" pitchFamily="34" charset="0"/>
            <a:buChar char="•"/>
          </a:pPr>
          <a:r>
            <a:rPr lang="en-IN" dirty="0"/>
            <a:t>Flexibility in service integration </a:t>
          </a:r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(Peacock and Lin, 2012)</a:t>
          </a:r>
        </a:p>
      </dgm:t>
    </dgm:pt>
    <dgm:pt modelId="{8FBA7768-443B-4534-A4C4-C08EAFFB02CC}" type="parTrans" cxnId="{B7A65BB7-693C-458A-BF2F-65898D7F9EAB}">
      <dgm:prSet/>
      <dgm:spPr/>
      <dgm:t>
        <a:bodyPr/>
        <a:lstStyle/>
        <a:p>
          <a:endParaRPr lang="en-IN"/>
        </a:p>
      </dgm:t>
    </dgm:pt>
    <dgm:pt modelId="{EAC89EFE-2DA7-49B2-A8C4-094A5A2846A2}" type="sibTrans" cxnId="{B7A65BB7-693C-458A-BF2F-65898D7F9EAB}">
      <dgm:prSet/>
      <dgm:spPr/>
      <dgm:t>
        <a:bodyPr/>
        <a:lstStyle/>
        <a:p>
          <a:endParaRPr lang="en-IN"/>
        </a:p>
      </dgm:t>
    </dgm:pt>
    <dgm:pt modelId="{8BB3DA4E-278D-4EAD-8A14-738729622A78}">
      <dgm:prSet phldrT="[Text]"/>
      <dgm:spPr/>
      <dgm:t>
        <a:bodyPr/>
        <a:lstStyle/>
        <a:p>
          <a:pPr algn="just">
            <a:buFont typeface="Arial" panose="020B0604020202020204" pitchFamily="34" charset="0"/>
            <a:buChar char="•"/>
          </a:pPr>
          <a:r>
            <a:rPr lang="en-IN" dirty="0"/>
            <a:t>Collaboration with research institutes for developing better evaluation tools and frameworks </a:t>
          </a:r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(Kong et al., 2020)</a:t>
          </a:r>
        </a:p>
      </dgm:t>
    </dgm:pt>
    <dgm:pt modelId="{76298E91-78F4-4711-A8C1-563A7C40784A}" type="parTrans" cxnId="{E2CC0AB7-BAF7-4815-8DEF-A4113AA6F45E}">
      <dgm:prSet/>
      <dgm:spPr/>
      <dgm:t>
        <a:bodyPr/>
        <a:lstStyle/>
        <a:p>
          <a:endParaRPr lang="en-IN"/>
        </a:p>
      </dgm:t>
    </dgm:pt>
    <dgm:pt modelId="{553BF577-412D-46AC-BCAB-DD5CD9849ACE}" type="sibTrans" cxnId="{E2CC0AB7-BAF7-4815-8DEF-A4113AA6F45E}">
      <dgm:prSet/>
      <dgm:spPr/>
      <dgm:t>
        <a:bodyPr/>
        <a:lstStyle/>
        <a:p>
          <a:endParaRPr lang="en-IN"/>
        </a:p>
      </dgm:t>
    </dgm:pt>
    <dgm:pt modelId="{93BA105D-BE9C-43B1-95A6-6F8AE7342A17}">
      <dgm:prSet phldrT="[Text]"/>
      <dgm:spPr/>
      <dgm:t>
        <a:bodyPr/>
        <a:lstStyle/>
        <a:p>
          <a:pPr algn="just"/>
          <a:r>
            <a:rPr lang="en-IN" dirty="0"/>
            <a:t>Seeking alternate financial aid like grants </a:t>
          </a:r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(Peacock and Lin, 2012)</a:t>
          </a:r>
        </a:p>
      </dgm:t>
    </dgm:pt>
    <dgm:pt modelId="{BE951BE7-E29C-4358-9425-72AAD21A34C0}" type="parTrans" cxnId="{3657BC32-3B37-4E9D-BFB9-B8A874150D08}">
      <dgm:prSet/>
      <dgm:spPr/>
      <dgm:t>
        <a:bodyPr/>
        <a:lstStyle/>
        <a:p>
          <a:endParaRPr lang="en-IN"/>
        </a:p>
      </dgm:t>
    </dgm:pt>
    <dgm:pt modelId="{25797E69-600F-499D-96F8-79DD5ADB07E4}" type="sibTrans" cxnId="{3657BC32-3B37-4E9D-BFB9-B8A874150D08}">
      <dgm:prSet/>
      <dgm:spPr/>
      <dgm:t>
        <a:bodyPr/>
        <a:lstStyle/>
        <a:p>
          <a:endParaRPr lang="en-IN"/>
        </a:p>
      </dgm:t>
    </dgm:pt>
    <dgm:pt modelId="{9C437FF3-A2DD-40FA-97FC-8E292AEF3104}">
      <dgm:prSet/>
      <dgm:spPr/>
      <dgm:t>
        <a:bodyPr/>
        <a:lstStyle/>
        <a:p>
          <a:pPr algn="just">
            <a:buFont typeface="Arial" panose="020B0604020202020204" pitchFamily="34" charset="0"/>
            <a:buChar char="•"/>
          </a:pPr>
          <a:r>
            <a:rPr lang="en-IN" dirty="0"/>
            <a:t>Increased partnership with local businesses for capacity building </a:t>
          </a:r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US" dirty="0">
              <a:effectLst/>
              <a:latin typeface="Arial" panose="020B0604020202020204" pitchFamily="34" charset="0"/>
              <a:cs typeface="Arial" panose="020B0604020202020204" pitchFamily="34" charset="0"/>
            </a:rPr>
            <a:t>Kennedy et al., 2016)</a:t>
          </a:r>
          <a:endParaRPr lang="en-IN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D80DAE-1BB7-4DE2-8C9D-C0E4E6FF37A0}" type="parTrans" cxnId="{AB5A37CA-6613-4FBF-853B-775D1208EB96}">
      <dgm:prSet/>
      <dgm:spPr/>
      <dgm:t>
        <a:bodyPr/>
        <a:lstStyle/>
        <a:p>
          <a:endParaRPr lang="en-IN"/>
        </a:p>
      </dgm:t>
    </dgm:pt>
    <dgm:pt modelId="{770B2806-8C08-4A51-9AA8-A6A20BC96339}" type="sibTrans" cxnId="{AB5A37CA-6613-4FBF-853B-775D1208EB96}">
      <dgm:prSet/>
      <dgm:spPr/>
      <dgm:t>
        <a:bodyPr/>
        <a:lstStyle/>
        <a:p>
          <a:endParaRPr lang="en-IN"/>
        </a:p>
      </dgm:t>
    </dgm:pt>
    <dgm:pt modelId="{97DEFDA0-7B42-4AEF-A362-C1ABCD303311}" type="pres">
      <dgm:prSet presAssocID="{B3EC74B6-F4D5-4614-B968-FD6C01D0C2C3}" presName="compositeShape" presStyleCnt="0">
        <dgm:presLayoutVars>
          <dgm:dir/>
          <dgm:resizeHandles/>
        </dgm:presLayoutVars>
      </dgm:prSet>
      <dgm:spPr/>
    </dgm:pt>
    <dgm:pt modelId="{3549D192-1AC2-432F-9507-EEFF6E02A63D}" type="pres">
      <dgm:prSet presAssocID="{B3EC74B6-F4D5-4614-B968-FD6C01D0C2C3}" presName="pyramid" presStyleLbl="node1" presStyleIdx="0" presStyleCnt="1"/>
      <dgm:spPr/>
    </dgm:pt>
    <dgm:pt modelId="{CA1DE62E-9949-4066-8D37-75E997DC2C6D}" type="pres">
      <dgm:prSet presAssocID="{B3EC74B6-F4D5-4614-B968-FD6C01D0C2C3}" presName="theList" presStyleCnt="0"/>
      <dgm:spPr/>
    </dgm:pt>
    <dgm:pt modelId="{E962DC63-4B14-4E49-8467-F836BA6BE08A}" type="pres">
      <dgm:prSet presAssocID="{9653266D-1B41-4BB9-A37B-9A6C18E44B73}" presName="aNode" presStyleLbl="fgAcc1" presStyleIdx="0" presStyleCnt="6">
        <dgm:presLayoutVars>
          <dgm:bulletEnabled val="1"/>
        </dgm:presLayoutVars>
      </dgm:prSet>
      <dgm:spPr/>
    </dgm:pt>
    <dgm:pt modelId="{D3CD0E0D-117F-4FA5-9CEC-29234FD64D3D}" type="pres">
      <dgm:prSet presAssocID="{9653266D-1B41-4BB9-A37B-9A6C18E44B73}" presName="aSpace" presStyleCnt="0"/>
      <dgm:spPr/>
    </dgm:pt>
    <dgm:pt modelId="{62FEF835-107B-49ED-A512-0DF131A92F73}" type="pres">
      <dgm:prSet presAssocID="{4B3AF60B-8D71-4434-8232-29B3695A55BB}" presName="aNode" presStyleLbl="fgAcc1" presStyleIdx="1" presStyleCnt="6">
        <dgm:presLayoutVars>
          <dgm:bulletEnabled val="1"/>
        </dgm:presLayoutVars>
      </dgm:prSet>
      <dgm:spPr/>
    </dgm:pt>
    <dgm:pt modelId="{F34989C5-BF59-4045-BEFF-657DF8F211BC}" type="pres">
      <dgm:prSet presAssocID="{4B3AF60B-8D71-4434-8232-29B3695A55BB}" presName="aSpace" presStyleCnt="0"/>
      <dgm:spPr/>
    </dgm:pt>
    <dgm:pt modelId="{DABEAE62-DFEC-4C00-A2A2-176E30A91805}" type="pres">
      <dgm:prSet presAssocID="{658ECC3B-451D-4F30-B216-1D1864D29AA1}" presName="aNode" presStyleLbl="fgAcc1" presStyleIdx="2" presStyleCnt="6">
        <dgm:presLayoutVars>
          <dgm:bulletEnabled val="1"/>
        </dgm:presLayoutVars>
      </dgm:prSet>
      <dgm:spPr/>
    </dgm:pt>
    <dgm:pt modelId="{0AF749C8-073D-4741-A878-4EA34D4285D4}" type="pres">
      <dgm:prSet presAssocID="{658ECC3B-451D-4F30-B216-1D1864D29AA1}" presName="aSpace" presStyleCnt="0"/>
      <dgm:spPr/>
    </dgm:pt>
    <dgm:pt modelId="{BDC4E6DB-9EBC-463A-885A-8CC2D6888624}" type="pres">
      <dgm:prSet presAssocID="{93BA105D-BE9C-43B1-95A6-6F8AE7342A17}" presName="aNode" presStyleLbl="fgAcc1" presStyleIdx="3" presStyleCnt="6">
        <dgm:presLayoutVars>
          <dgm:bulletEnabled val="1"/>
        </dgm:presLayoutVars>
      </dgm:prSet>
      <dgm:spPr/>
    </dgm:pt>
    <dgm:pt modelId="{32AA0DFE-AE31-4459-945B-02B586A81E08}" type="pres">
      <dgm:prSet presAssocID="{93BA105D-BE9C-43B1-95A6-6F8AE7342A17}" presName="aSpace" presStyleCnt="0"/>
      <dgm:spPr/>
    </dgm:pt>
    <dgm:pt modelId="{B5A4CAC7-33C7-4FB8-8B29-4C46A74D605C}" type="pres">
      <dgm:prSet presAssocID="{8BB3DA4E-278D-4EAD-8A14-738729622A78}" presName="aNode" presStyleLbl="fgAcc1" presStyleIdx="4" presStyleCnt="6">
        <dgm:presLayoutVars>
          <dgm:bulletEnabled val="1"/>
        </dgm:presLayoutVars>
      </dgm:prSet>
      <dgm:spPr/>
    </dgm:pt>
    <dgm:pt modelId="{D70A944A-C115-45C5-8689-2A6363464CB9}" type="pres">
      <dgm:prSet presAssocID="{8BB3DA4E-278D-4EAD-8A14-738729622A78}" presName="aSpace" presStyleCnt="0"/>
      <dgm:spPr/>
    </dgm:pt>
    <dgm:pt modelId="{07706867-A100-4A2E-983A-2425DA8AB329}" type="pres">
      <dgm:prSet presAssocID="{9C437FF3-A2DD-40FA-97FC-8E292AEF3104}" presName="aNode" presStyleLbl="fgAcc1" presStyleIdx="5" presStyleCnt="6">
        <dgm:presLayoutVars>
          <dgm:bulletEnabled val="1"/>
        </dgm:presLayoutVars>
      </dgm:prSet>
      <dgm:spPr/>
    </dgm:pt>
    <dgm:pt modelId="{8535997D-4700-4958-A662-7D29F038D759}" type="pres">
      <dgm:prSet presAssocID="{9C437FF3-A2DD-40FA-97FC-8E292AEF3104}" presName="aSpace" presStyleCnt="0"/>
      <dgm:spPr/>
    </dgm:pt>
  </dgm:ptLst>
  <dgm:cxnLst>
    <dgm:cxn modelId="{43BF0109-272F-4745-B984-324281A2E67A}" type="presOf" srcId="{B3EC74B6-F4D5-4614-B968-FD6C01D0C2C3}" destId="{97DEFDA0-7B42-4AEF-A362-C1ABCD303311}" srcOrd="0" destOrd="0" presId="urn:microsoft.com/office/officeart/2005/8/layout/pyramid2"/>
    <dgm:cxn modelId="{2AB51124-7603-47DD-8956-61B25BC22735}" type="presOf" srcId="{8BB3DA4E-278D-4EAD-8A14-738729622A78}" destId="{B5A4CAC7-33C7-4FB8-8B29-4C46A74D605C}" srcOrd="0" destOrd="0" presId="urn:microsoft.com/office/officeart/2005/8/layout/pyramid2"/>
    <dgm:cxn modelId="{3657BC32-3B37-4E9D-BFB9-B8A874150D08}" srcId="{B3EC74B6-F4D5-4614-B968-FD6C01D0C2C3}" destId="{93BA105D-BE9C-43B1-95A6-6F8AE7342A17}" srcOrd="3" destOrd="0" parTransId="{BE951BE7-E29C-4358-9425-72AAD21A34C0}" sibTransId="{25797E69-600F-499D-96F8-79DD5ADB07E4}"/>
    <dgm:cxn modelId="{70C8C34B-2BB2-49D9-B0DA-BB528458F9DF}" type="presOf" srcId="{4B3AF60B-8D71-4434-8232-29B3695A55BB}" destId="{62FEF835-107B-49ED-A512-0DF131A92F73}" srcOrd="0" destOrd="0" presId="urn:microsoft.com/office/officeart/2005/8/layout/pyramid2"/>
    <dgm:cxn modelId="{A3ACC44B-1D53-4307-94D0-2F92D9759B74}" srcId="{B3EC74B6-F4D5-4614-B968-FD6C01D0C2C3}" destId="{4B3AF60B-8D71-4434-8232-29B3695A55BB}" srcOrd="1" destOrd="0" parTransId="{4F3D22F5-E38A-4C2C-9CA3-33CC7C3944DD}" sibTransId="{0992FD24-4570-4E93-88AE-3A8911E3215C}"/>
    <dgm:cxn modelId="{1CA2C684-5DA8-4849-BD1D-BE2B8D4FD298}" type="presOf" srcId="{93BA105D-BE9C-43B1-95A6-6F8AE7342A17}" destId="{BDC4E6DB-9EBC-463A-885A-8CC2D6888624}" srcOrd="0" destOrd="0" presId="urn:microsoft.com/office/officeart/2005/8/layout/pyramid2"/>
    <dgm:cxn modelId="{E1B58898-7CEA-45A2-8995-81E18C463B7C}" srcId="{B3EC74B6-F4D5-4614-B968-FD6C01D0C2C3}" destId="{9653266D-1B41-4BB9-A37B-9A6C18E44B73}" srcOrd="0" destOrd="0" parTransId="{A2AFF7B2-FA90-450F-920E-B8C90667FCD2}" sibTransId="{3B76C48F-CF51-45A4-A5A2-42052D188746}"/>
    <dgm:cxn modelId="{E2CC0AB7-BAF7-4815-8DEF-A4113AA6F45E}" srcId="{B3EC74B6-F4D5-4614-B968-FD6C01D0C2C3}" destId="{8BB3DA4E-278D-4EAD-8A14-738729622A78}" srcOrd="4" destOrd="0" parTransId="{76298E91-78F4-4711-A8C1-563A7C40784A}" sibTransId="{553BF577-412D-46AC-BCAB-DD5CD9849ACE}"/>
    <dgm:cxn modelId="{219235B7-967E-44FD-828E-5EA60A039C5E}" type="presOf" srcId="{658ECC3B-451D-4F30-B216-1D1864D29AA1}" destId="{DABEAE62-DFEC-4C00-A2A2-176E30A91805}" srcOrd="0" destOrd="0" presId="urn:microsoft.com/office/officeart/2005/8/layout/pyramid2"/>
    <dgm:cxn modelId="{B7A65BB7-693C-458A-BF2F-65898D7F9EAB}" srcId="{B3EC74B6-F4D5-4614-B968-FD6C01D0C2C3}" destId="{658ECC3B-451D-4F30-B216-1D1864D29AA1}" srcOrd="2" destOrd="0" parTransId="{8FBA7768-443B-4534-A4C4-C08EAFFB02CC}" sibTransId="{EAC89EFE-2DA7-49B2-A8C4-094A5A2846A2}"/>
    <dgm:cxn modelId="{DE741DBB-58D1-4F94-8365-109CB043AB41}" type="presOf" srcId="{9653266D-1B41-4BB9-A37B-9A6C18E44B73}" destId="{E962DC63-4B14-4E49-8467-F836BA6BE08A}" srcOrd="0" destOrd="0" presId="urn:microsoft.com/office/officeart/2005/8/layout/pyramid2"/>
    <dgm:cxn modelId="{AB5A37CA-6613-4FBF-853B-775D1208EB96}" srcId="{B3EC74B6-F4D5-4614-B968-FD6C01D0C2C3}" destId="{9C437FF3-A2DD-40FA-97FC-8E292AEF3104}" srcOrd="5" destOrd="0" parTransId="{34D80DAE-1BB7-4DE2-8C9D-C0E4E6FF37A0}" sibTransId="{770B2806-8C08-4A51-9AA8-A6A20BC96339}"/>
    <dgm:cxn modelId="{619D4FD0-2146-42F6-97CB-98D5B024084B}" type="presOf" srcId="{9C437FF3-A2DD-40FA-97FC-8E292AEF3104}" destId="{07706867-A100-4A2E-983A-2425DA8AB329}" srcOrd="0" destOrd="0" presId="urn:microsoft.com/office/officeart/2005/8/layout/pyramid2"/>
    <dgm:cxn modelId="{E9F16CEE-BD6A-4658-818A-1AF273E4ECCB}" type="presParOf" srcId="{97DEFDA0-7B42-4AEF-A362-C1ABCD303311}" destId="{3549D192-1AC2-432F-9507-EEFF6E02A63D}" srcOrd="0" destOrd="0" presId="urn:microsoft.com/office/officeart/2005/8/layout/pyramid2"/>
    <dgm:cxn modelId="{A46E8F9F-A540-4032-8F37-B1EB79D21BB1}" type="presParOf" srcId="{97DEFDA0-7B42-4AEF-A362-C1ABCD303311}" destId="{CA1DE62E-9949-4066-8D37-75E997DC2C6D}" srcOrd="1" destOrd="0" presId="urn:microsoft.com/office/officeart/2005/8/layout/pyramid2"/>
    <dgm:cxn modelId="{D509A850-ACFF-4956-9CD3-2373679199F1}" type="presParOf" srcId="{CA1DE62E-9949-4066-8D37-75E997DC2C6D}" destId="{E962DC63-4B14-4E49-8467-F836BA6BE08A}" srcOrd="0" destOrd="0" presId="urn:microsoft.com/office/officeart/2005/8/layout/pyramid2"/>
    <dgm:cxn modelId="{D0E74F77-CA45-4157-A36A-6F29BCF0680E}" type="presParOf" srcId="{CA1DE62E-9949-4066-8D37-75E997DC2C6D}" destId="{D3CD0E0D-117F-4FA5-9CEC-29234FD64D3D}" srcOrd="1" destOrd="0" presId="urn:microsoft.com/office/officeart/2005/8/layout/pyramid2"/>
    <dgm:cxn modelId="{9E0639FE-27DC-4779-9142-B78A8D510152}" type="presParOf" srcId="{CA1DE62E-9949-4066-8D37-75E997DC2C6D}" destId="{62FEF835-107B-49ED-A512-0DF131A92F73}" srcOrd="2" destOrd="0" presId="urn:microsoft.com/office/officeart/2005/8/layout/pyramid2"/>
    <dgm:cxn modelId="{D5CB8132-47B4-4D96-86EF-ED69910ADF23}" type="presParOf" srcId="{CA1DE62E-9949-4066-8D37-75E997DC2C6D}" destId="{F34989C5-BF59-4045-BEFF-657DF8F211BC}" srcOrd="3" destOrd="0" presId="urn:microsoft.com/office/officeart/2005/8/layout/pyramid2"/>
    <dgm:cxn modelId="{390E3701-70B2-48AF-AC6B-273E59E44AF8}" type="presParOf" srcId="{CA1DE62E-9949-4066-8D37-75E997DC2C6D}" destId="{DABEAE62-DFEC-4C00-A2A2-176E30A91805}" srcOrd="4" destOrd="0" presId="urn:microsoft.com/office/officeart/2005/8/layout/pyramid2"/>
    <dgm:cxn modelId="{19F73B0B-9333-4017-8770-07BE46F536F1}" type="presParOf" srcId="{CA1DE62E-9949-4066-8D37-75E997DC2C6D}" destId="{0AF749C8-073D-4741-A878-4EA34D4285D4}" srcOrd="5" destOrd="0" presId="urn:microsoft.com/office/officeart/2005/8/layout/pyramid2"/>
    <dgm:cxn modelId="{56002BD7-4603-40BB-9C47-BB6C9CCC5099}" type="presParOf" srcId="{CA1DE62E-9949-4066-8D37-75E997DC2C6D}" destId="{BDC4E6DB-9EBC-463A-885A-8CC2D6888624}" srcOrd="6" destOrd="0" presId="urn:microsoft.com/office/officeart/2005/8/layout/pyramid2"/>
    <dgm:cxn modelId="{15CF0B57-DBFB-4857-B257-70E09D90D772}" type="presParOf" srcId="{CA1DE62E-9949-4066-8D37-75E997DC2C6D}" destId="{32AA0DFE-AE31-4459-945B-02B586A81E08}" srcOrd="7" destOrd="0" presId="urn:microsoft.com/office/officeart/2005/8/layout/pyramid2"/>
    <dgm:cxn modelId="{356F14AB-BED4-4779-91F3-EF3507A3AD2A}" type="presParOf" srcId="{CA1DE62E-9949-4066-8D37-75E997DC2C6D}" destId="{B5A4CAC7-33C7-4FB8-8B29-4C46A74D605C}" srcOrd="8" destOrd="0" presId="urn:microsoft.com/office/officeart/2005/8/layout/pyramid2"/>
    <dgm:cxn modelId="{06CBA7E4-1B83-4E5C-B6BF-02509FB9899D}" type="presParOf" srcId="{CA1DE62E-9949-4066-8D37-75E997DC2C6D}" destId="{D70A944A-C115-45C5-8689-2A6363464CB9}" srcOrd="9" destOrd="0" presId="urn:microsoft.com/office/officeart/2005/8/layout/pyramid2"/>
    <dgm:cxn modelId="{7587F827-3DE0-40E4-A546-60FCC21827EE}" type="presParOf" srcId="{CA1DE62E-9949-4066-8D37-75E997DC2C6D}" destId="{07706867-A100-4A2E-983A-2425DA8AB329}" srcOrd="10" destOrd="0" presId="urn:microsoft.com/office/officeart/2005/8/layout/pyramid2"/>
    <dgm:cxn modelId="{FD3D3D3B-2391-4319-AD66-644F45C54C75}" type="presParOf" srcId="{CA1DE62E-9949-4066-8D37-75E997DC2C6D}" destId="{8535997D-4700-4958-A662-7D29F038D759}" srcOrd="11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ABEFD69-4060-4AA4-AC05-AE40E0BD264E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68C144DD-97D7-4E07-9393-527ED49B3156}">
      <dgm:prSet phldrT="[Text]" custT="1"/>
      <dgm:spPr>
        <a:solidFill>
          <a:schemeClr val="accent6"/>
        </a:solidFill>
      </dgm:spPr>
      <dgm:t>
        <a:bodyPr/>
        <a:lstStyle/>
        <a:p>
          <a:r>
            <a:rPr lang="en-IN" sz="4400" b="1" u="sng" dirty="0">
              <a:solidFill>
                <a:srgbClr val="FFFF00"/>
              </a:solidFill>
              <a:latin typeface="Bahnschrift Condensed" panose="020B0502040204020203" pitchFamily="34" charset="0"/>
            </a:rPr>
            <a:t>LEADERSHIP</a:t>
          </a:r>
          <a:br>
            <a:rPr lang="en-IN" sz="4400" b="1" u="sng" dirty="0">
              <a:latin typeface="Bahnschrift Condensed" panose="020B0502040204020203" pitchFamily="34" charset="0"/>
            </a:rPr>
          </a:br>
          <a:r>
            <a:rPr lang="en-IN" sz="4400" b="1" u="sng" dirty="0">
              <a:latin typeface="Bahnschrift Condensed" panose="020B0502040204020203" pitchFamily="34" charset="0"/>
            </a:rPr>
            <a:t>&amp;</a:t>
          </a:r>
          <a:br>
            <a:rPr lang="en-IN" sz="4400" b="1" u="sng" dirty="0">
              <a:latin typeface="Bahnschrift Condensed" panose="020B0502040204020203" pitchFamily="34" charset="0"/>
            </a:rPr>
          </a:br>
          <a:r>
            <a:rPr lang="en-IN" sz="4400" b="1" u="sng" dirty="0">
              <a:latin typeface="Bahnschrift Condensed" panose="020B0502040204020203" pitchFamily="34" charset="0"/>
            </a:rPr>
            <a:t>MANAGEMENT</a:t>
          </a:r>
          <a:endParaRPr lang="en-IN" sz="4400" dirty="0"/>
        </a:p>
      </dgm:t>
    </dgm:pt>
    <dgm:pt modelId="{6E071AE9-C1F3-4A7D-A6CE-4BE56153F833}" type="parTrans" cxnId="{D4C9703A-835C-4573-802F-8D93487CC08F}">
      <dgm:prSet/>
      <dgm:spPr/>
      <dgm:t>
        <a:bodyPr/>
        <a:lstStyle/>
        <a:p>
          <a:endParaRPr lang="en-IN"/>
        </a:p>
      </dgm:t>
    </dgm:pt>
    <dgm:pt modelId="{31A5CE29-EFBF-4388-9CDB-DA6BE10D2368}" type="sibTrans" cxnId="{D4C9703A-835C-4573-802F-8D93487CC08F}">
      <dgm:prSet/>
      <dgm:spPr/>
      <dgm:t>
        <a:bodyPr/>
        <a:lstStyle/>
        <a:p>
          <a:endParaRPr lang="en-IN"/>
        </a:p>
      </dgm:t>
    </dgm:pt>
    <dgm:pt modelId="{BC472638-C1A8-4A1A-8236-90043A6767EE}">
      <dgm:prSet phldrT="[Text]"/>
      <dgm:spPr/>
      <dgm:t>
        <a:bodyPr/>
        <a:lstStyle/>
        <a:p>
          <a:r>
            <a:rPr lang="en-IN" dirty="0"/>
            <a:t>NHS Long term plan</a:t>
          </a:r>
        </a:p>
      </dgm:t>
    </dgm:pt>
    <dgm:pt modelId="{27B96DC2-1B07-40F3-8D7A-A046C87E8DA2}" type="parTrans" cxnId="{35DD5C71-F808-4769-B014-40332A07874C}">
      <dgm:prSet/>
      <dgm:spPr/>
      <dgm:t>
        <a:bodyPr/>
        <a:lstStyle/>
        <a:p>
          <a:endParaRPr lang="en-IN"/>
        </a:p>
      </dgm:t>
    </dgm:pt>
    <dgm:pt modelId="{52759B41-9B56-4295-ADCA-DE62287707F3}" type="sibTrans" cxnId="{35DD5C71-F808-4769-B014-40332A07874C}">
      <dgm:prSet/>
      <dgm:spPr/>
      <dgm:t>
        <a:bodyPr/>
        <a:lstStyle/>
        <a:p>
          <a:endParaRPr lang="en-IN"/>
        </a:p>
      </dgm:t>
    </dgm:pt>
    <dgm:pt modelId="{6467AA39-C170-4E9E-90CE-1220AE6FB97F}">
      <dgm:prSet phldrT="[Text]"/>
      <dgm:spPr/>
      <dgm:t>
        <a:bodyPr/>
        <a:lstStyle/>
        <a:p>
          <a:r>
            <a:rPr lang="en-IN" dirty="0"/>
            <a:t>Children’s and Family Act, 2016</a:t>
          </a:r>
        </a:p>
      </dgm:t>
    </dgm:pt>
    <dgm:pt modelId="{5F2EC8E0-A553-448B-B043-4A50870B9FA3}" type="parTrans" cxnId="{D6D190D0-E33F-473A-BC27-BB6C627EC1BF}">
      <dgm:prSet/>
      <dgm:spPr/>
      <dgm:t>
        <a:bodyPr/>
        <a:lstStyle/>
        <a:p>
          <a:endParaRPr lang="en-IN"/>
        </a:p>
      </dgm:t>
    </dgm:pt>
    <dgm:pt modelId="{7D03579C-37D6-4587-BDFB-95B83108C010}" type="sibTrans" cxnId="{D6D190D0-E33F-473A-BC27-BB6C627EC1BF}">
      <dgm:prSet/>
      <dgm:spPr/>
      <dgm:t>
        <a:bodyPr/>
        <a:lstStyle/>
        <a:p>
          <a:endParaRPr lang="en-IN"/>
        </a:p>
      </dgm:t>
    </dgm:pt>
    <dgm:pt modelId="{21C818F7-705B-4EFA-98B9-F299B4D70C70}">
      <dgm:prSet phldrT="[Text]"/>
      <dgm:spPr>
        <a:solidFill>
          <a:schemeClr val="accent2"/>
        </a:solidFill>
      </dgm:spPr>
      <dgm:t>
        <a:bodyPr/>
        <a:lstStyle/>
        <a:p>
          <a:r>
            <a:rPr lang="en-US" dirty="0"/>
            <a:t>Creating awareness and acceptance for SEND</a:t>
          </a:r>
          <a:endParaRPr lang="en-IN" dirty="0"/>
        </a:p>
      </dgm:t>
    </dgm:pt>
    <dgm:pt modelId="{E9A7A4B8-5670-47FF-A8AE-DDE5D2A31320}" type="parTrans" cxnId="{FFD6CECD-15DB-408C-9757-800395C97C7F}">
      <dgm:prSet/>
      <dgm:spPr/>
      <dgm:t>
        <a:bodyPr/>
        <a:lstStyle/>
        <a:p>
          <a:endParaRPr lang="en-IN"/>
        </a:p>
      </dgm:t>
    </dgm:pt>
    <dgm:pt modelId="{D53D3E95-5E66-42F4-8C44-337D6074C064}" type="sibTrans" cxnId="{FFD6CECD-15DB-408C-9757-800395C97C7F}">
      <dgm:prSet/>
      <dgm:spPr/>
      <dgm:t>
        <a:bodyPr/>
        <a:lstStyle/>
        <a:p>
          <a:endParaRPr lang="en-IN"/>
        </a:p>
      </dgm:t>
    </dgm:pt>
    <dgm:pt modelId="{E02BA183-8B2E-4A58-BE66-453840E73132}">
      <dgm:prSet phldrT="[Text]"/>
      <dgm:spPr>
        <a:solidFill>
          <a:schemeClr val="accent2"/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/>
            <a:t>Screening and assessment </a:t>
          </a:r>
          <a:endParaRPr lang="en-IN" dirty="0"/>
        </a:p>
      </dgm:t>
    </dgm:pt>
    <dgm:pt modelId="{707717EC-7F1E-4360-B455-6958318CE2A3}" type="parTrans" cxnId="{299F503A-A53A-4A4F-B18E-E87A7613AC67}">
      <dgm:prSet/>
      <dgm:spPr/>
      <dgm:t>
        <a:bodyPr/>
        <a:lstStyle/>
        <a:p>
          <a:endParaRPr lang="en-IN"/>
        </a:p>
      </dgm:t>
    </dgm:pt>
    <dgm:pt modelId="{5472B94A-C698-41FD-A140-66899B99B982}" type="sibTrans" cxnId="{299F503A-A53A-4A4F-B18E-E87A7613AC67}">
      <dgm:prSet/>
      <dgm:spPr/>
      <dgm:t>
        <a:bodyPr/>
        <a:lstStyle/>
        <a:p>
          <a:endParaRPr lang="en-IN"/>
        </a:p>
      </dgm:t>
    </dgm:pt>
    <dgm:pt modelId="{6AC562AB-499A-4167-95B1-237580E13031}">
      <dgm:prSet phldrT="[Text]"/>
      <dgm:spPr>
        <a:solidFill>
          <a:schemeClr val="accent2"/>
        </a:solidFill>
      </dgm:spPr>
      <dgm:t>
        <a:bodyPr/>
        <a:lstStyle/>
        <a:p>
          <a:r>
            <a:rPr lang="en-US" dirty="0"/>
            <a:t>Creating awareness for transition</a:t>
          </a:r>
          <a:endParaRPr lang="en-IN" dirty="0"/>
        </a:p>
      </dgm:t>
    </dgm:pt>
    <dgm:pt modelId="{DFE195DF-A050-4E4F-A4D5-0D0E3D334FFD}" type="parTrans" cxnId="{D7CF306C-1605-4266-B25B-179BAA4F0CB3}">
      <dgm:prSet/>
      <dgm:spPr/>
      <dgm:t>
        <a:bodyPr/>
        <a:lstStyle/>
        <a:p>
          <a:endParaRPr lang="en-IN"/>
        </a:p>
      </dgm:t>
    </dgm:pt>
    <dgm:pt modelId="{CEB98506-3EE6-4A42-B8C3-51DF86DAA3DE}" type="sibTrans" cxnId="{D7CF306C-1605-4266-B25B-179BAA4F0CB3}">
      <dgm:prSet/>
      <dgm:spPr/>
      <dgm:t>
        <a:bodyPr/>
        <a:lstStyle/>
        <a:p>
          <a:endParaRPr lang="en-IN"/>
        </a:p>
      </dgm:t>
    </dgm:pt>
    <dgm:pt modelId="{B1187F20-E64B-4D83-BA9A-20A18E7C1A17}">
      <dgm:prSet phldrT="[Text]"/>
      <dgm:spPr>
        <a:solidFill>
          <a:schemeClr val="accent2"/>
        </a:solidFill>
      </dgm:spPr>
      <dgm:t>
        <a:bodyPr/>
        <a:lstStyle/>
        <a:p>
          <a:r>
            <a:rPr lang="en-US" dirty="0"/>
            <a:t>Evidence-based approaches</a:t>
          </a:r>
          <a:endParaRPr lang="en-IN" dirty="0"/>
        </a:p>
      </dgm:t>
    </dgm:pt>
    <dgm:pt modelId="{C5D4179D-AD8E-4B29-BD88-3797654FC282}" type="parTrans" cxnId="{44344646-8CEE-4623-92FE-334C403D70D2}">
      <dgm:prSet/>
      <dgm:spPr/>
      <dgm:t>
        <a:bodyPr/>
        <a:lstStyle/>
        <a:p>
          <a:endParaRPr lang="en-IN"/>
        </a:p>
      </dgm:t>
    </dgm:pt>
    <dgm:pt modelId="{707EEBE8-43FA-4CAD-B3A8-7F184C73B84A}" type="sibTrans" cxnId="{44344646-8CEE-4623-92FE-334C403D70D2}">
      <dgm:prSet/>
      <dgm:spPr/>
      <dgm:t>
        <a:bodyPr/>
        <a:lstStyle/>
        <a:p>
          <a:endParaRPr lang="en-IN"/>
        </a:p>
      </dgm:t>
    </dgm:pt>
    <dgm:pt modelId="{113B7349-64D3-4649-A871-761E99A243A5}">
      <dgm:prSet phldrT="[Text]"/>
      <dgm:spPr/>
      <dgm:t>
        <a:bodyPr/>
        <a:lstStyle/>
        <a:p>
          <a:r>
            <a:rPr lang="en-IN" dirty="0"/>
            <a:t>NICE Guidelines 2016</a:t>
          </a:r>
        </a:p>
      </dgm:t>
    </dgm:pt>
    <dgm:pt modelId="{CCB7A1F3-F2A9-4F16-B2EC-18D2673925ED}" type="parTrans" cxnId="{56BC1FE2-0EDD-4017-ABCA-A8C99BE275B2}">
      <dgm:prSet/>
      <dgm:spPr/>
      <dgm:t>
        <a:bodyPr/>
        <a:lstStyle/>
        <a:p>
          <a:endParaRPr lang="en-IN"/>
        </a:p>
      </dgm:t>
    </dgm:pt>
    <dgm:pt modelId="{192461BE-E59A-4D50-AB81-ECFBB5B44E0D}" type="sibTrans" cxnId="{56BC1FE2-0EDD-4017-ABCA-A8C99BE275B2}">
      <dgm:prSet/>
      <dgm:spPr/>
      <dgm:t>
        <a:bodyPr/>
        <a:lstStyle/>
        <a:p>
          <a:endParaRPr lang="en-IN"/>
        </a:p>
      </dgm:t>
    </dgm:pt>
    <dgm:pt modelId="{4D6862E0-DD31-4C63-9E6E-C2CBEB1BF6FE}">
      <dgm:prSet phldrT="[Text]"/>
      <dgm:spPr/>
      <dgm:t>
        <a:bodyPr/>
        <a:lstStyle/>
        <a:p>
          <a:r>
            <a:rPr lang="en-IN" dirty="0"/>
            <a:t>NWLSTP</a:t>
          </a:r>
        </a:p>
      </dgm:t>
    </dgm:pt>
    <dgm:pt modelId="{16A800F9-C6B8-48DE-A39C-E0EDE7352E8D}" type="parTrans" cxnId="{09F89FF3-8B21-426C-BA08-FB77761479F0}">
      <dgm:prSet/>
      <dgm:spPr/>
      <dgm:t>
        <a:bodyPr/>
        <a:lstStyle/>
        <a:p>
          <a:endParaRPr lang="en-IN"/>
        </a:p>
      </dgm:t>
    </dgm:pt>
    <dgm:pt modelId="{A3A68893-AF54-4310-8548-C6950E13AAF8}" type="sibTrans" cxnId="{09F89FF3-8B21-426C-BA08-FB77761479F0}">
      <dgm:prSet/>
      <dgm:spPr/>
      <dgm:t>
        <a:bodyPr/>
        <a:lstStyle/>
        <a:p>
          <a:endParaRPr lang="en-IN"/>
        </a:p>
      </dgm:t>
    </dgm:pt>
    <dgm:pt modelId="{AB45A50F-6824-4925-AC69-F648F10C6399}">
      <dgm:prSet phldrT="[Text]"/>
      <dgm:spPr>
        <a:solidFill>
          <a:schemeClr val="accent2"/>
        </a:solidFill>
      </dgm:spPr>
      <dgm:t>
        <a:bodyPr/>
        <a:lstStyle/>
        <a:p>
          <a:r>
            <a:rPr lang="en-US" dirty="0"/>
            <a:t>Help promote overall well-being</a:t>
          </a:r>
          <a:endParaRPr lang="en-IN" dirty="0"/>
        </a:p>
      </dgm:t>
    </dgm:pt>
    <dgm:pt modelId="{0666F7D3-9F9B-4060-A589-0FC35EE665C8}" type="parTrans" cxnId="{BB7BECA4-B480-4F3B-8376-B6E60D83A751}">
      <dgm:prSet/>
      <dgm:spPr/>
      <dgm:t>
        <a:bodyPr/>
        <a:lstStyle/>
        <a:p>
          <a:endParaRPr lang="en-IN"/>
        </a:p>
      </dgm:t>
    </dgm:pt>
    <dgm:pt modelId="{2A678246-AEAE-4871-AAB5-F788AF45B4EA}" type="sibTrans" cxnId="{BB7BECA4-B480-4F3B-8376-B6E60D83A751}">
      <dgm:prSet/>
      <dgm:spPr/>
      <dgm:t>
        <a:bodyPr/>
        <a:lstStyle/>
        <a:p>
          <a:endParaRPr lang="en-IN"/>
        </a:p>
      </dgm:t>
    </dgm:pt>
    <dgm:pt modelId="{A6B3AF1D-566D-4773-B923-E2A9D8701E2D}">
      <dgm:prSet phldrT="[Text]"/>
      <dgm:spPr/>
      <dgm:t>
        <a:bodyPr/>
        <a:lstStyle/>
        <a:p>
          <a:r>
            <a:rPr lang="en-IN" dirty="0"/>
            <a:t>Joint Health and Wellbeing </a:t>
          </a:r>
        </a:p>
      </dgm:t>
    </dgm:pt>
    <dgm:pt modelId="{EE0E754D-2103-4709-B9F0-37D22FA3ED9B}" type="parTrans" cxnId="{E81FD6B9-D299-4DB9-B7E6-79B8C7D79E35}">
      <dgm:prSet/>
      <dgm:spPr/>
      <dgm:t>
        <a:bodyPr/>
        <a:lstStyle/>
        <a:p>
          <a:endParaRPr lang="en-IN"/>
        </a:p>
      </dgm:t>
    </dgm:pt>
    <dgm:pt modelId="{57442379-39D4-462F-8EE0-CDA72BF0DE2A}" type="sibTrans" cxnId="{E81FD6B9-D299-4DB9-B7E6-79B8C7D79E35}">
      <dgm:prSet/>
      <dgm:spPr/>
      <dgm:t>
        <a:bodyPr/>
        <a:lstStyle/>
        <a:p>
          <a:endParaRPr lang="en-IN"/>
        </a:p>
      </dgm:t>
    </dgm:pt>
    <dgm:pt modelId="{11C1B367-30F7-405A-A44C-A01441FA6399}" type="pres">
      <dgm:prSet presAssocID="{BABEFD69-4060-4AA4-AC05-AE40E0BD264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CEF3AA26-37FA-4231-AEC0-F09755419226}" type="pres">
      <dgm:prSet presAssocID="{68C144DD-97D7-4E07-9393-527ED49B3156}" presName="root1" presStyleCnt="0"/>
      <dgm:spPr/>
    </dgm:pt>
    <dgm:pt modelId="{C10F259F-3F6A-41B2-B2A3-9B487BCDF9BB}" type="pres">
      <dgm:prSet presAssocID="{68C144DD-97D7-4E07-9393-527ED49B3156}" presName="LevelOneTextNode" presStyleLbl="node0" presStyleIdx="0" presStyleCnt="1" custScaleX="149148" custScaleY="333437" custLinFactNeighborX="-99269" custLinFactNeighborY="-6812">
        <dgm:presLayoutVars>
          <dgm:chPref val="3"/>
        </dgm:presLayoutVars>
      </dgm:prSet>
      <dgm:spPr/>
    </dgm:pt>
    <dgm:pt modelId="{562B39C1-51FD-4704-9978-9630BD8FFC31}" type="pres">
      <dgm:prSet presAssocID="{68C144DD-97D7-4E07-9393-527ED49B3156}" presName="level2hierChild" presStyleCnt="0"/>
      <dgm:spPr/>
    </dgm:pt>
    <dgm:pt modelId="{9BB84FF8-2DF4-45B2-A85B-3DFC0DCD2FD1}" type="pres">
      <dgm:prSet presAssocID="{27B96DC2-1B07-40F3-8D7A-A046C87E8DA2}" presName="conn2-1" presStyleLbl="parChTrans1D2" presStyleIdx="0" presStyleCnt="5"/>
      <dgm:spPr/>
    </dgm:pt>
    <dgm:pt modelId="{DBD5D82D-F2FC-4DE1-8D91-765D2F35EE8A}" type="pres">
      <dgm:prSet presAssocID="{27B96DC2-1B07-40F3-8D7A-A046C87E8DA2}" presName="connTx" presStyleLbl="parChTrans1D2" presStyleIdx="0" presStyleCnt="5"/>
      <dgm:spPr/>
    </dgm:pt>
    <dgm:pt modelId="{B52B0CC1-BAA0-4FCD-A7B3-DDCC4A24AA1E}" type="pres">
      <dgm:prSet presAssocID="{BC472638-C1A8-4A1A-8236-90043A6767EE}" presName="root2" presStyleCnt="0"/>
      <dgm:spPr/>
    </dgm:pt>
    <dgm:pt modelId="{F56EF047-7D9F-42C4-B681-F33F9371EBF8}" type="pres">
      <dgm:prSet presAssocID="{BC472638-C1A8-4A1A-8236-90043A6767EE}" presName="LevelTwoTextNode" presStyleLbl="node2" presStyleIdx="0" presStyleCnt="5">
        <dgm:presLayoutVars>
          <dgm:chPref val="3"/>
        </dgm:presLayoutVars>
      </dgm:prSet>
      <dgm:spPr/>
    </dgm:pt>
    <dgm:pt modelId="{0598EFFD-8903-4123-B605-B10E47767C25}" type="pres">
      <dgm:prSet presAssocID="{BC472638-C1A8-4A1A-8236-90043A6767EE}" presName="level3hierChild" presStyleCnt="0"/>
      <dgm:spPr/>
    </dgm:pt>
    <dgm:pt modelId="{93D70BB0-0F56-46F3-BC00-BCCD7A3D4A2A}" type="pres">
      <dgm:prSet presAssocID="{707717EC-7F1E-4360-B455-6958318CE2A3}" presName="conn2-1" presStyleLbl="parChTrans1D3" presStyleIdx="0" presStyleCnt="5"/>
      <dgm:spPr/>
    </dgm:pt>
    <dgm:pt modelId="{9BBF9212-F3D9-470F-A3E7-E36CA31ACB77}" type="pres">
      <dgm:prSet presAssocID="{707717EC-7F1E-4360-B455-6958318CE2A3}" presName="connTx" presStyleLbl="parChTrans1D3" presStyleIdx="0" presStyleCnt="5"/>
      <dgm:spPr/>
    </dgm:pt>
    <dgm:pt modelId="{F96B8793-67A9-4341-8305-F0A72008C518}" type="pres">
      <dgm:prSet presAssocID="{E02BA183-8B2E-4A58-BE66-453840E73132}" presName="root2" presStyleCnt="0"/>
      <dgm:spPr/>
    </dgm:pt>
    <dgm:pt modelId="{08BE2EF5-DFB0-44AA-81EB-60E8C6852F10}" type="pres">
      <dgm:prSet presAssocID="{E02BA183-8B2E-4A58-BE66-453840E73132}" presName="LevelTwoTextNode" presStyleLbl="node3" presStyleIdx="0" presStyleCnt="5" custScaleX="99375" custLinFactNeighborX="-1194" custLinFactNeighborY="-288">
        <dgm:presLayoutVars>
          <dgm:chPref val="3"/>
        </dgm:presLayoutVars>
      </dgm:prSet>
      <dgm:spPr/>
    </dgm:pt>
    <dgm:pt modelId="{1D6D09E5-DCEC-44A1-8A8A-0611D02A1973}" type="pres">
      <dgm:prSet presAssocID="{E02BA183-8B2E-4A58-BE66-453840E73132}" presName="level3hierChild" presStyleCnt="0"/>
      <dgm:spPr/>
    </dgm:pt>
    <dgm:pt modelId="{8EC02900-265F-45B3-92C2-96646A7E0B66}" type="pres">
      <dgm:prSet presAssocID="{5F2EC8E0-A553-448B-B043-4A50870B9FA3}" presName="conn2-1" presStyleLbl="parChTrans1D2" presStyleIdx="1" presStyleCnt="5"/>
      <dgm:spPr/>
    </dgm:pt>
    <dgm:pt modelId="{6B9B45C3-9010-482D-8611-97A0E23944A6}" type="pres">
      <dgm:prSet presAssocID="{5F2EC8E0-A553-448B-B043-4A50870B9FA3}" presName="connTx" presStyleLbl="parChTrans1D2" presStyleIdx="1" presStyleCnt="5"/>
      <dgm:spPr/>
    </dgm:pt>
    <dgm:pt modelId="{BFF71B55-2993-4289-8063-AE2468719136}" type="pres">
      <dgm:prSet presAssocID="{6467AA39-C170-4E9E-90CE-1220AE6FB97F}" presName="root2" presStyleCnt="0"/>
      <dgm:spPr/>
    </dgm:pt>
    <dgm:pt modelId="{5329FDB2-1A67-4556-A24E-3FE2F98A3861}" type="pres">
      <dgm:prSet presAssocID="{6467AA39-C170-4E9E-90CE-1220AE6FB97F}" presName="LevelTwoTextNode" presStyleLbl="node2" presStyleIdx="1" presStyleCnt="5">
        <dgm:presLayoutVars>
          <dgm:chPref val="3"/>
        </dgm:presLayoutVars>
      </dgm:prSet>
      <dgm:spPr/>
    </dgm:pt>
    <dgm:pt modelId="{59E96C22-4A7B-45C0-B013-15503EA86F60}" type="pres">
      <dgm:prSet presAssocID="{6467AA39-C170-4E9E-90CE-1220AE6FB97F}" presName="level3hierChild" presStyleCnt="0"/>
      <dgm:spPr/>
    </dgm:pt>
    <dgm:pt modelId="{F0BCCD9E-32F3-4C4D-92E3-9763A903969D}" type="pres">
      <dgm:prSet presAssocID="{E9A7A4B8-5670-47FF-A8AE-DDE5D2A31320}" presName="conn2-1" presStyleLbl="parChTrans1D3" presStyleIdx="1" presStyleCnt="5"/>
      <dgm:spPr/>
    </dgm:pt>
    <dgm:pt modelId="{8C6EA0AF-629E-4CD7-85E4-7FAB686EBFCC}" type="pres">
      <dgm:prSet presAssocID="{E9A7A4B8-5670-47FF-A8AE-DDE5D2A31320}" presName="connTx" presStyleLbl="parChTrans1D3" presStyleIdx="1" presStyleCnt="5"/>
      <dgm:spPr/>
    </dgm:pt>
    <dgm:pt modelId="{829A0029-D925-4CD1-B819-A3B92010B287}" type="pres">
      <dgm:prSet presAssocID="{21C818F7-705B-4EFA-98B9-F299B4D70C70}" presName="root2" presStyleCnt="0"/>
      <dgm:spPr/>
    </dgm:pt>
    <dgm:pt modelId="{B6632ED3-CCC9-4341-952B-93BBD66BF95C}" type="pres">
      <dgm:prSet presAssocID="{21C818F7-705B-4EFA-98B9-F299B4D70C70}" presName="LevelTwoTextNode" presStyleLbl="node3" presStyleIdx="1" presStyleCnt="5">
        <dgm:presLayoutVars>
          <dgm:chPref val="3"/>
        </dgm:presLayoutVars>
      </dgm:prSet>
      <dgm:spPr/>
    </dgm:pt>
    <dgm:pt modelId="{821F8C7B-5AA6-4CA7-81ED-17475A14F85C}" type="pres">
      <dgm:prSet presAssocID="{21C818F7-705B-4EFA-98B9-F299B4D70C70}" presName="level3hierChild" presStyleCnt="0"/>
      <dgm:spPr/>
    </dgm:pt>
    <dgm:pt modelId="{E9B60064-ABF9-4AD7-AEBC-AAD44A7D6F25}" type="pres">
      <dgm:prSet presAssocID="{CCB7A1F3-F2A9-4F16-B2EC-18D2673925ED}" presName="conn2-1" presStyleLbl="parChTrans1D2" presStyleIdx="2" presStyleCnt="5"/>
      <dgm:spPr/>
    </dgm:pt>
    <dgm:pt modelId="{AC3E3443-DFEE-4F9B-AD78-0E0269CD20D0}" type="pres">
      <dgm:prSet presAssocID="{CCB7A1F3-F2A9-4F16-B2EC-18D2673925ED}" presName="connTx" presStyleLbl="parChTrans1D2" presStyleIdx="2" presStyleCnt="5"/>
      <dgm:spPr/>
    </dgm:pt>
    <dgm:pt modelId="{0DB6028F-84C7-42CC-9497-1C249F6C2838}" type="pres">
      <dgm:prSet presAssocID="{113B7349-64D3-4649-A871-761E99A243A5}" presName="root2" presStyleCnt="0"/>
      <dgm:spPr/>
    </dgm:pt>
    <dgm:pt modelId="{EB19E546-1F04-4EE9-AB86-0809D12C68FE}" type="pres">
      <dgm:prSet presAssocID="{113B7349-64D3-4649-A871-761E99A243A5}" presName="LevelTwoTextNode" presStyleLbl="node2" presStyleIdx="2" presStyleCnt="5">
        <dgm:presLayoutVars>
          <dgm:chPref val="3"/>
        </dgm:presLayoutVars>
      </dgm:prSet>
      <dgm:spPr/>
    </dgm:pt>
    <dgm:pt modelId="{63AAABD9-2F4D-4191-BB4D-F887E867A95C}" type="pres">
      <dgm:prSet presAssocID="{113B7349-64D3-4649-A871-761E99A243A5}" presName="level3hierChild" presStyleCnt="0"/>
      <dgm:spPr/>
    </dgm:pt>
    <dgm:pt modelId="{709AF353-1940-49ED-90FC-CD3983CAED03}" type="pres">
      <dgm:prSet presAssocID="{C5D4179D-AD8E-4B29-BD88-3797654FC282}" presName="conn2-1" presStyleLbl="parChTrans1D3" presStyleIdx="2" presStyleCnt="5"/>
      <dgm:spPr/>
    </dgm:pt>
    <dgm:pt modelId="{6699797A-A269-462A-9288-410BB868CB89}" type="pres">
      <dgm:prSet presAssocID="{C5D4179D-AD8E-4B29-BD88-3797654FC282}" presName="connTx" presStyleLbl="parChTrans1D3" presStyleIdx="2" presStyleCnt="5"/>
      <dgm:spPr/>
    </dgm:pt>
    <dgm:pt modelId="{06CB02FE-7BEF-481B-B92E-9C8595320371}" type="pres">
      <dgm:prSet presAssocID="{B1187F20-E64B-4D83-BA9A-20A18E7C1A17}" presName="root2" presStyleCnt="0"/>
      <dgm:spPr/>
    </dgm:pt>
    <dgm:pt modelId="{8DB2C25E-D36B-4907-930D-A563EC81E4BE}" type="pres">
      <dgm:prSet presAssocID="{B1187F20-E64B-4D83-BA9A-20A18E7C1A17}" presName="LevelTwoTextNode" presStyleLbl="node3" presStyleIdx="2" presStyleCnt="5">
        <dgm:presLayoutVars>
          <dgm:chPref val="3"/>
        </dgm:presLayoutVars>
      </dgm:prSet>
      <dgm:spPr/>
    </dgm:pt>
    <dgm:pt modelId="{424F3BD9-96E0-4A5D-BDF5-4A072D1B62BE}" type="pres">
      <dgm:prSet presAssocID="{B1187F20-E64B-4D83-BA9A-20A18E7C1A17}" presName="level3hierChild" presStyleCnt="0"/>
      <dgm:spPr/>
    </dgm:pt>
    <dgm:pt modelId="{6B1210C7-D80C-4C59-8F32-D2BEB38F6E8B}" type="pres">
      <dgm:prSet presAssocID="{16A800F9-C6B8-48DE-A39C-E0EDE7352E8D}" presName="conn2-1" presStyleLbl="parChTrans1D2" presStyleIdx="3" presStyleCnt="5"/>
      <dgm:spPr/>
    </dgm:pt>
    <dgm:pt modelId="{2B26A4AB-35AD-494E-8C29-280CF9D24368}" type="pres">
      <dgm:prSet presAssocID="{16A800F9-C6B8-48DE-A39C-E0EDE7352E8D}" presName="connTx" presStyleLbl="parChTrans1D2" presStyleIdx="3" presStyleCnt="5"/>
      <dgm:spPr/>
    </dgm:pt>
    <dgm:pt modelId="{4FB4B95D-8A80-43CE-8112-F41D05F52FFC}" type="pres">
      <dgm:prSet presAssocID="{4D6862E0-DD31-4C63-9E6E-C2CBEB1BF6FE}" presName="root2" presStyleCnt="0"/>
      <dgm:spPr/>
    </dgm:pt>
    <dgm:pt modelId="{2AE8BB27-D135-414C-A8A8-489B3E00EC3B}" type="pres">
      <dgm:prSet presAssocID="{4D6862E0-DD31-4C63-9E6E-C2CBEB1BF6FE}" presName="LevelTwoTextNode" presStyleLbl="node2" presStyleIdx="3" presStyleCnt="5">
        <dgm:presLayoutVars>
          <dgm:chPref val="3"/>
        </dgm:presLayoutVars>
      </dgm:prSet>
      <dgm:spPr/>
    </dgm:pt>
    <dgm:pt modelId="{D7DEAA9C-4305-42C5-BB04-2F7855A452B8}" type="pres">
      <dgm:prSet presAssocID="{4D6862E0-DD31-4C63-9E6E-C2CBEB1BF6FE}" presName="level3hierChild" presStyleCnt="0"/>
      <dgm:spPr/>
    </dgm:pt>
    <dgm:pt modelId="{24EDD89A-3198-453A-8B51-23F49CB7F54A}" type="pres">
      <dgm:prSet presAssocID="{0666F7D3-9F9B-4060-A589-0FC35EE665C8}" presName="conn2-1" presStyleLbl="parChTrans1D3" presStyleIdx="3" presStyleCnt="5"/>
      <dgm:spPr/>
    </dgm:pt>
    <dgm:pt modelId="{15242E5B-53EF-4526-9FB6-FAD8D468999B}" type="pres">
      <dgm:prSet presAssocID="{0666F7D3-9F9B-4060-A589-0FC35EE665C8}" presName="connTx" presStyleLbl="parChTrans1D3" presStyleIdx="3" presStyleCnt="5"/>
      <dgm:spPr/>
    </dgm:pt>
    <dgm:pt modelId="{97A6AC29-86AD-43CB-B921-FE2C32A205E4}" type="pres">
      <dgm:prSet presAssocID="{AB45A50F-6824-4925-AC69-F648F10C6399}" presName="root2" presStyleCnt="0"/>
      <dgm:spPr/>
    </dgm:pt>
    <dgm:pt modelId="{23F08EB8-710A-474E-84F0-0293F7026BD5}" type="pres">
      <dgm:prSet presAssocID="{AB45A50F-6824-4925-AC69-F648F10C6399}" presName="LevelTwoTextNode" presStyleLbl="node3" presStyleIdx="3" presStyleCnt="5">
        <dgm:presLayoutVars>
          <dgm:chPref val="3"/>
        </dgm:presLayoutVars>
      </dgm:prSet>
      <dgm:spPr/>
    </dgm:pt>
    <dgm:pt modelId="{76DCFE1D-93DF-4123-92CB-5F74CE6C8ADE}" type="pres">
      <dgm:prSet presAssocID="{AB45A50F-6824-4925-AC69-F648F10C6399}" presName="level3hierChild" presStyleCnt="0"/>
      <dgm:spPr/>
    </dgm:pt>
    <dgm:pt modelId="{353061DD-8767-4EDF-BA44-B6C845B8E0D4}" type="pres">
      <dgm:prSet presAssocID="{EE0E754D-2103-4709-B9F0-37D22FA3ED9B}" presName="conn2-1" presStyleLbl="parChTrans1D2" presStyleIdx="4" presStyleCnt="5"/>
      <dgm:spPr/>
    </dgm:pt>
    <dgm:pt modelId="{1F9EBD41-1F82-4558-BCCD-AA34FAF9411A}" type="pres">
      <dgm:prSet presAssocID="{EE0E754D-2103-4709-B9F0-37D22FA3ED9B}" presName="connTx" presStyleLbl="parChTrans1D2" presStyleIdx="4" presStyleCnt="5"/>
      <dgm:spPr/>
    </dgm:pt>
    <dgm:pt modelId="{FA9BDD71-7636-4FE3-826B-03F597F37758}" type="pres">
      <dgm:prSet presAssocID="{A6B3AF1D-566D-4773-B923-E2A9D8701E2D}" presName="root2" presStyleCnt="0"/>
      <dgm:spPr/>
    </dgm:pt>
    <dgm:pt modelId="{C2DFFB15-9448-4C7F-8AA7-15E61406181C}" type="pres">
      <dgm:prSet presAssocID="{A6B3AF1D-566D-4773-B923-E2A9D8701E2D}" presName="LevelTwoTextNode" presStyleLbl="node2" presStyleIdx="4" presStyleCnt="5">
        <dgm:presLayoutVars>
          <dgm:chPref val="3"/>
        </dgm:presLayoutVars>
      </dgm:prSet>
      <dgm:spPr/>
    </dgm:pt>
    <dgm:pt modelId="{18DE0783-7CA1-4857-8BEC-832E1D960CA5}" type="pres">
      <dgm:prSet presAssocID="{A6B3AF1D-566D-4773-B923-E2A9D8701E2D}" presName="level3hierChild" presStyleCnt="0"/>
      <dgm:spPr/>
    </dgm:pt>
    <dgm:pt modelId="{A98716A3-2F26-4BCF-904A-9343B766EF50}" type="pres">
      <dgm:prSet presAssocID="{DFE195DF-A050-4E4F-A4D5-0D0E3D334FFD}" presName="conn2-1" presStyleLbl="parChTrans1D3" presStyleIdx="4" presStyleCnt="5"/>
      <dgm:spPr/>
    </dgm:pt>
    <dgm:pt modelId="{1CADAFD9-67CA-4F6D-A861-919A4000AFDB}" type="pres">
      <dgm:prSet presAssocID="{DFE195DF-A050-4E4F-A4D5-0D0E3D334FFD}" presName="connTx" presStyleLbl="parChTrans1D3" presStyleIdx="4" presStyleCnt="5"/>
      <dgm:spPr/>
    </dgm:pt>
    <dgm:pt modelId="{8C715204-A6CC-45C4-A444-7BE28861F78E}" type="pres">
      <dgm:prSet presAssocID="{6AC562AB-499A-4167-95B1-237580E13031}" presName="root2" presStyleCnt="0"/>
      <dgm:spPr/>
    </dgm:pt>
    <dgm:pt modelId="{3757FEF8-9AF9-44F4-A6E3-52FC0ADB5FF0}" type="pres">
      <dgm:prSet presAssocID="{6AC562AB-499A-4167-95B1-237580E13031}" presName="LevelTwoTextNode" presStyleLbl="node3" presStyleIdx="4" presStyleCnt="5">
        <dgm:presLayoutVars>
          <dgm:chPref val="3"/>
        </dgm:presLayoutVars>
      </dgm:prSet>
      <dgm:spPr/>
    </dgm:pt>
    <dgm:pt modelId="{BC16D5F7-AFBB-4638-A3A7-CB5BEE574CAD}" type="pres">
      <dgm:prSet presAssocID="{6AC562AB-499A-4167-95B1-237580E13031}" presName="level3hierChild" presStyleCnt="0"/>
      <dgm:spPr/>
    </dgm:pt>
  </dgm:ptLst>
  <dgm:cxnLst>
    <dgm:cxn modelId="{5110FD07-3444-48C7-B024-A3CC51BF23FA}" type="presOf" srcId="{707717EC-7F1E-4360-B455-6958318CE2A3}" destId="{93D70BB0-0F56-46F3-BC00-BCCD7A3D4A2A}" srcOrd="0" destOrd="0" presId="urn:microsoft.com/office/officeart/2005/8/layout/hierarchy2"/>
    <dgm:cxn modelId="{ACFE2909-1276-4CCB-9528-9E609F9F1404}" type="presOf" srcId="{E02BA183-8B2E-4A58-BE66-453840E73132}" destId="{08BE2EF5-DFB0-44AA-81EB-60E8C6852F10}" srcOrd="0" destOrd="0" presId="urn:microsoft.com/office/officeart/2005/8/layout/hierarchy2"/>
    <dgm:cxn modelId="{DF39A40F-64C0-4CDF-AB82-3262961F92AF}" type="presOf" srcId="{5F2EC8E0-A553-448B-B043-4A50870B9FA3}" destId="{8EC02900-265F-45B3-92C2-96646A7E0B66}" srcOrd="0" destOrd="0" presId="urn:microsoft.com/office/officeart/2005/8/layout/hierarchy2"/>
    <dgm:cxn modelId="{7B297919-604C-491F-8F2D-E7B3A61EA704}" type="presOf" srcId="{EE0E754D-2103-4709-B9F0-37D22FA3ED9B}" destId="{1F9EBD41-1F82-4558-BCCD-AA34FAF9411A}" srcOrd="1" destOrd="0" presId="urn:microsoft.com/office/officeart/2005/8/layout/hierarchy2"/>
    <dgm:cxn modelId="{183B3F1D-93E6-481E-9C7D-5AEEE20EA065}" type="presOf" srcId="{27B96DC2-1B07-40F3-8D7A-A046C87E8DA2}" destId="{DBD5D82D-F2FC-4DE1-8D91-765D2F35EE8A}" srcOrd="1" destOrd="0" presId="urn:microsoft.com/office/officeart/2005/8/layout/hierarchy2"/>
    <dgm:cxn modelId="{51CD782C-37DF-4D7B-ACB8-95983C875DBE}" type="presOf" srcId="{E9A7A4B8-5670-47FF-A8AE-DDE5D2A31320}" destId="{F0BCCD9E-32F3-4C4D-92E3-9763A903969D}" srcOrd="0" destOrd="0" presId="urn:microsoft.com/office/officeart/2005/8/layout/hierarchy2"/>
    <dgm:cxn modelId="{55E27F2E-CB2C-4E23-AF3F-3D4C0BC1E88D}" type="presOf" srcId="{21C818F7-705B-4EFA-98B9-F299B4D70C70}" destId="{B6632ED3-CCC9-4341-952B-93BBD66BF95C}" srcOrd="0" destOrd="0" presId="urn:microsoft.com/office/officeart/2005/8/layout/hierarchy2"/>
    <dgm:cxn modelId="{DA189B32-4B2F-4549-86E2-9C827E75A443}" type="presOf" srcId="{0666F7D3-9F9B-4060-A589-0FC35EE665C8}" destId="{24EDD89A-3198-453A-8B51-23F49CB7F54A}" srcOrd="0" destOrd="0" presId="urn:microsoft.com/office/officeart/2005/8/layout/hierarchy2"/>
    <dgm:cxn modelId="{77617839-904E-4B35-A47D-9594659DF93A}" type="presOf" srcId="{0666F7D3-9F9B-4060-A589-0FC35EE665C8}" destId="{15242E5B-53EF-4526-9FB6-FAD8D468999B}" srcOrd="1" destOrd="0" presId="urn:microsoft.com/office/officeart/2005/8/layout/hierarchy2"/>
    <dgm:cxn modelId="{299F503A-A53A-4A4F-B18E-E87A7613AC67}" srcId="{BC472638-C1A8-4A1A-8236-90043A6767EE}" destId="{E02BA183-8B2E-4A58-BE66-453840E73132}" srcOrd="0" destOrd="0" parTransId="{707717EC-7F1E-4360-B455-6958318CE2A3}" sibTransId="{5472B94A-C698-41FD-A140-66899B99B982}"/>
    <dgm:cxn modelId="{D4C9703A-835C-4573-802F-8D93487CC08F}" srcId="{BABEFD69-4060-4AA4-AC05-AE40E0BD264E}" destId="{68C144DD-97D7-4E07-9393-527ED49B3156}" srcOrd="0" destOrd="0" parTransId="{6E071AE9-C1F3-4A7D-A6CE-4BE56153F833}" sibTransId="{31A5CE29-EFBF-4388-9CDB-DA6BE10D2368}"/>
    <dgm:cxn modelId="{3297B540-E85B-4382-B2CD-7985458AD3D1}" type="presOf" srcId="{4D6862E0-DD31-4C63-9E6E-C2CBEB1BF6FE}" destId="{2AE8BB27-D135-414C-A8A8-489B3E00EC3B}" srcOrd="0" destOrd="0" presId="urn:microsoft.com/office/officeart/2005/8/layout/hierarchy2"/>
    <dgm:cxn modelId="{6BB63341-E390-4DED-BBEF-34D3F56F9821}" type="presOf" srcId="{BABEFD69-4060-4AA4-AC05-AE40E0BD264E}" destId="{11C1B367-30F7-405A-A44C-A01441FA6399}" srcOrd="0" destOrd="0" presId="urn:microsoft.com/office/officeart/2005/8/layout/hierarchy2"/>
    <dgm:cxn modelId="{B9B1A044-95EB-4302-901E-FD9A6647663C}" type="presOf" srcId="{16A800F9-C6B8-48DE-A39C-E0EDE7352E8D}" destId="{2B26A4AB-35AD-494E-8C29-280CF9D24368}" srcOrd="1" destOrd="0" presId="urn:microsoft.com/office/officeart/2005/8/layout/hierarchy2"/>
    <dgm:cxn modelId="{7A289845-9BF8-422A-ACD7-3871729EEC35}" type="presOf" srcId="{5F2EC8E0-A553-448B-B043-4A50870B9FA3}" destId="{6B9B45C3-9010-482D-8611-97A0E23944A6}" srcOrd="1" destOrd="0" presId="urn:microsoft.com/office/officeart/2005/8/layout/hierarchy2"/>
    <dgm:cxn modelId="{44344646-8CEE-4623-92FE-334C403D70D2}" srcId="{113B7349-64D3-4649-A871-761E99A243A5}" destId="{B1187F20-E64B-4D83-BA9A-20A18E7C1A17}" srcOrd="0" destOrd="0" parTransId="{C5D4179D-AD8E-4B29-BD88-3797654FC282}" sibTransId="{707EEBE8-43FA-4CAD-B3A8-7F184C73B84A}"/>
    <dgm:cxn modelId="{538D3747-A01E-4072-939C-A482E63B7596}" type="presOf" srcId="{BC472638-C1A8-4A1A-8236-90043A6767EE}" destId="{F56EF047-7D9F-42C4-B681-F33F9371EBF8}" srcOrd="0" destOrd="0" presId="urn:microsoft.com/office/officeart/2005/8/layout/hierarchy2"/>
    <dgm:cxn modelId="{AA753D4A-41E8-4C77-ACE4-8226F007B0FD}" type="presOf" srcId="{E9A7A4B8-5670-47FF-A8AE-DDE5D2A31320}" destId="{8C6EA0AF-629E-4CD7-85E4-7FAB686EBFCC}" srcOrd="1" destOrd="0" presId="urn:microsoft.com/office/officeart/2005/8/layout/hierarchy2"/>
    <dgm:cxn modelId="{D7CF306C-1605-4266-B25B-179BAA4F0CB3}" srcId="{A6B3AF1D-566D-4773-B923-E2A9D8701E2D}" destId="{6AC562AB-499A-4167-95B1-237580E13031}" srcOrd="0" destOrd="0" parTransId="{DFE195DF-A050-4E4F-A4D5-0D0E3D334FFD}" sibTransId="{CEB98506-3EE6-4A42-B8C3-51DF86DAA3DE}"/>
    <dgm:cxn modelId="{35DD5C71-F808-4769-B014-40332A07874C}" srcId="{68C144DD-97D7-4E07-9393-527ED49B3156}" destId="{BC472638-C1A8-4A1A-8236-90043A6767EE}" srcOrd="0" destOrd="0" parTransId="{27B96DC2-1B07-40F3-8D7A-A046C87E8DA2}" sibTransId="{52759B41-9B56-4295-ADCA-DE62287707F3}"/>
    <dgm:cxn modelId="{9B876D58-8C95-44DE-9990-C17636F3D02E}" type="presOf" srcId="{AB45A50F-6824-4925-AC69-F648F10C6399}" destId="{23F08EB8-710A-474E-84F0-0293F7026BD5}" srcOrd="0" destOrd="0" presId="urn:microsoft.com/office/officeart/2005/8/layout/hierarchy2"/>
    <dgm:cxn modelId="{6130DF59-950E-4E3B-8280-B0574E6CE82F}" type="presOf" srcId="{DFE195DF-A050-4E4F-A4D5-0D0E3D334FFD}" destId="{1CADAFD9-67CA-4F6D-A861-919A4000AFDB}" srcOrd="1" destOrd="0" presId="urn:microsoft.com/office/officeart/2005/8/layout/hierarchy2"/>
    <dgm:cxn modelId="{A3720E7A-C4A7-4A36-9B3E-600A86697997}" type="presOf" srcId="{16A800F9-C6B8-48DE-A39C-E0EDE7352E8D}" destId="{6B1210C7-D80C-4C59-8F32-D2BEB38F6E8B}" srcOrd="0" destOrd="0" presId="urn:microsoft.com/office/officeart/2005/8/layout/hierarchy2"/>
    <dgm:cxn modelId="{A8C84E7B-F9B5-4D0E-983A-8053ACA47045}" type="presOf" srcId="{C5D4179D-AD8E-4B29-BD88-3797654FC282}" destId="{6699797A-A269-462A-9288-410BB868CB89}" srcOrd="1" destOrd="0" presId="urn:microsoft.com/office/officeart/2005/8/layout/hierarchy2"/>
    <dgm:cxn modelId="{FE78B898-374D-4CDC-8301-95884DFCF306}" type="presOf" srcId="{113B7349-64D3-4649-A871-761E99A243A5}" destId="{EB19E546-1F04-4EE9-AB86-0809D12C68FE}" srcOrd="0" destOrd="0" presId="urn:microsoft.com/office/officeart/2005/8/layout/hierarchy2"/>
    <dgm:cxn modelId="{5E2D0CA4-DBBC-46C3-91DD-A82FC104E84A}" type="presOf" srcId="{27B96DC2-1B07-40F3-8D7A-A046C87E8DA2}" destId="{9BB84FF8-2DF4-45B2-A85B-3DFC0DCD2FD1}" srcOrd="0" destOrd="0" presId="urn:microsoft.com/office/officeart/2005/8/layout/hierarchy2"/>
    <dgm:cxn modelId="{BB7BECA4-B480-4F3B-8376-B6E60D83A751}" srcId="{4D6862E0-DD31-4C63-9E6E-C2CBEB1BF6FE}" destId="{AB45A50F-6824-4925-AC69-F648F10C6399}" srcOrd="0" destOrd="0" parTransId="{0666F7D3-9F9B-4060-A589-0FC35EE665C8}" sibTransId="{2A678246-AEAE-4871-AAB5-F788AF45B4EA}"/>
    <dgm:cxn modelId="{FD9E61A6-A8C7-4991-8D8F-6A6A99B9A445}" type="presOf" srcId="{B1187F20-E64B-4D83-BA9A-20A18E7C1A17}" destId="{8DB2C25E-D36B-4907-930D-A563EC81E4BE}" srcOrd="0" destOrd="0" presId="urn:microsoft.com/office/officeart/2005/8/layout/hierarchy2"/>
    <dgm:cxn modelId="{C2E2F7AB-3FC8-4A9E-AAD8-863A6779CE00}" type="presOf" srcId="{CCB7A1F3-F2A9-4F16-B2EC-18D2673925ED}" destId="{E9B60064-ABF9-4AD7-AEBC-AAD44A7D6F25}" srcOrd="0" destOrd="0" presId="urn:microsoft.com/office/officeart/2005/8/layout/hierarchy2"/>
    <dgm:cxn modelId="{DCB2AFAD-C4E5-469D-86C2-392E52FB808A}" type="presOf" srcId="{6AC562AB-499A-4167-95B1-237580E13031}" destId="{3757FEF8-9AF9-44F4-A6E3-52FC0ADB5FF0}" srcOrd="0" destOrd="0" presId="urn:microsoft.com/office/officeart/2005/8/layout/hierarchy2"/>
    <dgm:cxn modelId="{E81FD6B9-D299-4DB9-B7E6-79B8C7D79E35}" srcId="{68C144DD-97D7-4E07-9393-527ED49B3156}" destId="{A6B3AF1D-566D-4773-B923-E2A9D8701E2D}" srcOrd="4" destOrd="0" parTransId="{EE0E754D-2103-4709-B9F0-37D22FA3ED9B}" sibTransId="{57442379-39D4-462F-8EE0-CDA72BF0DE2A}"/>
    <dgm:cxn modelId="{D13526BC-C156-47E6-B006-A80AA5747D64}" type="presOf" srcId="{EE0E754D-2103-4709-B9F0-37D22FA3ED9B}" destId="{353061DD-8767-4EDF-BA44-B6C845B8E0D4}" srcOrd="0" destOrd="0" presId="urn:microsoft.com/office/officeart/2005/8/layout/hierarchy2"/>
    <dgm:cxn modelId="{35AAB7C0-270A-44A7-88B6-2F64E1E2B5EE}" type="presOf" srcId="{DFE195DF-A050-4E4F-A4D5-0D0E3D334FFD}" destId="{A98716A3-2F26-4BCF-904A-9343B766EF50}" srcOrd="0" destOrd="0" presId="urn:microsoft.com/office/officeart/2005/8/layout/hierarchy2"/>
    <dgm:cxn modelId="{FFD6CECD-15DB-408C-9757-800395C97C7F}" srcId="{6467AA39-C170-4E9E-90CE-1220AE6FB97F}" destId="{21C818F7-705B-4EFA-98B9-F299B4D70C70}" srcOrd="0" destOrd="0" parTransId="{E9A7A4B8-5670-47FF-A8AE-DDE5D2A31320}" sibTransId="{D53D3E95-5E66-42F4-8C44-337D6074C064}"/>
    <dgm:cxn modelId="{D6D190D0-E33F-473A-BC27-BB6C627EC1BF}" srcId="{68C144DD-97D7-4E07-9393-527ED49B3156}" destId="{6467AA39-C170-4E9E-90CE-1220AE6FB97F}" srcOrd="1" destOrd="0" parTransId="{5F2EC8E0-A553-448B-B043-4A50870B9FA3}" sibTransId="{7D03579C-37D6-4587-BDFB-95B83108C010}"/>
    <dgm:cxn modelId="{9A4B58D1-8231-4D72-BEB6-E7AE79129822}" type="presOf" srcId="{A6B3AF1D-566D-4773-B923-E2A9D8701E2D}" destId="{C2DFFB15-9448-4C7F-8AA7-15E61406181C}" srcOrd="0" destOrd="0" presId="urn:microsoft.com/office/officeart/2005/8/layout/hierarchy2"/>
    <dgm:cxn modelId="{56BC1FE2-0EDD-4017-ABCA-A8C99BE275B2}" srcId="{68C144DD-97D7-4E07-9393-527ED49B3156}" destId="{113B7349-64D3-4649-A871-761E99A243A5}" srcOrd="2" destOrd="0" parTransId="{CCB7A1F3-F2A9-4F16-B2EC-18D2673925ED}" sibTransId="{192461BE-E59A-4D50-AB81-ECFBB5B44E0D}"/>
    <dgm:cxn modelId="{94B852E5-37C9-46EB-AF99-B30FE66BE0E6}" type="presOf" srcId="{6467AA39-C170-4E9E-90CE-1220AE6FB97F}" destId="{5329FDB2-1A67-4556-A24E-3FE2F98A3861}" srcOrd="0" destOrd="0" presId="urn:microsoft.com/office/officeart/2005/8/layout/hierarchy2"/>
    <dgm:cxn modelId="{AFCA2EEE-03C8-43C0-9092-4818A4013D2F}" type="presOf" srcId="{C5D4179D-AD8E-4B29-BD88-3797654FC282}" destId="{709AF353-1940-49ED-90FC-CD3983CAED03}" srcOrd="0" destOrd="0" presId="urn:microsoft.com/office/officeart/2005/8/layout/hierarchy2"/>
    <dgm:cxn modelId="{09F89FF3-8B21-426C-BA08-FB77761479F0}" srcId="{68C144DD-97D7-4E07-9393-527ED49B3156}" destId="{4D6862E0-DD31-4C63-9E6E-C2CBEB1BF6FE}" srcOrd="3" destOrd="0" parTransId="{16A800F9-C6B8-48DE-A39C-E0EDE7352E8D}" sibTransId="{A3A68893-AF54-4310-8548-C6950E13AAF8}"/>
    <dgm:cxn modelId="{79F505F4-8880-45D6-BEA6-A6E0F8196435}" type="presOf" srcId="{707717EC-7F1E-4360-B455-6958318CE2A3}" destId="{9BBF9212-F3D9-470F-A3E7-E36CA31ACB77}" srcOrd="1" destOrd="0" presId="urn:microsoft.com/office/officeart/2005/8/layout/hierarchy2"/>
    <dgm:cxn modelId="{186DC0F7-96C4-480D-91F4-6B37775B3EFF}" type="presOf" srcId="{68C144DD-97D7-4E07-9393-527ED49B3156}" destId="{C10F259F-3F6A-41B2-B2A3-9B487BCDF9BB}" srcOrd="0" destOrd="0" presId="urn:microsoft.com/office/officeart/2005/8/layout/hierarchy2"/>
    <dgm:cxn modelId="{C2C057FF-64ED-4502-815B-4BC437F8A31A}" type="presOf" srcId="{CCB7A1F3-F2A9-4F16-B2EC-18D2673925ED}" destId="{AC3E3443-DFEE-4F9B-AD78-0E0269CD20D0}" srcOrd="1" destOrd="0" presId="urn:microsoft.com/office/officeart/2005/8/layout/hierarchy2"/>
    <dgm:cxn modelId="{1399E422-2B63-4B6F-BF85-929C81C7C55D}" type="presParOf" srcId="{11C1B367-30F7-405A-A44C-A01441FA6399}" destId="{CEF3AA26-37FA-4231-AEC0-F09755419226}" srcOrd="0" destOrd="0" presId="urn:microsoft.com/office/officeart/2005/8/layout/hierarchy2"/>
    <dgm:cxn modelId="{0DADAE60-0961-425B-836E-D89B86AC3FC8}" type="presParOf" srcId="{CEF3AA26-37FA-4231-AEC0-F09755419226}" destId="{C10F259F-3F6A-41B2-B2A3-9B487BCDF9BB}" srcOrd="0" destOrd="0" presId="urn:microsoft.com/office/officeart/2005/8/layout/hierarchy2"/>
    <dgm:cxn modelId="{C9D25520-87E8-4890-81F8-4C7E50EA4416}" type="presParOf" srcId="{CEF3AA26-37FA-4231-AEC0-F09755419226}" destId="{562B39C1-51FD-4704-9978-9630BD8FFC31}" srcOrd="1" destOrd="0" presId="urn:microsoft.com/office/officeart/2005/8/layout/hierarchy2"/>
    <dgm:cxn modelId="{E4A56102-4199-4F71-860D-A4B53D63552D}" type="presParOf" srcId="{562B39C1-51FD-4704-9978-9630BD8FFC31}" destId="{9BB84FF8-2DF4-45B2-A85B-3DFC0DCD2FD1}" srcOrd="0" destOrd="0" presId="urn:microsoft.com/office/officeart/2005/8/layout/hierarchy2"/>
    <dgm:cxn modelId="{91CFDA5D-3A3F-4926-A7D7-08100D87F1B3}" type="presParOf" srcId="{9BB84FF8-2DF4-45B2-A85B-3DFC0DCD2FD1}" destId="{DBD5D82D-F2FC-4DE1-8D91-765D2F35EE8A}" srcOrd="0" destOrd="0" presId="urn:microsoft.com/office/officeart/2005/8/layout/hierarchy2"/>
    <dgm:cxn modelId="{5B55CD59-BA14-4D3F-BB22-37A8E6442AF7}" type="presParOf" srcId="{562B39C1-51FD-4704-9978-9630BD8FFC31}" destId="{B52B0CC1-BAA0-4FCD-A7B3-DDCC4A24AA1E}" srcOrd="1" destOrd="0" presId="urn:microsoft.com/office/officeart/2005/8/layout/hierarchy2"/>
    <dgm:cxn modelId="{755788A2-6EDC-418D-B7EA-6718CCCE25BB}" type="presParOf" srcId="{B52B0CC1-BAA0-4FCD-A7B3-DDCC4A24AA1E}" destId="{F56EF047-7D9F-42C4-B681-F33F9371EBF8}" srcOrd="0" destOrd="0" presId="urn:microsoft.com/office/officeart/2005/8/layout/hierarchy2"/>
    <dgm:cxn modelId="{4953A3C8-25F3-400A-9F78-B65805445865}" type="presParOf" srcId="{B52B0CC1-BAA0-4FCD-A7B3-DDCC4A24AA1E}" destId="{0598EFFD-8903-4123-B605-B10E47767C25}" srcOrd="1" destOrd="0" presId="urn:microsoft.com/office/officeart/2005/8/layout/hierarchy2"/>
    <dgm:cxn modelId="{7DABAFE8-734C-4341-BB78-C27474A2470B}" type="presParOf" srcId="{0598EFFD-8903-4123-B605-B10E47767C25}" destId="{93D70BB0-0F56-46F3-BC00-BCCD7A3D4A2A}" srcOrd="0" destOrd="0" presId="urn:microsoft.com/office/officeart/2005/8/layout/hierarchy2"/>
    <dgm:cxn modelId="{AB61F910-476C-4568-97DC-355D1A53ED76}" type="presParOf" srcId="{93D70BB0-0F56-46F3-BC00-BCCD7A3D4A2A}" destId="{9BBF9212-F3D9-470F-A3E7-E36CA31ACB77}" srcOrd="0" destOrd="0" presId="urn:microsoft.com/office/officeart/2005/8/layout/hierarchy2"/>
    <dgm:cxn modelId="{70794F8D-D90D-4C41-8C7E-B3658B0B704C}" type="presParOf" srcId="{0598EFFD-8903-4123-B605-B10E47767C25}" destId="{F96B8793-67A9-4341-8305-F0A72008C518}" srcOrd="1" destOrd="0" presId="urn:microsoft.com/office/officeart/2005/8/layout/hierarchy2"/>
    <dgm:cxn modelId="{7CF33392-AFEF-4C56-A43D-B4D226517AB4}" type="presParOf" srcId="{F96B8793-67A9-4341-8305-F0A72008C518}" destId="{08BE2EF5-DFB0-44AA-81EB-60E8C6852F10}" srcOrd="0" destOrd="0" presId="urn:microsoft.com/office/officeart/2005/8/layout/hierarchy2"/>
    <dgm:cxn modelId="{56C3E4CB-688E-4205-887E-8D51E7596AFC}" type="presParOf" srcId="{F96B8793-67A9-4341-8305-F0A72008C518}" destId="{1D6D09E5-DCEC-44A1-8A8A-0611D02A1973}" srcOrd="1" destOrd="0" presId="urn:microsoft.com/office/officeart/2005/8/layout/hierarchy2"/>
    <dgm:cxn modelId="{7A757D3B-26D6-4ACC-827C-D0CEDC5CB407}" type="presParOf" srcId="{562B39C1-51FD-4704-9978-9630BD8FFC31}" destId="{8EC02900-265F-45B3-92C2-96646A7E0B66}" srcOrd="2" destOrd="0" presId="urn:microsoft.com/office/officeart/2005/8/layout/hierarchy2"/>
    <dgm:cxn modelId="{F74FECE8-5D61-4E0F-8575-3B146ABF3855}" type="presParOf" srcId="{8EC02900-265F-45B3-92C2-96646A7E0B66}" destId="{6B9B45C3-9010-482D-8611-97A0E23944A6}" srcOrd="0" destOrd="0" presId="urn:microsoft.com/office/officeart/2005/8/layout/hierarchy2"/>
    <dgm:cxn modelId="{1F5DA4EF-0247-460A-A429-D842BB6018F6}" type="presParOf" srcId="{562B39C1-51FD-4704-9978-9630BD8FFC31}" destId="{BFF71B55-2993-4289-8063-AE2468719136}" srcOrd="3" destOrd="0" presId="urn:microsoft.com/office/officeart/2005/8/layout/hierarchy2"/>
    <dgm:cxn modelId="{9B7C2DA9-DFF9-4DAB-AD09-9E77C690FEB2}" type="presParOf" srcId="{BFF71B55-2993-4289-8063-AE2468719136}" destId="{5329FDB2-1A67-4556-A24E-3FE2F98A3861}" srcOrd="0" destOrd="0" presId="urn:microsoft.com/office/officeart/2005/8/layout/hierarchy2"/>
    <dgm:cxn modelId="{D3B6164B-AE45-424C-A434-8A605ADFE4E6}" type="presParOf" srcId="{BFF71B55-2993-4289-8063-AE2468719136}" destId="{59E96C22-4A7B-45C0-B013-15503EA86F60}" srcOrd="1" destOrd="0" presId="urn:microsoft.com/office/officeart/2005/8/layout/hierarchy2"/>
    <dgm:cxn modelId="{209AC835-D5A0-466E-87A7-67F35D2CA7E0}" type="presParOf" srcId="{59E96C22-4A7B-45C0-B013-15503EA86F60}" destId="{F0BCCD9E-32F3-4C4D-92E3-9763A903969D}" srcOrd="0" destOrd="0" presId="urn:microsoft.com/office/officeart/2005/8/layout/hierarchy2"/>
    <dgm:cxn modelId="{B190FCB0-C617-4B00-A924-CFF9DA6AD296}" type="presParOf" srcId="{F0BCCD9E-32F3-4C4D-92E3-9763A903969D}" destId="{8C6EA0AF-629E-4CD7-85E4-7FAB686EBFCC}" srcOrd="0" destOrd="0" presId="urn:microsoft.com/office/officeart/2005/8/layout/hierarchy2"/>
    <dgm:cxn modelId="{548DA88F-AA16-4B15-9359-E3B407AF2B22}" type="presParOf" srcId="{59E96C22-4A7B-45C0-B013-15503EA86F60}" destId="{829A0029-D925-4CD1-B819-A3B92010B287}" srcOrd="1" destOrd="0" presId="urn:microsoft.com/office/officeart/2005/8/layout/hierarchy2"/>
    <dgm:cxn modelId="{A1D2457B-3068-4BDE-94AB-631116B40D29}" type="presParOf" srcId="{829A0029-D925-4CD1-B819-A3B92010B287}" destId="{B6632ED3-CCC9-4341-952B-93BBD66BF95C}" srcOrd="0" destOrd="0" presId="urn:microsoft.com/office/officeart/2005/8/layout/hierarchy2"/>
    <dgm:cxn modelId="{FD84D386-AAFB-4740-B6DA-7E9C5BD16D15}" type="presParOf" srcId="{829A0029-D925-4CD1-B819-A3B92010B287}" destId="{821F8C7B-5AA6-4CA7-81ED-17475A14F85C}" srcOrd="1" destOrd="0" presId="urn:microsoft.com/office/officeart/2005/8/layout/hierarchy2"/>
    <dgm:cxn modelId="{372158CF-9EC1-4751-A835-0853EDB104A3}" type="presParOf" srcId="{562B39C1-51FD-4704-9978-9630BD8FFC31}" destId="{E9B60064-ABF9-4AD7-AEBC-AAD44A7D6F25}" srcOrd="4" destOrd="0" presId="urn:microsoft.com/office/officeart/2005/8/layout/hierarchy2"/>
    <dgm:cxn modelId="{63B42780-25E8-4F7D-BA61-5F831A32FB0A}" type="presParOf" srcId="{E9B60064-ABF9-4AD7-AEBC-AAD44A7D6F25}" destId="{AC3E3443-DFEE-4F9B-AD78-0E0269CD20D0}" srcOrd="0" destOrd="0" presId="urn:microsoft.com/office/officeart/2005/8/layout/hierarchy2"/>
    <dgm:cxn modelId="{FB3CC4F0-0FCE-47E6-B181-D98011C1CBA8}" type="presParOf" srcId="{562B39C1-51FD-4704-9978-9630BD8FFC31}" destId="{0DB6028F-84C7-42CC-9497-1C249F6C2838}" srcOrd="5" destOrd="0" presId="urn:microsoft.com/office/officeart/2005/8/layout/hierarchy2"/>
    <dgm:cxn modelId="{AFFB1226-B953-4AA7-8FDE-41A7A5CD17D2}" type="presParOf" srcId="{0DB6028F-84C7-42CC-9497-1C249F6C2838}" destId="{EB19E546-1F04-4EE9-AB86-0809D12C68FE}" srcOrd="0" destOrd="0" presId="urn:microsoft.com/office/officeart/2005/8/layout/hierarchy2"/>
    <dgm:cxn modelId="{12C564C8-A78B-4DF2-A332-78D1AA95F454}" type="presParOf" srcId="{0DB6028F-84C7-42CC-9497-1C249F6C2838}" destId="{63AAABD9-2F4D-4191-BB4D-F887E867A95C}" srcOrd="1" destOrd="0" presId="urn:microsoft.com/office/officeart/2005/8/layout/hierarchy2"/>
    <dgm:cxn modelId="{AC6F2EEE-6AD7-4077-AD9D-FAF84B5D7D8E}" type="presParOf" srcId="{63AAABD9-2F4D-4191-BB4D-F887E867A95C}" destId="{709AF353-1940-49ED-90FC-CD3983CAED03}" srcOrd="0" destOrd="0" presId="urn:microsoft.com/office/officeart/2005/8/layout/hierarchy2"/>
    <dgm:cxn modelId="{6321B921-7BF4-4881-BB0F-2D14C4677F61}" type="presParOf" srcId="{709AF353-1940-49ED-90FC-CD3983CAED03}" destId="{6699797A-A269-462A-9288-410BB868CB89}" srcOrd="0" destOrd="0" presId="urn:microsoft.com/office/officeart/2005/8/layout/hierarchy2"/>
    <dgm:cxn modelId="{BC3ED68D-F8E2-4358-9BA8-DD4734C45210}" type="presParOf" srcId="{63AAABD9-2F4D-4191-BB4D-F887E867A95C}" destId="{06CB02FE-7BEF-481B-B92E-9C8595320371}" srcOrd="1" destOrd="0" presId="urn:microsoft.com/office/officeart/2005/8/layout/hierarchy2"/>
    <dgm:cxn modelId="{B11A239F-310E-4F05-895A-8709EDE35DD9}" type="presParOf" srcId="{06CB02FE-7BEF-481B-B92E-9C8595320371}" destId="{8DB2C25E-D36B-4907-930D-A563EC81E4BE}" srcOrd="0" destOrd="0" presId="urn:microsoft.com/office/officeart/2005/8/layout/hierarchy2"/>
    <dgm:cxn modelId="{59D95F6B-395C-4344-9900-336110BE925F}" type="presParOf" srcId="{06CB02FE-7BEF-481B-B92E-9C8595320371}" destId="{424F3BD9-96E0-4A5D-BDF5-4A072D1B62BE}" srcOrd="1" destOrd="0" presId="urn:microsoft.com/office/officeart/2005/8/layout/hierarchy2"/>
    <dgm:cxn modelId="{F1B13B5A-0467-4823-8BC9-B3C32A05AC52}" type="presParOf" srcId="{562B39C1-51FD-4704-9978-9630BD8FFC31}" destId="{6B1210C7-D80C-4C59-8F32-D2BEB38F6E8B}" srcOrd="6" destOrd="0" presId="urn:microsoft.com/office/officeart/2005/8/layout/hierarchy2"/>
    <dgm:cxn modelId="{D71FB7DE-B23E-422C-829D-34BECAF7FBA3}" type="presParOf" srcId="{6B1210C7-D80C-4C59-8F32-D2BEB38F6E8B}" destId="{2B26A4AB-35AD-494E-8C29-280CF9D24368}" srcOrd="0" destOrd="0" presId="urn:microsoft.com/office/officeart/2005/8/layout/hierarchy2"/>
    <dgm:cxn modelId="{E4357D00-2747-4CCD-9BF6-27A5274C032F}" type="presParOf" srcId="{562B39C1-51FD-4704-9978-9630BD8FFC31}" destId="{4FB4B95D-8A80-43CE-8112-F41D05F52FFC}" srcOrd="7" destOrd="0" presId="urn:microsoft.com/office/officeart/2005/8/layout/hierarchy2"/>
    <dgm:cxn modelId="{53F4FFC5-0D26-4B30-996F-B04203BDAE2C}" type="presParOf" srcId="{4FB4B95D-8A80-43CE-8112-F41D05F52FFC}" destId="{2AE8BB27-D135-414C-A8A8-489B3E00EC3B}" srcOrd="0" destOrd="0" presId="urn:microsoft.com/office/officeart/2005/8/layout/hierarchy2"/>
    <dgm:cxn modelId="{8447BA40-36E3-4DA9-B91E-91FFE3F7E8CF}" type="presParOf" srcId="{4FB4B95D-8A80-43CE-8112-F41D05F52FFC}" destId="{D7DEAA9C-4305-42C5-BB04-2F7855A452B8}" srcOrd="1" destOrd="0" presId="urn:microsoft.com/office/officeart/2005/8/layout/hierarchy2"/>
    <dgm:cxn modelId="{0B61E994-E6D4-41CD-822D-993C177F0493}" type="presParOf" srcId="{D7DEAA9C-4305-42C5-BB04-2F7855A452B8}" destId="{24EDD89A-3198-453A-8B51-23F49CB7F54A}" srcOrd="0" destOrd="0" presId="urn:microsoft.com/office/officeart/2005/8/layout/hierarchy2"/>
    <dgm:cxn modelId="{7D941DE4-D95B-44F7-8BB6-348D14D2FB70}" type="presParOf" srcId="{24EDD89A-3198-453A-8B51-23F49CB7F54A}" destId="{15242E5B-53EF-4526-9FB6-FAD8D468999B}" srcOrd="0" destOrd="0" presId="urn:microsoft.com/office/officeart/2005/8/layout/hierarchy2"/>
    <dgm:cxn modelId="{02FDE3D3-5ECC-4BD7-89A2-0A3B05495732}" type="presParOf" srcId="{D7DEAA9C-4305-42C5-BB04-2F7855A452B8}" destId="{97A6AC29-86AD-43CB-B921-FE2C32A205E4}" srcOrd="1" destOrd="0" presId="urn:microsoft.com/office/officeart/2005/8/layout/hierarchy2"/>
    <dgm:cxn modelId="{75CD5763-F8EF-49D5-A81F-849017B67CCD}" type="presParOf" srcId="{97A6AC29-86AD-43CB-B921-FE2C32A205E4}" destId="{23F08EB8-710A-474E-84F0-0293F7026BD5}" srcOrd="0" destOrd="0" presId="urn:microsoft.com/office/officeart/2005/8/layout/hierarchy2"/>
    <dgm:cxn modelId="{7BDD16C8-30DB-456A-8C38-64B2FBB3ECC9}" type="presParOf" srcId="{97A6AC29-86AD-43CB-B921-FE2C32A205E4}" destId="{76DCFE1D-93DF-4123-92CB-5F74CE6C8ADE}" srcOrd="1" destOrd="0" presId="urn:microsoft.com/office/officeart/2005/8/layout/hierarchy2"/>
    <dgm:cxn modelId="{172DB718-2625-4B46-9EAF-5B6D5F25ADEA}" type="presParOf" srcId="{562B39C1-51FD-4704-9978-9630BD8FFC31}" destId="{353061DD-8767-4EDF-BA44-B6C845B8E0D4}" srcOrd="8" destOrd="0" presId="urn:microsoft.com/office/officeart/2005/8/layout/hierarchy2"/>
    <dgm:cxn modelId="{33C1CC4A-6065-49A9-9495-49B2A0CD2BB2}" type="presParOf" srcId="{353061DD-8767-4EDF-BA44-B6C845B8E0D4}" destId="{1F9EBD41-1F82-4558-BCCD-AA34FAF9411A}" srcOrd="0" destOrd="0" presId="urn:microsoft.com/office/officeart/2005/8/layout/hierarchy2"/>
    <dgm:cxn modelId="{0412D2CD-C810-4DF7-A1A9-A671F0C0C0AC}" type="presParOf" srcId="{562B39C1-51FD-4704-9978-9630BD8FFC31}" destId="{FA9BDD71-7636-4FE3-826B-03F597F37758}" srcOrd="9" destOrd="0" presId="urn:microsoft.com/office/officeart/2005/8/layout/hierarchy2"/>
    <dgm:cxn modelId="{2DD28FCB-3599-4934-ABC1-1C596BC2BF4A}" type="presParOf" srcId="{FA9BDD71-7636-4FE3-826B-03F597F37758}" destId="{C2DFFB15-9448-4C7F-8AA7-15E61406181C}" srcOrd="0" destOrd="0" presId="urn:microsoft.com/office/officeart/2005/8/layout/hierarchy2"/>
    <dgm:cxn modelId="{8DCEC16F-7BBD-4975-B2CE-FD58DCA6F330}" type="presParOf" srcId="{FA9BDD71-7636-4FE3-826B-03F597F37758}" destId="{18DE0783-7CA1-4857-8BEC-832E1D960CA5}" srcOrd="1" destOrd="0" presId="urn:microsoft.com/office/officeart/2005/8/layout/hierarchy2"/>
    <dgm:cxn modelId="{08A830A9-1A00-43CC-9884-2C3BF0816FDC}" type="presParOf" srcId="{18DE0783-7CA1-4857-8BEC-832E1D960CA5}" destId="{A98716A3-2F26-4BCF-904A-9343B766EF50}" srcOrd="0" destOrd="0" presId="urn:microsoft.com/office/officeart/2005/8/layout/hierarchy2"/>
    <dgm:cxn modelId="{AD7D8D53-90AF-4649-A6CB-561746140790}" type="presParOf" srcId="{A98716A3-2F26-4BCF-904A-9343B766EF50}" destId="{1CADAFD9-67CA-4F6D-A861-919A4000AFDB}" srcOrd="0" destOrd="0" presId="urn:microsoft.com/office/officeart/2005/8/layout/hierarchy2"/>
    <dgm:cxn modelId="{85FFE9CF-4C83-4E69-8DF4-F25F6C85E010}" type="presParOf" srcId="{18DE0783-7CA1-4857-8BEC-832E1D960CA5}" destId="{8C715204-A6CC-45C4-A444-7BE28861F78E}" srcOrd="1" destOrd="0" presId="urn:microsoft.com/office/officeart/2005/8/layout/hierarchy2"/>
    <dgm:cxn modelId="{8B681677-346F-4549-8353-883AFC4931E7}" type="presParOf" srcId="{8C715204-A6CC-45C4-A444-7BE28861F78E}" destId="{3757FEF8-9AF9-44F4-A6E3-52FC0ADB5FF0}" srcOrd="0" destOrd="0" presId="urn:microsoft.com/office/officeart/2005/8/layout/hierarchy2"/>
    <dgm:cxn modelId="{EB134A74-13DA-4DA4-AE2D-E377E6FEFC54}" type="presParOf" srcId="{8C715204-A6CC-45C4-A444-7BE28861F78E}" destId="{BC16D5F7-AFBB-4638-A3A7-CB5BEE574CAD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66D9CD0-DAF5-4318-9FF5-0D1C7E02F7B3}" type="doc">
      <dgm:prSet loTypeId="urn:microsoft.com/office/officeart/2005/8/layout/target3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9257330F-EF72-4B75-A3AC-C61BC0F3AC83}">
      <dgm:prSet phldrT="[Text]"/>
      <dgm:spPr>
        <a:solidFill>
          <a:schemeClr val="accent2"/>
        </a:solidFill>
      </dgm:spPr>
      <dgm:t>
        <a:bodyPr/>
        <a:lstStyle/>
        <a:p>
          <a:r>
            <a:rPr lang="en-US" b="1" dirty="0"/>
            <a:t>STAFFING</a:t>
          </a:r>
          <a:endParaRPr lang="en-IN" b="1" dirty="0"/>
        </a:p>
      </dgm:t>
    </dgm:pt>
    <dgm:pt modelId="{F13C4814-4646-4710-9E53-390CEFA67871}" type="parTrans" cxnId="{6679FA7B-D738-49D6-A1D5-D78F7253B3A9}">
      <dgm:prSet/>
      <dgm:spPr/>
      <dgm:t>
        <a:bodyPr/>
        <a:lstStyle/>
        <a:p>
          <a:endParaRPr lang="en-IN"/>
        </a:p>
      </dgm:t>
    </dgm:pt>
    <dgm:pt modelId="{67E4E29F-6F99-4E4F-9DDD-43690AE3D42A}" type="sibTrans" cxnId="{6679FA7B-D738-49D6-A1D5-D78F7253B3A9}">
      <dgm:prSet/>
      <dgm:spPr/>
      <dgm:t>
        <a:bodyPr/>
        <a:lstStyle/>
        <a:p>
          <a:endParaRPr lang="en-IN"/>
        </a:p>
      </dgm:t>
    </dgm:pt>
    <dgm:pt modelId="{2D71B711-360F-4880-BC53-E3634466D34C}">
      <dgm:prSet phldrT="[Text]"/>
      <dgm:spPr/>
      <dgm:t>
        <a:bodyPr/>
        <a:lstStyle/>
        <a:p>
          <a:r>
            <a:rPr lang="en-IN" b="0" i="0" dirty="0"/>
            <a:t>£20,000-£60,000</a:t>
          </a:r>
          <a:endParaRPr lang="en-IN" dirty="0"/>
        </a:p>
      </dgm:t>
    </dgm:pt>
    <dgm:pt modelId="{83098E42-B73D-4BFF-AAC5-60EBF2040965}" type="parTrans" cxnId="{9002932B-2C16-45B6-A7CC-E301FD8906B2}">
      <dgm:prSet/>
      <dgm:spPr/>
      <dgm:t>
        <a:bodyPr/>
        <a:lstStyle/>
        <a:p>
          <a:endParaRPr lang="en-IN"/>
        </a:p>
      </dgm:t>
    </dgm:pt>
    <dgm:pt modelId="{46EE0089-3D8F-406B-9513-2697B7AC9E6D}" type="sibTrans" cxnId="{9002932B-2C16-45B6-A7CC-E301FD8906B2}">
      <dgm:prSet/>
      <dgm:spPr/>
      <dgm:t>
        <a:bodyPr/>
        <a:lstStyle/>
        <a:p>
          <a:endParaRPr lang="en-IN"/>
        </a:p>
      </dgm:t>
    </dgm:pt>
    <dgm:pt modelId="{5441ED04-B699-4F94-A632-7B2F1099645F}">
      <dgm:prSet phldrT="[Text]"/>
      <dgm:spPr/>
      <dgm:t>
        <a:bodyPr/>
        <a:lstStyle/>
        <a:p>
          <a:r>
            <a:rPr lang="en-US" dirty="0"/>
            <a:t>Salaries for staff, and healthcare professionals</a:t>
          </a:r>
          <a:endParaRPr lang="en-IN" dirty="0"/>
        </a:p>
      </dgm:t>
    </dgm:pt>
    <dgm:pt modelId="{3718AF61-3479-42CF-BDC6-9CD95EC65542}" type="parTrans" cxnId="{24A12127-77D3-4527-B9F5-666D877701A3}">
      <dgm:prSet/>
      <dgm:spPr/>
      <dgm:t>
        <a:bodyPr/>
        <a:lstStyle/>
        <a:p>
          <a:endParaRPr lang="en-IN"/>
        </a:p>
      </dgm:t>
    </dgm:pt>
    <dgm:pt modelId="{B21A2F5C-C261-4E7D-B341-B2A92EE7B606}" type="sibTrans" cxnId="{24A12127-77D3-4527-B9F5-666D877701A3}">
      <dgm:prSet/>
      <dgm:spPr/>
      <dgm:t>
        <a:bodyPr/>
        <a:lstStyle/>
        <a:p>
          <a:endParaRPr lang="en-IN"/>
        </a:p>
      </dgm:t>
    </dgm:pt>
    <dgm:pt modelId="{7DE8575C-CF49-46DB-BB40-778C6F60E814}">
      <dgm:prSet phldrT="[Text]"/>
      <dgm:spPr>
        <a:solidFill>
          <a:schemeClr val="accent3"/>
        </a:solidFill>
      </dgm:spPr>
      <dgm:t>
        <a:bodyPr/>
        <a:lstStyle/>
        <a:p>
          <a:r>
            <a:rPr lang="en-US" b="1" dirty="0"/>
            <a:t>TRAINING</a:t>
          </a:r>
          <a:endParaRPr lang="en-IN" b="1" dirty="0"/>
        </a:p>
      </dgm:t>
    </dgm:pt>
    <dgm:pt modelId="{36391453-79AB-40B9-BC09-60932037270D}" type="parTrans" cxnId="{E35CB18C-95E1-42D7-97A2-B33148731B20}">
      <dgm:prSet/>
      <dgm:spPr/>
      <dgm:t>
        <a:bodyPr/>
        <a:lstStyle/>
        <a:p>
          <a:endParaRPr lang="en-IN"/>
        </a:p>
      </dgm:t>
    </dgm:pt>
    <dgm:pt modelId="{E7412450-5781-4A87-ACAA-DBB88C790DE8}" type="sibTrans" cxnId="{E35CB18C-95E1-42D7-97A2-B33148731B20}">
      <dgm:prSet/>
      <dgm:spPr/>
      <dgm:t>
        <a:bodyPr/>
        <a:lstStyle/>
        <a:p>
          <a:endParaRPr lang="en-IN"/>
        </a:p>
      </dgm:t>
    </dgm:pt>
    <dgm:pt modelId="{EE22061D-30E1-4089-B019-C981106975D0}">
      <dgm:prSet phldrT="[Text]"/>
      <dgm:spPr/>
      <dgm:t>
        <a:bodyPr/>
        <a:lstStyle/>
        <a:p>
          <a:r>
            <a:rPr lang="en-IN" b="0" i="0" dirty="0"/>
            <a:t>£20,000-£60,000</a:t>
          </a:r>
          <a:endParaRPr lang="en-IN" dirty="0"/>
        </a:p>
      </dgm:t>
    </dgm:pt>
    <dgm:pt modelId="{C15929F0-E3AF-4701-9CDE-DB1BE008FB8E}" type="parTrans" cxnId="{63689636-00A4-4FC4-9DB6-C04584F36714}">
      <dgm:prSet/>
      <dgm:spPr/>
      <dgm:t>
        <a:bodyPr/>
        <a:lstStyle/>
        <a:p>
          <a:endParaRPr lang="en-IN"/>
        </a:p>
      </dgm:t>
    </dgm:pt>
    <dgm:pt modelId="{F51CC2AD-731A-494F-9290-137D10F9A0AE}" type="sibTrans" cxnId="{63689636-00A4-4FC4-9DB6-C04584F36714}">
      <dgm:prSet/>
      <dgm:spPr/>
      <dgm:t>
        <a:bodyPr/>
        <a:lstStyle/>
        <a:p>
          <a:endParaRPr lang="en-IN"/>
        </a:p>
      </dgm:t>
    </dgm:pt>
    <dgm:pt modelId="{DF3C0CC9-DADD-45BA-B2A0-ED94D96B770A}">
      <dgm:prSet phldrT="[Text]"/>
      <dgm:spPr/>
      <dgm:t>
        <a:bodyPr/>
        <a:lstStyle/>
        <a:p>
          <a:r>
            <a:rPr lang="en-US" dirty="0"/>
            <a:t>For treatment care and individualizing plans </a:t>
          </a:r>
          <a:endParaRPr lang="en-IN" dirty="0"/>
        </a:p>
      </dgm:t>
    </dgm:pt>
    <dgm:pt modelId="{8E93C406-FCB3-45DF-9109-38672854D12F}" type="parTrans" cxnId="{4BC13A13-933F-4E13-B433-FFA7A4F0B424}">
      <dgm:prSet/>
      <dgm:spPr/>
      <dgm:t>
        <a:bodyPr/>
        <a:lstStyle/>
        <a:p>
          <a:endParaRPr lang="en-IN"/>
        </a:p>
      </dgm:t>
    </dgm:pt>
    <dgm:pt modelId="{15F33A5C-B67F-4BBF-A4E8-46001F027430}" type="sibTrans" cxnId="{4BC13A13-933F-4E13-B433-FFA7A4F0B424}">
      <dgm:prSet/>
      <dgm:spPr/>
      <dgm:t>
        <a:bodyPr/>
        <a:lstStyle/>
        <a:p>
          <a:endParaRPr lang="en-IN"/>
        </a:p>
      </dgm:t>
    </dgm:pt>
    <dgm:pt modelId="{747BC4F6-D145-425A-8EF9-020E9FF97905}">
      <dgm:prSet phldrT="[Text]"/>
      <dgm:spPr>
        <a:solidFill>
          <a:schemeClr val="accent4"/>
        </a:solidFill>
      </dgm:spPr>
      <dgm:t>
        <a:bodyPr/>
        <a:lstStyle/>
        <a:p>
          <a:r>
            <a:rPr lang="en-US" b="1" dirty="0"/>
            <a:t>TECHNOLOGY AND INFRASTRUCTURE</a:t>
          </a:r>
          <a:endParaRPr lang="en-IN" b="1" dirty="0"/>
        </a:p>
      </dgm:t>
    </dgm:pt>
    <dgm:pt modelId="{500BF7DA-EB43-4917-8B19-699335368070}" type="parTrans" cxnId="{B021E58A-F4F5-480D-AAB9-CD35666C1684}">
      <dgm:prSet/>
      <dgm:spPr/>
      <dgm:t>
        <a:bodyPr/>
        <a:lstStyle/>
        <a:p>
          <a:endParaRPr lang="en-IN"/>
        </a:p>
      </dgm:t>
    </dgm:pt>
    <dgm:pt modelId="{BFB2BA56-B640-49A4-B148-CC24CC466D1C}" type="sibTrans" cxnId="{B021E58A-F4F5-480D-AAB9-CD35666C1684}">
      <dgm:prSet/>
      <dgm:spPr/>
      <dgm:t>
        <a:bodyPr/>
        <a:lstStyle/>
        <a:p>
          <a:endParaRPr lang="en-IN"/>
        </a:p>
      </dgm:t>
    </dgm:pt>
    <dgm:pt modelId="{1CF411EF-13DF-4478-9AED-9228C130D977}">
      <dgm:prSet phldrT="[Text]"/>
      <dgm:spPr/>
      <dgm:t>
        <a:bodyPr/>
        <a:lstStyle/>
        <a:p>
          <a:r>
            <a:rPr lang="en-IN" b="0" i="0" dirty="0"/>
            <a:t>£2,00,000</a:t>
          </a:r>
          <a:endParaRPr lang="en-IN" dirty="0"/>
        </a:p>
      </dgm:t>
    </dgm:pt>
    <dgm:pt modelId="{D162AEDE-BC6A-4ED6-BE07-020812B006F5}" type="parTrans" cxnId="{2F6DB418-94E1-4C69-B19A-3790D420AE7C}">
      <dgm:prSet/>
      <dgm:spPr/>
      <dgm:t>
        <a:bodyPr/>
        <a:lstStyle/>
        <a:p>
          <a:endParaRPr lang="en-IN"/>
        </a:p>
      </dgm:t>
    </dgm:pt>
    <dgm:pt modelId="{9FA96520-CE80-4E08-B52A-CB9DD69F0AFE}" type="sibTrans" cxnId="{2F6DB418-94E1-4C69-B19A-3790D420AE7C}">
      <dgm:prSet/>
      <dgm:spPr/>
      <dgm:t>
        <a:bodyPr/>
        <a:lstStyle/>
        <a:p>
          <a:endParaRPr lang="en-IN"/>
        </a:p>
      </dgm:t>
    </dgm:pt>
    <dgm:pt modelId="{D538002C-7B03-4AF5-A6EE-F498338838E1}">
      <dgm:prSet phldrT="[Text]"/>
      <dgm:spPr/>
      <dgm:t>
        <a:bodyPr/>
        <a:lstStyle/>
        <a:p>
          <a:r>
            <a:rPr lang="en-US" dirty="0"/>
            <a:t>Includes hardware, software and systems cost</a:t>
          </a:r>
          <a:endParaRPr lang="en-IN" dirty="0"/>
        </a:p>
      </dgm:t>
    </dgm:pt>
    <dgm:pt modelId="{CDE0E5CA-EBF0-4BCA-BE5E-E1278F72257C}" type="parTrans" cxnId="{143B0407-7EBD-4A26-B329-8B6DB84E8A0B}">
      <dgm:prSet/>
      <dgm:spPr/>
      <dgm:t>
        <a:bodyPr/>
        <a:lstStyle/>
        <a:p>
          <a:endParaRPr lang="en-IN"/>
        </a:p>
      </dgm:t>
    </dgm:pt>
    <dgm:pt modelId="{E13870AD-1DC8-40E9-AB42-638ED6DF380E}" type="sibTrans" cxnId="{143B0407-7EBD-4A26-B329-8B6DB84E8A0B}">
      <dgm:prSet/>
      <dgm:spPr/>
      <dgm:t>
        <a:bodyPr/>
        <a:lstStyle/>
        <a:p>
          <a:endParaRPr lang="en-IN"/>
        </a:p>
      </dgm:t>
    </dgm:pt>
    <dgm:pt modelId="{5265843B-1410-4D05-BE29-B4DDFBF2442D}">
      <dgm:prSet phldrT="[Text]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US" b="1" dirty="0"/>
            <a:t>PROGRAM DEVELOPMENT</a:t>
          </a:r>
          <a:endParaRPr lang="en-IN" b="1" dirty="0"/>
        </a:p>
      </dgm:t>
    </dgm:pt>
    <dgm:pt modelId="{2FC62FA5-DAC2-4696-93EE-570FC86AA005}" type="parTrans" cxnId="{F7F4F7CF-7B6F-45EE-8D74-554038912AF2}">
      <dgm:prSet/>
      <dgm:spPr/>
      <dgm:t>
        <a:bodyPr/>
        <a:lstStyle/>
        <a:p>
          <a:endParaRPr lang="en-IN"/>
        </a:p>
      </dgm:t>
    </dgm:pt>
    <dgm:pt modelId="{F823F9BD-671C-4985-9E6E-5A5D031ACB5A}" type="sibTrans" cxnId="{F7F4F7CF-7B6F-45EE-8D74-554038912AF2}">
      <dgm:prSet/>
      <dgm:spPr/>
      <dgm:t>
        <a:bodyPr/>
        <a:lstStyle/>
        <a:p>
          <a:endParaRPr lang="en-IN"/>
        </a:p>
      </dgm:t>
    </dgm:pt>
    <dgm:pt modelId="{C0F5B853-CDCF-440C-8825-753A13903876}">
      <dgm:prSet phldrT="[Text]"/>
      <dgm:spPr/>
      <dgm:t>
        <a:bodyPr/>
        <a:lstStyle/>
        <a:p>
          <a:r>
            <a:rPr lang="en-IN" b="0" i="0" dirty="0"/>
            <a:t>£50,000</a:t>
          </a:r>
          <a:endParaRPr lang="en-IN" dirty="0"/>
        </a:p>
      </dgm:t>
    </dgm:pt>
    <dgm:pt modelId="{620BAD86-E1B6-4873-B4DC-4CFEAFB7D336}" type="parTrans" cxnId="{4D25A3D9-DF21-4491-810D-2F5A8AC9FD00}">
      <dgm:prSet/>
      <dgm:spPr/>
      <dgm:t>
        <a:bodyPr/>
        <a:lstStyle/>
        <a:p>
          <a:endParaRPr lang="en-IN"/>
        </a:p>
      </dgm:t>
    </dgm:pt>
    <dgm:pt modelId="{297BC762-E199-456C-A120-E3CFB6254B89}" type="sibTrans" cxnId="{4D25A3D9-DF21-4491-810D-2F5A8AC9FD00}">
      <dgm:prSet/>
      <dgm:spPr/>
      <dgm:t>
        <a:bodyPr/>
        <a:lstStyle/>
        <a:p>
          <a:endParaRPr lang="en-IN"/>
        </a:p>
      </dgm:t>
    </dgm:pt>
    <dgm:pt modelId="{037947A0-7121-4859-96BD-C12DB2B5F7B9}">
      <dgm:prSet phldrT="[Text]"/>
      <dgm:spPr/>
      <dgm:t>
        <a:bodyPr/>
        <a:lstStyle/>
        <a:p>
          <a:r>
            <a:rPr lang="en-US" dirty="0"/>
            <a:t>Creating standardized protocols and guidelines</a:t>
          </a:r>
          <a:endParaRPr lang="en-IN" dirty="0"/>
        </a:p>
      </dgm:t>
    </dgm:pt>
    <dgm:pt modelId="{75DFEE46-46CB-4180-A8F6-83B61ED505DD}" type="parTrans" cxnId="{C2BD840E-43FC-4B15-AFFA-A2751A8E912C}">
      <dgm:prSet/>
      <dgm:spPr/>
      <dgm:t>
        <a:bodyPr/>
        <a:lstStyle/>
        <a:p>
          <a:endParaRPr lang="en-IN"/>
        </a:p>
      </dgm:t>
    </dgm:pt>
    <dgm:pt modelId="{7C5D605D-267E-4C76-88EE-C54C3CE72A34}" type="sibTrans" cxnId="{C2BD840E-43FC-4B15-AFFA-A2751A8E912C}">
      <dgm:prSet/>
      <dgm:spPr/>
      <dgm:t>
        <a:bodyPr/>
        <a:lstStyle/>
        <a:p>
          <a:endParaRPr lang="en-IN"/>
        </a:p>
      </dgm:t>
    </dgm:pt>
    <dgm:pt modelId="{0F809CD1-6937-44B2-BD7B-257B564E8169}">
      <dgm:prSet phldrT="[Text]"/>
      <dgm:spPr/>
      <dgm:t>
        <a:bodyPr/>
        <a:lstStyle/>
        <a:p>
          <a:r>
            <a:rPr lang="en-IN" b="0" i="0" dirty="0"/>
            <a:t>£30,000-£40,000</a:t>
          </a:r>
          <a:endParaRPr lang="en-IN" dirty="0"/>
        </a:p>
      </dgm:t>
    </dgm:pt>
    <dgm:pt modelId="{F79FC513-5D6A-4B8E-ACD9-D843BDB54B4D}" type="parTrans" cxnId="{3F1B97E7-6D1B-48DF-B9B0-092D3CB66E8E}">
      <dgm:prSet/>
      <dgm:spPr/>
      <dgm:t>
        <a:bodyPr/>
        <a:lstStyle/>
        <a:p>
          <a:endParaRPr lang="en-IN"/>
        </a:p>
      </dgm:t>
    </dgm:pt>
    <dgm:pt modelId="{E8EFAC1D-23F5-4788-A173-E99527C4B439}" type="sibTrans" cxnId="{3F1B97E7-6D1B-48DF-B9B0-092D3CB66E8E}">
      <dgm:prSet/>
      <dgm:spPr/>
      <dgm:t>
        <a:bodyPr/>
        <a:lstStyle/>
        <a:p>
          <a:endParaRPr lang="en-IN"/>
        </a:p>
      </dgm:t>
    </dgm:pt>
    <dgm:pt modelId="{F0B8A996-3C5C-4717-9729-D7D241E6E843}">
      <dgm:prSet phldrT="[Text]"/>
      <dgm:spPr/>
      <dgm:t>
        <a:bodyPr/>
        <a:lstStyle/>
        <a:p>
          <a:r>
            <a:rPr lang="en-US" dirty="0"/>
            <a:t>Includes monitoring service quality </a:t>
          </a:r>
          <a:r>
            <a:rPr lang="en-US"/>
            <a:t>and compliance </a:t>
          </a:r>
          <a:r>
            <a:rPr lang="en-US" dirty="0"/>
            <a:t>with standards</a:t>
          </a:r>
          <a:endParaRPr lang="en-IN" dirty="0"/>
        </a:p>
      </dgm:t>
    </dgm:pt>
    <dgm:pt modelId="{8CC24F96-535C-4478-91EA-93A1774BB423}" type="parTrans" cxnId="{B9E450A0-D546-4F42-A9CB-77DE951A60D3}">
      <dgm:prSet/>
      <dgm:spPr/>
      <dgm:t>
        <a:bodyPr/>
        <a:lstStyle/>
        <a:p>
          <a:endParaRPr lang="en-IN"/>
        </a:p>
      </dgm:t>
    </dgm:pt>
    <dgm:pt modelId="{449766F5-6EAB-4C04-869B-E41D74D7A5E7}" type="sibTrans" cxnId="{B9E450A0-D546-4F42-A9CB-77DE951A60D3}">
      <dgm:prSet/>
      <dgm:spPr/>
      <dgm:t>
        <a:bodyPr/>
        <a:lstStyle/>
        <a:p>
          <a:endParaRPr lang="en-IN"/>
        </a:p>
      </dgm:t>
    </dgm:pt>
    <dgm:pt modelId="{9DE9C6C5-B8F7-43FA-BBF9-568FCF536A24}">
      <dgm:prSet phldrT="[Text]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US" b="1" dirty="0"/>
            <a:t>ONGOING EVALUATION</a:t>
          </a:r>
          <a:endParaRPr lang="en-IN" b="1" dirty="0"/>
        </a:p>
      </dgm:t>
    </dgm:pt>
    <dgm:pt modelId="{F8A30694-595D-46EC-BE55-5BFCFDAA7030}" type="sibTrans" cxnId="{53ABEA45-6AFF-4E7D-B0AD-6C3273DD295C}">
      <dgm:prSet/>
      <dgm:spPr/>
      <dgm:t>
        <a:bodyPr/>
        <a:lstStyle/>
        <a:p>
          <a:endParaRPr lang="en-IN"/>
        </a:p>
      </dgm:t>
    </dgm:pt>
    <dgm:pt modelId="{B1F3C5BD-2D9A-4717-B677-BEC0224509AB}" type="parTrans" cxnId="{53ABEA45-6AFF-4E7D-B0AD-6C3273DD295C}">
      <dgm:prSet/>
      <dgm:spPr/>
      <dgm:t>
        <a:bodyPr/>
        <a:lstStyle/>
        <a:p>
          <a:endParaRPr lang="en-IN"/>
        </a:p>
      </dgm:t>
    </dgm:pt>
    <dgm:pt modelId="{3883DD45-553A-41A7-85E5-992C5416E0D0}" type="pres">
      <dgm:prSet presAssocID="{766D9CD0-DAF5-4318-9FF5-0D1C7E02F7B3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BDB1507E-2125-48DE-B16D-EB5C9E53DC2B}" type="pres">
      <dgm:prSet presAssocID="{9257330F-EF72-4B75-A3AC-C61BC0F3AC83}" presName="circle1" presStyleLbl="node1" presStyleIdx="0" presStyleCnt="5"/>
      <dgm:spPr/>
    </dgm:pt>
    <dgm:pt modelId="{E3379C13-3F90-4FB6-A9FD-4927F45CA659}" type="pres">
      <dgm:prSet presAssocID="{9257330F-EF72-4B75-A3AC-C61BC0F3AC83}" presName="space" presStyleCnt="0"/>
      <dgm:spPr/>
    </dgm:pt>
    <dgm:pt modelId="{2B2F8DE7-CDA1-48E7-AF57-36FDDDF4B45D}" type="pres">
      <dgm:prSet presAssocID="{9257330F-EF72-4B75-A3AC-C61BC0F3AC83}" presName="rect1" presStyleLbl="alignAcc1" presStyleIdx="0" presStyleCnt="5"/>
      <dgm:spPr/>
    </dgm:pt>
    <dgm:pt modelId="{B481BDD8-E828-4148-8E89-FF15AC6DDF78}" type="pres">
      <dgm:prSet presAssocID="{7DE8575C-CF49-46DB-BB40-778C6F60E814}" presName="vertSpace2" presStyleLbl="node1" presStyleIdx="0" presStyleCnt="5"/>
      <dgm:spPr/>
    </dgm:pt>
    <dgm:pt modelId="{1EC647DB-5637-45EB-8F19-2169D6DD18D0}" type="pres">
      <dgm:prSet presAssocID="{7DE8575C-CF49-46DB-BB40-778C6F60E814}" presName="circle2" presStyleLbl="node1" presStyleIdx="1" presStyleCnt="5"/>
      <dgm:spPr/>
    </dgm:pt>
    <dgm:pt modelId="{3649211D-9D00-4A01-8BAB-E65F1771BE5C}" type="pres">
      <dgm:prSet presAssocID="{7DE8575C-CF49-46DB-BB40-778C6F60E814}" presName="rect2" presStyleLbl="alignAcc1" presStyleIdx="1" presStyleCnt="5"/>
      <dgm:spPr/>
    </dgm:pt>
    <dgm:pt modelId="{95FD8044-F9AE-487D-AA33-23C6FBF5DB4E}" type="pres">
      <dgm:prSet presAssocID="{747BC4F6-D145-425A-8EF9-020E9FF97905}" presName="vertSpace3" presStyleLbl="node1" presStyleIdx="1" presStyleCnt="5"/>
      <dgm:spPr/>
    </dgm:pt>
    <dgm:pt modelId="{0CF5B132-98C4-415E-AF3B-20C900DBD3B5}" type="pres">
      <dgm:prSet presAssocID="{747BC4F6-D145-425A-8EF9-020E9FF97905}" presName="circle3" presStyleLbl="node1" presStyleIdx="2" presStyleCnt="5"/>
      <dgm:spPr/>
    </dgm:pt>
    <dgm:pt modelId="{21630496-4509-41EE-9F86-A4D9921848B4}" type="pres">
      <dgm:prSet presAssocID="{747BC4F6-D145-425A-8EF9-020E9FF97905}" presName="rect3" presStyleLbl="alignAcc1" presStyleIdx="2" presStyleCnt="5"/>
      <dgm:spPr/>
    </dgm:pt>
    <dgm:pt modelId="{DADE3AB9-7AB5-4A4B-9E59-637A04F46B0C}" type="pres">
      <dgm:prSet presAssocID="{5265843B-1410-4D05-BE29-B4DDFBF2442D}" presName="vertSpace4" presStyleLbl="node1" presStyleIdx="2" presStyleCnt="5"/>
      <dgm:spPr/>
    </dgm:pt>
    <dgm:pt modelId="{8838DC23-6757-40A0-B2CB-33FB543DCFD0}" type="pres">
      <dgm:prSet presAssocID="{5265843B-1410-4D05-BE29-B4DDFBF2442D}" presName="circle4" presStyleLbl="node1" presStyleIdx="3" presStyleCnt="5"/>
      <dgm:spPr/>
    </dgm:pt>
    <dgm:pt modelId="{B1CFC0CA-D7AE-415D-9B9B-159036209118}" type="pres">
      <dgm:prSet presAssocID="{5265843B-1410-4D05-BE29-B4DDFBF2442D}" presName="rect4" presStyleLbl="alignAcc1" presStyleIdx="3" presStyleCnt="5"/>
      <dgm:spPr/>
    </dgm:pt>
    <dgm:pt modelId="{F3CDC459-C060-43EF-B126-78CAD1B4378F}" type="pres">
      <dgm:prSet presAssocID="{9DE9C6C5-B8F7-43FA-BBF9-568FCF536A24}" presName="vertSpace5" presStyleLbl="node1" presStyleIdx="3" presStyleCnt="5"/>
      <dgm:spPr/>
    </dgm:pt>
    <dgm:pt modelId="{F3D1F61F-1EB8-492D-B9C1-64F6CECBB4B9}" type="pres">
      <dgm:prSet presAssocID="{9DE9C6C5-B8F7-43FA-BBF9-568FCF536A24}" presName="circle5" presStyleLbl="node1" presStyleIdx="4" presStyleCnt="5"/>
      <dgm:spPr/>
    </dgm:pt>
    <dgm:pt modelId="{F77769F3-C07A-429C-AEF7-A10C64E0AD4B}" type="pres">
      <dgm:prSet presAssocID="{9DE9C6C5-B8F7-43FA-BBF9-568FCF536A24}" presName="rect5" presStyleLbl="alignAcc1" presStyleIdx="4" presStyleCnt="5"/>
      <dgm:spPr/>
    </dgm:pt>
    <dgm:pt modelId="{77B91AB4-80C6-48CC-9927-FF124F695298}" type="pres">
      <dgm:prSet presAssocID="{9257330F-EF72-4B75-A3AC-C61BC0F3AC83}" presName="rect1ParTx" presStyleLbl="alignAcc1" presStyleIdx="4" presStyleCnt="5">
        <dgm:presLayoutVars>
          <dgm:chMax val="1"/>
          <dgm:bulletEnabled val="1"/>
        </dgm:presLayoutVars>
      </dgm:prSet>
      <dgm:spPr/>
    </dgm:pt>
    <dgm:pt modelId="{D38D9238-20BB-4646-9318-C6158AB5EBEA}" type="pres">
      <dgm:prSet presAssocID="{9257330F-EF72-4B75-A3AC-C61BC0F3AC83}" presName="rect1ChTx" presStyleLbl="alignAcc1" presStyleIdx="4" presStyleCnt="5">
        <dgm:presLayoutVars>
          <dgm:bulletEnabled val="1"/>
        </dgm:presLayoutVars>
      </dgm:prSet>
      <dgm:spPr/>
    </dgm:pt>
    <dgm:pt modelId="{6A1D13B8-73B8-45E8-B639-414F7C5952F6}" type="pres">
      <dgm:prSet presAssocID="{7DE8575C-CF49-46DB-BB40-778C6F60E814}" presName="rect2ParTx" presStyleLbl="alignAcc1" presStyleIdx="4" presStyleCnt="5">
        <dgm:presLayoutVars>
          <dgm:chMax val="1"/>
          <dgm:bulletEnabled val="1"/>
        </dgm:presLayoutVars>
      </dgm:prSet>
      <dgm:spPr/>
    </dgm:pt>
    <dgm:pt modelId="{44134BEC-B111-419E-A73A-AB8778AB555A}" type="pres">
      <dgm:prSet presAssocID="{7DE8575C-CF49-46DB-BB40-778C6F60E814}" presName="rect2ChTx" presStyleLbl="alignAcc1" presStyleIdx="4" presStyleCnt="5">
        <dgm:presLayoutVars>
          <dgm:bulletEnabled val="1"/>
        </dgm:presLayoutVars>
      </dgm:prSet>
      <dgm:spPr/>
    </dgm:pt>
    <dgm:pt modelId="{794B88EB-697D-4F08-8D8B-27072E8D4C78}" type="pres">
      <dgm:prSet presAssocID="{747BC4F6-D145-425A-8EF9-020E9FF97905}" presName="rect3ParTx" presStyleLbl="alignAcc1" presStyleIdx="4" presStyleCnt="5">
        <dgm:presLayoutVars>
          <dgm:chMax val="1"/>
          <dgm:bulletEnabled val="1"/>
        </dgm:presLayoutVars>
      </dgm:prSet>
      <dgm:spPr/>
    </dgm:pt>
    <dgm:pt modelId="{DCCCC141-D222-4422-9B36-0A6D05246D78}" type="pres">
      <dgm:prSet presAssocID="{747BC4F6-D145-425A-8EF9-020E9FF97905}" presName="rect3ChTx" presStyleLbl="alignAcc1" presStyleIdx="4" presStyleCnt="5">
        <dgm:presLayoutVars>
          <dgm:bulletEnabled val="1"/>
        </dgm:presLayoutVars>
      </dgm:prSet>
      <dgm:spPr/>
    </dgm:pt>
    <dgm:pt modelId="{898C6BC0-DA40-49C9-B475-72CFBAB21A88}" type="pres">
      <dgm:prSet presAssocID="{5265843B-1410-4D05-BE29-B4DDFBF2442D}" presName="rect4ParTx" presStyleLbl="alignAcc1" presStyleIdx="4" presStyleCnt="5">
        <dgm:presLayoutVars>
          <dgm:chMax val="1"/>
          <dgm:bulletEnabled val="1"/>
        </dgm:presLayoutVars>
      </dgm:prSet>
      <dgm:spPr/>
    </dgm:pt>
    <dgm:pt modelId="{B0910071-4DB6-4804-821C-5518772673F1}" type="pres">
      <dgm:prSet presAssocID="{5265843B-1410-4D05-BE29-B4DDFBF2442D}" presName="rect4ChTx" presStyleLbl="alignAcc1" presStyleIdx="4" presStyleCnt="5">
        <dgm:presLayoutVars>
          <dgm:bulletEnabled val="1"/>
        </dgm:presLayoutVars>
      </dgm:prSet>
      <dgm:spPr/>
    </dgm:pt>
    <dgm:pt modelId="{268AE223-C9EC-4E96-BC5B-CEFE2BF6FDAE}" type="pres">
      <dgm:prSet presAssocID="{9DE9C6C5-B8F7-43FA-BBF9-568FCF536A24}" presName="rect5ParTx" presStyleLbl="alignAcc1" presStyleIdx="4" presStyleCnt="5">
        <dgm:presLayoutVars>
          <dgm:chMax val="1"/>
          <dgm:bulletEnabled val="1"/>
        </dgm:presLayoutVars>
      </dgm:prSet>
      <dgm:spPr/>
    </dgm:pt>
    <dgm:pt modelId="{ECDDC358-03B5-4C10-8D0D-D582D29C080A}" type="pres">
      <dgm:prSet presAssocID="{9DE9C6C5-B8F7-43FA-BBF9-568FCF536A24}" presName="rect5ChTx" presStyleLbl="alignAcc1" presStyleIdx="4" presStyleCnt="5">
        <dgm:presLayoutVars>
          <dgm:bulletEnabled val="1"/>
        </dgm:presLayoutVars>
      </dgm:prSet>
      <dgm:spPr/>
    </dgm:pt>
  </dgm:ptLst>
  <dgm:cxnLst>
    <dgm:cxn modelId="{113DEB01-26DD-4CD0-9F08-F2D7EC5F3BB0}" type="presOf" srcId="{766D9CD0-DAF5-4318-9FF5-0D1C7E02F7B3}" destId="{3883DD45-553A-41A7-85E5-992C5416E0D0}" srcOrd="0" destOrd="0" presId="urn:microsoft.com/office/officeart/2005/8/layout/target3"/>
    <dgm:cxn modelId="{143B0407-7EBD-4A26-B329-8B6DB84E8A0B}" srcId="{747BC4F6-D145-425A-8EF9-020E9FF97905}" destId="{D538002C-7B03-4AF5-A6EE-F498338838E1}" srcOrd="1" destOrd="0" parTransId="{CDE0E5CA-EBF0-4BCA-BE5E-E1278F72257C}" sibTransId="{E13870AD-1DC8-40E9-AB42-638ED6DF380E}"/>
    <dgm:cxn modelId="{EB0C960B-BF75-447A-86E9-9FD297ADE944}" type="presOf" srcId="{5265843B-1410-4D05-BE29-B4DDFBF2442D}" destId="{B1CFC0CA-D7AE-415D-9B9B-159036209118}" srcOrd="0" destOrd="0" presId="urn:microsoft.com/office/officeart/2005/8/layout/target3"/>
    <dgm:cxn modelId="{C2BD840E-43FC-4B15-AFFA-A2751A8E912C}" srcId="{5265843B-1410-4D05-BE29-B4DDFBF2442D}" destId="{037947A0-7121-4859-96BD-C12DB2B5F7B9}" srcOrd="1" destOrd="0" parTransId="{75DFEE46-46CB-4180-A8F6-83B61ED505DD}" sibTransId="{7C5D605D-267E-4C76-88EE-C54C3CE72A34}"/>
    <dgm:cxn modelId="{D917920E-E91A-4712-8826-482FC341826F}" type="presOf" srcId="{EE22061D-30E1-4089-B019-C981106975D0}" destId="{44134BEC-B111-419E-A73A-AB8778AB555A}" srcOrd="0" destOrd="0" presId="urn:microsoft.com/office/officeart/2005/8/layout/target3"/>
    <dgm:cxn modelId="{4BC13A13-933F-4E13-B433-FFA7A4F0B424}" srcId="{7DE8575C-CF49-46DB-BB40-778C6F60E814}" destId="{DF3C0CC9-DADD-45BA-B2A0-ED94D96B770A}" srcOrd="1" destOrd="0" parTransId="{8E93C406-FCB3-45DF-9109-38672854D12F}" sibTransId="{15F33A5C-B67F-4BBF-A4E8-46001F027430}"/>
    <dgm:cxn modelId="{60D24818-6B41-4897-82E4-A467F2F0F744}" type="presOf" srcId="{037947A0-7121-4859-96BD-C12DB2B5F7B9}" destId="{B0910071-4DB6-4804-821C-5518772673F1}" srcOrd="0" destOrd="1" presId="urn:microsoft.com/office/officeart/2005/8/layout/target3"/>
    <dgm:cxn modelId="{2F6DB418-94E1-4C69-B19A-3790D420AE7C}" srcId="{747BC4F6-D145-425A-8EF9-020E9FF97905}" destId="{1CF411EF-13DF-4478-9AED-9228C130D977}" srcOrd="0" destOrd="0" parTransId="{D162AEDE-BC6A-4ED6-BE07-020812B006F5}" sibTransId="{9FA96520-CE80-4E08-B52A-CB9DD69F0AFE}"/>
    <dgm:cxn modelId="{24A12127-77D3-4527-B9F5-666D877701A3}" srcId="{9257330F-EF72-4B75-A3AC-C61BC0F3AC83}" destId="{5441ED04-B699-4F94-A632-7B2F1099645F}" srcOrd="1" destOrd="0" parTransId="{3718AF61-3479-42CF-BDC6-9CD95EC65542}" sibTransId="{B21A2F5C-C261-4E7D-B341-B2A92EE7B606}"/>
    <dgm:cxn modelId="{9002932B-2C16-45B6-A7CC-E301FD8906B2}" srcId="{9257330F-EF72-4B75-A3AC-C61BC0F3AC83}" destId="{2D71B711-360F-4880-BC53-E3634466D34C}" srcOrd="0" destOrd="0" parTransId="{83098E42-B73D-4BFF-AAC5-60EBF2040965}" sibTransId="{46EE0089-3D8F-406B-9513-2697B7AC9E6D}"/>
    <dgm:cxn modelId="{0EDC9F2C-086D-4853-9C3A-8FE25750761E}" type="presOf" srcId="{0F809CD1-6937-44B2-BD7B-257B564E8169}" destId="{ECDDC358-03B5-4C10-8D0D-D582D29C080A}" srcOrd="0" destOrd="0" presId="urn:microsoft.com/office/officeart/2005/8/layout/target3"/>
    <dgm:cxn modelId="{19294334-8E38-4A5E-BF57-01E5B9D216A6}" type="presOf" srcId="{5265843B-1410-4D05-BE29-B4DDFBF2442D}" destId="{898C6BC0-DA40-49C9-B475-72CFBAB21A88}" srcOrd="1" destOrd="0" presId="urn:microsoft.com/office/officeart/2005/8/layout/target3"/>
    <dgm:cxn modelId="{63689636-00A4-4FC4-9DB6-C04584F36714}" srcId="{7DE8575C-CF49-46DB-BB40-778C6F60E814}" destId="{EE22061D-30E1-4089-B019-C981106975D0}" srcOrd="0" destOrd="0" parTransId="{C15929F0-E3AF-4701-9CDE-DB1BE008FB8E}" sibTransId="{F51CC2AD-731A-494F-9290-137D10F9A0AE}"/>
    <dgm:cxn modelId="{7455BE5F-2070-49BC-B538-E9AE94E0E15C}" type="presOf" srcId="{7DE8575C-CF49-46DB-BB40-778C6F60E814}" destId="{3649211D-9D00-4A01-8BAB-E65F1771BE5C}" srcOrd="0" destOrd="0" presId="urn:microsoft.com/office/officeart/2005/8/layout/target3"/>
    <dgm:cxn modelId="{3EC54764-62D1-4CB2-A75C-B9E7BB4E3037}" type="presOf" srcId="{9DE9C6C5-B8F7-43FA-BBF9-568FCF536A24}" destId="{F77769F3-C07A-429C-AEF7-A10C64E0AD4B}" srcOrd="0" destOrd="0" presId="urn:microsoft.com/office/officeart/2005/8/layout/target3"/>
    <dgm:cxn modelId="{53ABEA45-6AFF-4E7D-B0AD-6C3273DD295C}" srcId="{766D9CD0-DAF5-4318-9FF5-0D1C7E02F7B3}" destId="{9DE9C6C5-B8F7-43FA-BBF9-568FCF536A24}" srcOrd="4" destOrd="0" parTransId="{B1F3C5BD-2D9A-4717-B677-BEC0224509AB}" sibTransId="{F8A30694-595D-46EC-BE55-5BFCFDAA7030}"/>
    <dgm:cxn modelId="{F6DCA04C-FD2B-40DD-B725-091063C5A747}" type="presOf" srcId="{747BC4F6-D145-425A-8EF9-020E9FF97905}" destId="{21630496-4509-41EE-9F86-A4D9921848B4}" srcOrd="0" destOrd="0" presId="urn:microsoft.com/office/officeart/2005/8/layout/target3"/>
    <dgm:cxn modelId="{7D804071-F9CF-46DF-ABC0-41F6F2EBDC68}" type="presOf" srcId="{C0F5B853-CDCF-440C-8825-753A13903876}" destId="{B0910071-4DB6-4804-821C-5518772673F1}" srcOrd="0" destOrd="0" presId="urn:microsoft.com/office/officeart/2005/8/layout/target3"/>
    <dgm:cxn modelId="{25808454-25B2-41C6-A972-7FB489EAC1EB}" type="presOf" srcId="{1CF411EF-13DF-4478-9AED-9228C130D977}" destId="{DCCCC141-D222-4422-9B36-0A6D05246D78}" srcOrd="0" destOrd="0" presId="urn:microsoft.com/office/officeart/2005/8/layout/target3"/>
    <dgm:cxn modelId="{05018775-F83C-446B-BE9B-F6F33DFF82EA}" type="presOf" srcId="{2D71B711-360F-4880-BC53-E3634466D34C}" destId="{D38D9238-20BB-4646-9318-C6158AB5EBEA}" srcOrd="0" destOrd="0" presId="urn:microsoft.com/office/officeart/2005/8/layout/target3"/>
    <dgm:cxn modelId="{6679FA7B-D738-49D6-A1D5-D78F7253B3A9}" srcId="{766D9CD0-DAF5-4318-9FF5-0D1C7E02F7B3}" destId="{9257330F-EF72-4B75-A3AC-C61BC0F3AC83}" srcOrd="0" destOrd="0" parTransId="{F13C4814-4646-4710-9E53-390CEFA67871}" sibTransId="{67E4E29F-6F99-4E4F-9DDD-43690AE3D42A}"/>
    <dgm:cxn modelId="{2DB6597F-E36A-4A2B-A6EA-D9F0F3BD09EE}" type="presOf" srcId="{D538002C-7B03-4AF5-A6EE-F498338838E1}" destId="{DCCCC141-D222-4422-9B36-0A6D05246D78}" srcOrd="0" destOrd="1" presId="urn:microsoft.com/office/officeart/2005/8/layout/target3"/>
    <dgm:cxn modelId="{B021E58A-F4F5-480D-AAB9-CD35666C1684}" srcId="{766D9CD0-DAF5-4318-9FF5-0D1C7E02F7B3}" destId="{747BC4F6-D145-425A-8EF9-020E9FF97905}" srcOrd="2" destOrd="0" parTransId="{500BF7DA-EB43-4917-8B19-699335368070}" sibTransId="{BFB2BA56-B640-49A4-B148-CC24CC466D1C}"/>
    <dgm:cxn modelId="{E35CB18C-95E1-42D7-97A2-B33148731B20}" srcId="{766D9CD0-DAF5-4318-9FF5-0D1C7E02F7B3}" destId="{7DE8575C-CF49-46DB-BB40-778C6F60E814}" srcOrd="1" destOrd="0" parTransId="{36391453-79AB-40B9-BC09-60932037270D}" sibTransId="{E7412450-5781-4A87-ACAA-DBB88C790DE8}"/>
    <dgm:cxn modelId="{B9E450A0-D546-4F42-A9CB-77DE951A60D3}" srcId="{9DE9C6C5-B8F7-43FA-BBF9-568FCF536A24}" destId="{F0B8A996-3C5C-4717-9729-D7D241E6E843}" srcOrd="1" destOrd="0" parTransId="{8CC24F96-535C-4478-91EA-93A1774BB423}" sibTransId="{449766F5-6EAB-4C04-869B-E41D74D7A5E7}"/>
    <dgm:cxn modelId="{D4EBFBA3-6BC5-42BA-8274-D95A9D87FCC3}" type="presOf" srcId="{7DE8575C-CF49-46DB-BB40-778C6F60E814}" destId="{6A1D13B8-73B8-45E8-B639-414F7C5952F6}" srcOrd="1" destOrd="0" presId="urn:microsoft.com/office/officeart/2005/8/layout/target3"/>
    <dgm:cxn modelId="{B8BFEAAC-A383-4957-9E1F-460A9833A20A}" type="presOf" srcId="{9DE9C6C5-B8F7-43FA-BBF9-568FCF536A24}" destId="{268AE223-C9EC-4E96-BC5B-CEFE2BF6FDAE}" srcOrd="1" destOrd="0" presId="urn:microsoft.com/office/officeart/2005/8/layout/target3"/>
    <dgm:cxn modelId="{28E382BF-D8F7-4FAA-BFDE-03DA9BCC93F6}" type="presOf" srcId="{F0B8A996-3C5C-4717-9729-D7D241E6E843}" destId="{ECDDC358-03B5-4C10-8D0D-D582D29C080A}" srcOrd="0" destOrd="1" presId="urn:microsoft.com/office/officeart/2005/8/layout/target3"/>
    <dgm:cxn modelId="{F7F4F7CF-7B6F-45EE-8D74-554038912AF2}" srcId="{766D9CD0-DAF5-4318-9FF5-0D1C7E02F7B3}" destId="{5265843B-1410-4D05-BE29-B4DDFBF2442D}" srcOrd="3" destOrd="0" parTransId="{2FC62FA5-DAC2-4696-93EE-570FC86AA005}" sibTransId="{F823F9BD-671C-4985-9E6E-5A5D031ACB5A}"/>
    <dgm:cxn modelId="{F19316D1-7A26-4ECE-ADDE-C8E2724B9BD6}" type="presOf" srcId="{9257330F-EF72-4B75-A3AC-C61BC0F3AC83}" destId="{77B91AB4-80C6-48CC-9927-FF124F695298}" srcOrd="1" destOrd="0" presId="urn:microsoft.com/office/officeart/2005/8/layout/target3"/>
    <dgm:cxn modelId="{4D25A3D9-DF21-4491-810D-2F5A8AC9FD00}" srcId="{5265843B-1410-4D05-BE29-B4DDFBF2442D}" destId="{C0F5B853-CDCF-440C-8825-753A13903876}" srcOrd="0" destOrd="0" parTransId="{620BAD86-E1B6-4873-B4DC-4CFEAFB7D336}" sibTransId="{297BC762-E199-456C-A120-E3CFB6254B89}"/>
    <dgm:cxn modelId="{3F1B97E7-6D1B-48DF-B9B0-092D3CB66E8E}" srcId="{9DE9C6C5-B8F7-43FA-BBF9-568FCF536A24}" destId="{0F809CD1-6937-44B2-BD7B-257B564E8169}" srcOrd="0" destOrd="0" parTransId="{F79FC513-5D6A-4B8E-ACD9-D843BDB54B4D}" sibTransId="{E8EFAC1D-23F5-4788-A173-E99527C4B439}"/>
    <dgm:cxn modelId="{8FAF9BE7-7A5E-4936-8614-19E0B6563782}" type="presOf" srcId="{747BC4F6-D145-425A-8EF9-020E9FF97905}" destId="{794B88EB-697D-4F08-8D8B-27072E8D4C78}" srcOrd="1" destOrd="0" presId="urn:microsoft.com/office/officeart/2005/8/layout/target3"/>
    <dgm:cxn modelId="{DACCC7E9-5950-4FEB-8900-13DF66292642}" type="presOf" srcId="{DF3C0CC9-DADD-45BA-B2A0-ED94D96B770A}" destId="{44134BEC-B111-419E-A73A-AB8778AB555A}" srcOrd="0" destOrd="1" presId="urn:microsoft.com/office/officeart/2005/8/layout/target3"/>
    <dgm:cxn modelId="{C17297F9-8341-4D53-888D-4106645D27D6}" type="presOf" srcId="{5441ED04-B699-4F94-A632-7B2F1099645F}" destId="{D38D9238-20BB-4646-9318-C6158AB5EBEA}" srcOrd="0" destOrd="1" presId="urn:microsoft.com/office/officeart/2005/8/layout/target3"/>
    <dgm:cxn modelId="{5168ACFD-345A-4B0E-94F5-B1B8433ACC45}" type="presOf" srcId="{9257330F-EF72-4B75-A3AC-C61BC0F3AC83}" destId="{2B2F8DE7-CDA1-48E7-AF57-36FDDDF4B45D}" srcOrd="0" destOrd="0" presId="urn:microsoft.com/office/officeart/2005/8/layout/target3"/>
    <dgm:cxn modelId="{BFFD0D06-EB25-4046-AA6F-A67C683ACB84}" type="presParOf" srcId="{3883DD45-553A-41A7-85E5-992C5416E0D0}" destId="{BDB1507E-2125-48DE-B16D-EB5C9E53DC2B}" srcOrd="0" destOrd="0" presId="urn:microsoft.com/office/officeart/2005/8/layout/target3"/>
    <dgm:cxn modelId="{D4DBFA6B-C6AB-43F3-8D75-DA4E505B3CCA}" type="presParOf" srcId="{3883DD45-553A-41A7-85E5-992C5416E0D0}" destId="{E3379C13-3F90-4FB6-A9FD-4927F45CA659}" srcOrd="1" destOrd="0" presId="urn:microsoft.com/office/officeart/2005/8/layout/target3"/>
    <dgm:cxn modelId="{A0241F50-E299-4295-8F16-93FDD0377195}" type="presParOf" srcId="{3883DD45-553A-41A7-85E5-992C5416E0D0}" destId="{2B2F8DE7-CDA1-48E7-AF57-36FDDDF4B45D}" srcOrd="2" destOrd="0" presId="urn:microsoft.com/office/officeart/2005/8/layout/target3"/>
    <dgm:cxn modelId="{AD5EAEB8-F1D7-46E7-9355-069800B91E2D}" type="presParOf" srcId="{3883DD45-553A-41A7-85E5-992C5416E0D0}" destId="{B481BDD8-E828-4148-8E89-FF15AC6DDF78}" srcOrd="3" destOrd="0" presId="urn:microsoft.com/office/officeart/2005/8/layout/target3"/>
    <dgm:cxn modelId="{42DB1988-4355-4843-8A67-C3CFE26C0047}" type="presParOf" srcId="{3883DD45-553A-41A7-85E5-992C5416E0D0}" destId="{1EC647DB-5637-45EB-8F19-2169D6DD18D0}" srcOrd="4" destOrd="0" presId="urn:microsoft.com/office/officeart/2005/8/layout/target3"/>
    <dgm:cxn modelId="{D2DDFFB5-2ED3-46AA-A3EA-F7354857D378}" type="presParOf" srcId="{3883DD45-553A-41A7-85E5-992C5416E0D0}" destId="{3649211D-9D00-4A01-8BAB-E65F1771BE5C}" srcOrd="5" destOrd="0" presId="urn:microsoft.com/office/officeart/2005/8/layout/target3"/>
    <dgm:cxn modelId="{F6CABF59-221C-4088-8EAF-0D00659BCA35}" type="presParOf" srcId="{3883DD45-553A-41A7-85E5-992C5416E0D0}" destId="{95FD8044-F9AE-487D-AA33-23C6FBF5DB4E}" srcOrd="6" destOrd="0" presId="urn:microsoft.com/office/officeart/2005/8/layout/target3"/>
    <dgm:cxn modelId="{23D50A37-7FD7-441F-A342-E0DB9434224B}" type="presParOf" srcId="{3883DD45-553A-41A7-85E5-992C5416E0D0}" destId="{0CF5B132-98C4-415E-AF3B-20C900DBD3B5}" srcOrd="7" destOrd="0" presId="urn:microsoft.com/office/officeart/2005/8/layout/target3"/>
    <dgm:cxn modelId="{D1763E53-8C39-469E-99CC-9F9CACA33CEA}" type="presParOf" srcId="{3883DD45-553A-41A7-85E5-992C5416E0D0}" destId="{21630496-4509-41EE-9F86-A4D9921848B4}" srcOrd="8" destOrd="0" presId="urn:microsoft.com/office/officeart/2005/8/layout/target3"/>
    <dgm:cxn modelId="{3A4D1706-1CA6-437B-9E31-D4B1348916CC}" type="presParOf" srcId="{3883DD45-553A-41A7-85E5-992C5416E0D0}" destId="{DADE3AB9-7AB5-4A4B-9E59-637A04F46B0C}" srcOrd="9" destOrd="0" presId="urn:microsoft.com/office/officeart/2005/8/layout/target3"/>
    <dgm:cxn modelId="{E15D1892-579B-4B57-A716-644AE8D3EA3A}" type="presParOf" srcId="{3883DD45-553A-41A7-85E5-992C5416E0D0}" destId="{8838DC23-6757-40A0-B2CB-33FB543DCFD0}" srcOrd="10" destOrd="0" presId="urn:microsoft.com/office/officeart/2005/8/layout/target3"/>
    <dgm:cxn modelId="{CC45BB65-5325-4928-8312-09BC3F78B8C3}" type="presParOf" srcId="{3883DD45-553A-41A7-85E5-992C5416E0D0}" destId="{B1CFC0CA-D7AE-415D-9B9B-159036209118}" srcOrd="11" destOrd="0" presId="urn:microsoft.com/office/officeart/2005/8/layout/target3"/>
    <dgm:cxn modelId="{D6F3A76F-4114-45BF-809B-B8F2A01B8958}" type="presParOf" srcId="{3883DD45-553A-41A7-85E5-992C5416E0D0}" destId="{F3CDC459-C060-43EF-B126-78CAD1B4378F}" srcOrd="12" destOrd="0" presId="urn:microsoft.com/office/officeart/2005/8/layout/target3"/>
    <dgm:cxn modelId="{6E67805B-3810-455C-85E2-8A1059F8E122}" type="presParOf" srcId="{3883DD45-553A-41A7-85E5-992C5416E0D0}" destId="{F3D1F61F-1EB8-492D-B9C1-64F6CECBB4B9}" srcOrd="13" destOrd="0" presId="urn:microsoft.com/office/officeart/2005/8/layout/target3"/>
    <dgm:cxn modelId="{BFBA852B-51F4-4E68-99ED-BCAEE3BD6686}" type="presParOf" srcId="{3883DD45-553A-41A7-85E5-992C5416E0D0}" destId="{F77769F3-C07A-429C-AEF7-A10C64E0AD4B}" srcOrd="14" destOrd="0" presId="urn:microsoft.com/office/officeart/2005/8/layout/target3"/>
    <dgm:cxn modelId="{533C8C82-A520-44F8-905F-2A3DB16CC16B}" type="presParOf" srcId="{3883DD45-553A-41A7-85E5-992C5416E0D0}" destId="{77B91AB4-80C6-48CC-9927-FF124F695298}" srcOrd="15" destOrd="0" presId="urn:microsoft.com/office/officeart/2005/8/layout/target3"/>
    <dgm:cxn modelId="{B7646E0B-6AD8-4C67-BA04-317EDA20F498}" type="presParOf" srcId="{3883DD45-553A-41A7-85E5-992C5416E0D0}" destId="{D38D9238-20BB-4646-9318-C6158AB5EBEA}" srcOrd="16" destOrd="0" presId="urn:microsoft.com/office/officeart/2005/8/layout/target3"/>
    <dgm:cxn modelId="{25267F4D-DEDF-4319-BC76-8C0E3217ED46}" type="presParOf" srcId="{3883DD45-553A-41A7-85E5-992C5416E0D0}" destId="{6A1D13B8-73B8-45E8-B639-414F7C5952F6}" srcOrd="17" destOrd="0" presId="urn:microsoft.com/office/officeart/2005/8/layout/target3"/>
    <dgm:cxn modelId="{1923F77E-9B3E-47EE-AE89-A2D3AA7FFCBD}" type="presParOf" srcId="{3883DD45-553A-41A7-85E5-992C5416E0D0}" destId="{44134BEC-B111-419E-A73A-AB8778AB555A}" srcOrd="18" destOrd="0" presId="urn:microsoft.com/office/officeart/2005/8/layout/target3"/>
    <dgm:cxn modelId="{96F28C12-34CD-4B87-A815-13105B771E21}" type="presParOf" srcId="{3883DD45-553A-41A7-85E5-992C5416E0D0}" destId="{794B88EB-697D-4F08-8D8B-27072E8D4C78}" srcOrd="19" destOrd="0" presId="urn:microsoft.com/office/officeart/2005/8/layout/target3"/>
    <dgm:cxn modelId="{5085DE4C-ED77-44C6-8999-1EB2520BA833}" type="presParOf" srcId="{3883DD45-553A-41A7-85E5-992C5416E0D0}" destId="{DCCCC141-D222-4422-9B36-0A6D05246D78}" srcOrd="20" destOrd="0" presId="urn:microsoft.com/office/officeart/2005/8/layout/target3"/>
    <dgm:cxn modelId="{C09FF19E-3E10-4553-8992-E504BA47E2FE}" type="presParOf" srcId="{3883DD45-553A-41A7-85E5-992C5416E0D0}" destId="{898C6BC0-DA40-49C9-B475-72CFBAB21A88}" srcOrd="21" destOrd="0" presId="urn:microsoft.com/office/officeart/2005/8/layout/target3"/>
    <dgm:cxn modelId="{AC122333-18CD-44C2-861A-EFBDF4B4D593}" type="presParOf" srcId="{3883DD45-553A-41A7-85E5-992C5416E0D0}" destId="{B0910071-4DB6-4804-821C-5518772673F1}" srcOrd="22" destOrd="0" presId="urn:microsoft.com/office/officeart/2005/8/layout/target3"/>
    <dgm:cxn modelId="{B02BEC78-34AC-4DCD-916D-56CA81422581}" type="presParOf" srcId="{3883DD45-553A-41A7-85E5-992C5416E0D0}" destId="{268AE223-C9EC-4E96-BC5B-CEFE2BF6FDAE}" srcOrd="23" destOrd="0" presId="urn:microsoft.com/office/officeart/2005/8/layout/target3"/>
    <dgm:cxn modelId="{1E72D38F-F74D-41BE-8368-98A9C32B2C77}" type="presParOf" srcId="{3883DD45-553A-41A7-85E5-992C5416E0D0}" destId="{ECDDC358-03B5-4C10-8D0D-D582D29C080A}" srcOrd="2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E9C211C-3C30-498F-99B0-95B9B7FF1230}" type="doc">
      <dgm:prSet loTypeId="urn:microsoft.com/office/officeart/2005/8/layout/arrow2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IN"/>
        </a:p>
      </dgm:t>
    </dgm:pt>
    <dgm:pt modelId="{92C9FCE0-C4E6-4461-8499-880027ACB734}">
      <dgm:prSet phldrT="[Text]"/>
      <dgm:spPr/>
      <dgm:t>
        <a:bodyPr/>
        <a:lstStyle/>
        <a:p>
          <a:pPr>
            <a:buFont typeface="+mj-lt"/>
            <a:buAutoNum type="arabicPeriod"/>
          </a:pPr>
          <a:r>
            <a:rPr lang="en-US" b="1" i="0" dirty="0">
              <a:effectLst/>
              <a:latin typeface="Söhne"/>
            </a:rPr>
            <a:t>Efficiency:</a:t>
          </a:r>
          <a:r>
            <a:rPr lang="en-US" b="0" i="0" dirty="0">
              <a:effectLst/>
              <a:latin typeface="Söhne"/>
            </a:rPr>
            <a:t> Streamline processes to reduce overhead costs.</a:t>
          </a:r>
        </a:p>
      </dgm:t>
    </dgm:pt>
    <dgm:pt modelId="{CB8BEAAD-DEE0-4A30-B036-A686CBB35ED0}" type="parTrans" cxnId="{DDECAA45-F439-49D3-B7A5-86CD65E04329}">
      <dgm:prSet/>
      <dgm:spPr/>
      <dgm:t>
        <a:bodyPr/>
        <a:lstStyle/>
        <a:p>
          <a:endParaRPr lang="en-IN"/>
        </a:p>
      </dgm:t>
    </dgm:pt>
    <dgm:pt modelId="{BD9E008F-89F1-47F6-B9F2-1CEB50DF50F8}" type="sibTrans" cxnId="{DDECAA45-F439-49D3-B7A5-86CD65E04329}">
      <dgm:prSet/>
      <dgm:spPr/>
      <dgm:t>
        <a:bodyPr/>
        <a:lstStyle/>
        <a:p>
          <a:endParaRPr lang="en-IN"/>
        </a:p>
      </dgm:t>
    </dgm:pt>
    <dgm:pt modelId="{47475E06-7EAB-47F2-BF16-AAA90FA78484}">
      <dgm:prSet phldrT="[Text]"/>
      <dgm:spPr/>
      <dgm:t>
        <a:bodyPr/>
        <a:lstStyle/>
        <a:p>
          <a:pPr>
            <a:buFont typeface="+mj-lt"/>
            <a:buAutoNum type="arabicPeriod"/>
          </a:pPr>
          <a:r>
            <a:rPr lang="en-US" b="1" i="0">
              <a:effectLst/>
              <a:latin typeface="Söhne"/>
            </a:rPr>
            <a:t>Collaboration:</a:t>
          </a:r>
          <a:r>
            <a:rPr lang="en-US" b="0" i="0">
              <a:effectLst/>
              <a:latin typeface="Söhne"/>
            </a:rPr>
            <a:t> Partner with existing organizations to share resources and expertise.</a:t>
          </a:r>
          <a:endParaRPr lang="en-US" b="0" i="0" dirty="0">
            <a:effectLst/>
            <a:latin typeface="Söhne"/>
          </a:endParaRPr>
        </a:p>
      </dgm:t>
    </dgm:pt>
    <dgm:pt modelId="{C66CAC6E-BA77-419C-862D-A52CA6101290}" type="parTrans" cxnId="{DE194F65-DB0B-4C25-BCDD-76D19A0E8297}">
      <dgm:prSet/>
      <dgm:spPr/>
      <dgm:t>
        <a:bodyPr/>
        <a:lstStyle/>
        <a:p>
          <a:endParaRPr lang="en-IN"/>
        </a:p>
      </dgm:t>
    </dgm:pt>
    <dgm:pt modelId="{747A3CB7-DE10-4CAC-8840-0E3F8917B4CF}" type="sibTrans" cxnId="{DE194F65-DB0B-4C25-BCDD-76D19A0E8297}">
      <dgm:prSet/>
      <dgm:spPr/>
      <dgm:t>
        <a:bodyPr/>
        <a:lstStyle/>
        <a:p>
          <a:endParaRPr lang="en-IN"/>
        </a:p>
      </dgm:t>
    </dgm:pt>
    <dgm:pt modelId="{397A6AAB-E156-435C-97A6-72904CA4F6AD}">
      <dgm:prSet phldrT="[Text]"/>
      <dgm:spPr/>
      <dgm:t>
        <a:bodyPr/>
        <a:lstStyle/>
        <a:p>
          <a:pPr>
            <a:buFont typeface="+mj-lt"/>
            <a:buAutoNum type="arabicPeriod"/>
          </a:pPr>
          <a:r>
            <a:rPr lang="en-US" b="1" i="0">
              <a:effectLst/>
              <a:latin typeface="Söhne"/>
            </a:rPr>
            <a:t>Prioritization:</a:t>
          </a:r>
          <a:r>
            <a:rPr lang="en-US" b="0" i="0">
              <a:effectLst/>
              <a:latin typeface="Söhne"/>
            </a:rPr>
            <a:t> Focus on interventions and services proven to have the most significant impact on outcomes.</a:t>
          </a:r>
          <a:endParaRPr lang="en-US" b="0" i="0" dirty="0">
            <a:effectLst/>
            <a:latin typeface="Söhne"/>
          </a:endParaRPr>
        </a:p>
      </dgm:t>
    </dgm:pt>
    <dgm:pt modelId="{126453D6-3CC4-4F57-A039-477274EF1DA0}" type="parTrans" cxnId="{FE993567-D9F2-4FCE-9B1E-B414249EC976}">
      <dgm:prSet/>
      <dgm:spPr/>
      <dgm:t>
        <a:bodyPr/>
        <a:lstStyle/>
        <a:p>
          <a:endParaRPr lang="en-IN"/>
        </a:p>
      </dgm:t>
    </dgm:pt>
    <dgm:pt modelId="{DD052745-EBDE-4910-B6B6-724DB6DE316F}" type="sibTrans" cxnId="{FE993567-D9F2-4FCE-9B1E-B414249EC976}">
      <dgm:prSet/>
      <dgm:spPr/>
      <dgm:t>
        <a:bodyPr/>
        <a:lstStyle/>
        <a:p>
          <a:endParaRPr lang="en-IN"/>
        </a:p>
      </dgm:t>
    </dgm:pt>
    <dgm:pt modelId="{18BDF30F-E5D6-4C62-8872-7FE821CBD17E}">
      <dgm:prSet phldrT="[Text]"/>
      <dgm:spPr/>
      <dgm:t>
        <a:bodyPr/>
        <a:lstStyle/>
        <a:p>
          <a:pPr>
            <a:buFont typeface="+mj-lt"/>
            <a:buAutoNum type="arabicPeriod"/>
          </a:pPr>
          <a:r>
            <a:rPr lang="en-US" b="1" i="0">
              <a:effectLst/>
              <a:latin typeface="Söhne"/>
            </a:rPr>
            <a:t>Flexibility:</a:t>
          </a:r>
          <a:r>
            <a:rPr lang="en-US" b="0" i="0">
              <a:effectLst/>
              <a:latin typeface="Söhne"/>
            </a:rPr>
            <a:t> Adapt to changing needs and conditions to avoid unnecessary expenses.</a:t>
          </a:r>
          <a:endParaRPr lang="en-US" b="0" i="0" dirty="0">
            <a:effectLst/>
            <a:latin typeface="Söhne"/>
          </a:endParaRPr>
        </a:p>
      </dgm:t>
    </dgm:pt>
    <dgm:pt modelId="{B1083358-9F9E-4EF1-A297-1736E809FB63}" type="parTrans" cxnId="{842B05DC-ADB3-4567-BE28-96B383B77452}">
      <dgm:prSet/>
      <dgm:spPr/>
      <dgm:t>
        <a:bodyPr/>
        <a:lstStyle/>
        <a:p>
          <a:endParaRPr lang="en-IN"/>
        </a:p>
      </dgm:t>
    </dgm:pt>
    <dgm:pt modelId="{D82A598A-5395-44D3-B438-28310A804C5A}" type="sibTrans" cxnId="{842B05DC-ADB3-4567-BE28-96B383B77452}">
      <dgm:prSet/>
      <dgm:spPr/>
      <dgm:t>
        <a:bodyPr/>
        <a:lstStyle/>
        <a:p>
          <a:endParaRPr lang="en-IN"/>
        </a:p>
      </dgm:t>
    </dgm:pt>
    <dgm:pt modelId="{18191036-B833-456E-84FF-1E14942636E8}">
      <dgm:prSet phldrT="[Text]"/>
      <dgm:spPr/>
      <dgm:t>
        <a:bodyPr/>
        <a:lstStyle/>
        <a:p>
          <a:pPr>
            <a:buFont typeface="+mj-lt"/>
            <a:buAutoNum type="arabicPeriod"/>
          </a:pPr>
          <a:r>
            <a:rPr lang="en-US" b="1" i="0" dirty="0">
              <a:effectLst/>
              <a:latin typeface="Söhne"/>
            </a:rPr>
            <a:t>Quality Assurance:</a:t>
          </a:r>
          <a:r>
            <a:rPr lang="en-US" b="0" i="0" dirty="0">
              <a:effectLst/>
              <a:latin typeface="Söhne"/>
            </a:rPr>
            <a:t> Regularly review and improve service quality to ensure value for money.</a:t>
          </a:r>
        </a:p>
      </dgm:t>
    </dgm:pt>
    <dgm:pt modelId="{2EAED444-4F9D-4645-B4EB-8EB95D9E8493}" type="parTrans" cxnId="{3202D8A5-210D-4696-A922-8946EED1224B}">
      <dgm:prSet/>
      <dgm:spPr/>
      <dgm:t>
        <a:bodyPr/>
        <a:lstStyle/>
        <a:p>
          <a:endParaRPr lang="en-IN"/>
        </a:p>
      </dgm:t>
    </dgm:pt>
    <dgm:pt modelId="{B0245B00-63CE-473F-AA64-614219B9E4DA}" type="sibTrans" cxnId="{3202D8A5-210D-4696-A922-8946EED1224B}">
      <dgm:prSet/>
      <dgm:spPr/>
      <dgm:t>
        <a:bodyPr/>
        <a:lstStyle/>
        <a:p>
          <a:endParaRPr lang="en-IN"/>
        </a:p>
      </dgm:t>
    </dgm:pt>
    <dgm:pt modelId="{E5418C63-859D-4125-ADAC-1976607B0E73}" type="pres">
      <dgm:prSet presAssocID="{DE9C211C-3C30-498F-99B0-95B9B7FF1230}" presName="arrowDiagram" presStyleCnt="0">
        <dgm:presLayoutVars>
          <dgm:chMax val="5"/>
          <dgm:dir/>
          <dgm:resizeHandles val="exact"/>
        </dgm:presLayoutVars>
      </dgm:prSet>
      <dgm:spPr/>
    </dgm:pt>
    <dgm:pt modelId="{CB06870B-B91B-4BCB-9B19-E5DA7CA240D7}" type="pres">
      <dgm:prSet presAssocID="{DE9C211C-3C30-498F-99B0-95B9B7FF1230}" presName="arrow" presStyleLbl="bgShp" presStyleIdx="0" presStyleCnt="1"/>
      <dgm:spPr/>
    </dgm:pt>
    <dgm:pt modelId="{FE2A4BCA-FE29-480C-A4E7-14E8FCEEF2A9}" type="pres">
      <dgm:prSet presAssocID="{DE9C211C-3C30-498F-99B0-95B9B7FF1230}" presName="arrowDiagram5" presStyleCnt="0"/>
      <dgm:spPr/>
    </dgm:pt>
    <dgm:pt modelId="{03CB6234-DD9F-40DF-A819-9124DF514A40}" type="pres">
      <dgm:prSet presAssocID="{92C9FCE0-C4E6-4461-8499-880027ACB734}" presName="bullet5a" presStyleLbl="node1" presStyleIdx="0" presStyleCnt="5"/>
      <dgm:spPr/>
    </dgm:pt>
    <dgm:pt modelId="{F8142ADA-AAED-4215-9AD7-8652EA07C871}" type="pres">
      <dgm:prSet presAssocID="{92C9FCE0-C4E6-4461-8499-880027ACB734}" presName="textBox5a" presStyleLbl="revTx" presStyleIdx="0" presStyleCnt="5">
        <dgm:presLayoutVars>
          <dgm:bulletEnabled val="1"/>
        </dgm:presLayoutVars>
      </dgm:prSet>
      <dgm:spPr/>
    </dgm:pt>
    <dgm:pt modelId="{785FA018-5822-4FDA-8E6C-0BD0A9694AB8}" type="pres">
      <dgm:prSet presAssocID="{47475E06-7EAB-47F2-BF16-AAA90FA78484}" presName="bullet5b" presStyleLbl="node1" presStyleIdx="1" presStyleCnt="5"/>
      <dgm:spPr/>
    </dgm:pt>
    <dgm:pt modelId="{E4DEB6BA-30B5-4066-B439-DE120DCEB8EB}" type="pres">
      <dgm:prSet presAssocID="{47475E06-7EAB-47F2-BF16-AAA90FA78484}" presName="textBox5b" presStyleLbl="revTx" presStyleIdx="1" presStyleCnt="5">
        <dgm:presLayoutVars>
          <dgm:bulletEnabled val="1"/>
        </dgm:presLayoutVars>
      </dgm:prSet>
      <dgm:spPr/>
    </dgm:pt>
    <dgm:pt modelId="{1E988E66-3B26-4C65-9DE8-4343904D8C48}" type="pres">
      <dgm:prSet presAssocID="{397A6AAB-E156-435C-97A6-72904CA4F6AD}" presName="bullet5c" presStyleLbl="node1" presStyleIdx="2" presStyleCnt="5"/>
      <dgm:spPr/>
    </dgm:pt>
    <dgm:pt modelId="{418669D0-8645-4CC3-A6E2-7EE846994B76}" type="pres">
      <dgm:prSet presAssocID="{397A6AAB-E156-435C-97A6-72904CA4F6AD}" presName="textBox5c" presStyleLbl="revTx" presStyleIdx="2" presStyleCnt="5">
        <dgm:presLayoutVars>
          <dgm:bulletEnabled val="1"/>
        </dgm:presLayoutVars>
      </dgm:prSet>
      <dgm:spPr/>
    </dgm:pt>
    <dgm:pt modelId="{C306DA98-1F44-4A35-AC2C-71F6BC5419FC}" type="pres">
      <dgm:prSet presAssocID="{18BDF30F-E5D6-4C62-8872-7FE821CBD17E}" presName="bullet5d" presStyleLbl="node1" presStyleIdx="3" presStyleCnt="5"/>
      <dgm:spPr/>
    </dgm:pt>
    <dgm:pt modelId="{F6B55DAD-79EB-4399-8CC7-86BCD51D0CA0}" type="pres">
      <dgm:prSet presAssocID="{18BDF30F-E5D6-4C62-8872-7FE821CBD17E}" presName="textBox5d" presStyleLbl="revTx" presStyleIdx="3" presStyleCnt="5">
        <dgm:presLayoutVars>
          <dgm:bulletEnabled val="1"/>
        </dgm:presLayoutVars>
      </dgm:prSet>
      <dgm:spPr/>
    </dgm:pt>
    <dgm:pt modelId="{08BA12C2-057E-4296-A5EB-6627A52071C0}" type="pres">
      <dgm:prSet presAssocID="{18191036-B833-456E-84FF-1E14942636E8}" presName="bullet5e" presStyleLbl="node1" presStyleIdx="4" presStyleCnt="5"/>
      <dgm:spPr/>
    </dgm:pt>
    <dgm:pt modelId="{8D21F2CA-2140-4281-8648-85CA0566DEBE}" type="pres">
      <dgm:prSet presAssocID="{18191036-B833-456E-84FF-1E14942636E8}" presName="textBox5e" presStyleLbl="revTx" presStyleIdx="4" presStyleCnt="5">
        <dgm:presLayoutVars>
          <dgm:bulletEnabled val="1"/>
        </dgm:presLayoutVars>
      </dgm:prSet>
      <dgm:spPr/>
    </dgm:pt>
  </dgm:ptLst>
  <dgm:cxnLst>
    <dgm:cxn modelId="{BB223C01-7599-47FA-8334-9AEF7EC6776E}" type="presOf" srcId="{DE9C211C-3C30-498F-99B0-95B9B7FF1230}" destId="{E5418C63-859D-4125-ADAC-1976607B0E73}" srcOrd="0" destOrd="0" presId="urn:microsoft.com/office/officeart/2005/8/layout/arrow2"/>
    <dgm:cxn modelId="{6CB45F22-2B09-4D3C-BEDF-910434B9A9EC}" type="presOf" srcId="{397A6AAB-E156-435C-97A6-72904CA4F6AD}" destId="{418669D0-8645-4CC3-A6E2-7EE846994B76}" srcOrd="0" destOrd="0" presId="urn:microsoft.com/office/officeart/2005/8/layout/arrow2"/>
    <dgm:cxn modelId="{DC4E4935-622A-4C2D-B13F-21436D7CD7D1}" type="presOf" srcId="{18191036-B833-456E-84FF-1E14942636E8}" destId="{8D21F2CA-2140-4281-8648-85CA0566DEBE}" srcOrd="0" destOrd="0" presId="urn:microsoft.com/office/officeart/2005/8/layout/arrow2"/>
    <dgm:cxn modelId="{08C72A42-C368-4EC0-8BBC-E58303D18F56}" type="presOf" srcId="{18BDF30F-E5D6-4C62-8872-7FE821CBD17E}" destId="{F6B55DAD-79EB-4399-8CC7-86BCD51D0CA0}" srcOrd="0" destOrd="0" presId="urn:microsoft.com/office/officeart/2005/8/layout/arrow2"/>
    <dgm:cxn modelId="{DE194F65-DB0B-4C25-BCDD-76D19A0E8297}" srcId="{DE9C211C-3C30-498F-99B0-95B9B7FF1230}" destId="{47475E06-7EAB-47F2-BF16-AAA90FA78484}" srcOrd="1" destOrd="0" parTransId="{C66CAC6E-BA77-419C-862D-A52CA6101290}" sibTransId="{747A3CB7-DE10-4CAC-8840-0E3F8917B4CF}"/>
    <dgm:cxn modelId="{DDECAA45-F439-49D3-B7A5-86CD65E04329}" srcId="{DE9C211C-3C30-498F-99B0-95B9B7FF1230}" destId="{92C9FCE0-C4E6-4461-8499-880027ACB734}" srcOrd="0" destOrd="0" parTransId="{CB8BEAAD-DEE0-4A30-B036-A686CBB35ED0}" sibTransId="{BD9E008F-89F1-47F6-B9F2-1CEB50DF50F8}"/>
    <dgm:cxn modelId="{FE993567-D9F2-4FCE-9B1E-B414249EC976}" srcId="{DE9C211C-3C30-498F-99B0-95B9B7FF1230}" destId="{397A6AAB-E156-435C-97A6-72904CA4F6AD}" srcOrd="2" destOrd="0" parTransId="{126453D6-3CC4-4F57-A039-477274EF1DA0}" sibTransId="{DD052745-EBDE-4910-B6B6-724DB6DE316F}"/>
    <dgm:cxn modelId="{3202D8A5-210D-4696-A922-8946EED1224B}" srcId="{DE9C211C-3C30-498F-99B0-95B9B7FF1230}" destId="{18191036-B833-456E-84FF-1E14942636E8}" srcOrd="4" destOrd="0" parTransId="{2EAED444-4F9D-4645-B4EB-8EB95D9E8493}" sibTransId="{B0245B00-63CE-473F-AA64-614219B9E4DA}"/>
    <dgm:cxn modelId="{FB7829AD-7393-4C63-8033-709F62F53952}" type="presOf" srcId="{92C9FCE0-C4E6-4461-8499-880027ACB734}" destId="{F8142ADA-AAED-4215-9AD7-8652EA07C871}" srcOrd="0" destOrd="0" presId="urn:microsoft.com/office/officeart/2005/8/layout/arrow2"/>
    <dgm:cxn modelId="{474D7BC3-BDA0-4085-97EA-56EC9A2F6A73}" type="presOf" srcId="{47475E06-7EAB-47F2-BF16-AAA90FA78484}" destId="{E4DEB6BA-30B5-4066-B439-DE120DCEB8EB}" srcOrd="0" destOrd="0" presId="urn:microsoft.com/office/officeart/2005/8/layout/arrow2"/>
    <dgm:cxn modelId="{842B05DC-ADB3-4567-BE28-96B383B77452}" srcId="{DE9C211C-3C30-498F-99B0-95B9B7FF1230}" destId="{18BDF30F-E5D6-4C62-8872-7FE821CBD17E}" srcOrd="3" destOrd="0" parTransId="{B1083358-9F9E-4EF1-A297-1736E809FB63}" sibTransId="{D82A598A-5395-44D3-B438-28310A804C5A}"/>
    <dgm:cxn modelId="{B5531DB3-F7F2-4F98-96F2-9630B7ECC3FB}" type="presParOf" srcId="{E5418C63-859D-4125-ADAC-1976607B0E73}" destId="{CB06870B-B91B-4BCB-9B19-E5DA7CA240D7}" srcOrd="0" destOrd="0" presId="urn:microsoft.com/office/officeart/2005/8/layout/arrow2"/>
    <dgm:cxn modelId="{0790C6F5-9AB1-493E-A772-562F642331D9}" type="presParOf" srcId="{E5418C63-859D-4125-ADAC-1976607B0E73}" destId="{FE2A4BCA-FE29-480C-A4E7-14E8FCEEF2A9}" srcOrd="1" destOrd="0" presId="urn:microsoft.com/office/officeart/2005/8/layout/arrow2"/>
    <dgm:cxn modelId="{48E0DD6E-0512-4BBA-B90A-0056A71F4EB9}" type="presParOf" srcId="{FE2A4BCA-FE29-480C-A4E7-14E8FCEEF2A9}" destId="{03CB6234-DD9F-40DF-A819-9124DF514A40}" srcOrd="0" destOrd="0" presId="urn:microsoft.com/office/officeart/2005/8/layout/arrow2"/>
    <dgm:cxn modelId="{1CD2F00C-E2E3-4627-9F7D-3D7DC32E8024}" type="presParOf" srcId="{FE2A4BCA-FE29-480C-A4E7-14E8FCEEF2A9}" destId="{F8142ADA-AAED-4215-9AD7-8652EA07C871}" srcOrd="1" destOrd="0" presId="urn:microsoft.com/office/officeart/2005/8/layout/arrow2"/>
    <dgm:cxn modelId="{AC6711A8-7FCE-4C68-9DBA-BD36E168F153}" type="presParOf" srcId="{FE2A4BCA-FE29-480C-A4E7-14E8FCEEF2A9}" destId="{785FA018-5822-4FDA-8E6C-0BD0A9694AB8}" srcOrd="2" destOrd="0" presId="urn:microsoft.com/office/officeart/2005/8/layout/arrow2"/>
    <dgm:cxn modelId="{5FDCDA48-EEA3-47CC-9058-80A2680501E7}" type="presParOf" srcId="{FE2A4BCA-FE29-480C-A4E7-14E8FCEEF2A9}" destId="{E4DEB6BA-30B5-4066-B439-DE120DCEB8EB}" srcOrd="3" destOrd="0" presId="urn:microsoft.com/office/officeart/2005/8/layout/arrow2"/>
    <dgm:cxn modelId="{492B67B1-5A99-4796-A0B3-443BFD1EAF4E}" type="presParOf" srcId="{FE2A4BCA-FE29-480C-A4E7-14E8FCEEF2A9}" destId="{1E988E66-3B26-4C65-9DE8-4343904D8C48}" srcOrd="4" destOrd="0" presId="urn:microsoft.com/office/officeart/2005/8/layout/arrow2"/>
    <dgm:cxn modelId="{E6BBD8AC-00D2-41F3-9B2E-D445EBD85A23}" type="presParOf" srcId="{FE2A4BCA-FE29-480C-A4E7-14E8FCEEF2A9}" destId="{418669D0-8645-4CC3-A6E2-7EE846994B76}" srcOrd="5" destOrd="0" presId="urn:microsoft.com/office/officeart/2005/8/layout/arrow2"/>
    <dgm:cxn modelId="{A0CB6486-F067-4B10-87ED-E2D9D5A25A29}" type="presParOf" srcId="{FE2A4BCA-FE29-480C-A4E7-14E8FCEEF2A9}" destId="{C306DA98-1F44-4A35-AC2C-71F6BC5419FC}" srcOrd="6" destOrd="0" presId="urn:microsoft.com/office/officeart/2005/8/layout/arrow2"/>
    <dgm:cxn modelId="{95B53405-8599-4DBB-8F3B-8CCFBFE937AE}" type="presParOf" srcId="{FE2A4BCA-FE29-480C-A4E7-14E8FCEEF2A9}" destId="{F6B55DAD-79EB-4399-8CC7-86BCD51D0CA0}" srcOrd="7" destOrd="0" presId="urn:microsoft.com/office/officeart/2005/8/layout/arrow2"/>
    <dgm:cxn modelId="{9D7CDD99-7B09-463E-A00B-62D79AE8369A}" type="presParOf" srcId="{FE2A4BCA-FE29-480C-A4E7-14E8FCEEF2A9}" destId="{08BA12C2-057E-4296-A5EB-6627A52071C0}" srcOrd="8" destOrd="0" presId="urn:microsoft.com/office/officeart/2005/8/layout/arrow2"/>
    <dgm:cxn modelId="{22A975AA-0BF5-47D8-A9A9-340B2C75FD83}" type="presParOf" srcId="{FE2A4BCA-FE29-480C-A4E7-14E8FCEEF2A9}" destId="{8D21F2CA-2140-4281-8648-85CA0566DEBE}" srcOrd="9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E976F87-A1FA-46DA-A276-13F5DEC95D66}" type="doc">
      <dgm:prSet loTypeId="urn:microsoft.com/office/officeart/2005/8/layout/pyramid2" loCatId="list" qsTypeId="urn:microsoft.com/office/officeart/2005/8/quickstyle/simple1" qsCatId="simple" csTypeId="urn:microsoft.com/office/officeart/2005/8/colors/accent6_5" csCatId="accent6" phldr="1"/>
      <dgm:spPr/>
      <dgm:t>
        <a:bodyPr/>
        <a:lstStyle/>
        <a:p>
          <a:endParaRPr lang="en-IN"/>
        </a:p>
      </dgm:t>
    </dgm:pt>
    <dgm:pt modelId="{0EF97BA7-6CF2-43F6-B097-E4529FBE0933}">
      <dgm:prSet phldrT="[Text]"/>
      <dgm:spPr/>
      <dgm:t>
        <a:bodyPr/>
        <a:lstStyle/>
        <a:p>
          <a:pPr>
            <a:buFont typeface="+mj-lt"/>
            <a:buAutoNum type="arabicPeriod"/>
          </a:pPr>
          <a:r>
            <a:rPr lang="en-US" b="1" i="0" dirty="0">
              <a:effectLst/>
              <a:latin typeface="Söhne"/>
            </a:rPr>
            <a:t>Interdisciplinary Collaboration Skills:</a:t>
          </a:r>
          <a:r>
            <a:rPr lang="en-US" b="0" i="0" dirty="0">
              <a:effectLst/>
              <a:latin typeface="Söhne"/>
            </a:rPr>
            <a:t> Collaboration skills to work effectively across disciplines.</a:t>
          </a:r>
          <a:endParaRPr lang="en-IN" dirty="0"/>
        </a:p>
      </dgm:t>
    </dgm:pt>
    <dgm:pt modelId="{2D749ACA-E329-4354-BFE7-85C2EC02F41E}" type="parTrans" cxnId="{06BDD675-3CD9-426B-829E-99CC2A0042AF}">
      <dgm:prSet/>
      <dgm:spPr/>
      <dgm:t>
        <a:bodyPr/>
        <a:lstStyle/>
        <a:p>
          <a:endParaRPr lang="en-IN"/>
        </a:p>
      </dgm:t>
    </dgm:pt>
    <dgm:pt modelId="{31A9D733-E603-4526-9F60-4A2637A75BEF}" type="sibTrans" cxnId="{06BDD675-3CD9-426B-829E-99CC2A0042AF}">
      <dgm:prSet/>
      <dgm:spPr/>
      <dgm:t>
        <a:bodyPr/>
        <a:lstStyle/>
        <a:p>
          <a:endParaRPr lang="en-IN"/>
        </a:p>
      </dgm:t>
    </dgm:pt>
    <dgm:pt modelId="{665577D3-FFE4-4E2B-8A75-4535E9F21E2A}">
      <dgm:prSet/>
      <dgm:spPr/>
      <dgm:t>
        <a:bodyPr/>
        <a:lstStyle/>
        <a:p>
          <a:r>
            <a:rPr lang="en-US" b="1" i="0" dirty="0">
              <a:effectLst/>
              <a:latin typeface="Söhne"/>
            </a:rPr>
            <a:t>Leadership Skills: </a:t>
          </a:r>
          <a:r>
            <a:rPr lang="en-US" b="0" i="0" dirty="0">
              <a:effectLst/>
              <a:latin typeface="Söhne"/>
            </a:rPr>
            <a:t>Essential to guide the integrated services body.</a:t>
          </a:r>
          <a:endParaRPr lang="en-IN" b="0" i="0" dirty="0">
            <a:effectLst/>
            <a:latin typeface="Söhne"/>
          </a:endParaRPr>
        </a:p>
      </dgm:t>
    </dgm:pt>
    <dgm:pt modelId="{6403F8F1-8187-4733-AF9E-34B07C5FCDFB}" type="parTrans" cxnId="{2FEB3CC2-4E6E-49EF-8ED5-32649D73EE09}">
      <dgm:prSet/>
      <dgm:spPr/>
      <dgm:t>
        <a:bodyPr/>
        <a:lstStyle/>
        <a:p>
          <a:endParaRPr lang="en-IN"/>
        </a:p>
      </dgm:t>
    </dgm:pt>
    <dgm:pt modelId="{7B35A9D4-9EDD-4653-B80C-B3139F52CA48}" type="sibTrans" cxnId="{2FEB3CC2-4E6E-49EF-8ED5-32649D73EE09}">
      <dgm:prSet/>
      <dgm:spPr/>
      <dgm:t>
        <a:bodyPr/>
        <a:lstStyle/>
        <a:p>
          <a:endParaRPr lang="en-IN"/>
        </a:p>
      </dgm:t>
    </dgm:pt>
    <dgm:pt modelId="{F220B3D5-D183-4E20-8A20-9718BBE930A1}">
      <dgm:prSet/>
      <dgm:spPr/>
      <dgm:t>
        <a:bodyPr/>
        <a:lstStyle/>
        <a:p>
          <a:r>
            <a:rPr lang="en-US" b="1" i="0" dirty="0">
              <a:effectLst/>
              <a:latin typeface="Söhne"/>
            </a:rPr>
            <a:t>Data Analysis Skills: </a:t>
          </a:r>
          <a:r>
            <a:rPr lang="en-US" b="0" i="0" dirty="0">
              <a:effectLst/>
              <a:latin typeface="Söhne"/>
            </a:rPr>
            <a:t>For continuous improvement and decision-making.</a:t>
          </a:r>
          <a:endParaRPr lang="en-IN" b="0" i="0" dirty="0">
            <a:effectLst/>
            <a:latin typeface="Söhne"/>
          </a:endParaRPr>
        </a:p>
      </dgm:t>
    </dgm:pt>
    <dgm:pt modelId="{5F120FFF-B22B-43CA-A3F9-FC63CB4272A5}" type="parTrans" cxnId="{ACFD5016-988A-4493-ACF6-E2424B810B25}">
      <dgm:prSet/>
      <dgm:spPr/>
      <dgm:t>
        <a:bodyPr/>
        <a:lstStyle/>
        <a:p>
          <a:endParaRPr lang="en-IN"/>
        </a:p>
      </dgm:t>
    </dgm:pt>
    <dgm:pt modelId="{CE4B077B-43E4-42F6-AA60-01C632DE80E9}" type="sibTrans" cxnId="{ACFD5016-988A-4493-ACF6-E2424B810B25}">
      <dgm:prSet/>
      <dgm:spPr/>
      <dgm:t>
        <a:bodyPr/>
        <a:lstStyle/>
        <a:p>
          <a:endParaRPr lang="en-IN"/>
        </a:p>
      </dgm:t>
    </dgm:pt>
    <dgm:pt modelId="{CDF2F61E-9C16-4CFD-8E25-527BB6D3D82E}">
      <dgm:prSet/>
      <dgm:spPr/>
      <dgm:t>
        <a:bodyPr/>
        <a:lstStyle/>
        <a:p>
          <a:r>
            <a:rPr lang="en-US" b="1" i="0" dirty="0">
              <a:effectLst/>
              <a:latin typeface="Söhne"/>
            </a:rPr>
            <a:t>Adaptability: </a:t>
          </a:r>
          <a:r>
            <a:rPr lang="en-US" b="0" i="0" dirty="0">
              <a:effectLst/>
              <a:latin typeface="Söhne"/>
            </a:rPr>
            <a:t>Adapt to new policies, technologies, and best practices.</a:t>
          </a:r>
          <a:endParaRPr lang="en-IN" b="0" i="0" dirty="0">
            <a:effectLst/>
            <a:latin typeface="Söhne"/>
          </a:endParaRPr>
        </a:p>
      </dgm:t>
    </dgm:pt>
    <dgm:pt modelId="{A083524A-4934-435A-B042-99E4A8C29838}" type="parTrans" cxnId="{530C04E3-B73D-4014-944B-0C6DF2588917}">
      <dgm:prSet/>
      <dgm:spPr/>
      <dgm:t>
        <a:bodyPr/>
        <a:lstStyle/>
        <a:p>
          <a:endParaRPr lang="en-IN"/>
        </a:p>
      </dgm:t>
    </dgm:pt>
    <dgm:pt modelId="{05374165-AC44-4DF7-A707-CFA99CFD7659}" type="sibTrans" cxnId="{530C04E3-B73D-4014-944B-0C6DF2588917}">
      <dgm:prSet/>
      <dgm:spPr/>
      <dgm:t>
        <a:bodyPr/>
        <a:lstStyle/>
        <a:p>
          <a:endParaRPr lang="en-IN"/>
        </a:p>
      </dgm:t>
    </dgm:pt>
    <dgm:pt modelId="{A7815A3B-0C42-4885-9233-5CF0E5409827}">
      <dgm:prSet/>
      <dgm:spPr/>
      <dgm:t>
        <a:bodyPr/>
        <a:lstStyle/>
        <a:p>
          <a:r>
            <a:rPr lang="en-US" b="1" i="0" dirty="0">
              <a:effectLst/>
              <a:latin typeface="Söhne"/>
            </a:rPr>
            <a:t>Advocacy Skills: </a:t>
          </a:r>
          <a:r>
            <a:rPr lang="en-US" b="0" i="0" dirty="0">
              <a:effectLst/>
              <a:latin typeface="Söhne"/>
            </a:rPr>
            <a:t>Represent the needs of individuals with special needs at local and national levels.</a:t>
          </a:r>
          <a:endParaRPr lang="en-IN" b="0" i="0" dirty="0">
            <a:effectLst/>
            <a:latin typeface="Söhne"/>
          </a:endParaRPr>
        </a:p>
      </dgm:t>
    </dgm:pt>
    <dgm:pt modelId="{02EF4AFE-28C0-41F4-B1F9-EACB04A601FD}" type="parTrans" cxnId="{C431F7EA-B4A1-49C7-A97B-D8F12BB2D6D5}">
      <dgm:prSet/>
      <dgm:spPr/>
      <dgm:t>
        <a:bodyPr/>
        <a:lstStyle/>
        <a:p>
          <a:endParaRPr lang="en-IN"/>
        </a:p>
      </dgm:t>
    </dgm:pt>
    <dgm:pt modelId="{7495CAE7-A08D-42E3-BBF4-F1E5A6481F24}" type="sibTrans" cxnId="{C431F7EA-B4A1-49C7-A97B-D8F12BB2D6D5}">
      <dgm:prSet/>
      <dgm:spPr/>
      <dgm:t>
        <a:bodyPr/>
        <a:lstStyle/>
        <a:p>
          <a:endParaRPr lang="en-IN"/>
        </a:p>
      </dgm:t>
    </dgm:pt>
    <dgm:pt modelId="{796B13FD-B264-4B7A-B529-82EF94DE47EB}">
      <dgm:prSet/>
      <dgm:spPr/>
      <dgm:t>
        <a:bodyPr/>
        <a:lstStyle/>
        <a:p>
          <a:r>
            <a:rPr lang="en-US" b="1" i="0" dirty="0">
              <a:effectLst/>
              <a:latin typeface="Söhne"/>
            </a:rPr>
            <a:t>Financial Management Skills: </a:t>
          </a:r>
          <a:r>
            <a:rPr lang="en-US" b="0" i="0" dirty="0">
              <a:effectLst/>
              <a:latin typeface="Söhne"/>
            </a:rPr>
            <a:t>Skills in budgeting and resource allocation for financial sustainability.</a:t>
          </a:r>
          <a:endParaRPr lang="en-IN" b="0" i="0" dirty="0">
            <a:effectLst/>
            <a:latin typeface="Söhne"/>
          </a:endParaRPr>
        </a:p>
      </dgm:t>
    </dgm:pt>
    <dgm:pt modelId="{76E45016-346C-44A5-AFF1-FBD74415A7BA}" type="parTrans" cxnId="{F2C4B82C-ABC0-4ACD-95A5-EA6E6DB8E8F3}">
      <dgm:prSet/>
      <dgm:spPr/>
      <dgm:t>
        <a:bodyPr/>
        <a:lstStyle/>
        <a:p>
          <a:endParaRPr lang="en-IN"/>
        </a:p>
      </dgm:t>
    </dgm:pt>
    <dgm:pt modelId="{BC34C41B-42C6-499C-9E28-BC9463BCA4C6}" type="sibTrans" cxnId="{F2C4B82C-ABC0-4ACD-95A5-EA6E6DB8E8F3}">
      <dgm:prSet/>
      <dgm:spPr/>
      <dgm:t>
        <a:bodyPr/>
        <a:lstStyle/>
        <a:p>
          <a:endParaRPr lang="en-IN"/>
        </a:p>
      </dgm:t>
    </dgm:pt>
    <dgm:pt modelId="{F9147E8F-4BF5-4412-8735-430A726BC300}" type="pres">
      <dgm:prSet presAssocID="{DE976F87-A1FA-46DA-A276-13F5DEC95D66}" presName="compositeShape" presStyleCnt="0">
        <dgm:presLayoutVars>
          <dgm:dir/>
          <dgm:resizeHandles/>
        </dgm:presLayoutVars>
      </dgm:prSet>
      <dgm:spPr/>
    </dgm:pt>
    <dgm:pt modelId="{F1C35A1F-FCBA-4348-90C7-E506FE8EC227}" type="pres">
      <dgm:prSet presAssocID="{DE976F87-A1FA-46DA-A276-13F5DEC95D66}" presName="pyramid" presStyleLbl="node1" presStyleIdx="0" presStyleCnt="1"/>
      <dgm:spPr/>
    </dgm:pt>
    <dgm:pt modelId="{3EA0BAEE-CBCF-44F5-B20B-0A2A82E9A6C4}" type="pres">
      <dgm:prSet presAssocID="{DE976F87-A1FA-46DA-A276-13F5DEC95D66}" presName="theList" presStyleCnt="0"/>
      <dgm:spPr/>
    </dgm:pt>
    <dgm:pt modelId="{67BAF8AF-EF0E-4D70-9FB7-B43E63E383DE}" type="pres">
      <dgm:prSet presAssocID="{0EF97BA7-6CF2-43F6-B097-E4529FBE0933}" presName="aNode" presStyleLbl="fgAcc1" presStyleIdx="0" presStyleCnt="6">
        <dgm:presLayoutVars>
          <dgm:bulletEnabled val="1"/>
        </dgm:presLayoutVars>
      </dgm:prSet>
      <dgm:spPr/>
    </dgm:pt>
    <dgm:pt modelId="{5079E27F-8569-4BF7-8153-27524A95D76D}" type="pres">
      <dgm:prSet presAssocID="{0EF97BA7-6CF2-43F6-B097-E4529FBE0933}" presName="aSpace" presStyleCnt="0"/>
      <dgm:spPr/>
    </dgm:pt>
    <dgm:pt modelId="{568B33D8-7450-4BDE-85E1-059CF29CC8A7}" type="pres">
      <dgm:prSet presAssocID="{665577D3-FFE4-4E2B-8A75-4535E9F21E2A}" presName="aNode" presStyleLbl="fgAcc1" presStyleIdx="1" presStyleCnt="6">
        <dgm:presLayoutVars>
          <dgm:bulletEnabled val="1"/>
        </dgm:presLayoutVars>
      </dgm:prSet>
      <dgm:spPr/>
    </dgm:pt>
    <dgm:pt modelId="{A4CD2FFD-D3DF-48BB-92C8-5DF93EE545F9}" type="pres">
      <dgm:prSet presAssocID="{665577D3-FFE4-4E2B-8A75-4535E9F21E2A}" presName="aSpace" presStyleCnt="0"/>
      <dgm:spPr/>
    </dgm:pt>
    <dgm:pt modelId="{783EE859-A05D-4735-B49D-7370309F8A08}" type="pres">
      <dgm:prSet presAssocID="{F220B3D5-D183-4E20-8A20-9718BBE930A1}" presName="aNode" presStyleLbl="fgAcc1" presStyleIdx="2" presStyleCnt="6">
        <dgm:presLayoutVars>
          <dgm:bulletEnabled val="1"/>
        </dgm:presLayoutVars>
      </dgm:prSet>
      <dgm:spPr/>
    </dgm:pt>
    <dgm:pt modelId="{E1F1E208-4E6C-46F8-9654-26083CEA7B1D}" type="pres">
      <dgm:prSet presAssocID="{F220B3D5-D183-4E20-8A20-9718BBE930A1}" presName="aSpace" presStyleCnt="0"/>
      <dgm:spPr/>
    </dgm:pt>
    <dgm:pt modelId="{04C08B6B-CB1F-41AC-8FD1-655EE66F48A5}" type="pres">
      <dgm:prSet presAssocID="{CDF2F61E-9C16-4CFD-8E25-527BB6D3D82E}" presName="aNode" presStyleLbl="fgAcc1" presStyleIdx="3" presStyleCnt="6">
        <dgm:presLayoutVars>
          <dgm:bulletEnabled val="1"/>
        </dgm:presLayoutVars>
      </dgm:prSet>
      <dgm:spPr/>
    </dgm:pt>
    <dgm:pt modelId="{94B581A9-EC1F-4D7C-B145-B69DBAD4065E}" type="pres">
      <dgm:prSet presAssocID="{CDF2F61E-9C16-4CFD-8E25-527BB6D3D82E}" presName="aSpace" presStyleCnt="0"/>
      <dgm:spPr/>
    </dgm:pt>
    <dgm:pt modelId="{7B1D87DA-AAF0-424A-8532-C5C1056F4BAE}" type="pres">
      <dgm:prSet presAssocID="{A7815A3B-0C42-4885-9233-5CF0E5409827}" presName="aNode" presStyleLbl="fgAcc1" presStyleIdx="4" presStyleCnt="6">
        <dgm:presLayoutVars>
          <dgm:bulletEnabled val="1"/>
        </dgm:presLayoutVars>
      </dgm:prSet>
      <dgm:spPr/>
    </dgm:pt>
    <dgm:pt modelId="{60B557FE-252B-4BC6-A12F-0380309783FF}" type="pres">
      <dgm:prSet presAssocID="{A7815A3B-0C42-4885-9233-5CF0E5409827}" presName="aSpace" presStyleCnt="0"/>
      <dgm:spPr/>
    </dgm:pt>
    <dgm:pt modelId="{28EE2F05-EC17-4447-8F5C-217EF3B27FDA}" type="pres">
      <dgm:prSet presAssocID="{796B13FD-B264-4B7A-B529-82EF94DE47EB}" presName="aNode" presStyleLbl="fgAcc1" presStyleIdx="5" presStyleCnt="6">
        <dgm:presLayoutVars>
          <dgm:bulletEnabled val="1"/>
        </dgm:presLayoutVars>
      </dgm:prSet>
      <dgm:spPr/>
    </dgm:pt>
    <dgm:pt modelId="{52A46E8A-4ED8-4E3E-959A-788F458329F5}" type="pres">
      <dgm:prSet presAssocID="{796B13FD-B264-4B7A-B529-82EF94DE47EB}" presName="aSpace" presStyleCnt="0"/>
      <dgm:spPr/>
    </dgm:pt>
  </dgm:ptLst>
  <dgm:cxnLst>
    <dgm:cxn modelId="{8CE98504-C5FB-42B2-A8DF-B8DB101D1031}" type="presOf" srcId="{DE976F87-A1FA-46DA-A276-13F5DEC95D66}" destId="{F9147E8F-4BF5-4412-8735-430A726BC300}" srcOrd="0" destOrd="0" presId="urn:microsoft.com/office/officeart/2005/8/layout/pyramid2"/>
    <dgm:cxn modelId="{2A27B70F-F682-449E-89BD-9B74DCAB9493}" type="presOf" srcId="{796B13FD-B264-4B7A-B529-82EF94DE47EB}" destId="{28EE2F05-EC17-4447-8F5C-217EF3B27FDA}" srcOrd="0" destOrd="0" presId="urn:microsoft.com/office/officeart/2005/8/layout/pyramid2"/>
    <dgm:cxn modelId="{ACFD5016-988A-4493-ACF6-E2424B810B25}" srcId="{DE976F87-A1FA-46DA-A276-13F5DEC95D66}" destId="{F220B3D5-D183-4E20-8A20-9718BBE930A1}" srcOrd="2" destOrd="0" parTransId="{5F120FFF-B22B-43CA-A3F9-FC63CB4272A5}" sibTransId="{CE4B077B-43E4-42F6-AA60-01C632DE80E9}"/>
    <dgm:cxn modelId="{F2C4B82C-ABC0-4ACD-95A5-EA6E6DB8E8F3}" srcId="{DE976F87-A1FA-46DA-A276-13F5DEC95D66}" destId="{796B13FD-B264-4B7A-B529-82EF94DE47EB}" srcOrd="5" destOrd="0" parTransId="{76E45016-346C-44A5-AFF1-FBD74415A7BA}" sibTransId="{BC34C41B-42C6-499C-9E28-BC9463BCA4C6}"/>
    <dgm:cxn modelId="{2288A332-4A82-4683-9B35-77850A3B6D60}" type="presOf" srcId="{A7815A3B-0C42-4885-9233-5CF0E5409827}" destId="{7B1D87DA-AAF0-424A-8532-C5C1056F4BAE}" srcOrd="0" destOrd="0" presId="urn:microsoft.com/office/officeart/2005/8/layout/pyramid2"/>
    <dgm:cxn modelId="{513EE374-389D-4D60-81BF-E5B6EFF843DE}" type="presOf" srcId="{0EF97BA7-6CF2-43F6-B097-E4529FBE0933}" destId="{67BAF8AF-EF0E-4D70-9FB7-B43E63E383DE}" srcOrd="0" destOrd="0" presId="urn:microsoft.com/office/officeart/2005/8/layout/pyramid2"/>
    <dgm:cxn modelId="{06BDD675-3CD9-426B-829E-99CC2A0042AF}" srcId="{DE976F87-A1FA-46DA-A276-13F5DEC95D66}" destId="{0EF97BA7-6CF2-43F6-B097-E4529FBE0933}" srcOrd="0" destOrd="0" parTransId="{2D749ACA-E329-4354-BFE7-85C2EC02F41E}" sibTransId="{31A9D733-E603-4526-9F60-4A2637A75BEF}"/>
    <dgm:cxn modelId="{564840A0-1BA3-4538-A557-19815D0C37D5}" type="presOf" srcId="{F220B3D5-D183-4E20-8A20-9718BBE930A1}" destId="{783EE859-A05D-4735-B49D-7370309F8A08}" srcOrd="0" destOrd="0" presId="urn:microsoft.com/office/officeart/2005/8/layout/pyramid2"/>
    <dgm:cxn modelId="{CD0BE3A9-83FC-4655-83AB-7A2268B35201}" type="presOf" srcId="{CDF2F61E-9C16-4CFD-8E25-527BB6D3D82E}" destId="{04C08B6B-CB1F-41AC-8FD1-655EE66F48A5}" srcOrd="0" destOrd="0" presId="urn:microsoft.com/office/officeart/2005/8/layout/pyramid2"/>
    <dgm:cxn modelId="{B903F4B7-3D89-45EA-BB9B-3571F5595F9A}" type="presOf" srcId="{665577D3-FFE4-4E2B-8A75-4535E9F21E2A}" destId="{568B33D8-7450-4BDE-85E1-059CF29CC8A7}" srcOrd="0" destOrd="0" presId="urn:microsoft.com/office/officeart/2005/8/layout/pyramid2"/>
    <dgm:cxn modelId="{2FEB3CC2-4E6E-49EF-8ED5-32649D73EE09}" srcId="{DE976F87-A1FA-46DA-A276-13F5DEC95D66}" destId="{665577D3-FFE4-4E2B-8A75-4535E9F21E2A}" srcOrd="1" destOrd="0" parTransId="{6403F8F1-8187-4733-AF9E-34B07C5FCDFB}" sibTransId="{7B35A9D4-9EDD-4653-B80C-B3139F52CA48}"/>
    <dgm:cxn modelId="{530C04E3-B73D-4014-944B-0C6DF2588917}" srcId="{DE976F87-A1FA-46DA-A276-13F5DEC95D66}" destId="{CDF2F61E-9C16-4CFD-8E25-527BB6D3D82E}" srcOrd="3" destOrd="0" parTransId="{A083524A-4934-435A-B042-99E4A8C29838}" sibTransId="{05374165-AC44-4DF7-A707-CFA99CFD7659}"/>
    <dgm:cxn modelId="{C431F7EA-B4A1-49C7-A97B-D8F12BB2D6D5}" srcId="{DE976F87-A1FA-46DA-A276-13F5DEC95D66}" destId="{A7815A3B-0C42-4885-9233-5CF0E5409827}" srcOrd="4" destOrd="0" parTransId="{02EF4AFE-28C0-41F4-B1F9-EACB04A601FD}" sibTransId="{7495CAE7-A08D-42E3-BBF4-F1E5A6481F24}"/>
    <dgm:cxn modelId="{7495B906-6936-4BF6-8113-DDB9584F422A}" type="presParOf" srcId="{F9147E8F-4BF5-4412-8735-430A726BC300}" destId="{F1C35A1F-FCBA-4348-90C7-E506FE8EC227}" srcOrd="0" destOrd="0" presId="urn:microsoft.com/office/officeart/2005/8/layout/pyramid2"/>
    <dgm:cxn modelId="{23F4D856-4FDF-4206-92D7-9969C8756EE7}" type="presParOf" srcId="{F9147E8F-4BF5-4412-8735-430A726BC300}" destId="{3EA0BAEE-CBCF-44F5-B20B-0A2A82E9A6C4}" srcOrd="1" destOrd="0" presId="urn:microsoft.com/office/officeart/2005/8/layout/pyramid2"/>
    <dgm:cxn modelId="{AA10BFFE-98A6-4300-871A-B417255EC6E4}" type="presParOf" srcId="{3EA0BAEE-CBCF-44F5-B20B-0A2A82E9A6C4}" destId="{67BAF8AF-EF0E-4D70-9FB7-B43E63E383DE}" srcOrd="0" destOrd="0" presId="urn:microsoft.com/office/officeart/2005/8/layout/pyramid2"/>
    <dgm:cxn modelId="{9B42533A-895F-4EFB-815E-7A3CCEEAEB6D}" type="presParOf" srcId="{3EA0BAEE-CBCF-44F5-B20B-0A2A82E9A6C4}" destId="{5079E27F-8569-4BF7-8153-27524A95D76D}" srcOrd="1" destOrd="0" presId="urn:microsoft.com/office/officeart/2005/8/layout/pyramid2"/>
    <dgm:cxn modelId="{D16282B8-9E11-4287-969A-DCE9BD930DB4}" type="presParOf" srcId="{3EA0BAEE-CBCF-44F5-B20B-0A2A82E9A6C4}" destId="{568B33D8-7450-4BDE-85E1-059CF29CC8A7}" srcOrd="2" destOrd="0" presId="urn:microsoft.com/office/officeart/2005/8/layout/pyramid2"/>
    <dgm:cxn modelId="{72184E34-93AD-4FA7-BC96-6CD17EACBCCA}" type="presParOf" srcId="{3EA0BAEE-CBCF-44F5-B20B-0A2A82E9A6C4}" destId="{A4CD2FFD-D3DF-48BB-92C8-5DF93EE545F9}" srcOrd="3" destOrd="0" presId="urn:microsoft.com/office/officeart/2005/8/layout/pyramid2"/>
    <dgm:cxn modelId="{8BC78B86-A44C-443C-8E85-C96276BE5C31}" type="presParOf" srcId="{3EA0BAEE-CBCF-44F5-B20B-0A2A82E9A6C4}" destId="{783EE859-A05D-4735-B49D-7370309F8A08}" srcOrd="4" destOrd="0" presId="urn:microsoft.com/office/officeart/2005/8/layout/pyramid2"/>
    <dgm:cxn modelId="{0BC21E85-9F3C-424C-B810-E838D8EBA4FA}" type="presParOf" srcId="{3EA0BAEE-CBCF-44F5-B20B-0A2A82E9A6C4}" destId="{E1F1E208-4E6C-46F8-9654-26083CEA7B1D}" srcOrd="5" destOrd="0" presId="urn:microsoft.com/office/officeart/2005/8/layout/pyramid2"/>
    <dgm:cxn modelId="{5A86F9A0-EB64-44C8-9236-1B72736452D9}" type="presParOf" srcId="{3EA0BAEE-CBCF-44F5-B20B-0A2A82E9A6C4}" destId="{04C08B6B-CB1F-41AC-8FD1-655EE66F48A5}" srcOrd="6" destOrd="0" presId="urn:microsoft.com/office/officeart/2005/8/layout/pyramid2"/>
    <dgm:cxn modelId="{EB580D33-AB43-4421-8A5A-2EEB4476BF11}" type="presParOf" srcId="{3EA0BAEE-CBCF-44F5-B20B-0A2A82E9A6C4}" destId="{94B581A9-EC1F-4D7C-B145-B69DBAD4065E}" srcOrd="7" destOrd="0" presId="urn:microsoft.com/office/officeart/2005/8/layout/pyramid2"/>
    <dgm:cxn modelId="{CBF11FBC-43F5-4B6F-B18F-32D15D3014EC}" type="presParOf" srcId="{3EA0BAEE-CBCF-44F5-B20B-0A2A82E9A6C4}" destId="{7B1D87DA-AAF0-424A-8532-C5C1056F4BAE}" srcOrd="8" destOrd="0" presId="urn:microsoft.com/office/officeart/2005/8/layout/pyramid2"/>
    <dgm:cxn modelId="{E363E124-2738-468A-92EB-E86C3E76D089}" type="presParOf" srcId="{3EA0BAEE-CBCF-44F5-B20B-0A2A82E9A6C4}" destId="{60B557FE-252B-4BC6-A12F-0380309783FF}" srcOrd="9" destOrd="0" presId="urn:microsoft.com/office/officeart/2005/8/layout/pyramid2"/>
    <dgm:cxn modelId="{3BDD175C-AE5A-480B-B513-2E55388955C8}" type="presParOf" srcId="{3EA0BAEE-CBCF-44F5-B20B-0A2A82E9A6C4}" destId="{28EE2F05-EC17-4447-8F5C-217EF3B27FDA}" srcOrd="10" destOrd="0" presId="urn:microsoft.com/office/officeart/2005/8/layout/pyramid2"/>
    <dgm:cxn modelId="{F5DE00D8-54B4-435C-AD3E-054C6822EC0E}" type="presParOf" srcId="{3EA0BAEE-CBCF-44F5-B20B-0A2A82E9A6C4}" destId="{52A46E8A-4ED8-4E3E-959A-788F458329F5}" srcOrd="11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F2AAF8-E339-4BEA-9E70-2E1DFAC3D76A}">
      <dsp:nvSpPr>
        <dsp:cNvPr id="0" name=""/>
        <dsp:cNvSpPr/>
      </dsp:nvSpPr>
      <dsp:spPr>
        <a:xfrm>
          <a:off x="0" y="418216"/>
          <a:ext cx="12521424" cy="705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7AA097-EB36-4A05-84A9-70E042F51BD0}">
      <dsp:nvSpPr>
        <dsp:cNvPr id="0" name=""/>
        <dsp:cNvSpPr/>
      </dsp:nvSpPr>
      <dsp:spPr>
        <a:xfrm>
          <a:off x="626071" y="4936"/>
          <a:ext cx="8764996" cy="8265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1296" tIns="0" rIns="331296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100" kern="1200" dirty="0"/>
            <a:t>Fragmented care </a:t>
          </a:r>
          <a:r>
            <a:rPr lang="en-IN" sz="1400" kern="1200" dirty="0">
              <a:latin typeface="Agency FB" panose="020B0503020202020204" pitchFamily="34" charset="0"/>
            </a:rPr>
            <a:t>(</a:t>
          </a:r>
          <a:r>
            <a:rPr lang="en-US" sz="1400" kern="1200" dirty="0">
              <a:latin typeface="Agency FB" panose="020B0503020202020204" pitchFamily="34" charset="0"/>
            </a:rPr>
            <a:t>Winters et al., 2016)</a:t>
          </a:r>
          <a:endParaRPr lang="en-IN" sz="1400" kern="1200" dirty="0">
            <a:latin typeface="Agency FB" panose="020B0503020202020204" pitchFamily="34" charset="0"/>
          </a:endParaRPr>
        </a:p>
      </dsp:txBody>
      <dsp:txXfrm>
        <a:off x="666420" y="45285"/>
        <a:ext cx="8684298" cy="745862"/>
      </dsp:txXfrm>
    </dsp:sp>
    <dsp:sp modelId="{189322B7-28DD-43B9-B01C-9347052FA5AC}">
      <dsp:nvSpPr>
        <dsp:cNvPr id="0" name=""/>
        <dsp:cNvSpPr/>
      </dsp:nvSpPr>
      <dsp:spPr>
        <a:xfrm>
          <a:off x="0" y="1688296"/>
          <a:ext cx="12521424" cy="705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949FF4-EC6B-4A62-B0E5-89EE70A5EB94}">
      <dsp:nvSpPr>
        <dsp:cNvPr id="0" name=""/>
        <dsp:cNvSpPr/>
      </dsp:nvSpPr>
      <dsp:spPr>
        <a:xfrm>
          <a:off x="626071" y="1275016"/>
          <a:ext cx="8764996" cy="8265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1296" tIns="0" rIns="331296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100" kern="1200" dirty="0"/>
            <a:t>Conflicting treatment plans </a:t>
          </a:r>
          <a:r>
            <a:rPr lang="en-IN" sz="1400" kern="1200" dirty="0">
              <a:latin typeface="Agency FB" panose="020B0503020202020204" pitchFamily="34" charset="0"/>
            </a:rPr>
            <a:t>(</a:t>
          </a:r>
          <a:r>
            <a:rPr lang="en-US" sz="1400" kern="1200" dirty="0">
              <a:effectLst/>
              <a:latin typeface="Agency FB" panose="020B0503020202020204" pitchFamily="34" charset="0"/>
            </a:rPr>
            <a:t>Kong, X. </a:t>
          </a:r>
          <a:r>
            <a:rPr lang="en-US" sz="1400" i="1" kern="1200" dirty="0">
              <a:effectLst/>
              <a:latin typeface="Agency FB" panose="020B0503020202020204" pitchFamily="34" charset="0"/>
            </a:rPr>
            <a:t>et al., 2020)</a:t>
          </a:r>
          <a:endParaRPr lang="en-IN" sz="1400" kern="1200" dirty="0">
            <a:latin typeface="Agency FB" panose="020B0503020202020204" pitchFamily="34" charset="0"/>
          </a:endParaRPr>
        </a:p>
      </dsp:txBody>
      <dsp:txXfrm>
        <a:off x="666420" y="1315365"/>
        <a:ext cx="8684298" cy="745862"/>
      </dsp:txXfrm>
    </dsp:sp>
    <dsp:sp modelId="{0BFE350F-3B1C-4694-BCA5-34472EF0B1F2}">
      <dsp:nvSpPr>
        <dsp:cNvPr id="0" name=""/>
        <dsp:cNvSpPr/>
      </dsp:nvSpPr>
      <dsp:spPr>
        <a:xfrm>
          <a:off x="0" y="2958376"/>
          <a:ext cx="12521424" cy="705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75DC94-21EA-4BC7-9CE7-F24973146000}">
      <dsp:nvSpPr>
        <dsp:cNvPr id="0" name=""/>
        <dsp:cNvSpPr/>
      </dsp:nvSpPr>
      <dsp:spPr>
        <a:xfrm>
          <a:off x="626071" y="2545096"/>
          <a:ext cx="8764996" cy="8265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1296" tIns="0" rIns="331296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kern="1200" dirty="0"/>
            <a:t>Disconnect between medical systems and schools </a:t>
          </a:r>
          <a:r>
            <a:rPr lang="en-IN" sz="1400" kern="1200" dirty="0">
              <a:latin typeface="Agency FB" panose="020B0503020202020204" pitchFamily="34" charset="0"/>
            </a:rPr>
            <a:t>(</a:t>
          </a:r>
          <a:r>
            <a:rPr lang="en-US" sz="1400" kern="1200" dirty="0">
              <a:effectLst/>
              <a:latin typeface="Agency FB" panose="020B0503020202020204" pitchFamily="34" charset="0"/>
            </a:rPr>
            <a:t>Kong, X. </a:t>
          </a:r>
          <a:r>
            <a:rPr lang="en-US" sz="1400" i="1" kern="1200" dirty="0">
              <a:effectLst/>
              <a:latin typeface="Agency FB" panose="020B0503020202020204" pitchFamily="34" charset="0"/>
            </a:rPr>
            <a:t>et al., 2020)</a:t>
          </a:r>
          <a:endParaRPr lang="en-IN" sz="1400" kern="1200" dirty="0"/>
        </a:p>
      </dsp:txBody>
      <dsp:txXfrm>
        <a:off x="666420" y="2585445"/>
        <a:ext cx="8684298" cy="745862"/>
      </dsp:txXfrm>
    </dsp:sp>
    <dsp:sp modelId="{744F9661-2C07-4385-AB42-CA07A872D729}">
      <dsp:nvSpPr>
        <dsp:cNvPr id="0" name=""/>
        <dsp:cNvSpPr/>
      </dsp:nvSpPr>
      <dsp:spPr>
        <a:xfrm>
          <a:off x="0" y="4228456"/>
          <a:ext cx="12521424" cy="705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321E16-F1D4-4AEA-8BF8-8710DAF4C329}">
      <dsp:nvSpPr>
        <dsp:cNvPr id="0" name=""/>
        <dsp:cNvSpPr/>
      </dsp:nvSpPr>
      <dsp:spPr>
        <a:xfrm>
          <a:off x="626071" y="3815176"/>
          <a:ext cx="8764996" cy="8265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1296" tIns="0" rIns="331296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100" kern="1200" dirty="0"/>
            <a:t>Require a coordinated care approach</a:t>
          </a:r>
          <a:r>
            <a:rPr lang="en-IN" sz="1400" kern="1200" dirty="0">
              <a:latin typeface="Agency FB" panose="020B0503020202020204" pitchFamily="34" charset="0"/>
            </a:rPr>
            <a:t> (</a:t>
          </a:r>
          <a:r>
            <a:rPr lang="en-US" sz="1400" kern="1200" dirty="0">
              <a:latin typeface="Agency FB" panose="020B0503020202020204" pitchFamily="34" charset="0"/>
            </a:rPr>
            <a:t>Winters et al., 2016)</a:t>
          </a:r>
          <a:r>
            <a:rPr lang="en-IN" sz="2100" kern="1200" dirty="0"/>
            <a:t> </a:t>
          </a:r>
        </a:p>
      </dsp:txBody>
      <dsp:txXfrm>
        <a:off x="666420" y="3855525"/>
        <a:ext cx="8684298" cy="745862"/>
      </dsp:txXfrm>
    </dsp:sp>
    <dsp:sp modelId="{23576218-EB01-4F5D-838B-0CECE65445A9}">
      <dsp:nvSpPr>
        <dsp:cNvPr id="0" name=""/>
        <dsp:cNvSpPr/>
      </dsp:nvSpPr>
      <dsp:spPr>
        <a:xfrm>
          <a:off x="0" y="5498536"/>
          <a:ext cx="12521424" cy="705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7026E8-23D5-4330-9352-ADC94801970F}">
      <dsp:nvSpPr>
        <dsp:cNvPr id="0" name=""/>
        <dsp:cNvSpPr/>
      </dsp:nvSpPr>
      <dsp:spPr>
        <a:xfrm>
          <a:off x="626071" y="5085256"/>
          <a:ext cx="8764996" cy="8265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1296" tIns="0" rIns="331296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kern="1200" dirty="0"/>
            <a:t>Co-production of services will address gap in services </a:t>
          </a:r>
          <a:r>
            <a:rPr lang="en-IN" sz="1400" kern="1200" dirty="0">
              <a:latin typeface="Agency FB" panose="020B0503020202020204" pitchFamily="34" charset="0"/>
            </a:rPr>
            <a:t>(</a:t>
          </a:r>
          <a:r>
            <a:rPr lang="en-US" sz="1400" kern="1200" dirty="0">
              <a:effectLst/>
              <a:latin typeface="Agency FB" panose="020B0503020202020204" pitchFamily="34" charset="0"/>
            </a:rPr>
            <a:t>Kong, X. </a:t>
          </a:r>
          <a:r>
            <a:rPr lang="en-US" sz="1400" i="1" kern="1200" dirty="0">
              <a:effectLst/>
              <a:latin typeface="Agency FB" panose="020B0503020202020204" pitchFamily="34" charset="0"/>
            </a:rPr>
            <a:t>et al., 2020)</a:t>
          </a:r>
          <a:endParaRPr lang="en-IN" sz="1400" kern="1200" dirty="0"/>
        </a:p>
      </dsp:txBody>
      <dsp:txXfrm>
        <a:off x="666420" y="5125605"/>
        <a:ext cx="8684298" cy="7458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49D192-1AC2-432F-9507-EEFF6E02A63D}">
      <dsp:nvSpPr>
        <dsp:cNvPr id="0" name=""/>
        <dsp:cNvSpPr/>
      </dsp:nvSpPr>
      <dsp:spPr>
        <a:xfrm>
          <a:off x="995367" y="0"/>
          <a:ext cx="8123091" cy="8123091"/>
        </a:xfrm>
        <a:prstGeom prst="triangl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62DC63-4B14-4E49-8467-F836BA6BE08A}">
      <dsp:nvSpPr>
        <dsp:cNvPr id="0" name=""/>
        <dsp:cNvSpPr/>
      </dsp:nvSpPr>
      <dsp:spPr>
        <a:xfrm>
          <a:off x="5056912" y="816672"/>
          <a:ext cx="5280009" cy="96144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just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700" kern="1200" dirty="0"/>
            <a:t>Continuous needs assessment every two years to evaluate the needs of parents and SEND individuals </a:t>
          </a:r>
          <a:r>
            <a:rPr lang="en-IN" sz="1700" kern="1200" dirty="0">
              <a:latin typeface="Arial" panose="020B0604020202020204" pitchFamily="34" charset="0"/>
              <a:cs typeface="Arial" panose="020B0604020202020204" pitchFamily="34" charset="0"/>
            </a:rPr>
            <a:t>(Peacock and Lin, 2012)</a:t>
          </a:r>
        </a:p>
      </dsp:txBody>
      <dsp:txXfrm>
        <a:off x="5103846" y="863606"/>
        <a:ext cx="5186141" cy="867575"/>
      </dsp:txXfrm>
    </dsp:sp>
    <dsp:sp modelId="{62FEF835-107B-49ED-A512-0DF131A92F73}">
      <dsp:nvSpPr>
        <dsp:cNvPr id="0" name=""/>
        <dsp:cNvSpPr/>
      </dsp:nvSpPr>
      <dsp:spPr>
        <a:xfrm>
          <a:off x="5056912" y="1898296"/>
          <a:ext cx="5280009" cy="96144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just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700" kern="1200" dirty="0"/>
            <a:t>Increased stakeholder engagement for better implementation and integration of services </a:t>
          </a:r>
          <a:r>
            <a:rPr lang="en-IN" sz="1700" kern="1200" dirty="0">
              <a:latin typeface="Arial" panose="020B0604020202020204" pitchFamily="34" charset="0"/>
              <a:cs typeface="Arial" panose="020B0604020202020204" pitchFamily="34" charset="0"/>
            </a:rPr>
            <a:t>(Kong et al., 2020)</a:t>
          </a:r>
        </a:p>
      </dsp:txBody>
      <dsp:txXfrm>
        <a:off x="5103846" y="1945230"/>
        <a:ext cx="5186141" cy="867575"/>
      </dsp:txXfrm>
    </dsp:sp>
    <dsp:sp modelId="{DABEAE62-DFEC-4C00-A2A2-176E30A91805}">
      <dsp:nvSpPr>
        <dsp:cNvPr id="0" name=""/>
        <dsp:cNvSpPr/>
      </dsp:nvSpPr>
      <dsp:spPr>
        <a:xfrm>
          <a:off x="5056912" y="2979921"/>
          <a:ext cx="5280009" cy="96144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just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700" kern="1200" dirty="0"/>
            <a:t>Flexibility in service integration </a:t>
          </a:r>
          <a:r>
            <a:rPr lang="en-IN" sz="1700" kern="1200" dirty="0">
              <a:latin typeface="Arial" panose="020B0604020202020204" pitchFamily="34" charset="0"/>
              <a:cs typeface="Arial" panose="020B0604020202020204" pitchFamily="34" charset="0"/>
            </a:rPr>
            <a:t>(Peacock and Lin, 2012)</a:t>
          </a:r>
        </a:p>
      </dsp:txBody>
      <dsp:txXfrm>
        <a:off x="5103846" y="3026855"/>
        <a:ext cx="5186141" cy="867575"/>
      </dsp:txXfrm>
    </dsp:sp>
    <dsp:sp modelId="{BDC4E6DB-9EBC-463A-885A-8CC2D6888624}">
      <dsp:nvSpPr>
        <dsp:cNvPr id="0" name=""/>
        <dsp:cNvSpPr/>
      </dsp:nvSpPr>
      <dsp:spPr>
        <a:xfrm>
          <a:off x="5056912" y="4061545"/>
          <a:ext cx="5280009" cy="96144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just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700" kern="1200" dirty="0"/>
            <a:t>Seeking alternate financial aid like grants </a:t>
          </a:r>
          <a:r>
            <a:rPr lang="en-IN" sz="1700" kern="1200" dirty="0">
              <a:latin typeface="Arial" panose="020B0604020202020204" pitchFamily="34" charset="0"/>
              <a:cs typeface="Arial" panose="020B0604020202020204" pitchFamily="34" charset="0"/>
            </a:rPr>
            <a:t>(Peacock and Lin, 2012)</a:t>
          </a:r>
        </a:p>
      </dsp:txBody>
      <dsp:txXfrm>
        <a:off x="5103846" y="4108479"/>
        <a:ext cx="5186141" cy="867575"/>
      </dsp:txXfrm>
    </dsp:sp>
    <dsp:sp modelId="{B5A4CAC7-33C7-4FB8-8B29-4C46A74D605C}">
      <dsp:nvSpPr>
        <dsp:cNvPr id="0" name=""/>
        <dsp:cNvSpPr/>
      </dsp:nvSpPr>
      <dsp:spPr>
        <a:xfrm>
          <a:off x="5056912" y="5143169"/>
          <a:ext cx="5280009" cy="96144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just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700" kern="1200" dirty="0"/>
            <a:t>Collaboration with research institutes for developing better evaluation tools and frameworks </a:t>
          </a:r>
          <a:r>
            <a:rPr lang="en-IN" sz="1700" kern="1200" dirty="0">
              <a:latin typeface="Arial" panose="020B0604020202020204" pitchFamily="34" charset="0"/>
              <a:cs typeface="Arial" panose="020B0604020202020204" pitchFamily="34" charset="0"/>
            </a:rPr>
            <a:t>(Kong et al., 2020)</a:t>
          </a:r>
        </a:p>
      </dsp:txBody>
      <dsp:txXfrm>
        <a:off x="5103846" y="5190103"/>
        <a:ext cx="5186141" cy="867575"/>
      </dsp:txXfrm>
    </dsp:sp>
    <dsp:sp modelId="{07706867-A100-4A2E-983A-2425DA8AB329}">
      <dsp:nvSpPr>
        <dsp:cNvPr id="0" name=""/>
        <dsp:cNvSpPr/>
      </dsp:nvSpPr>
      <dsp:spPr>
        <a:xfrm>
          <a:off x="5056912" y="6224794"/>
          <a:ext cx="5280009" cy="96144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just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IN" sz="1700" kern="1200" dirty="0"/>
            <a:t>Increased partnership with local businesses for capacity building </a:t>
          </a:r>
          <a:r>
            <a:rPr lang="en-IN" sz="17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US" sz="1700" kern="1200" dirty="0">
              <a:effectLst/>
              <a:latin typeface="Arial" panose="020B0604020202020204" pitchFamily="34" charset="0"/>
              <a:cs typeface="Arial" panose="020B0604020202020204" pitchFamily="34" charset="0"/>
            </a:rPr>
            <a:t>Kennedy et al., 2016)</a:t>
          </a:r>
          <a:endParaRPr lang="en-IN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03846" y="6271728"/>
        <a:ext cx="5186141" cy="8675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0F259F-3F6A-41B2-B2A3-9B487BCDF9BB}">
      <dsp:nvSpPr>
        <dsp:cNvPr id="0" name=""/>
        <dsp:cNvSpPr/>
      </dsp:nvSpPr>
      <dsp:spPr>
        <a:xfrm>
          <a:off x="0" y="1509643"/>
          <a:ext cx="4212243" cy="4708470"/>
        </a:xfrm>
        <a:prstGeom prst="roundRect">
          <a:avLst>
            <a:gd name="adj" fmla="val 10000"/>
          </a:avLst>
        </a:prstGeom>
        <a:solidFill>
          <a:schemeClr val="accent6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4400" b="1" u="sng" kern="1200" dirty="0">
              <a:solidFill>
                <a:srgbClr val="FFFF00"/>
              </a:solidFill>
              <a:latin typeface="Bahnschrift Condensed" panose="020B0502040204020203" pitchFamily="34" charset="0"/>
            </a:rPr>
            <a:t>LEADERSHIP</a:t>
          </a:r>
          <a:br>
            <a:rPr lang="en-IN" sz="4400" b="1" u="sng" kern="1200" dirty="0">
              <a:latin typeface="Bahnschrift Condensed" panose="020B0502040204020203" pitchFamily="34" charset="0"/>
            </a:rPr>
          </a:br>
          <a:r>
            <a:rPr lang="en-IN" sz="4400" b="1" u="sng" kern="1200" dirty="0">
              <a:latin typeface="Bahnschrift Condensed" panose="020B0502040204020203" pitchFamily="34" charset="0"/>
            </a:rPr>
            <a:t>&amp;</a:t>
          </a:r>
          <a:br>
            <a:rPr lang="en-IN" sz="4400" b="1" u="sng" kern="1200" dirty="0">
              <a:latin typeface="Bahnschrift Condensed" panose="020B0502040204020203" pitchFamily="34" charset="0"/>
            </a:rPr>
          </a:br>
          <a:r>
            <a:rPr lang="en-IN" sz="4400" b="1" u="sng" kern="1200" dirty="0">
              <a:latin typeface="Bahnschrift Condensed" panose="020B0502040204020203" pitchFamily="34" charset="0"/>
            </a:rPr>
            <a:t>MANAGEMENT</a:t>
          </a:r>
          <a:endParaRPr lang="en-IN" sz="4400" kern="1200" dirty="0"/>
        </a:p>
      </dsp:txBody>
      <dsp:txXfrm>
        <a:off x="123372" y="1633015"/>
        <a:ext cx="3965499" cy="4461726"/>
      </dsp:txXfrm>
    </dsp:sp>
    <dsp:sp modelId="{9BB84FF8-2DF4-45B2-A85B-3DFC0DCD2FD1}">
      <dsp:nvSpPr>
        <dsp:cNvPr id="0" name=""/>
        <dsp:cNvSpPr/>
      </dsp:nvSpPr>
      <dsp:spPr>
        <a:xfrm rot="18990756">
          <a:off x="3583755" y="2272010"/>
          <a:ext cx="4579576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4579576" y="1604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600" kern="1200"/>
        </a:p>
      </dsp:txBody>
      <dsp:txXfrm>
        <a:off x="5759054" y="2173567"/>
        <a:ext cx="228978" cy="228978"/>
      </dsp:txXfrm>
    </dsp:sp>
    <dsp:sp modelId="{F56EF047-7D9F-42C4-B681-F33F9371EBF8}">
      <dsp:nvSpPr>
        <dsp:cNvPr id="0" name=""/>
        <dsp:cNvSpPr/>
      </dsp:nvSpPr>
      <dsp:spPr>
        <a:xfrm>
          <a:off x="7534843" y="6185"/>
          <a:ext cx="2824203" cy="14121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600" kern="1200" dirty="0"/>
            <a:t>NHS Long term plan</a:t>
          </a:r>
        </a:p>
      </dsp:txBody>
      <dsp:txXfrm>
        <a:off x="7576202" y="47544"/>
        <a:ext cx="2741485" cy="1329383"/>
      </dsp:txXfrm>
    </dsp:sp>
    <dsp:sp modelId="{93D70BB0-0F56-46F3-BC00-BCCD7A3D4A2A}">
      <dsp:nvSpPr>
        <dsp:cNvPr id="0" name=""/>
        <dsp:cNvSpPr/>
      </dsp:nvSpPr>
      <dsp:spPr>
        <a:xfrm rot="21587243">
          <a:off x="10359043" y="694156"/>
          <a:ext cx="1095968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095968" y="16046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500" kern="1200"/>
        </a:p>
      </dsp:txBody>
      <dsp:txXfrm>
        <a:off x="10879628" y="682803"/>
        <a:ext cx="54798" cy="54798"/>
      </dsp:txXfrm>
    </dsp:sp>
    <dsp:sp modelId="{08BE2EF5-DFB0-44AA-81EB-60E8C6852F10}">
      <dsp:nvSpPr>
        <dsp:cNvPr id="0" name=""/>
        <dsp:cNvSpPr/>
      </dsp:nvSpPr>
      <dsp:spPr>
        <a:xfrm>
          <a:off x="11455008" y="2118"/>
          <a:ext cx="2806552" cy="1412101"/>
        </a:xfrm>
        <a:prstGeom prst="roundRect">
          <a:avLst>
            <a:gd name="adj" fmla="val 10000"/>
          </a:avLst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600" kern="1200" dirty="0"/>
            <a:t>Screening and assessment </a:t>
          </a:r>
          <a:endParaRPr lang="en-IN" sz="2600" kern="1200" dirty="0"/>
        </a:p>
      </dsp:txBody>
      <dsp:txXfrm>
        <a:off x="11496367" y="43477"/>
        <a:ext cx="2723834" cy="1329383"/>
      </dsp:txXfrm>
    </dsp:sp>
    <dsp:sp modelId="{8EC02900-265F-45B3-92C2-96646A7E0B66}">
      <dsp:nvSpPr>
        <dsp:cNvPr id="0" name=""/>
        <dsp:cNvSpPr/>
      </dsp:nvSpPr>
      <dsp:spPr>
        <a:xfrm rot="20118428">
          <a:off x="4045045" y="3083969"/>
          <a:ext cx="3656995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3656995" y="1604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300" kern="1200"/>
        </a:p>
      </dsp:txBody>
      <dsp:txXfrm>
        <a:off x="5782118" y="3008590"/>
        <a:ext cx="182849" cy="182849"/>
      </dsp:txXfrm>
    </dsp:sp>
    <dsp:sp modelId="{5329FDB2-1A67-4556-A24E-3FE2F98A3861}">
      <dsp:nvSpPr>
        <dsp:cNvPr id="0" name=""/>
        <dsp:cNvSpPr/>
      </dsp:nvSpPr>
      <dsp:spPr>
        <a:xfrm>
          <a:off x="7534843" y="1630102"/>
          <a:ext cx="2824203" cy="14121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600" kern="1200" dirty="0"/>
            <a:t>Children’s and Family Act, 2016</a:t>
          </a:r>
        </a:p>
      </dsp:txBody>
      <dsp:txXfrm>
        <a:off x="7576202" y="1671461"/>
        <a:ext cx="2741485" cy="1329383"/>
      </dsp:txXfrm>
    </dsp:sp>
    <dsp:sp modelId="{F0BCCD9E-32F3-4C4D-92E3-9763A903969D}">
      <dsp:nvSpPr>
        <dsp:cNvPr id="0" name=""/>
        <dsp:cNvSpPr/>
      </dsp:nvSpPr>
      <dsp:spPr>
        <a:xfrm>
          <a:off x="10359047" y="2320107"/>
          <a:ext cx="1129681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29681" y="16046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500" kern="1200"/>
        </a:p>
      </dsp:txBody>
      <dsp:txXfrm>
        <a:off x="10895646" y="2307911"/>
        <a:ext cx="56484" cy="56484"/>
      </dsp:txXfrm>
    </dsp:sp>
    <dsp:sp modelId="{B6632ED3-CCC9-4341-952B-93BBD66BF95C}">
      <dsp:nvSpPr>
        <dsp:cNvPr id="0" name=""/>
        <dsp:cNvSpPr/>
      </dsp:nvSpPr>
      <dsp:spPr>
        <a:xfrm>
          <a:off x="11488729" y="1630102"/>
          <a:ext cx="2824203" cy="1412101"/>
        </a:xfrm>
        <a:prstGeom prst="roundRect">
          <a:avLst>
            <a:gd name="adj" fmla="val 10000"/>
          </a:avLst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Creating awareness and acceptance for SEND</a:t>
          </a:r>
          <a:endParaRPr lang="en-IN" sz="2600" kern="1200" dirty="0"/>
        </a:p>
      </dsp:txBody>
      <dsp:txXfrm>
        <a:off x="11530088" y="1671461"/>
        <a:ext cx="2741485" cy="1329383"/>
      </dsp:txXfrm>
    </dsp:sp>
    <dsp:sp modelId="{E9B60064-ABF9-4AD7-AEBC-AAD44A7D6F25}">
      <dsp:nvSpPr>
        <dsp:cNvPr id="0" name=""/>
        <dsp:cNvSpPr/>
      </dsp:nvSpPr>
      <dsp:spPr>
        <a:xfrm rot="99498">
          <a:off x="4211547" y="3895927"/>
          <a:ext cx="3323992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3323992" y="1604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100" kern="1200"/>
        </a:p>
      </dsp:txBody>
      <dsp:txXfrm>
        <a:off x="5790443" y="3828874"/>
        <a:ext cx="166199" cy="166199"/>
      </dsp:txXfrm>
    </dsp:sp>
    <dsp:sp modelId="{EB19E546-1F04-4EE9-AB86-0809D12C68FE}">
      <dsp:nvSpPr>
        <dsp:cNvPr id="0" name=""/>
        <dsp:cNvSpPr/>
      </dsp:nvSpPr>
      <dsp:spPr>
        <a:xfrm>
          <a:off x="7534843" y="3254019"/>
          <a:ext cx="2824203" cy="14121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600" kern="1200" dirty="0"/>
            <a:t>NICE Guidelines 2016</a:t>
          </a:r>
        </a:p>
      </dsp:txBody>
      <dsp:txXfrm>
        <a:off x="7576202" y="3295378"/>
        <a:ext cx="2741485" cy="1329383"/>
      </dsp:txXfrm>
    </dsp:sp>
    <dsp:sp modelId="{709AF353-1940-49ED-90FC-CD3983CAED03}">
      <dsp:nvSpPr>
        <dsp:cNvPr id="0" name=""/>
        <dsp:cNvSpPr/>
      </dsp:nvSpPr>
      <dsp:spPr>
        <a:xfrm>
          <a:off x="10359047" y="3944024"/>
          <a:ext cx="1129681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29681" y="16046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500" kern="1200"/>
        </a:p>
      </dsp:txBody>
      <dsp:txXfrm>
        <a:off x="10895646" y="3931828"/>
        <a:ext cx="56484" cy="56484"/>
      </dsp:txXfrm>
    </dsp:sp>
    <dsp:sp modelId="{8DB2C25E-D36B-4907-930D-A563EC81E4BE}">
      <dsp:nvSpPr>
        <dsp:cNvPr id="0" name=""/>
        <dsp:cNvSpPr/>
      </dsp:nvSpPr>
      <dsp:spPr>
        <a:xfrm>
          <a:off x="11488729" y="3254019"/>
          <a:ext cx="2824203" cy="1412101"/>
        </a:xfrm>
        <a:prstGeom prst="roundRect">
          <a:avLst>
            <a:gd name="adj" fmla="val 10000"/>
          </a:avLst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Evidence-based approaches</a:t>
          </a:r>
          <a:endParaRPr lang="en-IN" sz="2600" kern="1200" dirty="0"/>
        </a:p>
      </dsp:txBody>
      <dsp:txXfrm>
        <a:off x="11530088" y="3295378"/>
        <a:ext cx="2741485" cy="1329383"/>
      </dsp:txXfrm>
    </dsp:sp>
    <dsp:sp modelId="{6B1210C7-D80C-4C59-8F32-D2BEB38F6E8B}">
      <dsp:nvSpPr>
        <dsp:cNvPr id="0" name=""/>
        <dsp:cNvSpPr/>
      </dsp:nvSpPr>
      <dsp:spPr>
        <a:xfrm rot="1642235">
          <a:off x="4002818" y="4707886"/>
          <a:ext cx="3741450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3741450" y="1604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300" kern="1200"/>
        </a:p>
      </dsp:txBody>
      <dsp:txXfrm>
        <a:off x="5780007" y="4630396"/>
        <a:ext cx="187072" cy="187072"/>
      </dsp:txXfrm>
    </dsp:sp>
    <dsp:sp modelId="{2AE8BB27-D135-414C-A8A8-489B3E00EC3B}">
      <dsp:nvSpPr>
        <dsp:cNvPr id="0" name=""/>
        <dsp:cNvSpPr/>
      </dsp:nvSpPr>
      <dsp:spPr>
        <a:xfrm>
          <a:off x="7534843" y="4877936"/>
          <a:ext cx="2824203" cy="14121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600" kern="1200" dirty="0"/>
            <a:t>NWLSTP</a:t>
          </a:r>
        </a:p>
      </dsp:txBody>
      <dsp:txXfrm>
        <a:off x="7576202" y="4919295"/>
        <a:ext cx="2741485" cy="1329383"/>
      </dsp:txXfrm>
    </dsp:sp>
    <dsp:sp modelId="{24EDD89A-3198-453A-8B51-23F49CB7F54A}">
      <dsp:nvSpPr>
        <dsp:cNvPr id="0" name=""/>
        <dsp:cNvSpPr/>
      </dsp:nvSpPr>
      <dsp:spPr>
        <a:xfrm>
          <a:off x="10359047" y="5567941"/>
          <a:ext cx="1129681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29681" y="16046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500" kern="1200"/>
        </a:p>
      </dsp:txBody>
      <dsp:txXfrm>
        <a:off x="10895646" y="5555745"/>
        <a:ext cx="56484" cy="56484"/>
      </dsp:txXfrm>
    </dsp:sp>
    <dsp:sp modelId="{23F08EB8-710A-474E-84F0-0293F7026BD5}">
      <dsp:nvSpPr>
        <dsp:cNvPr id="0" name=""/>
        <dsp:cNvSpPr/>
      </dsp:nvSpPr>
      <dsp:spPr>
        <a:xfrm>
          <a:off x="11488729" y="4877936"/>
          <a:ext cx="2824203" cy="1412101"/>
        </a:xfrm>
        <a:prstGeom prst="roundRect">
          <a:avLst>
            <a:gd name="adj" fmla="val 10000"/>
          </a:avLst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Help promote overall well-being</a:t>
          </a:r>
          <a:endParaRPr lang="en-IN" sz="2600" kern="1200" dirty="0"/>
        </a:p>
      </dsp:txBody>
      <dsp:txXfrm>
        <a:off x="11530088" y="4919295"/>
        <a:ext cx="2741485" cy="1329383"/>
      </dsp:txXfrm>
    </dsp:sp>
    <dsp:sp modelId="{353061DD-8767-4EDF-BA44-B6C845B8E0D4}">
      <dsp:nvSpPr>
        <dsp:cNvPr id="0" name=""/>
        <dsp:cNvSpPr/>
      </dsp:nvSpPr>
      <dsp:spPr>
        <a:xfrm rot="2711049">
          <a:off x="3516522" y="5519845"/>
          <a:ext cx="4714041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4714041" y="1604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1600" kern="1200"/>
        </a:p>
      </dsp:txBody>
      <dsp:txXfrm>
        <a:off x="5755692" y="5418040"/>
        <a:ext cx="235702" cy="235702"/>
      </dsp:txXfrm>
    </dsp:sp>
    <dsp:sp modelId="{C2DFFB15-9448-4C7F-8AA7-15E61406181C}">
      <dsp:nvSpPr>
        <dsp:cNvPr id="0" name=""/>
        <dsp:cNvSpPr/>
      </dsp:nvSpPr>
      <dsp:spPr>
        <a:xfrm>
          <a:off x="7534843" y="6501853"/>
          <a:ext cx="2824203" cy="14121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600" kern="1200" dirty="0"/>
            <a:t>Joint Health and Wellbeing </a:t>
          </a:r>
        </a:p>
      </dsp:txBody>
      <dsp:txXfrm>
        <a:off x="7576202" y="6543212"/>
        <a:ext cx="2741485" cy="1329383"/>
      </dsp:txXfrm>
    </dsp:sp>
    <dsp:sp modelId="{A98716A3-2F26-4BCF-904A-9343B766EF50}">
      <dsp:nvSpPr>
        <dsp:cNvPr id="0" name=""/>
        <dsp:cNvSpPr/>
      </dsp:nvSpPr>
      <dsp:spPr>
        <a:xfrm>
          <a:off x="10359047" y="7191858"/>
          <a:ext cx="1129681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29681" y="16046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500" kern="1200"/>
        </a:p>
      </dsp:txBody>
      <dsp:txXfrm>
        <a:off x="10895646" y="7179662"/>
        <a:ext cx="56484" cy="56484"/>
      </dsp:txXfrm>
    </dsp:sp>
    <dsp:sp modelId="{3757FEF8-9AF9-44F4-A6E3-52FC0ADB5FF0}">
      <dsp:nvSpPr>
        <dsp:cNvPr id="0" name=""/>
        <dsp:cNvSpPr/>
      </dsp:nvSpPr>
      <dsp:spPr>
        <a:xfrm>
          <a:off x="11488729" y="6501853"/>
          <a:ext cx="2824203" cy="1412101"/>
        </a:xfrm>
        <a:prstGeom prst="roundRect">
          <a:avLst>
            <a:gd name="adj" fmla="val 10000"/>
          </a:avLst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Creating awareness for transition</a:t>
          </a:r>
          <a:endParaRPr lang="en-IN" sz="2600" kern="1200" dirty="0"/>
        </a:p>
      </dsp:txBody>
      <dsp:txXfrm>
        <a:off x="11530088" y="6543212"/>
        <a:ext cx="2741485" cy="132938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B1507E-2125-48DE-B16D-EB5C9E53DC2B}">
      <dsp:nvSpPr>
        <dsp:cNvPr id="0" name=""/>
        <dsp:cNvSpPr/>
      </dsp:nvSpPr>
      <dsp:spPr>
        <a:xfrm>
          <a:off x="0" y="549116"/>
          <a:ext cx="6583680" cy="658368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B2F8DE7-CDA1-48E7-AF57-36FDDDF4B45D}">
      <dsp:nvSpPr>
        <dsp:cNvPr id="0" name=""/>
        <dsp:cNvSpPr/>
      </dsp:nvSpPr>
      <dsp:spPr>
        <a:xfrm>
          <a:off x="3291840" y="549116"/>
          <a:ext cx="7680960" cy="6583680"/>
        </a:xfrm>
        <a:prstGeom prst="rect">
          <a:avLst/>
        </a:prstGeom>
        <a:solidFill>
          <a:schemeClr val="accent2"/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/>
            <a:t>STAFFING</a:t>
          </a:r>
          <a:endParaRPr lang="en-IN" sz="2900" b="1" kern="1200" dirty="0"/>
        </a:p>
      </dsp:txBody>
      <dsp:txXfrm>
        <a:off x="3291840" y="549116"/>
        <a:ext cx="3840480" cy="1053388"/>
      </dsp:txXfrm>
    </dsp:sp>
    <dsp:sp modelId="{1EC647DB-5637-45EB-8F19-2169D6DD18D0}">
      <dsp:nvSpPr>
        <dsp:cNvPr id="0" name=""/>
        <dsp:cNvSpPr/>
      </dsp:nvSpPr>
      <dsp:spPr>
        <a:xfrm>
          <a:off x="691286" y="1602505"/>
          <a:ext cx="5201107" cy="520110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649211D-9D00-4A01-8BAB-E65F1771BE5C}">
      <dsp:nvSpPr>
        <dsp:cNvPr id="0" name=""/>
        <dsp:cNvSpPr/>
      </dsp:nvSpPr>
      <dsp:spPr>
        <a:xfrm>
          <a:off x="3291840" y="1602505"/>
          <a:ext cx="7680960" cy="5201107"/>
        </a:xfrm>
        <a:prstGeom prst="rect">
          <a:avLst/>
        </a:prstGeom>
        <a:solidFill>
          <a:schemeClr val="accent3"/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/>
            <a:t>TRAINING</a:t>
          </a:r>
          <a:endParaRPr lang="en-IN" sz="2900" b="1" kern="1200" dirty="0"/>
        </a:p>
      </dsp:txBody>
      <dsp:txXfrm>
        <a:off x="3291840" y="1602505"/>
        <a:ext cx="3840480" cy="1053388"/>
      </dsp:txXfrm>
    </dsp:sp>
    <dsp:sp modelId="{0CF5B132-98C4-415E-AF3B-20C900DBD3B5}">
      <dsp:nvSpPr>
        <dsp:cNvPr id="0" name=""/>
        <dsp:cNvSpPr/>
      </dsp:nvSpPr>
      <dsp:spPr>
        <a:xfrm>
          <a:off x="1382572" y="2655894"/>
          <a:ext cx="3818534" cy="38185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1630496-4509-41EE-9F86-A4D9921848B4}">
      <dsp:nvSpPr>
        <dsp:cNvPr id="0" name=""/>
        <dsp:cNvSpPr/>
      </dsp:nvSpPr>
      <dsp:spPr>
        <a:xfrm>
          <a:off x="3291840" y="2655894"/>
          <a:ext cx="7680960" cy="3818534"/>
        </a:xfrm>
        <a:prstGeom prst="rect">
          <a:avLst/>
        </a:prstGeom>
        <a:solidFill>
          <a:schemeClr val="accent4"/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/>
            <a:t>TECHNOLOGY AND INFRASTRUCTURE</a:t>
          </a:r>
          <a:endParaRPr lang="en-IN" sz="2900" b="1" kern="1200" dirty="0"/>
        </a:p>
      </dsp:txBody>
      <dsp:txXfrm>
        <a:off x="3291840" y="2655894"/>
        <a:ext cx="3840480" cy="1053388"/>
      </dsp:txXfrm>
    </dsp:sp>
    <dsp:sp modelId="{8838DC23-6757-40A0-B2CB-33FB543DCFD0}">
      <dsp:nvSpPr>
        <dsp:cNvPr id="0" name=""/>
        <dsp:cNvSpPr/>
      </dsp:nvSpPr>
      <dsp:spPr>
        <a:xfrm>
          <a:off x="2073859" y="3709282"/>
          <a:ext cx="2435961" cy="243596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1CFC0CA-D7AE-415D-9B9B-159036209118}">
      <dsp:nvSpPr>
        <dsp:cNvPr id="0" name=""/>
        <dsp:cNvSpPr/>
      </dsp:nvSpPr>
      <dsp:spPr>
        <a:xfrm>
          <a:off x="3291840" y="3709282"/>
          <a:ext cx="7680960" cy="2435961"/>
        </a:xfrm>
        <a:prstGeom prst="rect">
          <a:avLst/>
        </a:prstGeom>
        <a:solidFill>
          <a:schemeClr val="accent1">
            <a:lumMod val="7500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/>
            <a:t>PROGRAM DEVELOPMENT</a:t>
          </a:r>
          <a:endParaRPr lang="en-IN" sz="2900" b="1" kern="1200" dirty="0"/>
        </a:p>
      </dsp:txBody>
      <dsp:txXfrm>
        <a:off x="3291840" y="3709282"/>
        <a:ext cx="3840480" cy="1053388"/>
      </dsp:txXfrm>
    </dsp:sp>
    <dsp:sp modelId="{F3D1F61F-1EB8-492D-B9C1-64F6CECBB4B9}">
      <dsp:nvSpPr>
        <dsp:cNvPr id="0" name=""/>
        <dsp:cNvSpPr/>
      </dsp:nvSpPr>
      <dsp:spPr>
        <a:xfrm>
          <a:off x="2765145" y="4762671"/>
          <a:ext cx="1053388" cy="105338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77769F3-C07A-429C-AEF7-A10C64E0AD4B}">
      <dsp:nvSpPr>
        <dsp:cNvPr id="0" name=""/>
        <dsp:cNvSpPr/>
      </dsp:nvSpPr>
      <dsp:spPr>
        <a:xfrm>
          <a:off x="3291840" y="4762671"/>
          <a:ext cx="7680960" cy="1053388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 dirty="0"/>
            <a:t>ONGOING EVALUATION</a:t>
          </a:r>
          <a:endParaRPr lang="en-IN" sz="2900" b="1" kern="1200" dirty="0"/>
        </a:p>
      </dsp:txBody>
      <dsp:txXfrm>
        <a:off x="3291840" y="4762671"/>
        <a:ext cx="3840480" cy="1053388"/>
      </dsp:txXfrm>
    </dsp:sp>
    <dsp:sp modelId="{D38D9238-20BB-4646-9318-C6158AB5EBEA}">
      <dsp:nvSpPr>
        <dsp:cNvPr id="0" name=""/>
        <dsp:cNvSpPr/>
      </dsp:nvSpPr>
      <dsp:spPr>
        <a:xfrm>
          <a:off x="7132320" y="549116"/>
          <a:ext cx="3840480" cy="1053388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900" b="0" i="0" kern="1200" dirty="0"/>
            <a:t>£20,000-£60,000</a:t>
          </a:r>
          <a:endParaRPr lang="en-IN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Salaries for staff, and healthcare professionals</a:t>
          </a:r>
          <a:endParaRPr lang="en-IN" sz="1900" kern="1200" dirty="0"/>
        </a:p>
      </dsp:txBody>
      <dsp:txXfrm>
        <a:off x="7132320" y="549116"/>
        <a:ext cx="3840480" cy="1053388"/>
      </dsp:txXfrm>
    </dsp:sp>
    <dsp:sp modelId="{44134BEC-B111-419E-A73A-AB8778AB555A}">
      <dsp:nvSpPr>
        <dsp:cNvPr id="0" name=""/>
        <dsp:cNvSpPr/>
      </dsp:nvSpPr>
      <dsp:spPr>
        <a:xfrm>
          <a:off x="7132320" y="1602505"/>
          <a:ext cx="3840480" cy="1053388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900" b="0" i="0" kern="1200" dirty="0"/>
            <a:t>£20,000-£60,000</a:t>
          </a:r>
          <a:endParaRPr lang="en-IN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For treatment care and individualizing plans </a:t>
          </a:r>
          <a:endParaRPr lang="en-IN" sz="1900" kern="1200" dirty="0"/>
        </a:p>
      </dsp:txBody>
      <dsp:txXfrm>
        <a:off x="7132320" y="1602505"/>
        <a:ext cx="3840480" cy="1053388"/>
      </dsp:txXfrm>
    </dsp:sp>
    <dsp:sp modelId="{DCCCC141-D222-4422-9B36-0A6D05246D78}">
      <dsp:nvSpPr>
        <dsp:cNvPr id="0" name=""/>
        <dsp:cNvSpPr/>
      </dsp:nvSpPr>
      <dsp:spPr>
        <a:xfrm>
          <a:off x="7132320" y="2655894"/>
          <a:ext cx="3840480" cy="1053388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900" b="0" i="0" kern="1200" dirty="0"/>
            <a:t>£2,00,000</a:t>
          </a:r>
          <a:endParaRPr lang="en-IN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Includes hardware, software and systems cost</a:t>
          </a:r>
          <a:endParaRPr lang="en-IN" sz="1900" kern="1200" dirty="0"/>
        </a:p>
      </dsp:txBody>
      <dsp:txXfrm>
        <a:off x="7132320" y="2655894"/>
        <a:ext cx="3840480" cy="1053388"/>
      </dsp:txXfrm>
    </dsp:sp>
    <dsp:sp modelId="{B0910071-4DB6-4804-821C-5518772673F1}">
      <dsp:nvSpPr>
        <dsp:cNvPr id="0" name=""/>
        <dsp:cNvSpPr/>
      </dsp:nvSpPr>
      <dsp:spPr>
        <a:xfrm>
          <a:off x="7132320" y="3709282"/>
          <a:ext cx="3840480" cy="1053388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900" b="0" i="0" kern="1200" dirty="0"/>
            <a:t>£50,000</a:t>
          </a:r>
          <a:endParaRPr lang="en-IN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Creating standardized protocols and guidelines</a:t>
          </a:r>
          <a:endParaRPr lang="en-IN" sz="1900" kern="1200" dirty="0"/>
        </a:p>
      </dsp:txBody>
      <dsp:txXfrm>
        <a:off x="7132320" y="3709282"/>
        <a:ext cx="3840480" cy="1053388"/>
      </dsp:txXfrm>
    </dsp:sp>
    <dsp:sp modelId="{ECDDC358-03B5-4C10-8D0D-D582D29C080A}">
      <dsp:nvSpPr>
        <dsp:cNvPr id="0" name=""/>
        <dsp:cNvSpPr/>
      </dsp:nvSpPr>
      <dsp:spPr>
        <a:xfrm>
          <a:off x="7132320" y="4762671"/>
          <a:ext cx="3840480" cy="1053388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900" b="0" i="0" kern="1200" dirty="0"/>
            <a:t>£30,000-£40,000</a:t>
          </a:r>
          <a:endParaRPr lang="en-IN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Includes monitoring service quality </a:t>
          </a:r>
          <a:r>
            <a:rPr lang="en-US" sz="1900" kern="1200"/>
            <a:t>and compliance </a:t>
          </a:r>
          <a:r>
            <a:rPr lang="en-US" sz="1900" kern="1200" dirty="0"/>
            <a:t>with standards</a:t>
          </a:r>
          <a:endParaRPr lang="en-IN" sz="1900" kern="1200" dirty="0"/>
        </a:p>
      </dsp:txBody>
      <dsp:txXfrm>
        <a:off x="7132320" y="4762671"/>
        <a:ext cx="3840480" cy="105338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06870B-B91B-4BCB-9B19-E5DA7CA240D7}">
      <dsp:nvSpPr>
        <dsp:cNvPr id="0" name=""/>
        <dsp:cNvSpPr/>
      </dsp:nvSpPr>
      <dsp:spPr>
        <a:xfrm>
          <a:off x="0" y="254000"/>
          <a:ext cx="12192000" cy="7620000"/>
        </a:xfrm>
        <a:prstGeom prst="swooshArrow">
          <a:avLst>
            <a:gd name="adj1" fmla="val 25000"/>
            <a:gd name="adj2" fmla="val 25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CB6234-DD9F-40DF-A819-9124DF514A40}">
      <dsp:nvSpPr>
        <dsp:cNvPr id="0" name=""/>
        <dsp:cNvSpPr/>
      </dsp:nvSpPr>
      <dsp:spPr>
        <a:xfrm>
          <a:off x="1200912" y="5920232"/>
          <a:ext cx="280416" cy="28041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142ADA-AAED-4215-9AD7-8652EA07C871}">
      <dsp:nvSpPr>
        <dsp:cNvPr id="0" name=""/>
        <dsp:cNvSpPr/>
      </dsp:nvSpPr>
      <dsp:spPr>
        <a:xfrm>
          <a:off x="1341120" y="6060440"/>
          <a:ext cx="1597152" cy="1813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87" tIns="0" rIns="0" bIns="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2100" b="1" i="0" kern="1200" dirty="0">
              <a:effectLst/>
              <a:latin typeface="Söhne"/>
            </a:rPr>
            <a:t>Efficiency:</a:t>
          </a:r>
          <a:r>
            <a:rPr lang="en-US" sz="2100" b="0" i="0" kern="1200" dirty="0">
              <a:effectLst/>
              <a:latin typeface="Söhne"/>
            </a:rPr>
            <a:t> Streamline processes to reduce overhead costs.</a:t>
          </a:r>
        </a:p>
      </dsp:txBody>
      <dsp:txXfrm>
        <a:off x="1341120" y="6060440"/>
        <a:ext cx="1597152" cy="1813560"/>
      </dsp:txXfrm>
    </dsp:sp>
    <dsp:sp modelId="{785FA018-5822-4FDA-8E6C-0BD0A9694AB8}">
      <dsp:nvSpPr>
        <dsp:cNvPr id="0" name=""/>
        <dsp:cNvSpPr/>
      </dsp:nvSpPr>
      <dsp:spPr>
        <a:xfrm>
          <a:off x="2718816" y="4461764"/>
          <a:ext cx="438912" cy="438912"/>
        </a:xfrm>
        <a:prstGeom prst="ellipse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DEB6BA-30B5-4066-B439-DE120DCEB8EB}">
      <dsp:nvSpPr>
        <dsp:cNvPr id="0" name=""/>
        <dsp:cNvSpPr/>
      </dsp:nvSpPr>
      <dsp:spPr>
        <a:xfrm>
          <a:off x="2938272" y="4681220"/>
          <a:ext cx="2023872" cy="31927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570" tIns="0" rIns="0" bIns="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2100" b="1" i="0" kern="1200">
              <a:effectLst/>
              <a:latin typeface="Söhne"/>
            </a:rPr>
            <a:t>Collaboration:</a:t>
          </a:r>
          <a:r>
            <a:rPr lang="en-US" sz="2100" b="0" i="0" kern="1200">
              <a:effectLst/>
              <a:latin typeface="Söhne"/>
            </a:rPr>
            <a:t> Partner with existing organizations to share resources and expertise.</a:t>
          </a:r>
          <a:endParaRPr lang="en-US" sz="2100" b="0" i="0" kern="1200" dirty="0">
            <a:effectLst/>
            <a:latin typeface="Söhne"/>
          </a:endParaRPr>
        </a:p>
      </dsp:txBody>
      <dsp:txXfrm>
        <a:off x="2938272" y="4681220"/>
        <a:ext cx="2023872" cy="3192780"/>
      </dsp:txXfrm>
    </dsp:sp>
    <dsp:sp modelId="{1E988E66-3B26-4C65-9DE8-4343904D8C48}">
      <dsp:nvSpPr>
        <dsp:cNvPr id="0" name=""/>
        <dsp:cNvSpPr/>
      </dsp:nvSpPr>
      <dsp:spPr>
        <a:xfrm>
          <a:off x="4669536" y="3298952"/>
          <a:ext cx="585216" cy="585216"/>
        </a:xfrm>
        <a:prstGeom prst="ellipse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8669D0-8645-4CC3-A6E2-7EE846994B76}">
      <dsp:nvSpPr>
        <dsp:cNvPr id="0" name=""/>
        <dsp:cNvSpPr/>
      </dsp:nvSpPr>
      <dsp:spPr>
        <a:xfrm>
          <a:off x="4962144" y="3591560"/>
          <a:ext cx="2353056" cy="4282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0094" tIns="0" rIns="0" bIns="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2100" b="1" i="0" kern="1200">
              <a:effectLst/>
              <a:latin typeface="Söhne"/>
            </a:rPr>
            <a:t>Prioritization:</a:t>
          </a:r>
          <a:r>
            <a:rPr lang="en-US" sz="2100" b="0" i="0" kern="1200">
              <a:effectLst/>
              <a:latin typeface="Söhne"/>
            </a:rPr>
            <a:t> Focus on interventions and services proven to have the most significant impact on outcomes.</a:t>
          </a:r>
          <a:endParaRPr lang="en-US" sz="2100" b="0" i="0" kern="1200" dirty="0">
            <a:effectLst/>
            <a:latin typeface="Söhne"/>
          </a:endParaRPr>
        </a:p>
      </dsp:txBody>
      <dsp:txXfrm>
        <a:off x="4962144" y="3591560"/>
        <a:ext cx="2353056" cy="4282440"/>
      </dsp:txXfrm>
    </dsp:sp>
    <dsp:sp modelId="{C306DA98-1F44-4A35-AC2C-71F6BC5419FC}">
      <dsp:nvSpPr>
        <dsp:cNvPr id="0" name=""/>
        <dsp:cNvSpPr/>
      </dsp:nvSpPr>
      <dsp:spPr>
        <a:xfrm>
          <a:off x="6937248" y="2390648"/>
          <a:ext cx="755904" cy="755904"/>
        </a:xfrm>
        <a:prstGeom prst="ellipse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B55DAD-79EB-4399-8CC7-86BCD51D0CA0}">
      <dsp:nvSpPr>
        <dsp:cNvPr id="0" name=""/>
        <dsp:cNvSpPr/>
      </dsp:nvSpPr>
      <dsp:spPr>
        <a:xfrm>
          <a:off x="7315200" y="2768600"/>
          <a:ext cx="2438400" cy="5105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538" tIns="0" rIns="0" bIns="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2100" b="1" i="0" kern="1200">
              <a:effectLst/>
              <a:latin typeface="Söhne"/>
            </a:rPr>
            <a:t>Flexibility:</a:t>
          </a:r>
          <a:r>
            <a:rPr lang="en-US" sz="2100" b="0" i="0" kern="1200">
              <a:effectLst/>
              <a:latin typeface="Söhne"/>
            </a:rPr>
            <a:t> Adapt to changing needs and conditions to avoid unnecessary expenses.</a:t>
          </a:r>
          <a:endParaRPr lang="en-US" sz="2100" b="0" i="0" kern="1200" dirty="0">
            <a:effectLst/>
            <a:latin typeface="Söhne"/>
          </a:endParaRPr>
        </a:p>
      </dsp:txBody>
      <dsp:txXfrm>
        <a:off x="7315200" y="2768600"/>
        <a:ext cx="2438400" cy="5105400"/>
      </dsp:txXfrm>
    </dsp:sp>
    <dsp:sp modelId="{08BA12C2-057E-4296-A5EB-6627A52071C0}">
      <dsp:nvSpPr>
        <dsp:cNvPr id="0" name=""/>
        <dsp:cNvSpPr/>
      </dsp:nvSpPr>
      <dsp:spPr>
        <a:xfrm>
          <a:off x="9272016" y="1784096"/>
          <a:ext cx="963168" cy="963168"/>
        </a:xfrm>
        <a:prstGeom prst="ellips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21F2CA-2140-4281-8648-85CA0566DEBE}">
      <dsp:nvSpPr>
        <dsp:cNvPr id="0" name=""/>
        <dsp:cNvSpPr/>
      </dsp:nvSpPr>
      <dsp:spPr>
        <a:xfrm>
          <a:off x="9753600" y="2265680"/>
          <a:ext cx="2438400" cy="5608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0363" tIns="0" rIns="0" bIns="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2100" b="1" i="0" kern="1200" dirty="0">
              <a:effectLst/>
              <a:latin typeface="Söhne"/>
            </a:rPr>
            <a:t>Quality Assurance:</a:t>
          </a:r>
          <a:r>
            <a:rPr lang="en-US" sz="2100" b="0" i="0" kern="1200" dirty="0">
              <a:effectLst/>
              <a:latin typeface="Söhne"/>
            </a:rPr>
            <a:t> Regularly review and improve service quality to ensure value for money.</a:t>
          </a:r>
        </a:p>
      </dsp:txBody>
      <dsp:txXfrm>
        <a:off x="9753600" y="2265680"/>
        <a:ext cx="2438400" cy="560832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C35A1F-FCBA-4348-90C7-E506FE8EC227}">
      <dsp:nvSpPr>
        <dsp:cNvPr id="0" name=""/>
        <dsp:cNvSpPr/>
      </dsp:nvSpPr>
      <dsp:spPr>
        <a:xfrm>
          <a:off x="1422399" y="0"/>
          <a:ext cx="8128001" cy="8128001"/>
        </a:xfrm>
        <a:prstGeom prst="triangle">
          <a:avLst/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BAF8AF-EF0E-4D70-9FB7-B43E63E383DE}">
      <dsp:nvSpPr>
        <dsp:cNvPr id="0" name=""/>
        <dsp:cNvSpPr/>
      </dsp:nvSpPr>
      <dsp:spPr>
        <a:xfrm>
          <a:off x="5486399" y="817165"/>
          <a:ext cx="5283200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900" b="1" i="0" kern="1200" dirty="0">
              <a:effectLst/>
              <a:latin typeface="Söhne"/>
            </a:rPr>
            <a:t>Interdisciplinary Collaboration Skills:</a:t>
          </a:r>
          <a:r>
            <a:rPr lang="en-US" sz="1900" b="0" i="0" kern="1200" dirty="0">
              <a:effectLst/>
              <a:latin typeface="Söhne"/>
            </a:rPr>
            <a:t> Collaboration skills to work effectively across disciplines.</a:t>
          </a:r>
          <a:endParaRPr lang="en-IN" sz="1900" kern="1200" dirty="0"/>
        </a:p>
      </dsp:txBody>
      <dsp:txXfrm>
        <a:off x="5533361" y="864127"/>
        <a:ext cx="5189276" cy="868101"/>
      </dsp:txXfrm>
    </dsp:sp>
    <dsp:sp modelId="{568B33D8-7450-4BDE-85E1-059CF29CC8A7}">
      <dsp:nvSpPr>
        <dsp:cNvPr id="0" name=""/>
        <dsp:cNvSpPr/>
      </dsp:nvSpPr>
      <dsp:spPr>
        <a:xfrm>
          <a:off x="5486399" y="1899443"/>
          <a:ext cx="5283200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8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dirty="0">
              <a:effectLst/>
              <a:latin typeface="Söhne"/>
            </a:rPr>
            <a:t>Leadership Skills: </a:t>
          </a:r>
          <a:r>
            <a:rPr lang="en-US" sz="1900" b="0" i="0" kern="1200" dirty="0">
              <a:effectLst/>
              <a:latin typeface="Söhne"/>
            </a:rPr>
            <a:t>Essential to guide the integrated services body.</a:t>
          </a:r>
          <a:endParaRPr lang="en-IN" sz="1900" b="0" i="0" kern="1200" dirty="0">
            <a:effectLst/>
            <a:latin typeface="Söhne"/>
          </a:endParaRPr>
        </a:p>
      </dsp:txBody>
      <dsp:txXfrm>
        <a:off x="5533361" y="1946405"/>
        <a:ext cx="5189276" cy="868101"/>
      </dsp:txXfrm>
    </dsp:sp>
    <dsp:sp modelId="{783EE859-A05D-4735-B49D-7370309F8A08}">
      <dsp:nvSpPr>
        <dsp:cNvPr id="0" name=""/>
        <dsp:cNvSpPr/>
      </dsp:nvSpPr>
      <dsp:spPr>
        <a:xfrm>
          <a:off x="5486399" y="2981722"/>
          <a:ext cx="5283200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16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dirty="0">
              <a:effectLst/>
              <a:latin typeface="Söhne"/>
            </a:rPr>
            <a:t>Data Analysis Skills: </a:t>
          </a:r>
          <a:r>
            <a:rPr lang="en-US" sz="1900" b="0" i="0" kern="1200" dirty="0">
              <a:effectLst/>
              <a:latin typeface="Söhne"/>
            </a:rPr>
            <a:t>For continuous improvement and decision-making.</a:t>
          </a:r>
          <a:endParaRPr lang="en-IN" sz="1900" b="0" i="0" kern="1200" dirty="0">
            <a:effectLst/>
            <a:latin typeface="Söhne"/>
          </a:endParaRPr>
        </a:p>
      </dsp:txBody>
      <dsp:txXfrm>
        <a:off x="5533361" y="3028684"/>
        <a:ext cx="5189276" cy="868101"/>
      </dsp:txXfrm>
    </dsp:sp>
    <dsp:sp modelId="{04C08B6B-CB1F-41AC-8FD1-655EE66F48A5}">
      <dsp:nvSpPr>
        <dsp:cNvPr id="0" name=""/>
        <dsp:cNvSpPr/>
      </dsp:nvSpPr>
      <dsp:spPr>
        <a:xfrm>
          <a:off x="5486399" y="4064000"/>
          <a:ext cx="5283200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24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dirty="0">
              <a:effectLst/>
              <a:latin typeface="Söhne"/>
            </a:rPr>
            <a:t>Adaptability: </a:t>
          </a:r>
          <a:r>
            <a:rPr lang="en-US" sz="1900" b="0" i="0" kern="1200" dirty="0">
              <a:effectLst/>
              <a:latin typeface="Söhne"/>
            </a:rPr>
            <a:t>Adapt to new policies, technologies, and best practices.</a:t>
          </a:r>
          <a:endParaRPr lang="en-IN" sz="1900" b="0" i="0" kern="1200" dirty="0">
            <a:effectLst/>
            <a:latin typeface="Söhne"/>
          </a:endParaRPr>
        </a:p>
      </dsp:txBody>
      <dsp:txXfrm>
        <a:off x="5533361" y="4110962"/>
        <a:ext cx="5189276" cy="868101"/>
      </dsp:txXfrm>
    </dsp:sp>
    <dsp:sp modelId="{7B1D87DA-AAF0-424A-8532-C5C1056F4BAE}">
      <dsp:nvSpPr>
        <dsp:cNvPr id="0" name=""/>
        <dsp:cNvSpPr/>
      </dsp:nvSpPr>
      <dsp:spPr>
        <a:xfrm>
          <a:off x="5486399" y="5146278"/>
          <a:ext cx="5283200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32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dirty="0">
              <a:effectLst/>
              <a:latin typeface="Söhne"/>
            </a:rPr>
            <a:t>Advocacy Skills: </a:t>
          </a:r>
          <a:r>
            <a:rPr lang="en-US" sz="1900" b="0" i="0" kern="1200" dirty="0">
              <a:effectLst/>
              <a:latin typeface="Söhne"/>
            </a:rPr>
            <a:t>Represent the needs of individuals with special needs at local and national levels.</a:t>
          </a:r>
          <a:endParaRPr lang="en-IN" sz="1900" b="0" i="0" kern="1200" dirty="0">
            <a:effectLst/>
            <a:latin typeface="Söhne"/>
          </a:endParaRPr>
        </a:p>
      </dsp:txBody>
      <dsp:txXfrm>
        <a:off x="5533361" y="5193240"/>
        <a:ext cx="5189276" cy="868101"/>
      </dsp:txXfrm>
    </dsp:sp>
    <dsp:sp modelId="{28EE2F05-EC17-4447-8F5C-217EF3B27FDA}">
      <dsp:nvSpPr>
        <dsp:cNvPr id="0" name=""/>
        <dsp:cNvSpPr/>
      </dsp:nvSpPr>
      <dsp:spPr>
        <a:xfrm>
          <a:off x="5486399" y="6228557"/>
          <a:ext cx="5283200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kern="1200" dirty="0">
              <a:effectLst/>
              <a:latin typeface="Söhne"/>
            </a:rPr>
            <a:t>Financial Management Skills: </a:t>
          </a:r>
          <a:r>
            <a:rPr lang="en-US" sz="1900" b="0" i="0" kern="1200" dirty="0">
              <a:effectLst/>
              <a:latin typeface="Söhne"/>
            </a:rPr>
            <a:t>Skills in budgeting and resource allocation for financial sustainability.</a:t>
          </a:r>
          <a:endParaRPr lang="en-IN" sz="1900" b="0" i="0" kern="1200" dirty="0">
            <a:effectLst/>
            <a:latin typeface="Söhne"/>
          </a:endParaRPr>
        </a:p>
      </dsp:txBody>
      <dsp:txXfrm>
        <a:off x="5533361" y="6275519"/>
        <a:ext cx="5189276" cy="8681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B05A18-7244-43FC-AA61-6D2A1FB33DC5}" type="datetimeFigureOut">
              <a:rPr lang="en-IN" smtClean="0"/>
              <a:t>22-04-2024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8552D7-3EFA-4A89-A829-1EE824EC414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955390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89026-1492-42DA-8F0E-DFEF5BF6DC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6000" y="1683545"/>
            <a:ext cx="13716000" cy="3581400"/>
          </a:xfrm>
        </p:spPr>
        <p:txBody>
          <a:bodyPr anchor="b"/>
          <a:lstStyle>
            <a:lvl1pPr algn="ctr">
              <a:defRPr sz="9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C670FE-36EF-FED8-1E0A-4E9FD7805E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6000" y="5403057"/>
            <a:ext cx="13716000" cy="2483643"/>
          </a:xfrm>
        </p:spPr>
        <p:txBody>
          <a:bodyPr/>
          <a:lstStyle>
            <a:lvl1pPr marL="0" indent="0" algn="ctr">
              <a:buNone/>
              <a:defRPr sz="3600"/>
            </a:lvl1pPr>
            <a:lvl2pPr marL="685800" indent="0" algn="ctr">
              <a:buNone/>
              <a:defRPr sz="3000"/>
            </a:lvl2pPr>
            <a:lvl3pPr marL="1371600" indent="0" algn="ctr">
              <a:buNone/>
              <a:defRPr sz="2700"/>
            </a:lvl3pPr>
            <a:lvl4pPr marL="2057400" indent="0" algn="ctr">
              <a:buNone/>
              <a:defRPr sz="2400"/>
            </a:lvl4pPr>
            <a:lvl5pPr marL="2743200" indent="0" algn="ctr">
              <a:buNone/>
              <a:defRPr sz="2400"/>
            </a:lvl5pPr>
            <a:lvl6pPr marL="3429000" indent="0" algn="ctr">
              <a:buNone/>
              <a:defRPr sz="2400"/>
            </a:lvl6pPr>
            <a:lvl7pPr marL="4114800" indent="0" algn="ctr">
              <a:buNone/>
              <a:defRPr sz="2400"/>
            </a:lvl7pPr>
            <a:lvl8pPr marL="4800600" indent="0" algn="ctr">
              <a:buNone/>
              <a:defRPr sz="2400"/>
            </a:lvl8pPr>
            <a:lvl9pPr marL="5486400" indent="0" algn="ctr">
              <a:buNone/>
              <a:defRPr sz="24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2D1AB4-3AEE-0F7E-76E3-F933F6AE74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B72587-73B7-1647-8B02-23A6F1E748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C01C1D-6BA3-5FBC-1FB1-F1BFCE90C9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174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DCCE0-3D66-F2EF-7434-B65CF32EA9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5E2EE2-4012-81A9-4AF2-195076762C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7928B6-DC34-3B3F-011D-E8975FAB1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83AE7B-0A0D-16A9-3A81-EC05CFD70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56B5C5-C894-0266-88E9-DC9A064A0E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435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C2D17-EA51-8036-E4FB-C9FBCF09A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7775" y="2564608"/>
            <a:ext cx="15773400" cy="4279106"/>
          </a:xfrm>
        </p:spPr>
        <p:txBody>
          <a:bodyPr anchor="b"/>
          <a:lstStyle>
            <a:lvl1pPr>
              <a:defRPr sz="9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19C42D-0D51-31DC-8841-96D446E11D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47775" y="6884195"/>
            <a:ext cx="15773400" cy="2250281"/>
          </a:xfrm>
        </p:spPr>
        <p:txBody>
          <a:bodyPr/>
          <a:lstStyle>
            <a:lvl1pPr marL="0" indent="0">
              <a:buNone/>
              <a:defRPr sz="3600">
                <a:solidFill>
                  <a:schemeClr val="tx1">
                    <a:tint val="75000"/>
                  </a:schemeClr>
                </a:solidFill>
              </a:defRPr>
            </a:lvl1pPr>
            <a:lvl2pPr marL="685800" indent="0">
              <a:buNone/>
              <a:defRPr sz="30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A26C38-E0D3-0936-1FBA-BFB38A509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EA0DBB-E1C1-A465-99B4-5BBFA34F90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CC0FA2-E587-90A6-1110-DF9E4203F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7430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BBCB4-5EDE-8858-E23E-F4693F1927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58F75-48E7-645B-0999-FB21F58D43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57300" y="2738438"/>
            <a:ext cx="7772400" cy="65270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80B62B-05FA-5F5C-4AF9-1F1FAF8A4D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58300" y="2738438"/>
            <a:ext cx="7772400" cy="65270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9B037C-92E9-DC0D-3215-281164C05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083E20-EDEF-B2C9-8F27-210D2B886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97AA5B-9355-BE22-F834-2F173D6FF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486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1E347-6F78-73A0-EBF5-E4C13846FE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2" y="547688"/>
            <a:ext cx="15773400" cy="198834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31EAEE-D8C9-0E45-1524-1E257602B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9683" y="2521745"/>
            <a:ext cx="7736681" cy="1235868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B7913F-C0EE-F69E-E890-29FB497FCB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59683" y="3757613"/>
            <a:ext cx="7736681" cy="55268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1E500EF-1F9F-7ADF-64AE-CC47F5AAEE7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258300" y="2521745"/>
            <a:ext cx="7774782" cy="1235868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CAA9F-6A2D-C134-6D41-9212A2A733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9258300" y="3757613"/>
            <a:ext cx="7774782" cy="55268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ACC386-DE58-F3BE-0435-B5C0F439B0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CB64C1-B7E0-61C7-91D6-6D0D54EB0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392D0A-0BE6-1FD0-301A-78C803716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7277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64755-F442-AEAE-541B-D14E3B4AE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6AB0BB-A285-03BA-3D3B-DF6DC9861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0B7250-FEC7-B285-EB9A-6140FEA12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58D949-738A-6327-FAD4-54E3D75D3E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2763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F535A2-63C7-702E-6A99-786A2E368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857BD2-3A75-2DB3-EB7F-BC2849DD6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19A260-0D6E-B147-CD52-3EFB993935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48849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F869D-7AF9-9433-5679-F6082926E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3" y="685800"/>
            <a:ext cx="5898356" cy="2400300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203C1-C4DF-A9FB-131F-CB3CB52727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4782" y="1481138"/>
            <a:ext cx="9258300" cy="7310438"/>
          </a:xfrm>
        </p:spPr>
        <p:txBody>
          <a:bodyPr/>
          <a:lstStyle>
            <a:lvl1pPr>
              <a:defRPr sz="4800"/>
            </a:lvl1pPr>
            <a:lvl2pPr>
              <a:defRPr sz="4200"/>
            </a:lvl2pPr>
            <a:lvl3pPr>
              <a:defRPr sz="3600"/>
            </a:lvl3pPr>
            <a:lvl4pPr>
              <a:defRPr sz="3000"/>
            </a:lvl4pPr>
            <a:lvl5pPr>
              <a:defRPr sz="3000"/>
            </a:lvl5pPr>
            <a:lvl6pPr>
              <a:defRPr sz="3000"/>
            </a:lvl6pPr>
            <a:lvl7pPr>
              <a:defRPr sz="3000"/>
            </a:lvl7pPr>
            <a:lvl8pPr>
              <a:defRPr sz="3000"/>
            </a:lvl8pPr>
            <a:lvl9pPr>
              <a:defRPr sz="3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BCCC6C-9EFF-D881-EEB2-358F258DA5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9683" y="3086100"/>
            <a:ext cx="5898356" cy="5717382"/>
          </a:xfrm>
        </p:spPr>
        <p:txBody>
          <a:bodyPr/>
          <a:lstStyle>
            <a:lvl1pPr marL="0" indent="0">
              <a:buNone/>
              <a:defRPr sz="24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E8EDAC-0AF7-210C-C2EF-AE4AD6E2A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3E1B75-41A5-52E7-10DD-680A7CAF2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D959B9-8835-6762-2DB5-5399A8E590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7226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3AF4B-898D-A1A2-1A28-A2FAFEFB0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3" y="685800"/>
            <a:ext cx="5898356" cy="2400300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AACB8E-CD25-3CC9-45BA-D5EC868641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774782" y="1481138"/>
            <a:ext cx="9258300" cy="7310438"/>
          </a:xfrm>
        </p:spPr>
        <p:txBody>
          <a:bodyPr/>
          <a:lstStyle>
            <a:lvl1pPr marL="0" indent="0">
              <a:buNone/>
              <a:defRPr sz="4800"/>
            </a:lvl1pPr>
            <a:lvl2pPr marL="685800" indent="0">
              <a:buNone/>
              <a:defRPr sz="4200"/>
            </a:lvl2pPr>
            <a:lvl3pPr marL="1371600" indent="0">
              <a:buNone/>
              <a:defRPr sz="3600"/>
            </a:lvl3pPr>
            <a:lvl4pPr marL="2057400" indent="0">
              <a:buNone/>
              <a:defRPr sz="3000"/>
            </a:lvl4pPr>
            <a:lvl5pPr marL="2743200" indent="0">
              <a:buNone/>
              <a:defRPr sz="3000"/>
            </a:lvl5pPr>
            <a:lvl6pPr marL="3429000" indent="0">
              <a:buNone/>
              <a:defRPr sz="3000"/>
            </a:lvl6pPr>
            <a:lvl7pPr marL="4114800" indent="0">
              <a:buNone/>
              <a:defRPr sz="3000"/>
            </a:lvl7pPr>
            <a:lvl8pPr marL="4800600" indent="0">
              <a:buNone/>
              <a:defRPr sz="3000"/>
            </a:lvl8pPr>
            <a:lvl9pPr marL="5486400" indent="0">
              <a:buNone/>
              <a:defRPr sz="3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7A3BD2-0073-7CE6-18ED-7D2542F01B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9683" y="3086100"/>
            <a:ext cx="5898356" cy="5717382"/>
          </a:xfrm>
        </p:spPr>
        <p:txBody>
          <a:bodyPr/>
          <a:lstStyle>
            <a:lvl1pPr marL="0" indent="0">
              <a:buNone/>
              <a:defRPr sz="2400"/>
            </a:lvl1pPr>
            <a:lvl2pPr marL="685800" indent="0">
              <a:buNone/>
              <a:defRPr sz="2100"/>
            </a:lvl2pPr>
            <a:lvl3pPr marL="1371600" indent="0">
              <a:buNone/>
              <a:defRPr sz="1800"/>
            </a:lvl3pPr>
            <a:lvl4pPr marL="2057400" indent="0">
              <a:buNone/>
              <a:defRPr sz="1500"/>
            </a:lvl4pPr>
            <a:lvl5pPr marL="2743200" indent="0">
              <a:buNone/>
              <a:defRPr sz="1500"/>
            </a:lvl5pPr>
            <a:lvl6pPr marL="3429000" indent="0">
              <a:buNone/>
              <a:defRPr sz="1500"/>
            </a:lvl6pPr>
            <a:lvl7pPr marL="4114800" indent="0">
              <a:buNone/>
              <a:defRPr sz="1500"/>
            </a:lvl7pPr>
            <a:lvl8pPr marL="4800600" indent="0">
              <a:buNone/>
              <a:defRPr sz="1500"/>
            </a:lvl8pPr>
            <a:lvl9pPr marL="5486400" indent="0">
              <a:buNone/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A54F23-B4BD-AF4D-626D-8388F17EF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EA00A2-2869-4D1F-9FEE-C782AA6B5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E007E8-A9E5-8011-C7FD-B8F715684D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3455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A3F8E-4705-EE8B-9AA7-FD02B22DB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54FC1E-0CDD-EC3D-585C-E9A5AD6622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44AB08-92CE-D664-0D9A-8325CA545A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F6A79E-778B-C595-0A1C-F15573FD46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C93CC4-EB06-F025-347A-E9751634FB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459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8F1CAB-21CE-A490-14F1-8B2FC9ABEB4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3087350" y="547688"/>
            <a:ext cx="3943350" cy="871775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A03109-30D4-99AC-E368-4B0EC236F5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257300" y="547688"/>
            <a:ext cx="11601450" cy="871775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E94C83-F5D0-AE95-8223-8596CCBFE2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A67432-C946-D86F-A95E-572FE2D289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3AC140-EDEE-79BD-FCC8-9FDB79FBC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8533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41A8FE-8150-0A53-AB8D-A1D517336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300" y="547688"/>
            <a:ext cx="15773400" cy="19883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759E6-B925-14CC-F2CC-3F3C396629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7300" y="2738438"/>
            <a:ext cx="15773400" cy="65270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311A91-A24F-95C7-86FB-69CA8F1B0D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257300" y="9534526"/>
            <a:ext cx="41148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AB6D0A-EF9E-5428-E567-C7F01BD8FB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57900" y="9534526"/>
            <a:ext cx="61722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1B1C73-F9F2-03DA-0B31-9050BE2039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2915900" y="9534526"/>
            <a:ext cx="4114800" cy="54768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348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1371600" rtl="0" eaLnBrk="1" latinLnBrk="0" hangingPunct="1">
        <a:lnSpc>
          <a:spcPct val="9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13716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4200" kern="1200">
          <a:solidFill>
            <a:schemeClr val="tx1"/>
          </a:solidFill>
          <a:latin typeface="+mn-lt"/>
          <a:ea typeface="+mn-ea"/>
          <a:cs typeface="+mn-cs"/>
        </a:defRPr>
      </a:lvl1pPr>
      <a:lvl2pPr marL="10287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2pPr>
      <a:lvl3pPr marL="17145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3pPr>
      <a:lvl4pPr marL="24003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30861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7719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4577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51435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829300" indent="-342900" algn="l" defTabSz="13716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Relationship Id="rId9" Type="http://schemas.openxmlformats.org/officeDocument/2006/relationships/image" Target="../media/image12.sv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ldrenscommissioner.gov.uk/" TargetMode="External"/><Relationship Id="rId2" Type="http://schemas.openxmlformats.org/officeDocument/2006/relationships/hyperlink" Target="https://www.nao.org.uk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westminster.gov.uk/" TargetMode="External"/><Relationship Id="rId4" Type="http://schemas.openxmlformats.org/officeDocument/2006/relationships/hyperlink" Target="https://www.england.nhs.uk/learning-disabilities/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8"/>
          <p:cNvSpPr txBox="1"/>
          <p:nvPr/>
        </p:nvSpPr>
        <p:spPr>
          <a:xfrm>
            <a:off x="1871637" y="3209156"/>
            <a:ext cx="14544725" cy="18466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800"/>
              </a:lnSpc>
            </a:pPr>
            <a:r>
              <a:rPr lang="en-US" sz="4400" dirty="0">
                <a:solidFill>
                  <a:srgbClr val="716F35"/>
                </a:solidFill>
                <a:latin typeface="Klein Bold"/>
              </a:rPr>
              <a:t>INTERGRATED CARE SERVICES FOR CHILDREN AND  YOUNG PEOPLE WITH SPECIAL EDUCATIONAL NEEDS AND DISABILITIES IN WESTMINISTER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8848675" y="5465987"/>
            <a:ext cx="8115300" cy="2534163"/>
            <a:chOff x="0" y="0"/>
            <a:chExt cx="10820400" cy="3378884"/>
          </a:xfrm>
        </p:grpSpPr>
        <p:sp>
          <p:nvSpPr>
            <p:cNvPr id="10" name="TextBox 10"/>
            <p:cNvSpPr txBox="1"/>
            <p:nvPr/>
          </p:nvSpPr>
          <p:spPr>
            <a:xfrm>
              <a:off x="0" y="0"/>
              <a:ext cx="10820400" cy="24257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4399"/>
                </a:lnSpc>
              </a:pPr>
              <a:endParaRPr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2681684"/>
              <a:ext cx="10498975" cy="6972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79"/>
                </a:lnSpc>
              </a:pPr>
              <a:endParaRPr lang="en-US" sz="3199" dirty="0">
                <a:solidFill>
                  <a:srgbClr val="2A2E3A"/>
                </a:solidFill>
                <a:latin typeface="Helios"/>
              </a:endParaRPr>
            </a:p>
          </p:txBody>
        </p:sp>
      </p:grpSp>
      <p:pic>
        <p:nvPicPr>
          <p:cNvPr id="1026" name="Picture 2" descr="University – SmartBeeE BD">
            <a:extLst>
              <a:ext uri="{FF2B5EF4-FFF2-40B4-BE49-F238E27FC236}">
                <a16:creationId xmlns:a16="http://schemas.microsoft.com/office/drawing/2014/main" id="{019AFB69-3BAE-B006-A7A9-790C7C86D3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464942"/>
            <a:ext cx="4148827" cy="1846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871E325C-D8AB-B83D-175D-ABBC46DFA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6154514"/>
            <a:ext cx="15544800" cy="3667544"/>
          </a:xfrm>
        </p:spPr>
        <p:txBody>
          <a:bodyPr>
            <a:normAutofit/>
          </a:bodyPr>
          <a:lstStyle/>
          <a:p>
            <a:r>
              <a:rPr lang="en-IN" sz="3200" dirty="0"/>
              <a:t>MODULE : SERVICE INTEGRATION AND PARTNERSHIP WORKING</a:t>
            </a:r>
            <a:br>
              <a:rPr lang="en-IN" sz="3200" dirty="0"/>
            </a:br>
            <a:r>
              <a:rPr lang="en-IN" sz="3200" dirty="0"/>
              <a:t>CODE: LCHS7005</a:t>
            </a:r>
            <a:br>
              <a:rPr lang="en-IN" sz="3200" dirty="0"/>
            </a:br>
            <a:r>
              <a:rPr lang="en-IN" sz="3200" dirty="0"/>
              <a:t>PROGRAMME: </a:t>
            </a:r>
            <a:r>
              <a:rPr lang="en-IN" sz="3200" dirty="0" err="1"/>
              <a:t>Msc</a:t>
            </a:r>
            <a:r>
              <a:rPr lang="en-IN" sz="3200" dirty="0"/>
              <a:t> PUBLIC HEALTH AND SOCIAL CARE IN PRACTICE</a:t>
            </a:r>
            <a:br>
              <a:rPr lang="en-IN" sz="3200" dirty="0"/>
            </a:br>
            <a:r>
              <a:rPr lang="en-IN" sz="3200" dirty="0"/>
              <a:t>NAME : CHANANA PADMANABHAN (LEADER) -2242074</a:t>
            </a:r>
            <a:br>
              <a:rPr lang="en-IN" sz="3200" dirty="0"/>
            </a:br>
            <a:r>
              <a:rPr lang="en-IN" sz="3200" dirty="0"/>
              <a:t>            : SIVA PRASANTH DANDAMUDI -2242089</a:t>
            </a:r>
            <a:br>
              <a:rPr lang="en-IN" sz="3200" dirty="0"/>
            </a:br>
            <a:r>
              <a:rPr lang="en-IN" sz="3200" dirty="0"/>
              <a:t>            :SIVAANILKUMAR LELLA-2241658</a:t>
            </a:r>
            <a:br>
              <a:rPr lang="en-IN" sz="3200" dirty="0"/>
            </a:br>
            <a:r>
              <a:rPr lang="en-IN" sz="3200" dirty="0"/>
              <a:t>LECTURE : Dr DIOLA BIJLHOUT</a:t>
            </a:r>
            <a:br>
              <a:rPr lang="en-IN" sz="3200" dirty="0"/>
            </a:br>
            <a:endParaRPr lang="en-IN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/>
          <p:cNvSpPr txBox="1"/>
          <p:nvPr/>
        </p:nvSpPr>
        <p:spPr>
          <a:xfrm>
            <a:off x="2381707" y="322901"/>
            <a:ext cx="13180039" cy="9131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20"/>
              </a:lnSpc>
            </a:pPr>
            <a:r>
              <a:rPr lang="en-US" sz="5300">
                <a:solidFill>
                  <a:srgbClr val="000000"/>
                </a:solidFill>
                <a:latin typeface="Alatsi Bold"/>
              </a:rPr>
              <a:t>INTRODUCTION</a:t>
            </a:r>
          </a:p>
        </p:txBody>
      </p:sp>
      <p:sp>
        <p:nvSpPr>
          <p:cNvPr id="12" name="Freeform 12"/>
          <p:cNvSpPr/>
          <p:nvPr/>
        </p:nvSpPr>
        <p:spPr>
          <a:xfrm>
            <a:off x="12238703" y="3264091"/>
            <a:ext cx="5537453" cy="3711959"/>
          </a:xfrm>
          <a:custGeom>
            <a:avLst/>
            <a:gdLst/>
            <a:ahLst/>
            <a:cxnLst/>
            <a:rect l="l" t="t" r="r" b="b"/>
            <a:pathLst>
              <a:path w="5537453" h="3711959">
                <a:moveTo>
                  <a:pt x="0" y="0"/>
                </a:moveTo>
                <a:lnTo>
                  <a:pt x="5537453" y="0"/>
                </a:lnTo>
                <a:lnTo>
                  <a:pt x="5537453" y="3711959"/>
                </a:lnTo>
                <a:lnTo>
                  <a:pt x="0" y="371195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7033" r="-17033"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4BFEA53-3B56-319B-1B86-FF39015997F2}"/>
              </a:ext>
            </a:extLst>
          </p:cNvPr>
          <p:cNvSpPr txBox="1"/>
          <p:nvPr/>
        </p:nvSpPr>
        <p:spPr>
          <a:xfrm>
            <a:off x="13583315" y="6987456"/>
            <a:ext cx="21066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0" i="0">
                <a:solidFill>
                  <a:srgbClr val="1F1F1F"/>
                </a:solidFill>
                <a:effectLst/>
                <a:latin typeface="Google Sans"/>
              </a:rPr>
              <a:t>(NHS England, 2020)</a:t>
            </a:r>
            <a:endParaRPr lang="en-IN" dirty="0"/>
          </a:p>
        </p:txBody>
      </p:sp>
      <p:sp>
        <p:nvSpPr>
          <p:cNvPr id="15" name="TextBox 13">
            <a:extLst>
              <a:ext uri="{FF2B5EF4-FFF2-40B4-BE49-F238E27FC236}">
                <a16:creationId xmlns:a16="http://schemas.microsoft.com/office/drawing/2014/main" id="{EB47C0EE-8D4B-BDA1-D608-5B74EB39EE0C}"/>
              </a:ext>
            </a:extLst>
          </p:cNvPr>
          <p:cNvSpPr txBox="1"/>
          <p:nvPr/>
        </p:nvSpPr>
        <p:spPr>
          <a:xfrm>
            <a:off x="304800" y="1714500"/>
            <a:ext cx="11658600" cy="76891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Approximately 20% of children may have some form of Special Educational Needs and Disabilities (SEND), affecting their learning and functioning (Westminster City Council, 2022).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While many can receive support in mainstream schools, some require an Education, Health, and Care (EHC) plan detailing specialist support needs (Cochrane and Soni, 2020).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Children and young people with SEND are more likely to experience mental health issues compared to those without SEND</a:t>
            </a:r>
            <a:r>
              <a:rPr lang="en-US" sz="2800" dirty="0">
                <a:solidFill>
                  <a:srgbClr val="2A2E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(Westminster City Council, 2017).</a:t>
            </a:r>
            <a:endParaRPr lang="en-GB" sz="2800" b="0" i="0" dirty="0">
              <a:solidFill>
                <a:srgbClr val="0D0D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Service gaps can lead to delayed diagnoses, insufficient support, and poorer mental and physical health outcomes for children and young people with SEND (NHS England, 2020).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5"/>
          <p:cNvSpPr/>
          <p:nvPr/>
        </p:nvSpPr>
        <p:spPr>
          <a:xfrm>
            <a:off x="9355203" y="2019604"/>
            <a:ext cx="7774868" cy="5817185"/>
          </a:xfrm>
          <a:custGeom>
            <a:avLst/>
            <a:gdLst/>
            <a:ahLst/>
            <a:cxnLst/>
            <a:rect l="l" t="t" r="r" b="b"/>
            <a:pathLst>
              <a:path w="7774868" h="5817185">
                <a:moveTo>
                  <a:pt x="0" y="0"/>
                </a:moveTo>
                <a:lnTo>
                  <a:pt x="7774868" y="0"/>
                </a:lnTo>
                <a:lnTo>
                  <a:pt x="7774868" y="5817185"/>
                </a:lnTo>
                <a:lnTo>
                  <a:pt x="0" y="581718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b="-7507"/>
            </a:stretch>
          </a:blipFill>
        </p:spPr>
        <p:txBody>
          <a:bodyPr/>
          <a:lstStyle/>
          <a:p>
            <a:endParaRPr lang="en-IN"/>
          </a:p>
        </p:txBody>
      </p:sp>
      <p:grpSp>
        <p:nvGrpSpPr>
          <p:cNvPr id="6" name="Group 6"/>
          <p:cNvGrpSpPr/>
          <p:nvPr/>
        </p:nvGrpSpPr>
        <p:grpSpPr>
          <a:xfrm>
            <a:off x="561102" y="443192"/>
            <a:ext cx="9279184" cy="9663413"/>
            <a:chOff x="0" y="-76200"/>
            <a:chExt cx="12372245" cy="12884550"/>
          </a:xfrm>
        </p:grpSpPr>
        <p:sp>
          <p:nvSpPr>
            <p:cNvPr id="7" name="TextBox 7"/>
            <p:cNvSpPr txBox="1"/>
            <p:nvPr/>
          </p:nvSpPr>
          <p:spPr>
            <a:xfrm>
              <a:off x="0" y="-76200"/>
              <a:ext cx="12372245" cy="13106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9099"/>
                </a:lnSpc>
              </a:pPr>
              <a:r>
                <a:rPr lang="en-US" sz="2800" dirty="0">
                  <a:solidFill>
                    <a:srgbClr val="2A2E3A"/>
                  </a:solidFill>
                  <a:latin typeface="Klein Bold"/>
                </a:rPr>
                <a:t>contd...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2108411"/>
              <a:ext cx="11169917" cy="106999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690879" lvl="1" indent="-345439" algn="just">
                <a:lnSpc>
                  <a:spcPts val="4479"/>
                </a:lnSpc>
                <a:buFont typeface="Arial"/>
                <a:buChar char="•"/>
              </a:pPr>
              <a:r>
                <a:rPr lang="en-US" sz="3199" dirty="0">
                  <a:solidFill>
                    <a:srgbClr val="2A2E3A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 gap between SEND and EHCP/Statements is 35% for the Reception year and fluctuates between 22.5% and 7.5% across Years 2, 4, 6, 8, and 10(Westminster City Council, 2017).</a:t>
              </a:r>
            </a:p>
            <a:p>
              <a:pPr marL="690879" lvl="1" indent="-345439" algn="just">
                <a:lnSpc>
                  <a:spcPts val="4479"/>
                </a:lnSpc>
                <a:buFont typeface="Arial"/>
                <a:buChar char="•"/>
              </a:pPr>
              <a:r>
                <a:rPr lang="en-US" sz="3199" dirty="0">
                  <a:solidFill>
                    <a:srgbClr val="2A2E3A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Children and young people with SEND who do not have EHCPs may not get the specialist support they need to thrive in education</a:t>
              </a:r>
              <a:r>
                <a:rPr lang="en-IN" sz="3200" b="0" i="0" dirty="0">
                  <a:solidFill>
                    <a:srgbClr val="1F1F1F"/>
                  </a:solidFill>
                  <a:effectLst/>
                  <a:latin typeface="Arial" panose="020B0604020202020204" pitchFamily="34" charset="0"/>
                  <a:cs typeface="Arial" panose="020B0604020202020204" pitchFamily="34" charset="0"/>
                </a:rPr>
                <a:t>(NAO, 2022)</a:t>
              </a:r>
              <a:r>
                <a:rPr lang="en-US" sz="3199" dirty="0">
                  <a:solidFill>
                    <a:srgbClr val="2A2E3A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.</a:t>
              </a:r>
            </a:p>
            <a:p>
              <a:pPr marL="690879" lvl="1" indent="-345439" algn="just">
                <a:lnSpc>
                  <a:spcPts val="4479"/>
                </a:lnSpc>
                <a:buFont typeface="Arial"/>
                <a:buChar char="•"/>
              </a:pPr>
              <a:r>
                <a:rPr lang="en-US" sz="3199" dirty="0">
                  <a:solidFill>
                    <a:srgbClr val="2A2E3A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This can lead to them falling behind their peers academically and experiencing social and emotional problems(Cochrane and Soni, 2020).</a:t>
              </a:r>
            </a:p>
            <a:p>
              <a:pPr algn="just">
                <a:lnSpc>
                  <a:spcPts val="4479"/>
                </a:lnSpc>
              </a:pPr>
              <a:endParaRPr lang="en-US" sz="3199" dirty="0">
                <a:solidFill>
                  <a:srgbClr val="2A2E3A"/>
                </a:solidFill>
                <a:latin typeface="Helios"/>
              </a:endParaRP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5022401" y="-98041"/>
            <a:ext cx="1562612" cy="1509824"/>
            <a:chOff x="0" y="-130721"/>
            <a:chExt cx="2083482" cy="2013099"/>
          </a:xfrm>
        </p:grpSpPr>
        <p:sp>
          <p:nvSpPr>
            <p:cNvPr id="12" name="TextBox 12"/>
            <p:cNvSpPr txBox="1"/>
            <p:nvPr/>
          </p:nvSpPr>
          <p:spPr>
            <a:xfrm>
              <a:off x="75599" y="-130721"/>
              <a:ext cx="1932283" cy="201309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437582"/>
              <a:ext cx="2083482" cy="124150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7805"/>
                </a:lnSpc>
              </a:pPr>
              <a:endParaRPr lang="en-US" sz="5575" dirty="0">
                <a:solidFill>
                  <a:srgbClr val="000000"/>
                </a:solidFill>
                <a:latin typeface="Open Sans Bold"/>
              </a:endParaRP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35A8CADE-E7BB-C077-71A2-F27CC66FFFDA}"/>
              </a:ext>
            </a:extLst>
          </p:cNvPr>
          <p:cNvSpPr txBox="1"/>
          <p:nvPr/>
        </p:nvSpPr>
        <p:spPr>
          <a:xfrm>
            <a:off x="11069200" y="8834072"/>
            <a:ext cx="4340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(Children’s Commissioner for England, 2022)</a:t>
            </a:r>
            <a:endParaRPr lang="en-IN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Arrow: Right 40">
            <a:extLst>
              <a:ext uri="{FF2B5EF4-FFF2-40B4-BE49-F238E27FC236}">
                <a16:creationId xmlns:a16="http://schemas.microsoft.com/office/drawing/2014/main" id="{2390C523-0FE3-9C76-3E15-F9C88DE114C3}"/>
              </a:ext>
            </a:extLst>
          </p:cNvPr>
          <p:cNvSpPr/>
          <p:nvPr/>
        </p:nvSpPr>
        <p:spPr>
          <a:xfrm>
            <a:off x="1279641" y="8578306"/>
            <a:ext cx="5241418" cy="869132"/>
          </a:xfrm>
          <a:prstGeom prst="rightArrow">
            <a:avLst>
              <a:gd name="adj1" fmla="val 100000"/>
              <a:gd name="adj2" fmla="val 5000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0" name="Arrow: Right 39">
            <a:extLst>
              <a:ext uri="{FF2B5EF4-FFF2-40B4-BE49-F238E27FC236}">
                <a16:creationId xmlns:a16="http://schemas.microsoft.com/office/drawing/2014/main" id="{1A9B8EEB-22B5-31B3-41AD-53604356CDE4}"/>
              </a:ext>
            </a:extLst>
          </p:cNvPr>
          <p:cNvSpPr/>
          <p:nvPr/>
        </p:nvSpPr>
        <p:spPr>
          <a:xfrm>
            <a:off x="1285046" y="6885422"/>
            <a:ext cx="5241418" cy="1558329"/>
          </a:xfrm>
          <a:prstGeom prst="rightArrow">
            <a:avLst>
              <a:gd name="adj1" fmla="val 100000"/>
              <a:gd name="adj2" fmla="val 5000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9" name="Arrow: Right 38">
            <a:extLst>
              <a:ext uri="{FF2B5EF4-FFF2-40B4-BE49-F238E27FC236}">
                <a16:creationId xmlns:a16="http://schemas.microsoft.com/office/drawing/2014/main" id="{2D5314F6-17DD-73CA-E1C3-94E34FD5C6F6}"/>
              </a:ext>
            </a:extLst>
          </p:cNvPr>
          <p:cNvSpPr/>
          <p:nvPr/>
        </p:nvSpPr>
        <p:spPr>
          <a:xfrm>
            <a:off x="1279642" y="5074096"/>
            <a:ext cx="5246822" cy="1558329"/>
          </a:xfrm>
          <a:prstGeom prst="rightArrow">
            <a:avLst>
              <a:gd name="adj1" fmla="val 100000"/>
              <a:gd name="adj2" fmla="val 5000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8" name="Arrow: Right 37">
            <a:extLst>
              <a:ext uri="{FF2B5EF4-FFF2-40B4-BE49-F238E27FC236}">
                <a16:creationId xmlns:a16="http://schemas.microsoft.com/office/drawing/2014/main" id="{4A4F729B-F6A5-321F-F179-607E5E069617}"/>
              </a:ext>
            </a:extLst>
          </p:cNvPr>
          <p:cNvSpPr/>
          <p:nvPr/>
        </p:nvSpPr>
        <p:spPr>
          <a:xfrm>
            <a:off x="1285046" y="3655338"/>
            <a:ext cx="5236011" cy="1068019"/>
          </a:xfrm>
          <a:prstGeom prst="rightArrow">
            <a:avLst>
              <a:gd name="adj1" fmla="val 100000"/>
              <a:gd name="adj2" fmla="val 5000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2" name="TextBox 2"/>
          <p:cNvSpPr txBox="1"/>
          <p:nvPr/>
        </p:nvSpPr>
        <p:spPr>
          <a:xfrm>
            <a:off x="1531180" y="223213"/>
            <a:ext cx="10451219" cy="8191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00"/>
              </a:lnSpc>
            </a:pP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PARTNERSHIP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6523761" y="3347095"/>
            <a:ext cx="11381709" cy="1342210"/>
            <a:chOff x="0" y="0"/>
            <a:chExt cx="15175611" cy="1789613"/>
          </a:xfrm>
        </p:grpSpPr>
        <p:grpSp>
          <p:nvGrpSpPr>
            <p:cNvPr id="4" name="Group 4"/>
            <p:cNvGrpSpPr/>
            <p:nvPr/>
          </p:nvGrpSpPr>
          <p:grpSpPr>
            <a:xfrm>
              <a:off x="0" y="0"/>
              <a:ext cx="15175611" cy="1789613"/>
              <a:chOff x="0" y="0"/>
              <a:chExt cx="2997652" cy="353504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2997652" cy="353504"/>
              </a:xfrm>
              <a:custGeom>
                <a:avLst/>
                <a:gdLst/>
                <a:ahLst/>
                <a:cxnLst/>
                <a:rect l="l" t="t" r="r" b="b"/>
                <a:pathLst>
                  <a:path w="2997652" h="353504">
                    <a:moveTo>
                      <a:pt x="34691" y="0"/>
                    </a:moveTo>
                    <a:lnTo>
                      <a:pt x="2962961" y="0"/>
                    </a:lnTo>
                    <a:cubicBezTo>
                      <a:pt x="2982120" y="0"/>
                      <a:pt x="2997652" y="15531"/>
                      <a:pt x="2997652" y="34691"/>
                    </a:cubicBezTo>
                    <a:lnTo>
                      <a:pt x="2997652" y="318813"/>
                    </a:lnTo>
                    <a:cubicBezTo>
                      <a:pt x="2997652" y="337972"/>
                      <a:pt x="2982120" y="353504"/>
                      <a:pt x="2962961" y="353504"/>
                    </a:cubicBezTo>
                    <a:lnTo>
                      <a:pt x="34691" y="353504"/>
                    </a:lnTo>
                    <a:cubicBezTo>
                      <a:pt x="15531" y="353504"/>
                      <a:pt x="0" y="337972"/>
                      <a:pt x="0" y="318813"/>
                    </a:cubicBezTo>
                    <a:lnTo>
                      <a:pt x="0" y="34691"/>
                    </a:lnTo>
                    <a:cubicBezTo>
                      <a:pt x="0" y="15531"/>
                      <a:pt x="15531" y="0"/>
                      <a:pt x="34691" y="0"/>
                    </a:cubicBezTo>
                    <a:close/>
                  </a:path>
                </a:pathLst>
              </a:custGeom>
              <a:solidFill>
                <a:srgbClr val="E9C7C6"/>
              </a:solidFill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38100"/>
                <a:ext cx="2997652" cy="39160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7" name="TextBox 7"/>
            <p:cNvSpPr txBox="1"/>
            <p:nvPr/>
          </p:nvSpPr>
          <p:spPr>
            <a:xfrm>
              <a:off x="231508" y="123825"/>
              <a:ext cx="14195311" cy="129281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3913"/>
                </a:lnSpc>
              </a:pPr>
              <a:r>
                <a:rPr lang="en-US" sz="2795" dirty="0">
                  <a:solidFill>
                    <a:srgbClr val="000000"/>
                  </a:solidFill>
                  <a:latin typeface="Alatsi Bold"/>
                </a:rPr>
                <a:t>Responsible for statutory SEND support in schools, social care assessments, and personal budgets(Westminster City Council, 2022</a:t>
              </a:r>
              <a:r>
                <a:rPr lang="en-US" sz="2795" dirty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).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453433" y="3597467"/>
            <a:ext cx="4893994" cy="9861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20"/>
              </a:lnSpc>
            </a:pPr>
            <a:r>
              <a:rPr lang="en-US" sz="2800" b="1" dirty="0">
                <a:solidFill>
                  <a:srgbClr val="000000"/>
                </a:solidFill>
                <a:latin typeface="Alatsi Bold"/>
              </a:rPr>
              <a:t>Westminster City Council (Education and Social Care)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740476" y="1151265"/>
            <a:ext cx="14807047" cy="19767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8" lvl="1" indent="-302259">
              <a:lnSpc>
                <a:spcPts val="3919"/>
              </a:lnSpc>
              <a:buFont typeface="Arial"/>
              <a:buChar char="•"/>
            </a:pPr>
            <a:r>
              <a:rPr lang="en-US" sz="2799" dirty="0">
                <a:solidFill>
                  <a:srgbClr val="000000"/>
                </a:solidFill>
                <a:latin typeface="Alatsi Bold"/>
              </a:rPr>
              <a:t>We envision a Westminster where all children and young people with SEND can access seamless, integrated services that empower them to reach their full potential. </a:t>
            </a:r>
          </a:p>
          <a:p>
            <a:pPr marL="604518" lvl="1" indent="-302259">
              <a:lnSpc>
                <a:spcPts val="3919"/>
              </a:lnSpc>
              <a:buFont typeface="Arial"/>
              <a:buChar char="•"/>
            </a:pPr>
            <a:r>
              <a:rPr lang="en-US" sz="2799" dirty="0">
                <a:solidFill>
                  <a:srgbClr val="000000"/>
                </a:solidFill>
                <a:latin typeface="Alatsi Bold"/>
              </a:rPr>
              <a:t>This partnership will bridge the gap between education, health, and social care, ensuring a holistic approach to their </a:t>
            </a:r>
            <a:r>
              <a:rPr lang="en-US" sz="279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well-being</a:t>
            </a:r>
            <a:r>
              <a:rPr lang="en-US" sz="2799" dirty="0">
                <a:solidFill>
                  <a:srgbClr val="000000"/>
                </a:solidFill>
                <a:latin typeface="Alatsi Bold"/>
              </a:rPr>
              <a:t>.</a:t>
            </a:r>
          </a:p>
        </p:txBody>
      </p:sp>
      <p:sp>
        <p:nvSpPr>
          <p:cNvPr id="10" name="AutoShape 10"/>
          <p:cNvSpPr/>
          <p:nvPr/>
        </p:nvSpPr>
        <p:spPr>
          <a:xfrm flipH="1" flipV="1">
            <a:off x="1085849" y="-1"/>
            <a:ext cx="10043" cy="2892931"/>
          </a:xfrm>
          <a:prstGeom prst="line">
            <a:avLst/>
          </a:prstGeom>
          <a:ln w="114300" cap="flat">
            <a:solidFill>
              <a:srgbClr val="9FC3D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sp>
        <p:nvSpPr>
          <p:cNvPr id="11" name="AutoShape 11"/>
          <p:cNvSpPr/>
          <p:nvPr/>
        </p:nvSpPr>
        <p:spPr>
          <a:xfrm flipH="1" flipV="1">
            <a:off x="1085850" y="7289441"/>
            <a:ext cx="5403" cy="2997456"/>
          </a:xfrm>
          <a:prstGeom prst="line">
            <a:avLst/>
          </a:prstGeom>
          <a:ln w="114300" cap="flat">
            <a:solidFill>
              <a:srgbClr val="9FC3D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IN"/>
          </a:p>
        </p:txBody>
      </p:sp>
      <p:sp>
        <p:nvSpPr>
          <p:cNvPr id="19" name="TextBox 19"/>
          <p:cNvSpPr txBox="1"/>
          <p:nvPr/>
        </p:nvSpPr>
        <p:spPr>
          <a:xfrm>
            <a:off x="1453433" y="5108148"/>
            <a:ext cx="4337767" cy="14571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920"/>
              </a:lnSpc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NHS Providers (Integrated Care Board, CNWL NHS Trust)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6526463" y="4908380"/>
            <a:ext cx="11202672" cy="1562823"/>
            <a:chOff x="0" y="0"/>
            <a:chExt cx="14936896" cy="2083763"/>
          </a:xfrm>
        </p:grpSpPr>
        <p:grpSp>
          <p:nvGrpSpPr>
            <p:cNvPr id="21" name="Group 21"/>
            <p:cNvGrpSpPr/>
            <p:nvPr/>
          </p:nvGrpSpPr>
          <p:grpSpPr>
            <a:xfrm>
              <a:off x="0" y="0"/>
              <a:ext cx="14936896" cy="1789613"/>
              <a:chOff x="0" y="0"/>
              <a:chExt cx="2950498" cy="353504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2950498" cy="353504"/>
              </a:xfrm>
              <a:custGeom>
                <a:avLst/>
                <a:gdLst/>
                <a:ahLst/>
                <a:cxnLst/>
                <a:rect l="l" t="t" r="r" b="b"/>
                <a:pathLst>
                  <a:path w="2950498" h="353504">
                    <a:moveTo>
                      <a:pt x="35245" y="0"/>
                    </a:moveTo>
                    <a:lnTo>
                      <a:pt x="2915253" y="0"/>
                    </a:lnTo>
                    <a:cubicBezTo>
                      <a:pt x="2924601" y="0"/>
                      <a:pt x="2933565" y="3713"/>
                      <a:pt x="2940175" y="10323"/>
                    </a:cubicBezTo>
                    <a:cubicBezTo>
                      <a:pt x="2946785" y="16933"/>
                      <a:pt x="2950498" y="25897"/>
                      <a:pt x="2950498" y="35245"/>
                    </a:cubicBezTo>
                    <a:lnTo>
                      <a:pt x="2950498" y="318259"/>
                    </a:lnTo>
                    <a:cubicBezTo>
                      <a:pt x="2950498" y="327606"/>
                      <a:pt x="2946785" y="336571"/>
                      <a:pt x="2940175" y="343181"/>
                    </a:cubicBezTo>
                    <a:cubicBezTo>
                      <a:pt x="2933565" y="349790"/>
                      <a:pt x="2924601" y="353504"/>
                      <a:pt x="2915253" y="353504"/>
                    </a:cubicBezTo>
                    <a:lnTo>
                      <a:pt x="35245" y="353504"/>
                    </a:lnTo>
                    <a:cubicBezTo>
                      <a:pt x="25897" y="353504"/>
                      <a:pt x="16933" y="349790"/>
                      <a:pt x="10323" y="343181"/>
                    </a:cubicBezTo>
                    <a:cubicBezTo>
                      <a:pt x="3713" y="336571"/>
                      <a:pt x="0" y="327606"/>
                      <a:pt x="0" y="318259"/>
                    </a:cubicBezTo>
                    <a:lnTo>
                      <a:pt x="0" y="35245"/>
                    </a:lnTo>
                    <a:cubicBezTo>
                      <a:pt x="0" y="25897"/>
                      <a:pt x="3713" y="16933"/>
                      <a:pt x="10323" y="10323"/>
                    </a:cubicBezTo>
                    <a:cubicBezTo>
                      <a:pt x="16933" y="3713"/>
                      <a:pt x="25897" y="0"/>
                      <a:pt x="35245" y="0"/>
                    </a:cubicBezTo>
                    <a:close/>
                  </a:path>
                </a:pathLst>
              </a:custGeom>
              <a:solidFill>
                <a:srgbClr val="E9C7C6"/>
              </a:solidFill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0" y="-38100"/>
                <a:ext cx="2950498" cy="39160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4" name="TextBox 24"/>
            <p:cNvSpPr txBox="1"/>
            <p:nvPr/>
          </p:nvSpPr>
          <p:spPr>
            <a:xfrm>
              <a:off x="231723" y="123825"/>
              <a:ext cx="14434327" cy="195993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3913"/>
                </a:lnSpc>
              </a:pPr>
              <a:r>
                <a:rPr lang="en-US" sz="2795" dirty="0">
                  <a:solidFill>
                    <a:srgbClr val="000000"/>
                  </a:solidFill>
                  <a:latin typeface="Alatsi Bold"/>
                </a:rPr>
                <a:t>Offer healthcare services like child and adolescent mental health services (CAMHS), specialist clinics, and therapy services(Westminster City Council , 2017).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541520" y="7306840"/>
            <a:ext cx="4717660" cy="4698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920"/>
              </a:lnSpc>
            </a:pPr>
            <a:r>
              <a:rPr lang="en-IN" sz="2800" b="1" i="0" dirty="0">
                <a:solidFill>
                  <a:srgbClr val="000000"/>
                </a:solidFill>
                <a:effectLst/>
              </a:rPr>
              <a:t>Voluntary Sector</a:t>
            </a:r>
            <a:endParaRPr lang="en-US" sz="2800" b="1" dirty="0">
              <a:solidFill>
                <a:srgbClr val="000000"/>
              </a:solidFill>
              <a:latin typeface="Alatsi Bold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6660322" y="6565278"/>
            <a:ext cx="11202672" cy="1342210"/>
            <a:chOff x="0" y="0"/>
            <a:chExt cx="14936896" cy="1789613"/>
          </a:xfrm>
        </p:grpSpPr>
        <p:grpSp>
          <p:nvGrpSpPr>
            <p:cNvPr id="27" name="Group 27"/>
            <p:cNvGrpSpPr/>
            <p:nvPr/>
          </p:nvGrpSpPr>
          <p:grpSpPr>
            <a:xfrm>
              <a:off x="0" y="0"/>
              <a:ext cx="14936896" cy="1789613"/>
              <a:chOff x="0" y="0"/>
              <a:chExt cx="2950498" cy="353504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2950498" cy="353504"/>
              </a:xfrm>
              <a:custGeom>
                <a:avLst/>
                <a:gdLst/>
                <a:ahLst/>
                <a:cxnLst/>
                <a:rect l="l" t="t" r="r" b="b"/>
                <a:pathLst>
                  <a:path w="2950498" h="353504">
                    <a:moveTo>
                      <a:pt x="35245" y="0"/>
                    </a:moveTo>
                    <a:lnTo>
                      <a:pt x="2915253" y="0"/>
                    </a:lnTo>
                    <a:cubicBezTo>
                      <a:pt x="2924601" y="0"/>
                      <a:pt x="2933565" y="3713"/>
                      <a:pt x="2940175" y="10323"/>
                    </a:cubicBezTo>
                    <a:cubicBezTo>
                      <a:pt x="2946785" y="16933"/>
                      <a:pt x="2950498" y="25897"/>
                      <a:pt x="2950498" y="35245"/>
                    </a:cubicBezTo>
                    <a:lnTo>
                      <a:pt x="2950498" y="318259"/>
                    </a:lnTo>
                    <a:cubicBezTo>
                      <a:pt x="2950498" y="327606"/>
                      <a:pt x="2946785" y="336571"/>
                      <a:pt x="2940175" y="343181"/>
                    </a:cubicBezTo>
                    <a:cubicBezTo>
                      <a:pt x="2933565" y="349790"/>
                      <a:pt x="2924601" y="353504"/>
                      <a:pt x="2915253" y="353504"/>
                    </a:cubicBezTo>
                    <a:lnTo>
                      <a:pt x="35245" y="353504"/>
                    </a:lnTo>
                    <a:cubicBezTo>
                      <a:pt x="25897" y="353504"/>
                      <a:pt x="16933" y="349790"/>
                      <a:pt x="10323" y="343181"/>
                    </a:cubicBezTo>
                    <a:cubicBezTo>
                      <a:pt x="3713" y="336571"/>
                      <a:pt x="0" y="327606"/>
                      <a:pt x="0" y="318259"/>
                    </a:cubicBezTo>
                    <a:lnTo>
                      <a:pt x="0" y="35245"/>
                    </a:lnTo>
                    <a:cubicBezTo>
                      <a:pt x="0" y="25897"/>
                      <a:pt x="3713" y="16933"/>
                      <a:pt x="10323" y="10323"/>
                    </a:cubicBezTo>
                    <a:cubicBezTo>
                      <a:pt x="16933" y="3713"/>
                      <a:pt x="25897" y="0"/>
                      <a:pt x="35245" y="0"/>
                    </a:cubicBezTo>
                    <a:close/>
                  </a:path>
                </a:pathLst>
              </a:custGeom>
              <a:solidFill>
                <a:srgbClr val="E9C7C6"/>
              </a:solidFill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29" name="TextBox 29"/>
              <p:cNvSpPr txBox="1"/>
              <p:nvPr/>
            </p:nvSpPr>
            <p:spPr>
              <a:xfrm>
                <a:off x="0" y="-38100"/>
                <a:ext cx="2950498" cy="39160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30" name="TextBox 30"/>
            <p:cNvSpPr txBox="1"/>
            <p:nvPr/>
          </p:nvSpPr>
          <p:spPr>
            <a:xfrm>
              <a:off x="219979" y="123825"/>
              <a:ext cx="13979904" cy="1292810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3913"/>
                </a:lnSpc>
              </a:pPr>
              <a:r>
                <a:rPr lang="en-US" sz="2795" dirty="0">
                  <a:solidFill>
                    <a:srgbClr val="000000"/>
                  </a:solidFill>
                  <a:latin typeface="Alatsi Bold"/>
                </a:rPr>
                <a:t>Provide essential services like family support groups, social activities, and skills development programs(</a:t>
              </a:r>
              <a:r>
                <a:rPr lang="en-US" sz="2795" dirty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Cochrane</a:t>
              </a:r>
              <a:r>
                <a:rPr lang="en-US" sz="2795" dirty="0">
                  <a:solidFill>
                    <a:srgbClr val="000000"/>
                  </a:solidFill>
                  <a:latin typeface="Alatsi Bold"/>
                </a:rPr>
                <a:t> and Soni, 2020).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1629767" y="8767444"/>
            <a:ext cx="4893994" cy="4698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20"/>
              </a:lnSpc>
            </a:pPr>
            <a:r>
              <a:rPr lang="en-US" sz="28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Parents</a:t>
            </a:r>
            <a:r>
              <a:rPr lang="en-US" sz="2800" b="1" dirty="0">
                <a:solidFill>
                  <a:srgbClr val="000000"/>
                </a:solidFill>
                <a:latin typeface="Alatsi Bold"/>
              </a:rPr>
              <a:t> and Carers Forum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6526463" y="8163015"/>
            <a:ext cx="11202672" cy="1562823"/>
            <a:chOff x="0" y="0"/>
            <a:chExt cx="14936896" cy="2083763"/>
          </a:xfrm>
        </p:grpSpPr>
        <p:grpSp>
          <p:nvGrpSpPr>
            <p:cNvPr id="33" name="Group 33"/>
            <p:cNvGrpSpPr/>
            <p:nvPr/>
          </p:nvGrpSpPr>
          <p:grpSpPr>
            <a:xfrm>
              <a:off x="0" y="0"/>
              <a:ext cx="14936896" cy="1789613"/>
              <a:chOff x="0" y="0"/>
              <a:chExt cx="2950498" cy="353504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2950498" cy="353504"/>
              </a:xfrm>
              <a:custGeom>
                <a:avLst/>
                <a:gdLst/>
                <a:ahLst/>
                <a:cxnLst/>
                <a:rect l="l" t="t" r="r" b="b"/>
                <a:pathLst>
                  <a:path w="2950498" h="353504">
                    <a:moveTo>
                      <a:pt x="35245" y="0"/>
                    </a:moveTo>
                    <a:lnTo>
                      <a:pt x="2915253" y="0"/>
                    </a:lnTo>
                    <a:cubicBezTo>
                      <a:pt x="2924601" y="0"/>
                      <a:pt x="2933565" y="3713"/>
                      <a:pt x="2940175" y="10323"/>
                    </a:cubicBezTo>
                    <a:cubicBezTo>
                      <a:pt x="2946785" y="16933"/>
                      <a:pt x="2950498" y="25897"/>
                      <a:pt x="2950498" y="35245"/>
                    </a:cubicBezTo>
                    <a:lnTo>
                      <a:pt x="2950498" y="318259"/>
                    </a:lnTo>
                    <a:cubicBezTo>
                      <a:pt x="2950498" y="327606"/>
                      <a:pt x="2946785" y="336571"/>
                      <a:pt x="2940175" y="343181"/>
                    </a:cubicBezTo>
                    <a:cubicBezTo>
                      <a:pt x="2933565" y="349790"/>
                      <a:pt x="2924601" y="353504"/>
                      <a:pt x="2915253" y="353504"/>
                    </a:cubicBezTo>
                    <a:lnTo>
                      <a:pt x="35245" y="353504"/>
                    </a:lnTo>
                    <a:cubicBezTo>
                      <a:pt x="25897" y="353504"/>
                      <a:pt x="16933" y="349790"/>
                      <a:pt x="10323" y="343181"/>
                    </a:cubicBezTo>
                    <a:cubicBezTo>
                      <a:pt x="3713" y="336571"/>
                      <a:pt x="0" y="327606"/>
                      <a:pt x="0" y="318259"/>
                    </a:cubicBezTo>
                    <a:lnTo>
                      <a:pt x="0" y="35245"/>
                    </a:lnTo>
                    <a:cubicBezTo>
                      <a:pt x="0" y="25897"/>
                      <a:pt x="3713" y="16933"/>
                      <a:pt x="10323" y="10323"/>
                    </a:cubicBezTo>
                    <a:cubicBezTo>
                      <a:pt x="16933" y="3713"/>
                      <a:pt x="25897" y="0"/>
                      <a:pt x="35245" y="0"/>
                    </a:cubicBezTo>
                    <a:close/>
                  </a:path>
                </a:pathLst>
              </a:custGeom>
              <a:solidFill>
                <a:srgbClr val="E9C7C6"/>
              </a:solidFill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38100"/>
                <a:ext cx="2950498" cy="39160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36" name="TextBox 36"/>
            <p:cNvSpPr txBox="1"/>
            <p:nvPr/>
          </p:nvSpPr>
          <p:spPr>
            <a:xfrm>
              <a:off x="227907" y="123825"/>
              <a:ext cx="13971976" cy="195993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3913"/>
                </a:lnSpc>
              </a:pPr>
              <a:r>
                <a:rPr lang="en-US" sz="2795" dirty="0">
                  <a:solidFill>
                    <a:srgbClr val="000000"/>
                  </a:solidFill>
                  <a:latin typeface="Alatsi Bold"/>
                </a:rPr>
                <a:t>Represents the voices of families with SEND children, ensuring their needs and experiences are central to service design</a:t>
              </a:r>
              <a:r>
                <a:rPr lang="en-IN" sz="2400" b="0" i="0" dirty="0">
                  <a:solidFill>
                    <a:srgbClr val="1F1F1F"/>
                  </a:solidFill>
                  <a:effectLst/>
                  <a:latin typeface="Google Sans"/>
                </a:rPr>
                <a:t> (Westminster City Council, </a:t>
              </a:r>
              <a:r>
                <a:rPr lang="en-IN" sz="2400" b="0" i="0" dirty="0">
                  <a:solidFill>
                    <a:srgbClr val="1F1F1F"/>
                  </a:solidFill>
                  <a:effectLst/>
                  <a:latin typeface="Arial" panose="020B0604020202020204" pitchFamily="34" charset="0"/>
                  <a:cs typeface="Arial" panose="020B0604020202020204" pitchFamily="34" charset="0"/>
                </a:rPr>
                <a:t>2022</a:t>
              </a:r>
              <a:r>
                <a:rPr lang="en-IN" sz="2400" b="0" i="0" dirty="0">
                  <a:solidFill>
                    <a:srgbClr val="1F1F1F"/>
                  </a:solidFill>
                  <a:effectLst/>
                  <a:latin typeface="Google Sans"/>
                </a:rPr>
                <a:t>)</a:t>
              </a:r>
              <a:r>
                <a:rPr lang="en-US" sz="2795" dirty="0">
                  <a:solidFill>
                    <a:srgbClr val="000000"/>
                  </a:solidFill>
                  <a:latin typeface="Alatsi Bold"/>
                </a:rPr>
                <a:t>.</a:t>
              </a: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9"/>
          <p:cNvSpPr txBox="1"/>
          <p:nvPr/>
        </p:nvSpPr>
        <p:spPr>
          <a:xfrm>
            <a:off x="2947747" y="174625"/>
            <a:ext cx="13180039" cy="854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00"/>
              </a:lnSpc>
            </a:pPr>
            <a:r>
              <a:rPr lang="en-US" sz="5000">
                <a:solidFill>
                  <a:srgbClr val="000000"/>
                </a:solidFill>
                <a:latin typeface="Alatsi Bold"/>
              </a:rPr>
              <a:t>PARTNERSHIP DYNAMICS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63000" y="1586408"/>
            <a:ext cx="9015216" cy="69688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47700" lvl="1" indent="-323850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Alatsi Bold"/>
              </a:rPr>
              <a:t>Local Authority</a:t>
            </a:r>
          </a:p>
          <a:p>
            <a:pPr>
              <a:lnSpc>
                <a:spcPts val="4200"/>
              </a:lnSpc>
            </a:pPr>
            <a:r>
              <a:rPr lang="en-US" sz="3000" dirty="0">
                <a:solidFill>
                  <a:srgbClr val="000000"/>
                </a:solidFill>
                <a:latin typeface="Alatsi Bold"/>
              </a:rPr>
              <a:t>Will lead in coordinating services, allocating resources, and ensuring compliance with SEND legislation.</a:t>
            </a:r>
          </a:p>
          <a:p>
            <a:pPr marL="647700" lvl="1" indent="-323850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Alatsi Bold"/>
              </a:rPr>
              <a:t>NHS Providers</a:t>
            </a:r>
          </a:p>
          <a:p>
            <a:pPr>
              <a:lnSpc>
                <a:spcPts val="4200"/>
              </a:lnSpc>
            </a:pPr>
            <a:r>
              <a:rPr lang="en-US" sz="3000" dirty="0">
                <a:solidFill>
                  <a:srgbClr val="000000"/>
                </a:solidFill>
                <a:latin typeface="Alatsi Bold"/>
              </a:rPr>
              <a:t>Offer specialist healthcare assessments and interventions tailored to individual needs.</a:t>
            </a:r>
          </a:p>
          <a:p>
            <a:pPr marL="647700" lvl="1" indent="-323850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Alatsi Bold"/>
              </a:rPr>
              <a:t>Voluntary Sector</a:t>
            </a:r>
          </a:p>
          <a:p>
            <a:pPr>
              <a:lnSpc>
                <a:spcPts val="4200"/>
              </a:lnSpc>
            </a:pPr>
            <a:r>
              <a:rPr lang="en-US" sz="3000" dirty="0">
                <a:solidFill>
                  <a:srgbClr val="000000"/>
                </a:solidFill>
                <a:latin typeface="Alatsi Bold"/>
              </a:rPr>
              <a:t>Provides crucial community support, social inclusion opportunities, and advocacy for families.</a:t>
            </a:r>
          </a:p>
          <a:p>
            <a:pPr marL="647700" lvl="1" indent="-323850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Alatsi Bold"/>
              </a:rPr>
              <a:t>Parents and Carers Forum</a:t>
            </a:r>
          </a:p>
          <a:p>
            <a:pPr>
              <a:lnSpc>
                <a:spcPts val="4200"/>
              </a:lnSpc>
            </a:pPr>
            <a:r>
              <a:rPr lang="en-US" sz="3000" dirty="0">
                <a:solidFill>
                  <a:srgbClr val="000000"/>
                </a:solidFill>
                <a:latin typeface="Alatsi Bold"/>
              </a:rPr>
              <a:t> Collaborate in service design, participate in decision-making, and offer peer-to-peer support.</a:t>
            </a:r>
          </a:p>
          <a:p>
            <a:pPr>
              <a:lnSpc>
                <a:spcPts val="4200"/>
              </a:lnSpc>
            </a:pPr>
            <a:endParaRPr lang="en-US" sz="3000" dirty="0">
              <a:solidFill>
                <a:srgbClr val="000000"/>
              </a:solidFill>
              <a:latin typeface="Alatsi Bold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9CC9ED7-E3D3-3470-ED19-05745B3C929D}"/>
              </a:ext>
            </a:extLst>
          </p:cNvPr>
          <p:cNvSpPr txBox="1"/>
          <p:nvPr/>
        </p:nvSpPr>
        <p:spPr>
          <a:xfrm>
            <a:off x="2438400" y="8168533"/>
            <a:ext cx="2663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b="0" i="0" dirty="0">
                <a:solidFill>
                  <a:srgbClr val="1F1F1F"/>
                </a:solidFill>
                <a:effectLst/>
                <a:latin typeface="Google Sans"/>
              </a:rPr>
              <a:t> (LSA family service,2023)</a:t>
            </a:r>
            <a:endParaRPr lang="en-IN" dirty="0"/>
          </a:p>
        </p:txBody>
      </p:sp>
      <p:pic>
        <p:nvPicPr>
          <p:cNvPr id="14" name="Picture 13" descr="A diagram of a flower with text&#10;&#10;Description automatically generated">
            <a:extLst>
              <a:ext uri="{FF2B5EF4-FFF2-40B4-BE49-F238E27FC236}">
                <a16:creationId xmlns:a16="http://schemas.microsoft.com/office/drawing/2014/main" id="{C81474CF-2466-C483-25A7-7E89190924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238" y="2075504"/>
            <a:ext cx="7105264" cy="566133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2500" y="168130"/>
            <a:ext cx="18063001" cy="9950741"/>
            <a:chOff x="0" y="0"/>
            <a:chExt cx="4757333" cy="262077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757334" cy="2620771"/>
            </a:xfrm>
            <a:custGeom>
              <a:avLst/>
              <a:gdLst/>
              <a:ahLst/>
              <a:cxnLst/>
              <a:rect l="l" t="t" r="r" b="b"/>
              <a:pathLst>
                <a:path w="4757334" h="2620771">
                  <a:moveTo>
                    <a:pt x="9858" y="0"/>
                  </a:moveTo>
                  <a:lnTo>
                    <a:pt x="4747476" y="0"/>
                  </a:lnTo>
                  <a:cubicBezTo>
                    <a:pt x="4752920" y="0"/>
                    <a:pt x="4757334" y="4414"/>
                    <a:pt x="4757334" y="9858"/>
                  </a:cubicBezTo>
                  <a:lnTo>
                    <a:pt x="4757334" y="2610913"/>
                  </a:lnTo>
                  <a:cubicBezTo>
                    <a:pt x="4757334" y="2613528"/>
                    <a:pt x="4756295" y="2616035"/>
                    <a:pt x="4754446" y="2617884"/>
                  </a:cubicBezTo>
                  <a:cubicBezTo>
                    <a:pt x="4752598" y="2619733"/>
                    <a:pt x="4750090" y="2620771"/>
                    <a:pt x="4747476" y="2620771"/>
                  </a:cubicBezTo>
                  <a:lnTo>
                    <a:pt x="9858" y="2620771"/>
                  </a:lnTo>
                  <a:cubicBezTo>
                    <a:pt x="4414" y="2620771"/>
                    <a:pt x="0" y="2616358"/>
                    <a:pt x="0" y="2610913"/>
                  </a:cubicBezTo>
                  <a:lnTo>
                    <a:pt x="0" y="9858"/>
                  </a:lnTo>
                  <a:cubicBezTo>
                    <a:pt x="0" y="4414"/>
                    <a:pt x="4414" y="0"/>
                    <a:pt x="9858" y="0"/>
                  </a:cubicBezTo>
                  <a:close/>
                </a:path>
              </a:pathLst>
            </a:custGeom>
            <a:solidFill>
              <a:srgbClr val="FFFFF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4757333" cy="266839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64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35120" y="2717304"/>
            <a:ext cx="4595554" cy="5591685"/>
            <a:chOff x="0" y="0"/>
            <a:chExt cx="1693662" cy="206077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693662" cy="2060779"/>
            </a:xfrm>
            <a:custGeom>
              <a:avLst/>
              <a:gdLst/>
              <a:ahLst/>
              <a:cxnLst/>
              <a:rect l="l" t="t" r="r" b="b"/>
              <a:pathLst>
                <a:path w="1693662" h="2060779">
                  <a:moveTo>
                    <a:pt x="38747" y="0"/>
                  </a:moveTo>
                  <a:lnTo>
                    <a:pt x="1654915" y="0"/>
                  </a:lnTo>
                  <a:cubicBezTo>
                    <a:pt x="1676314" y="0"/>
                    <a:pt x="1693662" y="17348"/>
                    <a:pt x="1693662" y="38747"/>
                  </a:cubicBezTo>
                  <a:lnTo>
                    <a:pt x="1693662" y="2022032"/>
                  </a:lnTo>
                  <a:cubicBezTo>
                    <a:pt x="1693662" y="2032309"/>
                    <a:pt x="1689579" y="2042164"/>
                    <a:pt x="1682313" y="2049431"/>
                  </a:cubicBezTo>
                  <a:cubicBezTo>
                    <a:pt x="1675047" y="2056697"/>
                    <a:pt x="1665191" y="2060779"/>
                    <a:pt x="1654915" y="2060779"/>
                  </a:cubicBezTo>
                  <a:lnTo>
                    <a:pt x="38747" y="2060779"/>
                  </a:lnTo>
                  <a:cubicBezTo>
                    <a:pt x="28471" y="2060779"/>
                    <a:pt x="18615" y="2056697"/>
                    <a:pt x="11349" y="2049431"/>
                  </a:cubicBezTo>
                  <a:cubicBezTo>
                    <a:pt x="4082" y="2042164"/>
                    <a:pt x="0" y="2032309"/>
                    <a:pt x="0" y="2022032"/>
                  </a:cubicBezTo>
                  <a:lnTo>
                    <a:pt x="0" y="38747"/>
                  </a:lnTo>
                  <a:cubicBezTo>
                    <a:pt x="0" y="28471"/>
                    <a:pt x="4082" y="18615"/>
                    <a:pt x="11349" y="11349"/>
                  </a:cubicBezTo>
                  <a:cubicBezTo>
                    <a:pt x="18615" y="4082"/>
                    <a:pt x="28471" y="0"/>
                    <a:pt x="38747" y="0"/>
                  </a:cubicBezTo>
                  <a:close/>
                </a:path>
              </a:pathLst>
            </a:custGeom>
            <a:solidFill>
              <a:srgbClr val="6258E3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1693662" cy="210840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343463" y="2741158"/>
            <a:ext cx="4210627" cy="5297943"/>
            <a:chOff x="0" y="-47625"/>
            <a:chExt cx="1551799" cy="1952522"/>
          </a:xfrm>
        </p:grpSpPr>
        <p:sp>
          <p:nvSpPr>
            <p:cNvPr id="9" name="Freeform 9"/>
            <p:cNvSpPr/>
            <p:nvPr/>
          </p:nvSpPr>
          <p:spPr>
            <a:xfrm>
              <a:off x="28625" y="23129"/>
              <a:ext cx="1523174" cy="1881768"/>
            </a:xfrm>
            <a:custGeom>
              <a:avLst/>
              <a:gdLst/>
              <a:ahLst/>
              <a:cxnLst/>
              <a:rect l="l" t="t" r="r" b="b"/>
              <a:pathLst>
                <a:path w="1523174" h="1881768">
                  <a:moveTo>
                    <a:pt x="43084" y="0"/>
                  </a:moveTo>
                  <a:lnTo>
                    <a:pt x="1480090" y="0"/>
                  </a:lnTo>
                  <a:cubicBezTo>
                    <a:pt x="1503885" y="0"/>
                    <a:pt x="1523174" y="19289"/>
                    <a:pt x="1523174" y="43084"/>
                  </a:cubicBezTo>
                  <a:lnTo>
                    <a:pt x="1523174" y="1838684"/>
                  </a:lnTo>
                  <a:cubicBezTo>
                    <a:pt x="1523174" y="1850110"/>
                    <a:pt x="1518635" y="1861069"/>
                    <a:pt x="1510555" y="1869149"/>
                  </a:cubicBezTo>
                  <a:cubicBezTo>
                    <a:pt x="1502475" y="1877228"/>
                    <a:pt x="1491517" y="1881768"/>
                    <a:pt x="1480090" y="1881768"/>
                  </a:cubicBezTo>
                  <a:lnTo>
                    <a:pt x="43084" y="1881768"/>
                  </a:lnTo>
                  <a:cubicBezTo>
                    <a:pt x="19289" y="1881768"/>
                    <a:pt x="0" y="1862478"/>
                    <a:pt x="0" y="1838684"/>
                  </a:cubicBezTo>
                  <a:lnTo>
                    <a:pt x="0" y="43084"/>
                  </a:lnTo>
                  <a:cubicBezTo>
                    <a:pt x="0" y="19289"/>
                    <a:pt x="19289" y="0"/>
                    <a:pt x="43084" y="0"/>
                  </a:cubicBezTo>
                  <a:close/>
                </a:path>
              </a:pathLst>
            </a:custGeom>
            <a:solidFill>
              <a:srgbClr val="FFFFF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1523174" cy="1929392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683080" y="1923176"/>
            <a:ext cx="1774920" cy="1774920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6258E3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IN" dirty="0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2034516" y="2209562"/>
            <a:ext cx="1202149" cy="1202149"/>
          </a:xfrm>
          <a:custGeom>
            <a:avLst/>
            <a:gdLst/>
            <a:ahLst/>
            <a:cxnLst/>
            <a:rect l="l" t="t" r="r" b="b"/>
            <a:pathLst>
              <a:path w="1202149" h="1202149">
                <a:moveTo>
                  <a:pt x="0" y="0"/>
                </a:moveTo>
                <a:lnTo>
                  <a:pt x="1202149" y="0"/>
                </a:lnTo>
                <a:lnTo>
                  <a:pt x="1202149" y="1202149"/>
                </a:lnTo>
                <a:lnTo>
                  <a:pt x="0" y="120214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 dirty="0"/>
          </a:p>
        </p:txBody>
      </p:sp>
      <p:grpSp>
        <p:nvGrpSpPr>
          <p:cNvPr id="15" name="Group 15"/>
          <p:cNvGrpSpPr/>
          <p:nvPr/>
        </p:nvGrpSpPr>
        <p:grpSpPr>
          <a:xfrm>
            <a:off x="4599376" y="2717304"/>
            <a:ext cx="4595554" cy="5591685"/>
            <a:chOff x="0" y="0"/>
            <a:chExt cx="1693662" cy="2060779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693662" cy="2060779"/>
            </a:xfrm>
            <a:custGeom>
              <a:avLst/>
              <a:gdLst/>
              <a:ahLst/>
              <a:cxnLst/>
              <a:rect l="l" t="t" r="r" b="b"/>
              <a:pathLst>
                <a:path w="1693662" h="2060779">
                  <a:moveTo>
                    <a:pt x="38747" y="0"/>
                  </a:moveTo>
                  <a:lnTo>
                    <a:pt x="1654915" y="0"/>
                  </a:lnTo>
                  <a:cubicBezTo>
                    <a:pt x="1676314" y="0"/>
                    <a:pt x="1693662" y="17348"/>
                    <a:pt x="1693662" y="38747"/>
                  </a:cubicBezTo>
                  <a:lnTo>
                    <a:pt x="1693662" y="2022032"/>
                  </a:lnTo>
                  <a:cubicBezTo>
                    <a:pt x="1693662" y="2032309"/>
                    <a:pt x="1689579" y="2042164"/>
                    <a:pt x="1682313" y="2049431"/>
                  </a:cubicBezTo>
                  <a:cubicBezTo>
                    <a:pt x="1675047" y="2056697"/>
                    <a:pt x="1665191" y="2060779"/>
                    <a:pt x="1654915" y="2060779"/>
                  </a:cubicBezTo>
                  <a:lnTo>
                    <a:pt x="38747" y="2060779"/>
                  </a:lnTo>
                  <a:cubicBezTo>
                    <a:pt x="28471" y="2060779"/>
                    <a:pt x="18615" y="2056697"/>
                    <a:pt x="11349" y="2049431"/>
                  </a:cubicBezTo>
                  <a:cubicBezTo>
                    <a:pt x="4082" y="2042164"/>
                    <a:pt x="0" y="2032309"/>
                    <a:pt x="0" y="2022032"/>
                  </a:cubicBezTo>
                  <a:lnTo>
                    <a:pt x="0" y="38747"/>
                  </a:lnTo>
                  <a:cubicBezTo>
                    <a:pt x="0" y="28471"/>
                    <a:pt x="4082" y="18615"/>
                    <a:pt x="11349" y="11349"/>
                  </a:cubicBezTo>
                  <a:cubicBezTo>
                    <a:pt x="18615" y="4082"/>
                    <a:pt x="28471" y="0"/>
                    <a:pt x="38747" y="0"/>
                  </a:cubicBezTo>
                  <a:close/>
                </a:path>
              </a:pathLst>
            </a:custGeom>
            <a:solidFill>
              <a:srgbClr val="6258E3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47625"/>
              <a:ext cx="1693662" cy="210840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830675" y="2945673"/>
            <a:ext cx="4132956" cy="5105957"/>
            <a:chOff x="0" y="0"/>
            <a:chExt cx="1523174" cy="1881767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523174" cy="1881768"/>
            </a:xfrm>
            <a:custGeom>
              <a:avLst/>
              <a:gdLst/>
              <a:ahLst/>
              <a:cxnLst/>
              <a:rect l="l" t="t" r="r" b="b"/>
              <a:pathLst>
                <a:path w="1523174" h="1881768">
                  <a:moveTo>
                    <a:pt x="43084" y="0"/>
                  </a:moveTo>
                  <a:lnTo>
                    <a:pt x="1480090" y="0"/>
                  </a:lnTo>
                  <a:cubicBezTo>
                    <a:pt x="1503885" y="0"/>
                    <a:pt x="1523174" y="19289"/>
                    <a:pt x="1523174" y="43084"/>
                  </a:cubicBezTo>
                  <a:lnTo>
                    <a:pt x="1523174" y="1838684"/>
                  </a:lnTo>
                  <a:cubicBezTo>
                    <a:pt x="1523174" y="1850110"/>
                    <a:pt x="1518635" y="1861069"/>
                    <a:pt x="1510555" y="1869149"/>
                  </a:cubicBezTo>
                  <a:cubicBezTo>
                    <a:pt x="1502475" y="1877228"/>
                    <a:pt x="1491517" y="1881768"/>
                    <a:pt x="1480090" y="1881768"/>
                  </a:cubicBezTo>
                  <a:lnTo>
                    <a:pt x="43084" y="1881768"/>
                  </a:lnTo>
                  <a:cubicBezTo>
                    <a:pt x="19289" y="1881768"/>
                    <a:pt x="0" y="1862478"/>
                    <a:pt x="0" y="1838684"/>
                  </a:cubicBezTo>
                  <a:lnTo>
                    <a:pt x="0" y="43084"/>
                  </a:lnTo>
                  <a:cubicBezTo>
                    <a:pt x="0" y="19289"/>
                    <a:pt x="19289" y="0"/>
                    <a:pt x="43084" y="0"/>
                  </a:cubicBezTo>
                  <a:close/>
                </a:path>
              </a:pathLst>
            </a:custGeom>
            <a:solidFill>
              <a:srgbClr val="FFFFF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47625"/>
              <a:ext cx="1523174" cy="1929392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8819117" y="2662123"/>
            <a:ext cx="4670839" cy="5683288"/>
            <a:chOff x="0" y="0"/>
            <a:chExt cx="1693662" cy="2060779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693662" cy="2060779"/>
            </a:xfrm>
            <a:custGeom>
              <a:avLst/>
              <a:gdLst/>
              <a:ahLst/>
              <a:cxnLst/>
              <a:rect l="l" t="t" r="r" b="b"/>
              <a:pathLst>
                <a:path w="1693662" h="2060779">
                  <a:moveTo>
                    <a:pt x="38123" y="0"/>
                  </a:moveTo>
                  <a:lnTo>
                    <a:pt x="1655539" y="0"/>
                  </a:lnTo>
                  <a:cubicBezTo>
                    <a:pt x="1676594" y="0"/>
                    <a:pt x="1693662" y="17068"/>
                    <a:pt x="1693662" y="38123"/>
                  </a:cubicBezTo>
                  <a:lnTo>
                    <a:pt x="1693662" y="2022657"/>
                  </a:lnTo>
                  <a:cubicBezTo>
                    <a:pt x="1693662" y="2043711"/>
                    <a:pt x="1676594" y="2060779"/>
                    <a:pt x="1655539" y="2060779"/>
                  </a:cubicBezTo>
                  <a:lnTo>
                    <a:pt x="38123" y="2060779"/>
                  </a:lnTo>
                  <a:cubicBezTo>
                    <a:pt x="17068" y="2060779"/>
                    <a:pt x="0" y="2043711"/>
                    <a:pt x="0" y="2022657"/>
                  </a:cubicBezTo>
                  <a:lnTo>
                    <a:pt x="0" y="38123"/>
                  </a:lnTo>
                  <a:cubicBezTo>
                    <a:pt x="0" y="17068"/>
                    <a:pt x="17068" y="0"/>
                    <a:pt x="38123" y="0"/>
                  </a:cubicBezTo>
                  <a:close/>
                </a:path>
              </a:pathLst>
            </a:custGeom>
            <a:solidFill>
              <a:srgbClr val="6258E3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47625"/>
              <a:ext cx="1693662" cy="210840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9054205" y="2894232"/>
            <a:ext cx="4200662" cy="5189603"/>
            <a:chOff x="0" y="0"/>
            <a:chExt cx="1523174" cy="1881767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523174" cy="1881768"/>
            </a:xfrm>
            <a:custGeom>
              <a:avLst/>
              <a:gdLst/>
              <a:ahLst/>
              <a:cxnLst/>
              <a:rect l="l" t="t" r="r" b="b"/>
              <a:pathLst>
                <a:path w="1523174" h="1881768">
                  <a:moveTo>
                    <a:pt x="42390" y="0"/>
                  </a:moveTo>
                  <a:lnTo>
                    <a:pt x="1480785" y="0"/>
                  </a:lnTo>
                  <a:cubicBezTo>
                    <a:pt x="1504196" y="0"/>
                    <a:pt x="1523174" y="18978"/>
                    <a:pt x="1523174" y="42390"/>
                  </a:cubicBezTo>
                  <a:lnTo>
                    <a:pt x="1523174" y="1839378"/>
                  </a:lnTo>
                  <a:cubicBezTo>
                    <a:pt x="1523174" y="1850620"/>
                    <a:pt x="1518708" y="1861402"/>
                    <a:pt x="1510759" y="1869352"/>
                  </a:cubicBezTo>
                  <a:cubicBezTo>
                    <a:pt x="1502809" y="1877301"/>
                    <a:pt x="1492027" y="1881768"/>
                    <a:pt x="1480785" y="1881768"/>
                  </a:cubicBezTo>
                  <a:lnTo>
                    <a:pt x="42390" y="1881768"/>
                  </a:lnTo>
                  <a:cubicBezTo>
                    <a:pt x="18978" y="1881768"/>
                    <a:pt x="0" y="1862789"/>
                    <a:pt x="0" y="1839378"/>
                  </a:cubicBezTo>
                  <a:lnTo>
                    <a:pt x="0" y="42390"/>
                  </a:lnTo>
                  <a:cubicBezTo>
                    <a:pt x="0" y="18978"/>
                    <a:pt x="18978" y="0"/>
                    <a:pt x="42390" y="0"/>
                  </a:cubicBezTo>
                  <a:close/>
                </a:path>
              </a:pathLst>
            </a:custGeom>
            <a:solidFill>
              <a:srgbClr val="FFFFF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47625"/>
              <a:ext cx="1523174" cy="1929392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3414671" y="2655264"/>
            <a:ext cx="4638209" cy="5643585"/>
            <a:chOff x="0" y="0"/>
            <a:chExt cx="1693662" cy="2060779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693662" cy="2060779"/>
            </a:xfrm>
            <a:custGeom>
              <a:avLst/>
              <a:gdLst/>
              <a:ahLst/>
              <a:cxnLst/>
              <a:rect l="l" t="t" r="r" b="b"/>
              <a:pathLst>
                <a:path w="1693662" h="2060779">
                  <a:moveTo>
                    <a:pt x="38391" y="0"/>
                  </a:moveTo>
                  <a:lnTo>
                    <a:pt x="1655271" y="0"/>
                  </a:lnTo>
                  <a:cubicBezTo>
                    <a:pt x="1676474" y="0"/>
                    <a:pt x="1693662" y="17188"/>
                    <a:pt x="1693662" y="38391"/>
                  </a:cubicBezTo>
                  <a:lnTo>
                    <a:pt x="1693662" y="2022389"/>
                  </a:lnTo>
                  <a:cubicBezTo>
                    <a:pt x="1693662" y="2043591"/>
                    <a:pt x="1676474" y="2060779"/>
                    <a:pt x="1655271" y="2060779"/>
                  </a:cubicBezTo>
                  <a:lnTo>
                    <a:pt x="38391" y="2060779"/>
                  </a:lnTo>
                  <a:cubicBezTo>
                    <a:pt x="17188" y="2060779"/>
                    <a:pt x="0" y="2043591"/>
                    <a:pt x="0" y="2022389"/>
                  </a:cubicBezTo>
                  <a:lnTo>
                    <a:pt x="0" y="38391"/>
                  </a:lnTo>
                  <a:cubicBezTo>
                    <a:pt x="0" y="17188"/>
                    <a:pt x="17188" y="0"/>
                    <a:pt x="38391" y="0"/>
                  </a:cubicBezTo>
                  <a:close/>
                </a:path>
              </a:pathLst>
            </a:custGeom>
            <a:solidFill>
              <a:srgbClr val="6258E3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47625"/>
              <a:ext cx="1693662" cy="210840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3648117" y="2885752"/>
            <a:ext cx="4171317" cy="5153349"/>
            <a:chOff x="0" y="0"/>
            <a:chExt cx="1523174" cy="1881767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1523174" cy="1881768"/>
            </a:xfrm>
            <a:custGeom>
              <a:avLst/>
              <a:gdLst/>
              <a:ahLst/>
              <a:cxnLst/>
              <a:rect l="l" t="t" r="r" b="b"/>
              <a:pathLst>
                <a:path w="1523174" h="1881768">
                  <a:moveTo>
                    <a:pt x="42688" y="0"/>
                  </a:moveTo>
                  <a:lnTo>
                    <a:pt x="1480487" y="0"/>
                  </a:lnTo>
                  <a:cubicBezTo>
                    <a:pt x="1504062" y="0"/>
                    <a:pt x="1523174" y="19112"/>
                    <a:pt x="1523174" y="42688"/>
                  </a:cubicBezTo>
                  <a:lnTo>
                    <a:pt x="1523174" y="1839080"/>
                  </a:lnTo>
                  <a:cubicBezTo>
                    <a:pt x="1523174" y="1862655"/>
                    <a:pt x="1504062" y="1881768"/>
                    <a:pt x="1480487" y="1881768"/>
                  </a:cubicBezTo>
                  <a:lnTo>
                    <a:pt x="42688" y="1881768"/>
                  </a:lnTo>
                  <a:cubicBezTo>
                    <a:pt x="19112" y="1881768"/>
                    <a:pt x="0" y="1862655"/>
                    <a:pt x="0" y="1839080"/>
                  </a:cubicBezTo>
                  <a:lnTo>
                    <a:pt x="0" y="42688"/>
                  </a:lnTo>
                  <a:cubicBezTo>
                    <a:pt x="0" y="19112"/>
                    <a:pt x="19112" y="0"/>
                    <a:pt x="42688" y="0"/>
                  </a:cubicBezTo>
                  <a:close/>
                </a:path>
              </a:pathLst>
            </a:custGeom>
            <a:solidFill>
              <a:srgbClr val="FFFFF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0" y="-47625"/>
              <a:ext cx="1523174" cy="1929392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4737730" y="1901219"/>
            <a:ext cx="1774920" cy="1774920"/>
            <a:chOff x="0" y="0"/>
            <a:chExt cx="812800" cy="812800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6258E3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10267076" y="1901219"/>
            <a:ext cx="1774920" cy="1774920"/>
            <a:chOff x="0" y="0"/>
            <a:chExt cx="812800" cy="812800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6258E3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sp>
        <p:nvSpPr>
          <p:cNvPr id="39" name="Freeform 39"/>
          <p:cNvSpPr/>
          <p:nvPr/>
        </p:nvSpPr>
        <p:spPr>
          <a:xfrm>
            <a:off x="10668573" y="2357309"/>
            <a:ext cx="1042872" cy="862740"/>
          </a:xfrm>
          <a:custGeom>
            <a:avLst/>
            <a:gdLst/>
            <a:ahLst/>
            <a:cxnLst/>
            <a:rect l="l" t="t" r="r" b="b"/>
            <a:pathLst>
              <a:path w="1042872" h="862740">
                <a:moveTo>
                  <a:pt x="0" y="0"/>
                </a:moveTo>
                <a:lnTo>
                  <a:pt x="1042872" y="0"/>
                </a:lnTo>
                <a:lnTo>
                  <a:pt x="1042872" y="862740"/>
                </a:lnTo>
                <a:lnTo>
                  <a:pt x="0" y="86274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40" name="Freeform 40"/>
          <p:cNvSpPr/>
          <p:nvPr/>
        </p:nvSpPr>
        <p:spPr>
          <a:xfrm>
            <a:off x="15247111" y="2386489"/>
            <a:ext cx="917247" cy="883893"/>
          </a:xfrm>
          <a:custGeom>
            <a:avLst/>
            <a:gdLst/>
            <a:ahLst/>
            <a:cxnLst/>
            <a:rect l="l" t="t" r="r" b="b"/>
            <a:pathLst>
              <a:path w="917247" h="883893">
                <a:moveTo>
                  <a:pt x="0" y="0"/>
                </a:moveTo>
                <a:lnTo>
                  <a:pt x="917247" y="0"/>
                </a:lnTo>
                <a:lnTo>
                  <a:pt x="917247" y="883893"/>
                </a:lnTo>
                <a:lnTo>
                  <a:pt x="0" y="88389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grpSp>
        <p:nvGrpSpPr>
          <p:cNvPr id="41" name="Group 41"/>
          <p:cNvGrpSpPr/>
          <p:nvPr/>
        </p:nvGrpSpPr>
        <p:grpSpPr>
          <a:xfrm>
            <a:off x="6026652" y="1901219"/>
            <a:ext cx="1774920" cy="1774920"/>
            <a:chOff x="0" y="0"/>
            <a:chExt cx="812800" cy="812800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6258E3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3640"/>
                </a:lnSpc>
              </a:pPr>
              <a:endParaRPr/>
            </a:p>
          </p:txBody>
        </p:sp>
      </p:grpSp>
      <p:sp>
        <p:nvSpPr>
          <p:cNvPr id="44" name="Freeform 44"/>
          <p:cNvSpPr/>
          <p:nvPr/>
        </p:nvSpPr>
        <p:spPr>
          <a:xfrm>
            <a:off x="6489112" y="2209562"/>
            <a:ext cx="816081" cy="1015486"/>
          </a:xfrm>
          <a:custGeom>
            <a:avLst/>
            <a:gdLst/>
            <a:ahLst/>
            <a:cxnLst/>
            <a:rect l="l" t="t" r="r" b="b"/>
            <a:pathLst>
              <a:path w="816081" h="1015486">
                <a:moveTo>
                  <a:pt x="0" y="0"/>
                </a:moveTo>
                <a:lnTo>
                  <a:pt x="816082" y="0"/>
                </a:lnTo>
                <a:lnTo>
                  <a:pt x="816082" y="1015485"/>
                </a:lnTo>
                <a:lnTo>
                  <a:pt x="0" y="101548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45" name="TextBox 45"/>
          <p:cNvSpPr txBox="1"/>
          <p:nvPr/>
        </p:nvSpPr>
        <p:spPr>
          <a:xfrm>
            <a:off x="813241" y="4792821"/>
            <a:ext cx="3644700" cy="2639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08221" lvl="1" indent="-204110" algn="ctr">
              <a:lnSpc>
                <a:spcPts val="2647"/>
              </a:lnSpc>
              <a:buFont typeface="Arial"/>
              <a:buChar char="•"/>
            </a:pPr>
            <a:r>
              <a:rPr lang="en-US" sz="189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sz="1890" u="none" strike="noStrik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onducting statutory assessments for EHCPs.</a:t>
            </a:r>
          </a:p>
          <a:p>
            <a:pPr marL="408221" lvl="1" indent="-204110" algn="ctr">
              <a:lnSpc>
                <a:spcPts val="2647"/>
              </a:lnSpc>
              <a:buFont typeface="Arial"/>
              <a:buChar char="•"/>
            </a:pPr>
            <a:r>
              <a:rPr lang="en-US" sz="1890" u="none" strike="noStrik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Providing educational advice and support to mainstream schools.</a:t>
            </a:r>
          </a:p>
          <a:p>
            <a:pPr marL="408221" lvl="1" indent="-204110" algn="ctr">
              <a:lnSpc>
                <a:spcPts val="2647"/>
              </a:lnSpc>
              <a:buFont typeface="Arial"/>
              <a:buChar char="•"/>
            </a:pPr>
            <a:r>
              <a:rPr lang="en-US" sz="1890" u="none" strike="noStrik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Commissioning specialist support services(Westminster City Council, 2022)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10548" y="3780914"/>
            <a:ext cx="3644700" cy="8976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690"/>
              </a:lnSpc>
              <a:spcBef>
                <a:spcPct val="0"/>
              </a:spcBef>
            </a:pPr>
            <a:r>
              <a:rPr lang="en-US" sz="2635" dirty="0">
                <a:solidFill>
                  <a:srgbClr val="000000"/>
                </a:solidFill>
                <a:latin typeface="Montserrat Bold"/>
              </a:rPr>
              <a:t>Westminster City Council 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563775" y="636933"/>
            <a:ext cx="11442900" cy="1114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841"/>
              </a:lnSpc>
              <a:spcBef>
                <a:spcPct val="0"/>
              </a:spcBef>
            </a:pPr>
            <a:r>
              <a:rPr lang="en-US" sz="7368">
                <a:solidFill>
                  <a:srgbClr val="000000"/>
                </a:solidFill>
                <a:latin typeface="Montserrat Bold"/>
              </a:rPr>
              <a:t>Responsibilities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687800" y="4539006"/>
            <a:ext cx="4031704" cy="29773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08221" lvl="1" indent="-204110" algn="ctr">
              <a:lnSpc>
                <a:spcPts val="2647"/>
              </a:lnSpc>
              <a:spcBef>
                <a:spcPct val="0"/>
              </a:spcBef>
              <a:buFont typeface="Arial"/>
              <a:buChar char="•"/>
            </a:pPr>
            <a:r>
              <a:rPr lang="en-US" sz="189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US" sz="1890" u="none" strike="noStrik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roviding mental health assessments and interventions for children and young people with SEND.</a:t>
            </a:r>
          </a:p>
          <a:p>
            <a:pPr marL="408221" lvl="1" indent="-204110" algn="ctr">
              <a:lnSpc>
                <a:spcPts val="2647"/>
              </a:lnSpc>
              <a:spcBef>
                <a:spcPct val="0"/>
              </a:spcBef>
              <a:buFont typeface="Arial"/>
              <a:buChar char="•"/>
            </a:pPr>
            <a:r>
              <a:rPr lang="en-US" sz="1890" u="none" strike="noStrike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Offering training and support to professionals working with children and young people with SEND(Cochrane and Soni, 2020).</a:t>
            </a:r>
          </a:p>
          <a:p>
            <a:pPr marL="0" lvl="0" indent="0" algn="ctr">
              <a:lnSpc>
                <a:spcPts val="2647"/>
              </a:lnSpc>
              <a:spcBef>
                <a:spcPct val="0"/>
              </a:spcBef>
            </a:pPr>
            <a:endParaRPr lang="en-US" sz="1890" u="none" strike="noStrike" dirty="0">
              <a:solidFill>
                <a:srgbClr val="000000"/>
              </a:solidFill>
              <a:latin typeface="Montserrat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5012492" y="3869115"/>
            <a:ext cx="3644700" cy="439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690"/>
              </a:lnSpc>
              <a:spcBef>
                <a:spcPct val="0"/>
              </a:spcBef>
            </a:pPr>
            <a:r>
              <a:rPr lang="en-US" sz="2635" dirty="0">
                <a:solidFill>
                  <a:srgbClr val="000000"/>
                </a:solidFill>
                <a:latin typeface="Montserrat Bold"/>
              </a:rPr>
              <a:t>NHS Trusts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961393" y="4579082"/>
            <a:ext cx="4080820" cy="26371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93319" lvl="1" indent="-196660" algn="ctr">
              <a:lnSpc>
                <a:spcPts val="2550"/>
              </a:lnSpc>
              <a:buFont typeface="Arial"/>
              <a:buChar char="•"/>
            </a:pPr>
            <a:r>
              <a:rPr lang="en-US" sz="182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 specialist knowledge and peer support to families and professionals working with SEND children.</a:t>
            </a:r>
          </a:p>
          <a:p>
            <a:pPr marL="393319" lvl="1" indent="-196660" algn="ctr">
              <a:lnSpc>
                <a:spcPts val="2550"/>
              </a:lnSpc>
              <a:buFont typeface="Arial"/>
              <a:buChar char="•"/>
            </a:pPr>
            <a:r>
              <a:rPr lang="en-US" sz="182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Champion the rights and needs of children with SEND, lobbying for improved services and raising public awareness(NAO, 2022).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9452597" y="3859590"/>
            <a:ext cx="3704407" cy="4550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750"/>
              </a:lnSpc>
              <a:spcBef>
                <a:spcPct val="0"/>
              </a:spcBef>
            </a:pPr>
            <a:r>
              <a:rPr lang="en-US" sz="2679" dirty="0">
                <a:solidFill>
                  <a:srgbClr val="000000"/>
                </a:solidFill>
                <a:latin typeface="Montserrat Bold"/>
              </a:rPr>
              <a:t>Voluntary Sector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13489955" y="4663847"/>
            <a:ext cx="4296669" cy="28625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90421" lvl="1" indent="-195210" algn="ctr">
              <a:lnSpc>
                <a:spcPts val="2531"/>
              </a:lnSpc>
              <a:buFont typeface="Arial"/>
              <a:buChar char="•"/>
            </a:pPr>
            <a:r>
              <a:rPr lang="en-US" sz="1808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 platform for parents and carers to share experiences, concerns, and recommendations for SEND services.</a:t>
            </a:r>
          </a:p>
          <a:p>
            <a:pPr marL="390421" lvl="1" indent="-195210" algn="ctr">
              <a:lnSpc>
                <a:spcPts val="2531"/>
              </a:lnSpc>
              <a:buFont typeface="Arial"/>
              <a:buChar char="•"/>
            </a:pPr>
            <a:r>
              <a:rPr lang="en-US" sz="1808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Actively participate in developing and monitoring integrated care services for children and young people with SEND(Westminster City Council, 2017).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3890005" y="3702161"/>
            <a:ext cx="3678528" cy="9150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724"/>
              </a:lnSpc>
              <a:spcBef>
                <a:spcPct val="0"/>
              </a:spcBef>
            </a:pPr>
            <a:r>
              <a:rPr lang="en-US" sz="2660" dirty="0">
                <a:solidFill>
                  <a:srgbClr val="000000"/>
                </a:solidFill>
                <a:latin typeface="Montserrat Bold"/>
              </a:rPr>
              <a:t>Parents &amp; Careers Forum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419252" y="4104763"/>
            <a:ext cx="3523234" cy="1500320"/>
            <a:chOff x="0" y="0"/>
            <a:chExt cx="812800" cy="34611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346119"/>
            </a:xfrm>
            <a:custGeom>
              <a:avLst/>
              <a:gdLst/>
              <a:ahLst/>
              <a:cxnLst/>
              <a:rect l="l" t="t" r="r" b="b"/>
              <a:pathLst>
                <a:path w="812800" h="346119">
                  <a:moveTo>
                    <a:pt x="131843" y="0"/>
                  </a:moveTo>
                  <a:lnTo>
                    <a:pt x="680957" y="0"/>
                  </a:lnTo>
                  <a:cubicBezTo>
                    <a:pt x="753772" y="0"/>
                    <a:pt x="812800" y="59028"/>
                    <a:pt x="812800" y="131843"/>
                  </a:cubicBezTo>
                  <a:lnTo>
                    <a:pt x="812800" y="214276"/>
                  </a:lnTo>
                  <a:cubicBezTo>
                    <a:pt x="812800" y="287091"/>
                    <a:pt x="753772" y="346119"/>
                    <a:pt x="680957" y="346119"/>
                  </a:cubicBezTo>
                  <a:lnTo>
                    <a:pt x="131843" y="346119"/>
                  </a:lnTo>
                  <a:cubicBezTo>
                    <a:pt x="59028" y="346119"/>
                    <a:pt x="0" y="287091"/>
                    <a:pt x="0" y="214276"/>
                  </a:cubicBezTo>
                  <a:lnTo>
                    <a:pt x="0" y="131843"/>
                  </a:lnTo>
                  <a:cubicBezTo>
                    <a:pt x="0" y="59028"/>
                    <a:pt x="59028" y="0"/>
                    <a:pt x="131843" y="0"/>
                  </a:cubicBezTo>
                  <a:close/>
                </a:path>
              </a:pathLst>
            </a:custGeom>
            <a:solidFill>
              <a:srgbClr val="FF914D"/>
            </a:solidFill>
          </p:spPr>
          <p:txBody>
            <a:bodyPr/>
            <a:lstStyle/>
            <a:p>
              <a:endParaRPr lang="en-IN" b="1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812800" cy="403269"/>
            </a:xfrm>
            <a:prstGeom prst="rect">
              <a:avLst/>
            </a:prstGeom>
          </p:spPr>
          <p:txBody>
            <a:bodyPr lIns="254000" tIns="254000" rIns="254000" bIns="254000" rtlCol="0" anchor="ctr"/>
            <a:lstStyle/>
            <a:p>
              <a:pPr algn="ctr">
                <a:lnSpc>
                  <a:spcPts val="4059"/>
                </a:lnSpc>
              </a:pPr>
              <a:r>
                <a:rPr lang="en-US" sz="2899" b="1">
                  <a:solidFill>
                    <a:srgbClr val="000000"/>
                  </a:solidFill>
                  <a:latin typeface="Open Sans 2 Bold"/>
                </a:rPr>
                <a:t>PARTNERSHIP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257610" y="4104763"/>
            <a:ext cx="1742542" cy="1090322"/>
            <a:chOff x="0" y="0"/>
            <a:chExt cx="851072" cy="53252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51072" cy="532522"/>
            </a:xfrm>
            <a:custGeom>
              <a:avLst/>
              <a:gdLst/>
              <a:ahLst/>
              <a:cxnLst/>
              <a:rect l="l" t="t" r="r" b="b"/>
              <a:pathLst>
                <a:path w="851072" h="532522">
                  <a:moveTo>
                    <a:pt x="0" y="0"/>
                  </a:moveTo>
                  <a:lnTo>
                    <a:pt x="851072" y="0"/>
                  </a:lnTo>
                  <a:lnTo>
                    <a:pt x="851072" y="532522"/>
                  </a:lnTo>
                  <a:lnTo>
                    <a:pt x="0" y="532522"/>
                  </a:lnTo>
                  <a:close/>
                </a:path>
              </a:pathLst>
            </a:custGeom>
            <a:solidFill>
              <a:srgbClr val="FFBD59"/>
            </a:solidFill>
          </p:spPr>
          <p:txBody>
            <a:bodyPr/>
            <a:lstStyle/>
            <a:p>
              <a:endParaRPr lang="en-IN" b="1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51072" cy="570622"/>
            </a:xfrm>
            <a:prstGeom prst="rect">
              <a:avLst/>
            </a:prstGeom>
          </p:spPr>
          <p:txBody>
            <a:bodyPr lIns="254000" tIns="254000" rIns="254000" bIns="2540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 b="1" dirty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NHS</a:t>
              </a:r>
              <a:r>
                <a:rPr lang="en-US" sz="1899" b="1" dirty="0">
                  <a:solidFill>
                    <a:srgbClr val="000000"/>
                  </a:solidFill>
                  <a:latin typeface="Open Sans 2 Bold"/>
                </a:rPr>
                <a:t> Trusts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967124" y="2236564"/>
            <a:ext cx="2427491" cy="1106119"/>
            <a:chOff x="0" y="0"/>
            <a:chExt cx="1185606" cy="540237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185606" cy="540237"/>
            </a:xfrm>
            <a:custGeom>
              <a:avLst/>
              <a:gdLst/>
              <a:ahLst/>
              <a:cxnLst/>
              <a:rect l="l" t="t" r="r" b="b"/>
              <a:pathLst>
                <a:path w="1185606" h="540237">
                  <a:moveTo>
                    <a:pt x="0" y="0"/>
                  </a:moveTo>
                  <a:lnTo>
                    <a:pt x="1185606" y="0"/>
                  </a:lnTo>
                  <a:lnTo>
                    <a:pt x="1185606" y="540237"/>
                  </a:lnTo>
                  <a:lnTo>
                    <a:pt x="0" y="540237"/>
                  </a:lnTo>
                  <a:close/>
                </a:path>
              </a:pathLst>
            </a:custGeom>
            <a:solidFill>
              <a:srgbClr val="FFBD59"/>
            </a:solidFill>
          </p:spPr>
          <p:txBody>
            <a:bodyPr/>
            <a:lstStyle/>
            <a:p>
              <a:endParaRPr lang="en-IN" b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1185606" cy="578337"/>
            </a:xfrm>
            <a:prstGeom prst="rect">
              <a:avLst/>
            </a:prstGeom>
          </p:spPr>
          <p:txBody>
            <a:bodyPr lIns="254000" tIns="254000" rIns="254000" bIns="2540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 b="1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Voluntary Sector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7419252" y="5975438"/>
            <a:ext cx="2945135" cy="1106119"/>
            <a:chOff x="0" y="0"/>
            <a:chExt cx="1438428" cy="540237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438428" cy="540237"/>
            </a:xfrm>
            <a:custGeom>
              <a:avLst/>
              <a:gdLst/>
              <a:ahLst/>
              <a:cxnLst/>
              <a:rect l="l" t="t" r="r" b="b"/>
              <a:pathLst>
                <a:path w="1438428" h="540237">
                  <a:moveTo>
                    <a:pt x="0" y="0"/>
                  </a:moveTo>
                  <a:lnTo>
                    <a:pt x="1438428" y="0"/>
                  </a:lnTo>
                  <a:lnTo>
                    <a:pt x="1438428" y="540237"/>
                  </a:lnTo>
                  <a:lnTo>
                    <a:pt x="0" y="540237"/>
                  </a:lnTo>
                  <a:close/>
                </a:path>
              </a:pathLst>
            </a:custGeom>
            <a:solidFill>
              <a:srgbClr val="FFBD59"/>
            </a:solidFill>
          </p:spPr>
          <p:txBody>
            <a:bodyPr/>
            <a:lstStyle/>
            <a:p>
              <a:endParaRPr lang="en-IN" b="1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1438428" cy="578337"/>
            </a:xfrm>
            <a:prstGeom prst="rect">
              <a:avLst/>
            </a:prstGeom>
          </p:spPr>
          <p:txBody>
            <a:bodyPr lIns="254000" tIns="254000" rIns="254000" bIns="2540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 b="1" dirty="0">
                  <a:solidFill>
                    <a:srgbClr val="000000"/>
                  </a:solidFill>
                  <a:latin typeface="Open Sans 2 Bold"/>
                </a:rPr>
                <a:t>Westminster City Council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1361314" y="4725180"/>
            <a:ext cx="2677737" cy="1439494"/>
            <a:chOff x="0" y="0"/>
            <a:chExt cx="1307829" cy="703061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307829" cy="703061"/>
            </a:xfrm>
            <a:custGeom>
              <a:avLst/>
              <a:gdLst/>
              <a:ahLst/>
              <a:cxnLst/>
              <a:rect l="l" t="t" r="r" b="b"/>
              <a:pathLst>
                <a:path w="1307829" h="703061">
                  <a:moveTo>
                    <a:pt x="0" y="0"/>
                  </a:moveTo>
                  <a:lnTo>
                    <a:pt x="1307829" y="0"/>
                  </a:lnTo>
                  <a:lnTo>
                    <a:pt x="1307829" y="703061"/>
                  </a:lnTo>
                  <a:lnTo>
                    <a:pt x="0" y="703061"/>
                  </a:lnTo>
                  <a:close/>
                </a:path>
              </a:pathLst>
            </a:custGeom>
            <a:solidFill>
              <a:srgbClr val="FFBD59"/>
            </a:solidFill>
          </p:spPr>
          <p:txBody>
            <a:bodyPr/>
            <a:lstStyle/>
            <a:p>
              <a:endParaRPr lang="en-IN" b="1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1307829" cy="741161"/>
            </a:xfrm>
            <a:prstGeom prst="rect">
              <a:avLst/>
            </a:prstGeom>
          </p:spPr>
          <p:txBody>
            <a:bodyPr lIns="254000" tIns="254000" rIns="254000" bIns="2540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 b="1" dirty="0">
                  <a:solidFill>
                    <a:srgbClr val="000000"/>
                  </a:solidFill>
                  <a:latin typeface="Open Sans 2 Bold"/>
                </a:rPr>
                <a:t>Parents &amp; Carers </a:t>
              </a:r>
              <a:r>
                <a:rPr lang="en-US" sz="1899" b="1" dirty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Forum</a:t>
              </a:r>
            </a:p>
          </p:txBody>
        </p:sp>
      </p:grpSp>
      <p:sp>
        <p:nvSpPr>
          <p:cNvPr id="17" name="AutoShape 17"/>
          <p:cNvSpPr/>
          <p:nvPr/>
        </p:nvSpPr>
        <p:spPr>
          <a:xfrm>
            <a:off x="10942486" y="4854923"/>
            <a:ext cx="418829" cy="590005"/>
          </a:xfrm>
          <a:prstGeom prst="line">
            <a:avLst/>
          </a:prstGeom>
          <a:ln w="28575" cap="rnd">
            <a:solidFill>
              <a:srgbClr val="FF914D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en-IN"/>
          </a:p>
        </p:txBody>
      </p:sp>
      <p:sp>
        <p:nvSpPr>
          <p:cNvPr id="18" name="AutoShape 18"/>
          <p:cNvSpPr/>
          <p:nvPr/>
        </p:nvSpPr>
        <p:spPr>
          <a:xfrm flipH="1" flipV="1">
            <a:off x="7000152" y="4649924"/>
            <a:ext cx="419100" cy="204999"/>
          </a:xfrm>
          <a:prstGeom prst="line">
            <a:avLst/>
          </a:prstGeom>
          <a:ln w="28575" cap="rnd">
            <a:solidFill>
              <a:srgbClr val="FF914D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en-IN"/>
          </a:p>
        </p:txBody>
      </p:sp>
      <p:sp>
        <p:nvSpPr>
          <p:cNvPr id="19" name="AutoShape 19"/>
          <p:cNvSpPr/>
          <p:nvPr/>
        </p:nvSpPr>
        <p:spPr>
          <a:xfrm flipV="1">
            <a:off x="9180869" y="3342683"/>
            <a:ext cx="0" cy="762080"/>
          </a:xfrm>
          <a:prstGeom prst="line">
            <a:avLst/>
          </a:prstGeom>
          <a:ln w="28575" cap="rnd">
            <a:solidFill>
              <a:srgbClr val="FF914D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en-IN"/>
          </a:p>
        </p:txBody>
      </p:sp>
      <p:sp>
        <p:nvSpPr>
          <p:cNvPr id="20" name="AutoShape 20"/>
          <p:cNvSpPr/>
          <p:nvPr/>
        </p:nvSpPr>
        <p:spPr>
          <a:xfrm flipH="1">
            <a:off x="8891819" y="5605082"/>
            <a:ext cx="289049" cy="370356"/>
          </a:xfrm>
          <a:prstGeom prst="line">
            <a:avLst/>
          </a:prstGeom>
          <a:ln w="28575" cap="rnd">
            <a:solidFill>
              <a:srgbClr val="FF914D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en-IN"/>
          </a:p>
        </p:txBody>
      </p:sp>
      <p:grpSp>
        <p:nvGrpSpPr>
          <p:cNvPr id="21" name="Group 21"/>
          <p:cNvGrpSpPr/>
          <p:nvPr/>
        </p:nvGrpSpPr>
        <p:grpSpPr>
          <a:xfrm>
            <a:off x="12588651" y="1372511"/>
            <a:ext cx="4936589" cy="1439494"/>
            <a:chOff x="0" y="0"/>
            <a:chExt cx="2411071" cy="703061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2411071" cy="703061"/>
            </a:xfrm>
            <a:custGeom>
              <a:avLst/>
              <a:gdLst/>
              <a:ahLst/>
              <a:cxnLst/>
              <a:rect l="l" t="t" r="r" b="b"/>
              <a:pathLst>
                <a:path w="2411071" h="703061">
                  <a:moveTo>
                    <a:pt x="0" y="0"/>
                  </a:moveTo>
                  <a:lnTo>
                    <a:pt x="2411071" y="0"/>
                  </a:lnTo>
                  <a:lnTo>
                    <a:pt x="2411071" y="703061"/>
                  </a:lnTo>
                  <a:lnTo>
                    <a:pt x="0" y="703061"/>
                  </a:lnTo>
                  <a:close/>
                </a:path>
              </a:pathLst>
            </a:custGeom>
            <a:solidFill>
              <a:srgbClr val="1C402E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38100"/>
              <a:ext cx="2411071" cy="741161"/>
            </a:xfrm>
            <a:prstGeom prst="rect">
              <a:avLst/>
            </a:prstGeom>
          </p:spPr>
          <p:txBody>
            <a:bodyPr lIns="254000" tIns="254000" rIns="254000" bIns="2540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 dirty="0">
                  <a:solidFill>
                    <a:srgbClr val="FFFAF4"/>
                  </a:solidFill>
                  <a:latin typeface="Open Sans 2"/>
                </a:rPr>
                <a:t>Advocate for the rights and needs of children and young </a:t>
              </a:r>
              <a:r>
                <a:rPr lang="en-US" sz="1899" dirty="0">
                  <a:solidFill>
                    <a:srgbClr val="FFFAF4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people</a:t>
              </a:r>
              <a:r>
                <a:rPr lang="en-US" sz="1899" dirty="0">
                  <a:solidFill>
                    <a:srgbClr val="FFFAF4"/>
                  </a:solidFill>
                  <a:latin typeface="Open Sans 2"/>
                </a:rPr>
                <a:t> with SEND.</a:t>
              </a:r>
            </a:p>
            <a:p>
              <a:pPr algn="ctr">
                <a:lnSpc>
                  <a:spcPts val="2659"/>
                </a:lnSpc>
              </a:pPr>
              <a:endParaRPr lang="en-US" sz="1899" dirty="0">
                <a:solidFill>
                  <a:srgbClr val="FFFAF4"/>
                </a:solidFill>
                <a:latin typeface="Open Sans 2"/>
              </a:endParaRPr>
            </a:p>
          </p:txBody>
        </p:sp>
      </p:grpSp>
      <p:sp>
        <p:nvSpPr>
          <p:cNvPr id="24" name="AutoShape 24"/>
          <p:cNvSpPr/>
          <p:nvPr/>
        </p:nvSpPr>
        <p:spPr>
          <a:xfrm flipV="1">
            <a:off x="10394614" y="1866209"/>
            <a:ext cx="2194037" cy="923414"/>
          </a:xfrm>
          <a:prstGeom prst="line">
            <a:avLst/>
          </a:prstGeom>
          <a:ln w="28575" cap="rnd">
            <a:solidFill>
              <a:srgbClr val="FF914D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en-IN"/>
          </a:p>
        </p:txBody>
      </p:sp>
      <p:grpSp>
        <p:nvGrpSpPr>
          <p:cNvPr id="25" name="Group 25"/>
          <p:cNvGrpSpPr/>
          <p:nvPr/>
        </p:nvGrpSpPr>
        <p:grpSpPr>
          <a:xfrm>
            <a:off x="12144960" y="3044895"/>
            <a:ext cx="5249768" cy="1439494"/>
            <a:chOff x="0" y="0"/>
            <a:chExt cx="2564029" cy="703061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2564029" cy="703061"/>
            </a:xfrm>
            <a:custGeom>
              <a:avLst/>
              <a:gdLst/>
              <a:ahLst/>
              <a:cxnLst/>
              <a:rect l="l" t="t" r="r" b="b"/>
              <a:pathLst>
                <a:path w="2564029" h="703061">
                  <a:moveTo>
                    <a:pt x="0" y="0"/>
                  </a:moveTo>
                  <a:lnTo>
                    <a:pt x="2564029" y="0"/>
                  </a:lnTo>
                  <a:lnTo>
                    <a:pt x="2564029" y="703061"/>
                  </a:lnTo>
                  <a:lnTo>
                    <a:pt x="0" y="703061"/>
                  </a:lnTo>
                  <a:close/>
                </a:path>
              </a:pathLst>
            </a:custGeom>
            <a:solidFill>
              <a:srgbClr val="1C402E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-38100"/>
              <a:ext cx="2564029" cy="741161"/>
            </a:xfrm>
            <a:prstGeom prst="rect">
              <a:avLst/>
            </a:prstGeom>
          </p:spPr>
          <p:txBody>
            <a:bodyPr lIns="254000" tIns="254000" rIns="254000" bIns="2540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 dirty="0">
                  <a:solidFill>
                    <a:srgbClr val="FFFAF4"/>
                  </a:solidFill>
                  <a:latin typeface="Open Sans 2"/>
                </a:rPr>
                <a:t>Provide additional support services and resources to fill gaps in </a:t>
              </a:r>
              <a:r>
                <a:rPr lang="en-US" sz="1899" dirty="0">
                  <a:solidFill>
                    <a:srgbClr val="FFFAF4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statutory</a:t>
              </a:r>
              <a:r>
                <a:rPr lang="en-US" sz="1899" dirty="0">
                  <a:solidFill>
                    <a:srgbClr val="FFFAF4"/>
                  </a:solidFill>
                  <a:latin typeface="Open Sans 2"/>
                </a:rPr>
                <a:t> provisions.</a:t>
              </a:r>
            </a:p>
            <a:p>
              <a:pPr algn="ctr">
                <a:lnSpc>
                  <a:spcPts val="2659"/>
                </a:lnSpc>
              </a:pPr>
              <a:endParaRPr lang="en-US" sz="1899" dirty="0">
                <a:solidFill>
                  <a:srgbClr val="FFFAF4"/>
                </a:solidFill>
                <a:latin typeface="Open Sans 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0394613" y="2789622"/>
            <a:ext cx="1750339" cy="826621"/>
          </a:xfrm>
          <a:prstGeom prst="line">
            <a:avLst/>
          </a:prstGeom>
          <a:ln w="28575" cap="rnd">
            <a:solidFill>
              <a:srgbClr val="FF914D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en-IN"/>
          </a:p>
        </p:txBody>
      </p:sp>
      <p:grpSp>
        <p:nvGrpSpPr>
          <p:cNvPr id="29" name="Group 29"/>
          <p:cNvGrpSpPr/>
          <p:nvPr/>
        </p:nvGrpSpPr>
        <p:grpSpPr>
          <a:xfrm>
            <a:off x="824737" y="6361810"/>
            <a:ext cx="4212370" cy="1439494"/>
            <a:chOff x="0" y="0"/>
            <a:chExt cx="2057356" cy="703061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2057356" cy="703061"/>
            </a:xfrm>
            <a:custGeom>
              <a:avLst/>
              <a:gdLst/>
              <a:ahLst/>
              <a:cxnLst/>
              <a:rect l="l" t="t" r="r" b="b"/>
              <a:pathLst>
                <a:path w="2057356" h="703061">
                  <a:moveTo>
                    <a:pt x="0" y="0"/>
                  </a:moveTo>
                  <a:lnTo>
                    <a:pt x="2057356" y="0"/>
                  </a:lnTo>
                  <a:lnTo>
                    <a:pt x="2057356" y="703061"/>
                  </a:lnTo>
                  <a:lnTo>
                    <a:pt x="0" y="703061"/>
                  </a:lnTo>
                  <a:close/>
                </a:path>
              </a:pathLst>
            </a:custGeom>
            <a:solidFill>
              <a:srgbClr val="1C402E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-38100"/>
              <a:ext cx="2057356" cy="741161"/>
            </a:xfrm>
            <a:prstGeom prst="rect">
              <a:avLst/>
            </a:prstGeom>
          </p:spPr>
          <p:txBody>
            <a:bodyPr lIns="254000" tIns="254000" rIns="254000" bIns="2540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 dirty="0">
                  <a:solidFill>
                    <a:srgbClr val="FFFAF4"/>
                  </a:solidFill>
                  <a:latin typeface="Open Sans 2"/>
                </a:rPr>
                <a:t>Secure </a:t>
              </a:r>
              <a:r>
                <a:rPr lang="en-US" sz="1899" dirty="0">
                  <a:solidFill>
                    <a:srgbClr val="FFFAF4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educational</a:t>
              </a:r>
              <a:r>
                <a:rPr lang="en-US" sz="1899" dirty="0">
                  <a:solidFill>
                    <a:srgbClr val="FFFAF4"/>
                  </a:solidFill>
                  <a:latin typeface="Open Sans 2"/>
                </a:rPr>
                <a:t> opportunities for all children with SEND.</a:t>
              </a:r>
            </a:p>
            <a:p>
              <a:pPr algn="ctr">
                <a:lnSpc>
                  <a:spcPts val="2659"/>
                </a:lnSpc>
              </a:pPr>
              <a:endParaRPr lang="en-US" sz="1899" dirty="0">
                <a:solidFill>
                  <a:srgbClr val="FFFAF4"/>
                </a:solidFill>
                <a:latin typeface="Open Sans 2"/>
              </a:endParaRPr>
            </a:p>
          </p:txBody>
        </p:sp>
      </p:grpSp>
      <p:sp>
        <p:nvSpPr>
          <p:cNvPr id="32" name="AutoShape 32"/>
          <p:cNvSpPr/>
          <p:nvPr/>
        </p:nvSpPr>
        <p:spPr>
          <a:xfrm flipH="1">
            <a:off x="5037107" y="6528498"/>
            <a:ext cx="2382145" cy="553059"/>
          </a:xfrm>
          <a:prstGeom prst="line">
            <a:avLst/>
          </a:prstGeom>
          <a:ln w="28575" cap="rnd">
            <a:solidFill>
              <a:srgbClr val="FF914D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en-IN"/>
          </a:p>
        </p:txBody>
      </p:sp>
      <p:grpSp>
        <p:nvGrpSpPr>
          <p:cNvPr id="33" name="Group 33"/>
          <p:cNvGrpSpPr/>
          <p:nvPr/>
        </p:nvGrpSpPr>
        <p:grpSpPr>
          <a:xfrm>
            <a:off x="824737" y="8147957"/>
            <a:ext cx="4511806" cy="1439494"/>
            <a:chOff x="0" y="0"/>
            <a:chExt cx="2203603" cy="703061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2203603" cy="703061"/>
            </a:xfrm>
            <a:custGeom>
              <a:avLst/>
              <a:gdLst/>
              <a:ahLst/>
              <a:cxnLst/>
              <a:rect l="l" t="t" r="r" b="b"/>
              <a:pathLst>
                <a:path w="2203603" h="703061">
                  <a:moveTo>
                    <a:pt x="0" y="0"/>
                  </a:moveTo>
                  <a:lnTo>
                    <a:pt x="2203603" y="0"/>
                  </a:lnTo>
                  <a:lnTo>
                    <a:pt x="2203603" y="703061"/>
                  </a:lnTo>
                  <a:lnTo>
                    <a:pt x="0" y="703061"/>
                  </a:lnTo>
                  <a:close/>
                </a:path>
              </a:pathLst>
            </a:custGeom>
            <a:solidFill>
              <a:srgbClr val="1C402E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0" y="-38100"/>
              <a:ext cx="2203603" cy="741161"/>
            </a:xfrm>
            <a:prstGeom prst="rect">
              <a:avLst/>
            </a:prstGeom>
          </p:spPr>
          <p:txBody>
            <a:bodyPr lIns="254000" tIns="254000" rIns="254000" bIns="2540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 dirty="0">
                  <a:solidFill>
                    <a:srgbClr val="FFFAF4"/>
                  </a:solidFill>
                  <a:latin typeface="Open Sans 2"/>
                </a:rPr>
                <a:t>Minimize EHCP dependence </a:t>
              </a:r>
              <a:r>
                <a:rPr lang="en-US" sz="1899" dirty="0">
                  <a:solidFill>
                    <a:srgbClr val="FFFAF4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through</a:t>
              </a:r>
              <a:r>
                <a:rPr lang="en-US" sz="1899" dirty="0">
                  <a:solidFill>
                    <a:srgbClr val="FFFAF4"/>
                  </a:solidFill>
                  <a:latin typeface="Open Sans 2"/>
                </a:rPr>
                <a:t> early intervention support.</a:t>
              </a:r>
            </a:p>
            <a:p>
              <a:pPr algn="ctr">
                <a:lnSpc>
                  <a:spcPts val="2659"/>
                </a:lnSpc>
              </a:pPr>
              <a:endParaRPr lang="en-US" sz="1899" dirty="0">
                <a:solidFill>
                  <a:srgbClr val="FFFAF4"/>
                </a:solidFill>
                <a:latin typeface="Open Sans 2"/>
              </a:endParaRPr>
            </a:p>
          </p:txBody>
        </p:sp>
      </p:grpSp>
      <p:sp>
        <p:nvSpPr>
          <p:cNvPr id="36" name="AutoShape 36"/>
          <p:cNvSpPr/>
          <p:nvPr/>
        </p:nvSpPr>
        <p:spPr>
          <a:xfrm flipH="1">
            <a:off x="5336544" y="6528498"/>
            <a:ext cx="2082708" cy="2339206"/>
          </a:xfrm>
          <a:prstGeom prst="line">
            <a:avLst/>
          </a:prstGeom>
          <a:ln w="28575" cap="rnd">
            <a:solidFill>
              <a:srgbClr val="FF914D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en-IN"/>
          </a:p>
        </p:txBody>
      </p:sp>
      <p:grpSp>
        <p:nvGrpSpPr>
          <p:cNvPr id="37" name="Group 37"/>
          <p:cNvGrpSpPr/>
          <p:nvPr/>
        </p:nvGrpSpPr>
        <p:grpSpPr>
          <a:xfrm>
            <a:off x="1987803" y="280009"/>
            <a:ext cx="7075742" cy="1379272"/>
            <a:chOff x="0" y="0"/>
            <a:chExt cx="5338041" cy="1040543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5338042" cy="1040543"/>
            </a:xfrm>
            <a:custGeom>
              <a:avLst/>
              <a:gdLst/>
              <a:ahLst/>
              <a:cxnLst/>
              <a:rect l="l" t="t" r="r" b="b"/>
              <a:pathLst>
                <a:path w="5338042" h="1040543">
                  <a:moveTo>
                    <a:pt x="32824" y="0"/>
                  </a:moveTo>
                  <a:lnTo>
                    <a:pt x="5305217" y="0"/>
                  </a:lnTo>
                  <a:cubicBezTo>
                    <a:pt x="5323346" y="0"/>
                    <a:pt x="5338042" y="14696"/>
                    <a:pt x="5338042" y="32824"/>
                  </a:cubicBezTo>
                  <a:lnTo>
                    <a:pt x="5338042" y="1007718"/>
                  </a:lnTo>
                  <a:cubicBezTo>
                    <a:pt x="5338042" y="1016424"/>
                    <a:pt x="5334583" y="1024773"/>
                    <a:pt x="5328427" y="1030929"/>
                  </a:cubicBezTo>
                  <a:cubicBezTo>
                    <a:pt x="5322272" y="1037084"/>
                    <a:pt x="5313923" y="1040543"/>
                    <a:pt x="5305217" y="1040543"/>
                  </a:cubicBezTo>
                  <a:lnTo>
                    <a:pt x="32824" y="1040543"/>
                  </a:lnTo>
                  <a:cubicBezTo>
                    <a:pt x="24119" y="1040543"/>
                    <a:pt x="15770" y="1037084"/>
                    <a:pt x="9614" y="1030929"/>
                  </a:cubicBezTo>
                  <a:cubicBezTo>
                    <a:pt x="3458" y="1024773"/>
                    <a:pt x="0" y="1016424"/>
                    <a:pt x="0" y="1007718"/>
                  </a:cubicBezTo>
                  <a:lnTo>
                    <a:pt x="0" y="32824"/>
                  </a:lnTo>
                  <a:cubicBezTo>
                    <a:pt x="0" y="24119"/>
                    <a:pt x="3458" y="15770"/>
                    <a:pt x="9614" y="9614"/>
                  </a:cubicBezTo>
                  <a:cubicBezTo>
                    <a:pt x="15770" y="3458"/>
                    <a:pt x="24119" y="0"/>
                    <a:pt x="32824" y="0"/>
                  </a:cubicBezTo>
                  <a:close/>
                </a:path>
              </a:pathLst>
            </a:custGeom>
            <a:solidFill>
              <a:srgbClr val="C1FF72"/>
            </a:solidFill>
            <a:ln cap="rnd">
              <a:noFill/>
              <a:prstDash val="sysDot"/>
              <a:round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0" y="-66675"/>
              <a:ext cx="5338041" cy="1107218"/>
            </a:xfrm>
            <a:prstGeom prst="rect">
              <a:avLst/>
            </a:prstGeom>
          </p:spPr>
          <p:txBody>
            <a:bodyPr lIns="254000" tIns="254000" rIns="254000" bIns="254000" rtlCol="0" anchor="ctr"/>
            <a:lstStyle/>
            <a:p>
              <a:pPr algn="ctr">
                <a:lnSpc>
                  <a:spcPts val="5179"/>
                </a:lnSpc>
              </a:pPr>
              <a:r>
                <a:rPr lang="en-US" sz="3699" dirty="0">
                  <a:solidFill>
                    <a:srgbClr val="1C402E"/>
                  </a:solidFill>
                  <a:latin typeface="Open Sans 2 Bold"/>
                </a:rPr>
                <a:t>PARTNERSHIP INTERESTS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31589" y="2313245"/>
            <a:ext cx="4322560" cy="1439494"/>
            <a:chOff x="0" y="0"/>
            <a:chExt cx="2111174" cy="703061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2111174" cy="703061"/>
            </a:xfrm>
            <a:custGeom>
              <a:avLst/>
              <a:gdLst/>
              <a:ahLst/>
              <a:cxnLst/>
              <a:rect l="l" t="t" r="r" b="b"/>
              <a:pathLst>
                <a:path w="2111174" h="703061">
                  <a:moveTo>
                    <a:pt x="0" y="0"/>
                  </a:moveTo>
                  <a:lnTo>
                    <a:pt x="2111174" y="0"/>
                  </a:lnTo>
                  <a:lnTo>
                    <a:pt x="2111174" y="703061"/>
                  </a:lnTo>
                  <a:lnTo>
                    <a:pt x="0" y="703061"/>
                  </a:lnTo>
                  <a:close/>
                </a:path>
              </a:pathLst>
            </a:custGeom>
            <a:solidFill>
              <a:srgbClr val="1C402E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0" y="-38100"/>
              <a:ext cx="2111174" cy="741161"/>
            </a:xfrm>
            <a:prstGeom prst="rect">
              <a:avLst/>
            </a:prstGeom>
          </p:spPr>
          <p:txBody>
            <a:bodyPr lIns="254000" tIns="254000" rIns="254000" bIns="2540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 dirty="0">
                  <a:solidFill>
                    <a:srgbClr val="FFFAF4"/>
                  </a:solidFill>
                  <a:latin typeface="Open Sans 2"/>
                </a:rPr>
                <a:t>Enhance mental health and well-being for children with SEND.</a:t>
              </a:r>
            </a:p>
            <a:p>
              <a:pPr algn="ctr">
                <a:lnSpc>
                  <a:spcPts val="2659"/>
                </a:lnSpc>
              </a:pPr>
              <a:endParaRPr lang="en-US" sz="1899" dirty="0">
                <a:solidFill>
                  <a:srgbClr val="FFFAF4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18176" y="4265091"/>
            <a:ext cx="4640748" cy="1439494"/>
            <a:chOff x="0" y="0"/>
            <a:chExt cx="2266579" cy="703061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2266579" cy="703061"/>
            </a:xfrm>
            <a:custGeom>
              <a:avLst/>
              <a:gdLst/>
              <a:ahLst/>
              <a:cxnLst/>
              <a:rect l="l" t="t" r="r" b="b"/>
              <a:pathLst>
                <a:path w="2266579" h="703061">
                  <a:moveTo>
                    <a:pt x="0" y="0"/>
                  </a:moveTo>
                  <a:lnTo>
                    <a:pt x="2266579" y="0"/>
                  </a:lnTo>
                  <a:lnTo>
                    <a:pt x="2266579" y="703061"/>
                  </a:lnTo>
                  <a:lnTo>
                    <a:pt x="0" y="703061"/>
                  </a:lnTo>
                  <a:close/>
                </a:path>
              </a:pathLst>
            </a:custGeom>
            <a:solidFill>
              <a:srgbClr val="1C402E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0" y="-38100"/>
              <a:ext cx="2266579" cy="741161"/>
            </a:xfrm>
            <a:prstGeom prst="rect">
              <a:avLst/>
            </a:prstGeom>
          </p:spPr>
          <p:txBody>
            <a:bodyPr lIns="254000" tIns="254000" rIns="254000" bIns="2540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 dirty="0">
                  <a:solidFill>
                    <a:srgbClr val="FFFAF4"/>
                  </a:solidFill>
                  <a:latin typeface="Open Sans 2"/>
                </a:rPr>
                <a:t>Streamline referral processes across health, education, and social care.</a:t>
              </a:r>
            </a:p>
            <a:p>
              <a:pPr algn="ctr">
                <a:lnSpc>
                  <a:spcPts val="2659"/>
                </a:lnSpc>
              </a:pPr>
              <a:endParaRPr lang="en-US" sz="1899" dirty="0">
                <a:solidFill>
                  <a:srgbClr val="FFFAF4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46" name="AutoShape 46"/>
          <p:cNvSpPr/>
          <p:nvPr/>
        </p:nvSpPr>
        <p:spPr>
          <a:xfrm flipH="1" flipV="1">
            <a:off x="4754149" y="3032992"/>
            <a:ext cx="503462" cy="1616931"/>
          </a:xfrm>
          <a:prstGeom prst="line">
            <a:avLst/>
          </a:prstGeom>
          <a:ln w="28575" cap="rnd">
            <a:solidFill>
              <a:srgbClr val="FF914D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en-IN"/>
          </a:p>
        </p:txBody>
      </p:sp>
      <p:sp>
        <p:nvSpPr>
          <p:cNvPr id="47" name="AutoShape 47"/>
          <p:cNvSpPr/>
          <p:nvPr/>
        </p:nvSpPr>
        <p:spPr>
          <a:xfrm flipH="1">
            <a:off x="4858924" y="4649924"/>
            <a:ext cx="398687" cy="334915"/>
          </a:xfrm>
          <a:prstGeom prst="line">
            <a:avLst/>
          </a:prstGeom>
          <a:ln w="28575" cap="rnd">
            <a:solidFill>
              <a:srgbClr val="FF914D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en-IN"/>
          </a:p>
        </p:txBody>
      </p:sp>
      <p:grpSp>
        <p:nvGrpSpPr>
          <p:cNvPr id="48" name="Group 48"/>
          <p:cNvGrpSpPr/>
          <p:nvPr/>
        </p:nvGrpSpPr>
        <p:grpSpPr>
          <a:xfrm>
            <a:off x="12954936" y="6436569"/>
            <a:ext cx="5176287" cy="1439494"/>
            <a:chOff x="0" y="0"/>
            <a:chExt cx="2528141" cy="703061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2528141" cy="703061"/>
            </a:xfrm>
            <a:custGeom>
              <a:avLst/>
              <a:gdLst/>
              <a:ahLst/>
              <a:cxnLst/>
              <a:rect l="l" t="t" r="r" b="b"/>
              <a:pathLst>
                <a:path w="2528141" h="703061">
                  <a:moveTo>
                    <a:pt x="0" y="0"/>
                  </a:moveTo>
                  <a:lnTo>
                    <a:pt x="2528141" y="0"/>
                  </a:lnTo>
                  <a:lnTo>
                    <a:pt x="2528141" y="703061"/>
                  </a:lnTo>
                  <a:lnTo>
                    <a:pt x="0" y="703061"/>
                  </a:lnTo>
                  <a:close/>
                </a:path>
              </a:pathLst>
            </a:custGeom>
            <a:solidFill>
              <a:srgbClr val="1C402E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0" y="-38100"/>
              <a:ext cx="2528141" cy="741161"/>
            </a:xfrm>
            <a:prstGeom prst="rect">
              <a:avLst/>
            </a:prstGeom>
          </p:spPr>
          <p:txBody>
            <a:bodyPr lIns="254000" tIns="254000" rIns="254000" bIns="2540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 dirty="0">
                  <a:solidFill>
                    <a:srgbClr val="FFFAF4"/>
                  </a:solidFill>
                  <a:latin typeface="Open Sans 2"/>
                </a:rPr>
                <a:t>Ensure the voices of parents and carers of children with SEND are </a:t>
              </a:r>
              <a:r>
                <a:rPr lang="en-US" sz="1899" dirty="0">
                  <a:solidFill>
                    <a:srgbClr val="FFFAF4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heard</a:t>
              </a:r>
              <a:r>
                <a:rPr lang="en-US" sz="1899" dirty="0">
                  <a:solidFill>
                    <a:srgbClr val="FFFAF4"/>
                  </a:solidFill>
                  <a:latin typeface="Open Sans 2"/>
                </a:rPr>
                <a:t>.</a:t>
              </a:r>
            </a:p>
            <a:p>
              <a:pPr algn="ctr">
                <a:lnSpc>
                  <a:spcPts val="2659"/>
                </a:lnSpc>
              </a:pPr>
              <a:endParaRPr lang="en-US" sz="1899" dirty="0">
                <a:solidFill>
                  <a:srgbClr val="FFFAF4"/>
                </a:solidFill>
                <a:latin typeface="Open Sans 2"/>
              </a:endParaRP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9404581" y="8147957"/>
            <a:ext cx="5389143" cy="1439494"/>
            <a:chOff x="0" y="0"/>
            <a:chExt cx="2632102" cy="703061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2632102" cy="703061"/>
            </a:xfrm>
            <a:custGeom>
              <a:avLst/>
              <a:gdLst/>
              <a:ahLst/>
              <a:cxnLst/>
              <a:rect l="l" t="t" r="r" b="b"/>
              <a:pathLst>
                <a:path w="2632102" h="703061">
                  <a:moveTo>
                    <a:pt x="0" y="0"/>
                  </a:moveTo>
                  <a:lnTo>
                    <a:pt x="2632102" y="0"/>
                  </a:lnTo>
                  <a:lnTo>
                    <a:pt x="2632102" y="703061"/>
                  </a:lnTo>
                  <a:lnTo>
                    <a:pt x="0" y="703061"/>
                  </a:lnTo>
                  <a:close/>
                </a:path>
              </a:pathLst>
            </a:custGeom>
            <a:solidFill>
              <a:srgbClr val="1C402E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38100"/>
              <a:ext cx="2632102" cy="741161"/>
            </a:xfrm>
            <a:prstGeom prst="rect">
              <a:avLst/>
            </a:prstGeom>
          </p:spPr>
          <p:txBody>
            <a:bodyPr lIns="254000" tIns="254000" rIns="254000" bIns="2540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 dirty="0">
                  <a:solidFill>
                    <a:srgbClr val="FFFAF4"/>
                  </a:solidFill>
                  <a:latin typeface="Open Sans 2"/>
                </a:rPr>
                <a:t>Provide peer support </a:t>
              </a:r>
              <a:r>
                <a:rPr lang="en-US" sz="1899" dirty="0">
                  <a:solidFill>
                    <a:srgbClr val="FFFAF4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and</a:t>
              </a:r>
              <a:r>
                <a:rPr lang="en-US" sz="1899" dirty="0">
                  <a:solidFill>
                    <a:srgbClr val="FFFAF4"/>
                  </a:solidFill>
                  <a:latin typeface="Open Sans 2"/>
                </a:rPr>
                <a:t> networking opportunities for parents </a:t>
              </a:r>
              <a:r>
                <a:rPr lang="en-US" sz="1899" dirty="0">
                  <a:solidFill>
                    <a:srgbClr val="FFFAF4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and</a:t>
              </a:r>
              <a:r>
                <a:rPr lang="en-US" sz="1899" dirty="0">
                  <a:solidFill>
                    <a:srgbClr val="FFFAF4"/>
                  </a:solidFill>
                  <a:latin typeface="Open Sans 2"/>
                </a:rPr>
                <a:t> carers.</a:t>
              </a:r>
            </a:p>
            <a:p>
              <a:pPr algn="ctr">
                <a:lnSpc>
                  <a:spcPts val="2659"/>
                </a:lnSpc>
              </a:pPr>
              <a:endParaRPr lang="en-US" sz="1899" dirty="0">
                <a:solidFill>
                  <a:srgbClr val="FFFAF4"/>
                </a:solidFill>
                <a:latin typeface="Open Sans 2"/>
              </a:endParaRPr>
            </a:p>
          </p:txBody>
        </p:sp>
      </p:grpSp>
      <p:sp>
        <p:nvSpPr>
          <p:cNvPr id="54" name="AutoShape 54"/>
          <p:cNvSpPr/>
          <p:nvPr/>
        </p:nvSpPr>
        <p:spPr>
          <a:xfrm>
            <a:off x="12700183" y="6164674"/>
            <a:ext cx="254753" cy="991641"/>
          </a:xfrm>
          <a:prstGeom prst="line">
            <a:avLst/>
          </a:prstGeom>
          <a:ln w="28575" cap="rnd">
            <a:solidFill>
              <a:srgbClr val="FF914D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en-IN"/>
          </a:p>
        </p:txBody>
      </p:sp>
      <p:sp>
        <p:nvSpPr>
          <p:cNvPr id="55" name="AutoShape 55"/>
          <p:cNvSpPr/>
          <p:nvPr/>
        </p:nvSpPr>
        <p:spPr>
          <a:xfrm flipH="1">
            <a:off x="12099152" y="6164674"/>
            <a:ext cx="601031" cy="1983283"/>
          </a:xfrm>
          <a:prstGeom prst="line">
            <a:avLst/>
          </a:prstGeom>
          <a:ln w="28575" cap="rnd">
            <a:solidFill>
              <a:srgbClr val="FF914D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en-IN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E738F-B217-489E-AF24-3D9C8F5A3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3086100"/>
            <a:ext cx="5431275" cy="4512103"/>
          </a:xfrm>
        </p:spPr>
        <p:txBody>
          <a:bodyPr>
            <a:normAutofit/>
          </a:bodyPr>
          <a:lstStyle/>
          <a:p>
            <a:r>
              <a:rPr lang="en-IN" b="1" dirty="0">
                <a:latin typeface="Bahnschrift SemiBold" panose="020B0502040204020203" pitchFamily="34" charset="0"/>
              </a:rPr>
              <a:t>SERVICE INTEGRATION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8AFAEF1F-6FF1-AEDC-D45D-12065D4CB25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42036" y="2706329"/>
          <a:ext cx="12521424" cy="62090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50644D1-9BE5-A74C-BA6E-613CE3A1E63D}"/>
              </a:ext>
            </a:extLst>
          </p:cNvPr>
          <p:cNvSpPr txBox="1"/>
          <p:nvPr/>
        </p:nvSpPr>
        <p:spPr>
          <a:xfrm>
            <a:off x="5342036" y="118214"/>
            <a:ext cx="1097279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6000" b="1" dirty="0">
                <a:latin typeface="Algerian" panose="04020705040A02060702" pitchFamily="82" charset="0"/>
              </a:rPr>
              <a:t>CO-PRODUCTION MODEL FOR SERVICE INTEGRATION</a:t>
            </a:r>
          </a:p>
        </p:txBody>
      </p:sp>
    </p:spTree>
    <p:extLst>
      <p:ext uri="{BB962C8B-B14F-4D97-AF65-F5344CB8AC3E}">
        <p14:creationId xmlns:p14="http://schemas.microsoft.com/office/powerpoint/2010/main" val="241333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9DD4B-B746-BD07-A47C-F085F4511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5167120"/>
            <a:ext cx="6172200" cy="746253"/>
          </a:xfrm>
        </p:spPr>
        <p:txBody>
          <a:bodyPr>
            <a:normAutofit fontScale="90000"/>
          </a:bodyPr>
          <a:lstStyle/>
          <a:p>
            <a:r>
              <a:rPr lang="en-IN" b="1" dirty="0">
                <a:latin typeface="Bahnschrift SemiBold" panose="020B0502040204020203" pitchFamily="34" charset="0"/>
              </a:rPr>
              <a:t>SERVICE INTEGRATION</a:t>
            </a:r>
            <a:endParaRPr lang="en-I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EB7692-162B-12AC-17FF-F187FEE6CBBF}"/>
              </a:ext>
            </a:extLst>
          </p:cNvPr>
          <p:cNvSpPr txBox="1"/>
          <p:nvPr/>
        </p:nvSpPr>
        <p:spPr>
          <a:xfrm>
            <a:off x="5523983" y="693176"/>
            <a:ext cx="1097279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6000" b="1" dirty="0">
                <a:latin typeface="Algerian" panose="04020705040A02060702" pitchFamily="82" charset="0"/>
              </a:rPr>
              <a:t>SOCIAL  CARE SERVICES PROVISION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4AF1303-D34D-FCF8-BD95-C78819119AD3}"/>
              </a:ext>
            </a:extLst>
          </p:cNvPr>
          <p:cNvGraphicFramePr>
            <a:graphicFrameLocks noGrp="1"/>
          </p:cNvGraphicFramePr>
          <p:nvPr/>
        </p:nvGraphicFramePr>
        <p:xfrm>
          <a:off x="5342036" y="3406647"/>
          <a:ext cx="12192000" cy="4267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6819123">
                  <a:extLst>
                    <a:ext uri="{9D8B030D-6E8A-4147-A177-3AD203B41FA5}">
                      <a16:colId xmlns:a16="http://schemas.microsoft.com/office/drawing/2014/main" val="238517785"/>
                    </a:ext>
                  </a:extLst>
                </a:gridCol>
                <a:gridCol w="5372877">
                  <a:extLst>
                    <a:ext uri="{9D8B030D-6E8A-4147-A177-3AD203B41FA5}">
                      <a16:colId xmlns:a16="http://schemas.microsoft.com/office/drawing/2014/main" val="3012107230"/>
                    </a:ext>
                  </a:extLst>
                </a:gridCol>
              </a:tblGrid>
              <a:tr h="556260">
                <a:tc>
                  <a:txBody>
                    <a:bodyPr/>
                    <a:lstStyle/>
                    <a:p>
                      <a:pPr algn="ctr"/>
                      <a:r>
                        <a:rPr lang="en-IN" sz="2700" dirty="0"/>
                        <a:t>SOCIAL CARE SERVICES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700" dirty="0"/>
                        <a:t>GROUP/SERVICE PROVIDER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1352443625"/>
                  </a:ext>
                </a:extLst>
              </a:tr>
              <a:tr h="13716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700" dirty="0"/>
                        <a:t>Sharing information with schools and improved school communication to address the SEND needs.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dirty="0"/>
                        <a:t>Early years SEN support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547186131"/>
                  </a:ext>
                </a:extLst>
              </a:tr>
              <a:tr h="55626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2700" dirty="0"/>
                        <a:t>Providing respite services for the caregivers.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dirty="0"/>
                        <a:t>Local Offer Steering Group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989285002"/>
                  </a:ext>
                </a:extLst>
              </a:tr>
              <a:tr h="178308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700" dirty="0"/>
                        <a:t>Providing guidance and resources to support inclusive practices, with a focus on the classroom level, to increase awareness and acceptance regarding SEND needs. 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dirty="0"/>
                        <a:t>Early year SEN support;</a:t>
                      </a:r>
                    </a:p>
                    <a:p>
                      <a:r>
                        <a:rPr lang="en-IN" sz="2700" dirty="0"/>
                        <a:t>Joint Commissioning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2489404693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EF116C3-0107-3951-B80D-A134DF221313}"/>
              </a:ext>
            </a:extLst>
          </p:cNvPr>
          <p:cNvSpPr txBox="1"/>
          <p:nvPr/>
        </p:nvSpPr>
        <p:spPr>
          <a:xfrm>
            <a:off x="12484360" y="8943392"/>
            <a:ext cx="50496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Source: (City of Westminster, 2021)</a:t>
            </a:r>
            <a:endParaRPr lang="en-IN" sz="2400" dirty="0"/>
          </a:p>
        </p:txBody>
      </p:sp>
    </p:spTree>
    <p:extLst>
      <p:ext uri="{BB962C8B-B14F-4D97-AF65-F5344CB8AC3E}">
        <p14:creationId xmlns:p14="http://schemas.microsoft.com/office/powerpoint/2010/main" val="8334534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9DD4B-B746-BD07-A47C-F085F4511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62985"/>
            <a:ext cx="7162800" cy="533400"/>
          </a:xfrm>
        </p:spPr>
        <p:txBody>
          <a:bodyPr>
            <a:normAutofit fontScale="90000"/>
          </a:bodyPr>
          <a:lstStyle/>
          <a:p>
            <a:r>
              <a:rPr lang="en-IN" b="1" dirty="0">
                <a:latin typeface="Bahnschrift SemiBold" panose="020B0502040204020203" pitchFamily="34" charset="0"/>
              </a:rPr>
              <a:t>SERVICE INTEGRATION</a:t>
            </a:r>
            <a:endParaRPr lang="en-I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CA2375-7C0B-D036-40E3-A0DF4BF9EFE5}"/>
              </a:ext>
            </a:extLst>
          </p:cNvPr>
          <p:cNvSpPr txBox="1"/>
          <p:nvPr/>
        </p:nvSpPr>
        <p:spPr>
          <a:xfrm>
            <a:off x="5454004" y="356144"/>
            <a:ext cx="1097279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6000" b="1" dirty="0">
                <a:latin typeface="Algerian" panose="04020705040A02060702" pitchFamily="82" charset="0"/>
              </a:rPr>
              <a:t>Health  CARE SERVICES PROVISION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51727D5-AC72-BC45-5C79-BFD0D887EE97}"/>
              </a:ext>
            </a:extLst>
          </p:cNvPr>
          <p:cNvGraphicFramePr>
            <a:graphicFrameLocks noGrp="1"/>
          </p:cNvGraphicFramePr>
          <p:nvPr/>
        </p:nvGraphicFramePr>
        <p:xfrm>
          <a:off x="5342036" y="3294155"/>
          <a:ext cx="12192000" cy="46710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6096000">
                  <a:extLst>
                    <a:ext uri="{9D8B030D-6E8A-4147-A177-3AD203B41FA5}">
                      <a16:colId xmlns:a16="http://schemas.microsoft.com/office/drawing/2014/main" val="40151109"/>
                    </a:ext>
                  </a:extLst>
                </a:gridCol>
                <a:gridCol w="6096000">
                  <a:extLst>
                    <a:ext uri="{9D8B030D-6E8A-4147-A177-3AD203B41FA5}">
                      <a16:colId xmlns:a16="http://schemas.microsoft.com/office/drawing/2014/main" val="4145185970"/>
                    </a:ext>
                  </a:extLst>
                </a:gridCol>
              </a:tblGrid>
              <a:tr h="556260">
                <a:tc>
                  <a:txBody>
                    <a:bodyPr/>
                    <a:lstStyle/>
                    <a:p>
                      <a:pPr algn="ctr"/>
                      <a:r>
                        <a:rPr lang="en-IN" sz="2700" dirty="0"/>
                        <a:t>HEALTHCARE SERVICES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700" dirty="0"/>
                        <a:t>GROUP/SERVICE PROVIDER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327717938"/>
                  </a:ext>
                </a:extLst>
              </a:tr>
              <a:tr h="96012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700" dirty="0"/>
                        <a:t>Care Act assessment for individuals close to threshold for early diagnosis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dirty="0"/>
                        <a:t>SEND Clinical Reference Group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1329765001"/>
                  </a:ext>
                </a:extLst>
              </a:tr>
              <a:tr h="13716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2700" dirty="0"/>
                        <a:t>Providing </a:t>
                      </a:r>
                      <a:r>
                        <a:rPr lang="en-US" sz="2700" dirty="0"/>
                        <a:t>comprehensive medical, nutritional, and home evaluation by healthcare professionals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2700" dirty="0"/>
                        <a:t>SEND Clinical Reference Group;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2700" dirty="0"/>
                        <a:t>Early years SEN support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4194744776"/>
                  </a:ext>
                </a:extLst>
              </a:tr>
              <a:tr h="178308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2700" dirty="0"/>
                        <a:t>Implementing </a:t>
                      </a:r>
                      <a:r>
                        <a:rPr lang="en-US" sz="2700" dirty="0"/>
                        <a:t>an electronic referral system for healthcare and specialist evaluation for easier referral management 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2700" dirty="0"/>
                        <a:t>SEND Clinical Reference Group;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2700" dirty="0"/>
                        <a:t>Joint commissioning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56482471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D82E9A9-89A3-04FE-AAB1-18A2764F9FB9}"/>
              </a:ext>
            </a:extLst>
          </p:cNvPr>
          <p:cNvSpPr txBox="1"/>
          <p:nvPr/>
        </p:nvSpPr>
        <p:spPr>
          <a:xfrm>
            <a:off x="13002208" y="8943392"/>
            <a:ext cx="45318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Source: </a:t>
            </a:r>
            <a:r>
              <a:rPr lang="en-IN" sz="2400" dirty="0">
                <a:solidFill>
                  <a:srgbClr val="000000"/>
                </a:solidFill>
              </a:rPr>
              <a:t>(</a:t>
            </a:r>
            <a:r>
              <a:rPr lang="en-IN" sz="2400" i="1" dirty="0">
                <a:solidFill>
                  <a:srgbClr val="000000"/>
                </a:solidFill>
              </a:rPr>
              <a:t>Supporting SEND</a:t>
            </a:r>
            <a:r>
              <a:rPr lang="en-IN" sz="2400" dirty="0">
                <a:solidFill>
                  <a:srgbClr val="000000"/>
                </a:solidFill>
              </a:rPr>
              <a:t>, 2021)</a:t>
            </a:r>
            <a:endParaRPr lang="en-IN" sz="2400" dirty="0"/>
          </a:p>
        </p:txBody>
      </p:sp>
    </p:spTree>
    <p:extLst>
      <p:ext uri="{BB962C8B-B14F-4D97-AF65-F5344CB8AC3E}">
        <p14:creationId xmlns:p14="http://schemas.microsoft.com/office/powerpoint/2010/main" val="15317318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9DD4B-B746-BD07-A47C-F085F4511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5442335"/>
            <a:ext cx="6096000" cy="457200"/>
          </a:xfrm>
        </p:spPr>
        <p:txBody>
          <a:bodyPr>
            <a:normAutofit fontScale="90000"/>
          </a:bodyPr>
          <a:lstStyle/>
          <a:p>
            <a:r>
              <a:rPr lang="en-IN" b="1" dirty="0">
                <a:latin typeface="Bahnschrift SemiBold" panose="020B0502040204020203" pitchFamily="34" charset="0"/>
              </a:rPr>
              <a:t>SERVICE INTEGRATION</a:t>
            </a:r>
            <a:endParaRPr lang="en-I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02506F-DBD9-110E-E5D4-70ABDE4081EA}"/>
              </a:ext>
            </a:extLst>
          </p:cNvPr>
          <p:cNvSpPr txBox="1"/>
          <p:nvPr/>
        </p:nvSpPr>
        <p:spPr>
          <a:xfrm>
            <a:off x="5342036" y="413319"/>
            <a:ext cx="1097279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6000" b="1" dirty="0">
                <a:latin typeface="Algerian" panose="04020705040A02060702" pitchFamily="82" charset="0"/>
              </a:rPr>
              <a:t>INTEGRATED CARE SERVICES PROVISION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BAD2A1D-5312-64FE-B129-1465CFA219A8}"/>
              </a:ext>
            </a:extLst>
          </p:cNvPr>
          <p:cNvGraphicFramePr>
            <a:graphicFrameLocks noGrp="1"/>
          </p:cNvGraphicFramePr>
          <p:nvPr/>
        </p:nvGraphicFramePr>
        <p:xfrm>
          <a:off x="5342036" y="2923925"/>
          <a:ext cx="12192000" cy="54940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096000">
                  <a:extLst>
                    <a:ext uri="{9D8B030D-6E8A-4147-A177-3AD203B41FA5}">
                      <a16:colId xmlns:a16="http://schemas.microsoft.com/office/drawing/2014/main" val="2590130493"/>
                    </a:ext>
                  </a:extLst>
                </a:gridCol>
                <a:gridCol w="6096000">
                  <a:extLst>
                    <a:ext uri="{9D8B030D-6E8A-4147-A177-3AD203B41FA5}">
                      <a16:colId xmlns:a16="http://schemas.microsoft.com/office/drawing/2014/main" val="922134775"/>
                    </a:ext>
                  </a:extLst>
                </a:gridCol>
              </a:tblGrid>
              <a:tr h="556260">
                <a:tc>
                  <a:txBody>
                    <a:bodyPr/>
                    <a:lstStyle/>
                    <a:p>
                      <a:pPr algn="ctr"/>
                      <a:r>
                        <a:rPr lang="en-IN" sz="2700" dirty="0"/>
                        <a:t>INTEGRATED CARE SERVICES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700" dirty="0"/>
                        <a:t>GROUP/SERVICE PROVIDER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2265383851"/>
                  </a:ext>
                </a:extLst>
              </a:tr>
              <a:tr h="178308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700" dirty="0"/>
                        <a:t>Arranging multidisciplinary teams including healthcare, social care, and SALT specialists for an integrated care plan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Bi-borough All-age ICP Priority Workstream </a:t>
                      </a:r>
                      <a:endParaRPr lang="en-IN" sz="270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1495910286"/>
                  </a:ext>
                </a:extLst>
              </a:tr>
              <a:tr h="13716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700" dirty="0"/>
                        <a:t>Implementation of electronic health and social care record sharing for comprehensive care planning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Bi-borough All-age ICP Priority Workstream ;</a:t>
                      </a:r>
                    </a:p>
                    <a:p>
                      <a:r>
                        <a:rPr lang="en-IN" sz="27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Joint Commissioning</a:t>
                      </a:r>
                      <a:endParaRPr lang="en-IN" sz="270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275054014"/>
                  </a:ext>
                </a:extLst>
              </a:tr>
              <a:tr h="178308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700" dirty="0"/>
                        <a:t>Conduct a training program to increase the competency of healthcare and social care professionals for handling SEND and associated co-morbidities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Bi-borough All-age ICP Priority Workstream ;</a:t>
                      </a:r>
                    </a:p>
                    <a:p>
                      <a:r>
                        <a:rPr lang="en-IN" sz="27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Joint Commissioning</a:t>
                      </a:r>
                      <a:endParaRPr lang="en-IN" sz="2700" dirty="0"/>
                    </a:p>
                    <a:p>
                      <a:endParaRPr lang="en-IN" sz="270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66849013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BB9B04F-AC89-1E45-5903-57457EC9408E}"/>
              </a:ext>
            </a:extLst>
          </p:cNvPr>
          <p:cNvSpPr txBox="1"/>
          <p:nvPr/>
        </p:nvSpPr>
        <p:spPr>
          <a:xfrm>
            <a:off x="13002208" y="8943392"/>
            <a:ext cx="45318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Source: (Haringey Council, 2022)</a:t>
            </a:r>
            <a:endParaRPr lang="en-IN" sz="2400" dirty="0"/>
          </a:p>
        </p:txBody>
      </p:sp>
    </p:spTree>
    <p:extLst>
      <p:ext uri="{BB962C8B-B14F-4D97-AF65-F5344CB8AC3E}">
        <p14:creationId xmlns:p14="http://schemas.microsoft.com/office/powerpoint/2010/main" val="23456914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DE04E-B4B7-42A8-D7B2-3609A8B09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686300"/>
            <a:ext cx="5486400" cy="1402326"/>
          </a:xfrm>
        </p:spPr>
        <p:txBody>
          <a:bodyPr>
            <a:normAutofit/>
          </a:bodyPr>
          <a:lstStyle/>
          <a:p>
            <a:r>
              <a:rPr lang="en-IN" sz="6600" b="1" dirty="0"/>
              <a:t>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DF24C6-F95B-49D2-9BD7-E11E3BC8B4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3875" y="42027"/>
            <a:ext cx="10972800" cy="204886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IN" sz="6600" dirty="0">
                <a:latin typeface="Algerian" panose="04020705040A02060702" pitchFamily="82" charset="0"/>
              </a:rPr>
              <a:t>SHORT TERM MILESTONES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B6371B2-B978-407C-5DAC-4598766C9835}"/>
              </a:ext>
            </a:extLst>
          </p:cNvPr>
          <p:cNvGraphicFramePr>
            <a:graphicFrameLocks noGrp="1"/>
          </p:cNvGraphicFramePr>
          <p:nvPr/>
        </p:nvGraphicFramePr>
        <p:xfrm>
          <a:off x="5253217" y="2090889"/>
          <a:ext cx="12192000" cy="751765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819580658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211006733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456377680"/>
                    </a:ext>
                  </a:extLst>
                </a:gridCol>
              </a:tblGrid>
              <a:tr h="1013259">
                <a:tc>
                  <a:txBody>
                    <a:bodyPr/>
                    <a:lstStyle/>
                    <a:p>
                      <a:pPr algn="ctr"/>
                      <a:r>
                        <a:rPr lang="en-IN" sz="2700" dirty="0"/>
                        <a:t>MILESTONE</a:t>
                      </a:r>
                    </a:p>
                    <a:p>
                      <a:pPr algn="ctr"/>
                      <a:r>
                        <a:rPr lang="en-IN" sz="2700" dirty="0"/>
                        <a:t>(0-1 Year)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700" dirty="0"/>
                        <a:t>EVALUATION 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dirty="0"/>
                        <a:t>INDICATOR 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265386279"/>
                  </a:ext>
                </a:extLst>
              </a:tr>
              <a:tr h="1469118">
                <a:tc>
                  <a:txBody>
                    <a:bodyPr/>
                    <a:lstStyle/>
                    <a:p>
                      <a:r>
                        <a:rPr lang="en-IN" sz="2700" dirty="0"/>
                        <a:t>Develop information protocol for sharing with schools and parents.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IN" sz="2700" dirty="0"/>
                        <a:t>After 6-8 months via feedback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dirty="0"/>
                        <a:t>Protocol successfully shared by at least 40% schools in the community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31090069"/>
                  </a:ext>
                </a:extLst>
              </a:tr>
              <a:tr h="1783080">
                <a:tc>
                  <a:txBody>
                    <a:bodyPr/>
                    <a:lstStyle/>
                    <a:p>
                      <a:r>
                        <a:rPr lang="en-IN" sz="2700" dirty="0"/>
                        <a:t>Establish the respite services by volunteers and social workers in the Local Offer.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dirty="0"/>
                        <a:t>After 6 months via survey and questionnaires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dirty="0"/>
                        <a:t>Successful establishment and implementation of respite services by Local Offer Steering group. 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1984000909"/>
                  </a:ext>
                </a:extLst>
              </a:tr>
              <a:tr h="1469118">
                <a:tc>
                  <a:txBody>
                    <a:bodyPr/>
                    <a:lstStyle/>
                    <a:p>
                      <a:r>
                        <a:rPr lang="en-IN" sz="2700" dirty="0"/>
                        <a:t>Conducting training programs for health and social care professionals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dirty="0"/>
                        <a:t>After 1 year via pre and post-program surveys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dirty="0"/>
                        <a:t>Participation rates in the program with an increased competency by 30%.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2789917881"/>
                  </a:ext>
                </a:extLst>
              </a:tr>
              <a:tr h="1783080">
                <a:tc>
                  <a:txBody>
                    <a:bodyPr/>
                    <a:lstStyle/>
                    <a:p>
                      <a:r>
                        <a:rPr lang="en-IN" sz="2700" dirty="0"/>
                        <a:t>Implementation of e-referrals for specialist healthcare referrals. 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dirty="0"/>
                        <a:t>After 8-9 months via feedback from physicians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dirty="0"/>
                        <a:t>Implementation of the e-referral for recommending up to 15% of SEND children. 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1694187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45673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DE04E-B4B7-42A8-D7B2-3609A8B09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567" y="5143500"/>
            <a:ext cx="6096000" cy="1028700"/>
          </a:xfrm>
        </p:spPr>
        <p:txBody>
          <a:bodyPr>
            <a:normAutofit/>
          </a:bodyPr>
          <a:lstStyle/>
          <a:p>
            <a:r>
              <a:rPr lang="en-IN" sz="6600" b="1" dirty="0"/>
              <a:t>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DF24C6-F95B-49D2-9BD7-E11E3BC8B4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5749" y="175997"/>
            <a:ext cx="10972800" cy="204886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IN" sz="6600" dirty="0">
                <a:latin typeface="Algerian" panose="04020705040A02060702" pitchFamily="82" charset="0"/>
              </a:rPr>
              <a:t>Medium TERM MILESTONES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A2EFFD1-8C5D-7CE8-309F-4F5E2906C5E6}"/>
              </a:ext>
            </a:extLst>
          </p:cNvPr>
          <p:cNvGraphicFramePr>
            <a:graphicFrameLocks noGrp="1"/>
          </p:cNvGraphicFramePr>
          <p:nvPr/>
        </p:nvGraphicFramePr>
        <p:xfrm>
          <a:off x="5485433" y="2124406"/>
          <a:ext cx="12192000" cy="7493591"/>
        </p:xfrm>
        <a:graphic>
          <a:graphicData uri="http://schemas.openxmlformats.org/drawingml/2006/table">
            <a:tbl>
              <a:tblPr firstRow="1" bandRow="1">
                <a:tableStyleId>{F2DE63D5-997A-4646-A377-4702673A728D}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819580658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211006733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456377680"/>
                    </a:ext>
                  </a:extLst>
                </a:gridCol>
              </a:tblGrid>
              <a:tr h="989195">
                <a:tc>
                  <a:txBody>
                    <a:bodyPr/>
                    <a:lstStyle/>
                    <a:p>
                      <a:pPr algn="ctr"/>
                      <a:r>
                        <a:rPr lang="en-IN" sz="2700" dirty="0"/>
                        <a:t>MILESTONE</a:t>
                      </a:r>
                    </a:p>
                    <a:p>
                      <a:pPr algn="ctr"/>
                      <a:r>
                        <a:rPr lang="en-IN" sz="2700" dirty="0"/>
                        <a:t>(1-3Year)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700" dirty="0"/>
                        <a:t>EVALUATION 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dirty="0"/>
                        <a:t>INDICATOR 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265386279"/>
                  </a:ext>
                </a:extLst>
              </a:tr>
              <a:tr h="1783080">
                <a:tc>
                  <a:txBody>
                    <a:bodyPr/>
                    <a:lstStyle/>
                    <a:p>
                      <a:r>
                        <a:rPr lang="en-IN" sz="2700" dirty="0"/>
                        <a:t>Establishing electronic record-sharing between healthcare and social care services 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IN" sz="2700" dirty="0"/>
                        <a:t>After 18 months evaluated via feedback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dirty="0"/>
                        <a:t>Improved communication between the services by 20%.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31090069"/>
                  </a:ext>
                </a:extLst>
              </a:tr>
              <a:tr h="1469118">
                <a:tc>
                  <a:txBody>
                    <a:bodyPr/>
                    <a:lstStyle/>
                    <a:p>
                      <a:r>
                        <a:rPr lang="en-IN" sz="2700" dirty="0"/>
                        <a:t>Establishing multi-disciplinary teams for integrated care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dirty="0"/>
                        <a:t>After  36 months via interviews and focus group discussions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dirty="0"/>
                        <a:t>Improved care provided and better coordination amongst the team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1984000909"/>
                  </a:ext>
                </a:extLst>
              </a:tr>
              <a:tr h="1783080">
                <a:tc>
                  <a:txBody>
                    <a:bodyPr/>
                    <a:lstStyle/>
                    <a:p>
                      <a:r>
                        <a:rPr lang="en-IN" sz="2700" dirty="0"/>
                        <a:t>Providing comprehensive care and home evaluation by professionals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dirty="0"/>
                        <a:t>After 24 months via focus group discussions and interviews with family and parents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dirty="0"/>
                        <a:t>Comprehensive care is provided to 20% of SEND children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2789917881"/>
                  </a:ext>
                </a:extLst>
              </a:tr>
              <a:tr h="1469118">
                <a:tc>
                  <a:txBody>
                    <a:bodyPr/>
                    <a:lstStyle/>
                    <a:p>
                      <a:r>
                        <a:rPr lang="en-IN" sz="2700" dirty="0"/>
                        <a:t>Care act assessments for early diagnosis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dirty="0"/>
                        <a:t>After 36 months via surveys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dirty="0"/>
                        <a:t>Successful and early diagnosis in 25% cases.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20821323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2662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DE04E-B4B7-42A8-D7B2-3609A8B09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229100"/>
            <a:ext cx="5943600" cy="1143000"/>
          </a:xfrm>
        </p:spPr>
        <p:txBody>
          <a:bodyPr>
            <a:normAutofit/>
          </a:bodyPr>
          <a:lstStyle/>
          <a:p>
            <a:r>
              <a:rPr lang="en-IN" sz="6600" b="1" dirty="0"/>
              <a:t>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DF24C6-F95B-49D2-9BD7-E11E3BC8B4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7938" y="344439"/>
            <a:ext cx="10972800" cy="204886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IN" sz="6600" dirty="0">
                <a:latin typeface="Algerian" panose="04020705040A02060702" pitchFamily="82" charset="0"/>
              </a:rPr>
              <a:t>LONG TERM MILESTONES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A1E615B-6CA5-A73B-89FC-54E8E1C6B54B}"/>
              </a:ext>
            </a:extLst>
          </p:cNvPr>
          <p:cNvGraphicFramePr>
            <a:graphicFrameLocks noGrp="1"/>
          </p:cNvGraphicFramePr>
          <p:nvPr/>
        </p:nvGraphicFramePr>
        <p:xfrm>
          <a:off x="5268866" y="2933099"/>
          <a:ext cx="12192000" cy="3927431"/>
        </p:xfrm>
        <a:graphic>
          <a:graphicData uri="http://schemas.openxmlformats.org/drawingml/2006/table">
            <a:tbl>
              <a:tblPr firstRow="1" bandRow="1">
                <a:tableStyleId>{17292A2E-F333-43FB-9621-5CBBE7FDCDCB}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819580658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211006733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456377680"/>
                    </a:ext>
                  </a:extLst>
                </a:gridCol>
              </a:tblGrid>
              <a:tr h="989195">
                <a:tc>
                  <a:txBody>
                    <a:bodyPr/>
                    <a:lstStyle/>
                    <a:p>
                      <a:pPr algn="ctr"/>
                      <a:r>
                        <a:rPr lang="en-IN" sz="2700" dirty="0"/>
                        <a:t>MILESTONE</a:t>
                      </a:r>
                    </a:p>
                    <a:p>
                      <a:pPr algn="ctr"/>
                      <a:r>
                        <a:rPr lang="en-IN" sz="2700" dirty="0"/>
                        <a:t>(3+Year)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700" dirty="0"/>
                        <a:t>EVALUATION 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dirty="0"/>
                        <a:t>INDICATOR 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265386279"/>
                  </a:ext>
                </a:extLst>
              </a:tr>
              <a:tr h="1469118">
                <a:tc>
                  <a:txBody>
                    <a:bodyPr/>
                    <a:lstStyle/>
                    <a:p>
                      <a:r>
                        <a:rPr lang="en-IN" sz="2700" dirty="0"/>
                        <a:t>Continuous refining of electronic record-sharing systems 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IN" sz="2700" dirty="0"/>
                        <a:t>At the end of every year by performance matrix score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dirty="0"/>
                        <a:t>Improved performance of e-record sharing system by 5-7% every year.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31090069"/>
                  </a:ext>
                </a:extLst>
              </a:tr>
              <a:tr h="1469118">
                <a:tc>
                  <a:txBody>
                    <a:bodyPr/>
                    <a:lstStyle/>
                    <a:p>
                      <a:r>
                        <a:rPr lang="en-IN" sz="2700" dirty="0"/>
                        <a:t>Continuous refining and evaluation of electronic referral systems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dirty="0"/>
                        <a:t>At the end of every year via customer satisfaction surveys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r>
                        <a:rPr lang="en-IN" sz="2700" dirty="0"/>
                        <a:t>Increase in physician satisfaction scores by 5-7% every year.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27899178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72048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DE04E-B4B7-42A8-D7B2-3609A8B09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151120"/>
            <a:ext cx="6096000" cy="1143000"/>
          </a:xfrm>
        </p:spPr>
        <p:txBody>
          <a:bodyPr>
            <a:normAutofit/>
          </a:bodyPr>
          <a:lstStyle/>
          <a:p>
            <a:r>
              <a:rPr lang="en-IN" sz="6600" b="1" dirty="0"/>
              <a:t>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DF24C6-F95B-49D2-9BD7-E11E3BC8B4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7938" y="344439"/>
            <a:ext cx="10972800" cy="204886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IN" sz="7200" dirty="0">
                <a:latin typeface="Algerian" panose="04020705040A02060702" pitchFamily="82" charset="0"/>
              </a:rPr>
              <a:t>CHALLENGES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C6440C9-BB0D-AEA9-1ABF-A0BF90B781C0}"/>
              </a:ext>
            </a:extLst>
          </p:cNvPr>
          <p:cNvGraphicFramePr>
            <a:graphicFrameLocks noGrp="1"/>
          </p:cNvGraphicFramePr>
          <p:nvPr/>
        </p:nvGraphicFramePr>
        <p:xfrm>
          <a:off x="5334000" y="2970817"/>
          <a:ext cx="12192001" cy="5677931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3088106">
                  <a:extLst>
                    <a:ext uri="{9D8B030D-6E8A-4147-A177-3AD203B41FA5}">
                      <a16:colId xmlns:a16="http://schemas.microsoft.com/office/drawing/2014/main" val="308656601"/>
                    </a:ext>
                  </a:extLst>
                </a:gridCol>
                <a:gridCol w="9103895">
                  <a:extLst>
                    <a:ext uri="{9D8B030D-6E8A-4147-A177-3AD203B41FA5}">
                      <a16:colId xmlns:a16="http://schemas.microsoft.com/office/drawing/2014/main" val="2386452641"/>
                    </a:ext>
                  </a:extLst>
                </a:gridCol>
              </a:tblGrid>
              <a:tr h="999606">
                <a:tc>
                  <a:txBody>
                    <a:bodyPr/>
                    <a:lstStyle/>
                    <a:p>
                      <a:pPr algn="ctr"/>
                      <a:r>
                        <a:rPr lang="en-IN" sz="2700" dirty="0"/>
                        <a:t>TIME SPAN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700" dirty="0"/>
                        <a:t>CHALLENGES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1115794518"/>
                  </a:ext>
                </a:extLst>
              </a:tr>
              <a:tr h="1623060">
                <a:tc>
                  <a:txBody>
                    <a:bodyPr/>
                    <a:lstStyle/>
                    <a:p>
                      <a:r>
                        <a:rPr lang="en-IN" sz="2700" dirty="0"/>
                        <a:t>SHORT TERM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2700" dirty="0"/>
                        <a:t>Resistance to change by health and social care workers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2700" dirty="0"/>
                        <a:t>Limited financial resources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2700" dirty="0"/>
                        <a:t>Difficulty in a smooth transition for co-production </a:t>
                      </a:r>
                      <a:r>
                        <a:rPr lang="en-IN" sz="1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</a:t>
                      </a:r>
                      <a:r>
                        <a:rPr lang="en-US" sz="170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Blockley</a:t>
                      </a:r>
                      <a:r>
                        <a:rPr lang="en-US" sz="1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 </a:t>
                      </a:r>
                      <a:r>
                        <a:rPr lang="en-US" sz="1700" i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al., </a:t>
                      </a:r>
                      <a:r>
                        <a:rPr lang="en-US" sz="1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2022) </a:t>
                      </a:r>
                      <a:endParaRPr lang="en-IN" sz="17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3895584422"/>
                  </a:ext>
                </a:extLst>
              </a:tr>
              <a:tr h="1416965">
                <a:tc>
                  <a:txBody>
                    <a:bodyPr/>
                    <a:lstStyle/>
                    <a:p>
                      <a:r>
                        <a:rPr lang="en-IN" sz="2700" dirty="0"/>
                        <a:t>MEDIUM TERM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2700" dirty="0"/>
                        <a:t>Maintaining the sustainability of change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2700" dirty="0"/>
                        <a:t>Limited capacity leading to longer wait times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2700" dirty="0"/>
                        <a:t>Cultural barriers affecting collaboration </a:t>
                      </a:r>
                      <a:r>
                        <a:rPr lang="en-IN" sz="1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</a:t>
                      </a:r>
                      <a:r>
                        <a:rPr lang="en-US" sz="170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Frakking</a:t>
                      </a:r>
                      <a:r>
                        <a:rPr lang="en-US" sz="1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r>
                        <a:rPr lang="en-US" sz="1700" i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al., </a:t>
                      </a:r>
                      <a:r>
                        <a:rPr lang="en-US" sz="1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2022)</a:t>
                      </a:r>
                      <a:endParaRPr lang="en-IN" sz="17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3300860909"/>
                  </a:ext>
                </a:extLst>
              </a:tr>
              <a:tr h="1623060">
                <a:tc>
                  <a:txBody>
                    <a:bodyPr/>
                    <a:lstStyle/>
                    <a:p>
                      <a:r>
                        <a:rPr lang="en-IN" sz="2700" dirty="0"/>
                        <a:t>LONG TERM</a:t>
                      </a:r>
                    </a:p>
                  </a:txBody>
                  <a:tcPr marL="137160" marR="137160" marT="68580" marB="68580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2700" dirty="0"/>
                        <a:t>Change in policies and government priorities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2700" dirty="0"/>
                        <a:t>Unable to assess the long-term outcomes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IN" sz="2700" dirty="0"/>
                        <a:t>Change in needs for parents and SEND individuals </a:t>
                      </a:r>
                      <a:r>
                        <a:rPr lang="en-IN" sz="17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</a:t>
                      </a:r>
                      <a:r>
                        <a:rPr lang="en-US" sz="1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Kennedy </a:t>
                      </a:r>
                      <a:r>
                        <a:rPr lang="en-US" sz="1700" i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 al., </a:t>
                      </a:r>
                      <a:r>
                        <a:rPr lang="en-US" sz="1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2016)</a:t>
                      </a:r>
                      <a:endParaRPr lang="en-IN" sz="17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38422181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23708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DE04E-B4B7-42A8-D7B2-3609A8B09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4572000"/>
            <a:ext cx="8229600" cy="1143000"/>
          </a:xfrm>
        </p:spPr>
        <p:txBody>
          <a:bodyPr>
            <a:normAutofit/>
          </a:bodyPr>
          <a:lstStyle/>
          <a:p>
            <a:r>
              <a:rPr lang="en-IN" sz="6600" b="1" dirty="0"/>
              <a:t>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DF24C6-F95B-49D2-9BD7-E11E3BC8B4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7938" y="8535"/>
            <a:ext cx="10972800" cy="204886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IN" sz="6600" dirty="0">
                <a:latin typeface="Algerian" panose="04020705040A02060702" pitchFamily="82" charset="0"/>
              </a:rPr>
              <a:t>ADDRESSING CHALLENGES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DE3221EC-BF8A-12ED-AF0F-0B7700C4F734}"/>
              </a:ext>
            </a:extLst>
          </p:cNvPr>
          <p:cNvGraphicFramePr/>
          <p:nvPr/>
        </p:nvGraphicFramePr>
        <p:xfrm>
          <a:off x="5318450" y="1819472"/>
          <a:ext cx="11332289" cy="81230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66935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98AB6-A544-F12E-F37E-E9903C66F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28480" y="4621863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7200" b="1" u="sng" dirty="0">
                <a:solidFill>
                  <a:srgbClr val="FFFF00"/>
                </a:solidFill>
                <a:latin typeface="Bahnschrift Condensed" panose="020B0502040204020203" pitchFamily="34" charset="0"/>
              </a:rPr>
              <a:t>LEADERSHIP</a:t>
            </a:r>
            <a:br>
              <a:rPr lang="en-IN" sz="7200" b="1" u="sng" dirty="0">
                <a:latin typeface="Bahnschrift Condensed" panose="020B0502040204020203" pitchFamily="34" charset="0"/>
              </a:rPr>
            </a:br>
            <a:r>
              <a:rPr lang="en-IN" sz="7200" b="1" u="sng" dirty="0">
                <a:latin typeface="Bahnschrift Condensed" panose="020B0502040204020203" pitchFamily="34" charset="0"/>
              </a:rPr>
              <a:t>&amp;</a:t>
            </a:r>
            <a:br>
              <a:rPr lang="en-IN" sz="7200" b="1" u="sng" dirty="0">
                <a:latin typeface="Bahnschrift Condensed" panose="020B0502040204020203" pitchFamily="34" charset="0"/>
              </a:rPr>
            </a:br>
            <a:r>
              <a:rPr lang="en-IN" sz="7200" b="1" u="sng" dirty="0">
                <a:latin typeface="Bahnschrift Condensed" panose="020B0502040204020203" pitchFamily="34" charset="0"/>
              </a:rPr>
              <a:t>MANAGEMENT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410D921-30DE-0504-204E-47A1DACF22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07188" y="2435516"/>
            <a:ext cx="1487346" cy="140356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2227B5A-EC8E-EF9A-DBFD-A3AE42B67C9E}"/>
              </a:ext>
            </a:extLst>
          </p:cNvPr>
          <p:cNvSpPr txBox="1"/>
          <p:nvPr/>
        </p:nvSpPr>
        <p:spPr>
          <a:xfrm>
            <a:off x="4191000" y="352992"/>
            <a:ext cx="10972800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8100" dirty="0">
                <a:latin typeface="Algerian" panose="04020705040A02060702" pitchFamily="82" charset="0"/>
              </a:rPr>
              <a:t>NATIONAL</a:t>
            </a:r>
            <a:r>
              <a:rPr lang="en-IN" sz="5400" dirty="0">
                <a:latin typeface="Algerian" panose="04020705040A02060702" pitchFamily="82" charset="0"/>
              </a:rPr>
              <a:t> </a:t>
            </a:r>
            <a:r>
              <a:rPr lang="en-IN" sz="8100" dirty="0">
                <a:latin typeface="Algerian" panose="04020705040A02060702" pitchFamily="82" charset="0"/>
              </a:rPr>
              <a:t>POLICY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6B5127F-29BF-7108-7DDC-7034324CCA47}"/>
              </a:ext>
            </a:extLst>
          </p:cNvPr>
          <p:cNvSpPr txBox="1"/>
          <p:nvPr/>
        </p:nvSpPr>
        <p:spPr>
          <a:xfrm>
            <a:off x="7301120" y="2335953"/>
            <a:ext cx="9774300" cy="17543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IN" sz="2700" b="1" dirty="0">
                <a:latin typeface="Berlin Sans FB Demi" panose="020E0802020502020306" pitchFamily="34" charset="0"/>
              </a:rPr>
              <a:t>NHS LONG TERM PLAN 2019</a:t>
            </a:r>
          </a:p>
          <a:p>
            <a:pPr marL="428625" indent="-428625">
              <a:buFont typeface="Arial" panose="020B0604020202020204" pitchFamily="34" charset="0"/>
              <a:buChar char="•"/>
            </a:pPr>
            <a:r>
              <a:rPr lang="en-IN" sz="2700" dirty="0"/>
              <a:t>Decrease waiting times for SEND diagnosis</a:t>
            </a:r>
          </a:p>
          <a:p>
            <a:pPr marL="428625" indent="-428625">
              <a:buFont typeface="Arial" panose="020B0604020202020204" pitchFamily="34" charset="0"/>
              <a:buChar char="•"/>
            </a:pPr>
            <a:r>
              <a:rPr lang="en-IN" sz="2700" dirty="0"/>
              <a:t>Support to children with special needs</a:t>
            </a:r>
          </a:p>
          <a:p>
            <a:endParaRPr lang="en-IN" sz="27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84F6A95-29D4-EC4D-4CF4-0897CB845F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0788" y="4942161"/>
            <a:ext cx="1714097" cy="138499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C1F4FFF-5325-3989-97FC-39239F7E5781}"/>
              </a:ext>
            </a:extLst>
          </p:cNvPr>
          <p:cNvSpPr txBox="1"/>
          <p:nvPr/>
        </p:nvSpPr>
        <p:spPr>
          <a:xfrm>
            <a:off x="7880745" y="4734412"/>
            <a:ext cx="9194676" cy="17543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IN" sz="2700" dirty="0">
                <a:latin typeface="Berlin Sans FB Demi" panose="020E0802020502020306" pitchFamily="34" charset="0"/>
              </a:rPr>
              <a:t>CHILDREN’S AND FAMILY ACT 2014: SEN Support</a:t>
            </a:r>
          </a:p>
          <a:p>
            <a:pPr marL="428625" indent="-428625">
              <a:buFont typeface="Arial" panose="020B0604020202020204" pitchFamily="34" charset="0"/>
              <a:buChar char="•"/>
            </a:pPr>
            <a:r>
              <a:rPr lang="en-IN" sz="2700" dirty="0"/>
              <a:t>Tier-1 : Non-statutory framework</a:t>
            </a:r>
          </a:p>
          <a:p>
            <a:pPr marL="428625" indent="-428625">
              <a:buFont typeface="Arial" panose="020B0604020202020204" pitchFamily="34" charset="0"/>
              <a:buChar char="•"/>
            </a:pPr>
            <a:r>
              <a:rPr lang="en-IN" sz="2700" dirty="0"/>
              <a:t>Tier-2: EHC plans for support</a:t>
            </a:r>
          </a:p>
          <a:p>
            <a:endParaRPr lang="en-IN" sz="2700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E42D63FE-9748-088F-E452-6AF44A602A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861" y="7748645"/>
            <a:ext cx="1863252" cy="85732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06A40DD-A125-D00C-D3BE-B7862E87E50A}"/>
              </a:ext>
            </a:extLst>
          </p:cNvPr>
          <p:cNvSpPr txBox="1"/>
          <p:nvPr/>
        </p:nvSpPr>
        <p:spPr>
          <a:xfrm>
            <a:off x="8495073" y="7165847"/>
            <a:ext cx="8580348" cy="17543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IN" sz="2700" dirty="0">
                <a:latin typeface="Berlin Sans FB Demi" panose="020E0802020502020306" pitchFamily="34" charset="0"/>
              </a:rPr>
              <a:t>NICE GUIDELINES 2016</a:t>
            </a:r>
          </a:p>
          <a:p>
            <a:pPr marL="428625" indent="-428625">
              <a:buFont typeface="Arial" panose="020B0604020202020204" pitchFamily="34" charset="0"/>
              <a:buChar char="•"/>
            </a:pPr>
            <a:r>
              <a:rPr lang="en-IN" sz="2700" dirty="0"/>
              <a:t>Identification and diagnosis</a:t>
            </a:r>
          </a:p>
          <a:p>
            <a:pPr marL="428625" indent="-428625">
              <a:buFont typeface="Arial" panose="020B0604020202020204" pitchFamily="34" charset="0"/>
              <a:buChar char="•"/>
            </a:pPr>
            <a:r>
              <a:rPr lang="en-IN" sz="2700" dirty="0"/>
              <a:t>Improved experience for children with special needs</a:t>
            </a:r>
          </a:p>
          <a:p>
            <a:endParaRPr lang="en-IN" sz="2700" dirty="0"/>
          </a:p>
        </p:txBody>
      </p:sp>
    </p:spTree>
    <p:extLst>
      <p:ext uri="{BB962C8B-B14F-4D97-AF65-F5344CB8AC3E}">
        <p14:creationId xmlns:p14="http://schemas.microsoft.com/office/powerpoint/2010/main" val="42588724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98AB6-A544-F12E-F37E-E9903C66F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33400" y="430530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7200" b="1" u="sng" dirty="0">
                <a:solidFill>
                  <a:srgbClr val="FFFF00"/>
                </a:solidFill>
                <a:latin typeface="Bahnschrift Condensed" panose="020B0502040204020203" pitchFamily="34" charset="0"/>
              </a:rPr>
              <a:t>LEADERSHIP</a:t>
            </a:r>
            <a:br>
              <a:rPr lang="en-IN" sz="7200" b="1" u="sng" dirty="0">
                <a:latin typeface="Bahnschrift Condensed" panose="020B0502040204020203" pitchFamily="34" charset="0"/>
              </a:rPr>
            </a:br>
            <a:r>
              <a:rPr lang="en-IN" sz="7200" b="1" u="sng" dirty="0">
                <a:latin typeface="Bahnschrift Condensed" panose="020B0502040204020203" pitchFamily="34" charset="0"/>
              </a:rPr>
              <a:t>&amp;</a:t>
            </a:r>
            <a:br>
              <a:rPr lang="en-IN" sz="7200" b="1" u="sng" dirty="0">
                <a:latin typeface="Bahnschrift Condensed" panose="020B0502040204020203" pitchFamily="34" charset="0"/>
              </a:rPr>
            </a:br>
            <a:r>
              <a:rPr lang="en-IN" sz="7200" b="1" u="sng" dirty="0">
                <a:latin typeface="Bahnschrift Condensed" panose="020B0502040204020203" pitchFamily="34" charset="0"/>
              </a:rPr>
              <a:t>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C6347-A4BE-EC91-42EE-836C1301D3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3902" y="2113384"/>
            <a:ext cx="10972800" cy="7011956"/>
          </a:xfrm>
        </p:spPr>
        <p:txBody>
          <a:bodyPr/>
          <a:lstStyle/>
          <a:p>
            <a:pPr marL="0" indent="0">
              <a:buNone/>
            </a:pPr>
            <a:r>
              <a:rPr lang="en-IN" sz="5400" b="1" kern="100" dirty="0">
                <a:latin typeface="Berlin Sans FB Demi" panose="020E0802020502020306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North West London Sustainability and Transformation Plan </a:t>
            </a:r>
            <a:r>
              <a:rPr lang="en-IN" sz="4800" b="1" kern="100" dirty="0">
                <a:latin typeface="Berlin Sans FB Demi" panose="020E0802020502020306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(NWLSTP)</a:t>
            </a:r>
          </a:p>
          <a:p>
            <a:pPr lvl="1"/>
            <a:r>
              <a:rPr lang="en-IN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Improved lifestyle</a:t>
            </a:r>
          </a:p>
          <a:p>
            <a:pPr lvl="1"/>
            <a:r>
              <a:rPr lang="en-IN" kern="100" dirty="0">
                <a:ea typeface="Calibri" panose="020F0502020204030204" pitchFamily="34" charset="0"/>
                <a:cs typeface="Times New Roman" panose="02020603050405020304" pitchFamily="18" charset="0"/>
              </a:rPr>
              <a:t>Individualized health care plan</a:t>
            </a:r>
            <a:endParaRPr lang="en-IN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r">
              <a:lnSpc>
                <a:spcPct val="107000"/>
              </a:lnSpc>
              <a:spcAft>
                <a:spcPts val="1200"/>
              </a:spcAft>
              <a:buNone/>
            </a:pPr>
            <a:r>
              <a:rPr lang="en-IN" sz="5400" kern="100" dirty="0">
                <a:latin typeface="Berlin Sans FB Demi" panose="020E0802020502020306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Joint Health and Wellbeing Strategies (2017-22)</a:t>
            </a:r>
          </a:p>
          <a:p>
            <a:pPr lvl="1" algn="r">
              <a:lnSpc>
                <a:spcPct val="107000"/>
              </a:lnSpc>
              <a:spcAft>
                <a:spcPts val="1200"/>
              </a:spcAft>
            </a:pPr>
            <a:r>
              <a:rPr lang="en-IN" kern="100" dirty="0">
                <a:ea typeface="Calibri" panose="020F0502020204030204" pitchFamily="34" charset="0"/>
                <a:cs typeface="Times New Roman" panose="02020603050405020304" pitchFamily="18" charset="0"/>
              </a:rPr>
              <a:t>Holistic support for SEN</a:t>
            </a:r>
          </a:p>
          <a:p>
            <a:pPr lvl="1" algn="r">
              <a:lnSpc>
                <a:spcPct val="107000"/>
              </a:lnSpc>
              <a:spcAft>
                <a:spcPts val="1200"/>
              </a:spcAft>
            </a:pPr>
            <a:r>
              <a:rPr lang="en-IN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Transition into adulthood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227B5A-EC8E-EF9A-DBFD-A3AE42B67C9E}"/>
              </a:ext>
            </a:extLst>
          </p:cNvPr>
          <p:cNvSpPr txBox="1"/>
          <p:nvPr/>
        </p:nvSpPr>
        <p:spPr>
          <a:xfrm>
            <a:off x="6324600" y="176724"/>
            <a:ext cx="10972800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8100" dirty="0">
                <a:latin typeface="Algerian" panose="04020705040A02060702" pitchFamily="82" charset="0"/>
              </a:rPr>
              <a:t>LOCAL POLICY</a:t>
            </a:r>
          </a:p>
        </p:txBody>
      </p:sp>
    </p:spTree>
    <p:extLst>
      <p:ext uri="{BB962C8B-B14F-4D97-AF65-F5344CB8AC3E}">
        <p14:creationId xmlns:p14="http://schemas.microsoft.com/office/powerpoint/2010/main" val="14351714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AAA1C83-209C-86BF-5FFC-C78DF882E0D1}"/>
              </a:ext>
            </a:extLst>
          </p:cNvPr>
          <p:cNvSpPr txBox="1"/>
          <p:nvPr/>
        </p:nvSpPr>
        <p:spPr>
          <a:xfrm>
            <a:off x="5654351" y="2365310"/>
            <a:ext cx="11742576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IN" sz="2700" dirty="0"/>
          </a:p>
          <a:p>
            <a:endParaRPr lang="en-IN" sz="2700" dirty="0"/>
          </a:p>
          <a:p>
            <a:endParaRPr lang="en-IN" sz="2700" dirty="0"/>
          </a:p>
          <a:p>
            <a:endParaRPr lang="en-IN" sz="2700" dirty="0"/>
          </a:p>
          <a:p>
            <a:endParaRPr lang="en-IN" sz="2700" dirty="0"/>
          </a:p>
          <a:p>
            <a:endParaRPr lang="en-IN" sz="2700" dirty="0"/>
          </a:p>
          <a:p>
            <a:endParaRPr lang="en-IN" sz="2700" dirty="0"/>
          </a:p>
          <a:p>
            <a:endParaRPr lang="en-IN" sz="2700" dirty="0"/>
          </a:p>
          <a:p>
            <a:endParaRPr lang="en-IN" sz="2700" dirty="0"/>
          </a:p>
          <a:p>
            <a:endParaRPr lang="en-IN" sz="2700" dirty="0"/>
          </a:p>
          <a:p>
            <a:endParaRPr lang="en-IN" sz="2700" dirty="0"/>
          </a:p>
          <a:p>
            <a:endParaRPr lang="en-IN" sz="2700" dirty="0"/>
          </a:p>
          <a:p>
            <a:endParaRPr lang="en-IN" sz="2700" dirty="0"/>
          </a:p>
          <a:p>
            <a:endParaRPr lang="en-IN" sz="2700" dirty="0"/>
          </a:p>
          <a:p>
            <a:endParaRPr lang="en-IN" sz="2700" dirty="0"/>
          </a:p>
          <a:p>
            <a:endParaRPr lang="en-IN" sz="27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FE2930-3244-FEDA-1702-4E0A9165516A}"/>
              </a:ext>
            </a:extLst>
          </p:cNvPr>
          <p:cNvSpPr txBox="1"/>
          <p:nvPr/>
        </p:nvSpPr>
        <p:spPr>
          <a:xfrm>
            <a:off x="5500394" y="383690"/>
            <a:ext cx="1163060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6600" dirty="0">
                <a:latin typeface="Algerian" panose="04020705040A02060702" pitchFamily="82" charset="0"/>
              </a:rPr>
              <a:t>RELEVANCE TO SERVICES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998BF4E-7B98-CB0B-CAC4-FAF13D7CC180}"/>
              </a:ext>
            </a:extLst>
          </p:cNvPr>
          <p:cNvGraphicFramePr/>
          <p:nvPr/>
        </p:nvGraphicFramePr>
        <p:xfrm>
          <a:off x="891074" y="1777482"/>
          <a:ext cx="16505852" cy="7920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66669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42B05-9DD3-A1A8-763D-EB365075D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19200" y="454087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7200" b="1" u="sng" dirty="0">
                <a:solidFill>
                  <a:srgbClr val="FFFF00"/>
                </a:solidFill>
                <a:latin typeface="Bahnschrift Condensed" panose="020B0502040204020203" pitchFamily="34" charset="0"/>
              </a:rPr>
              <a:t>LEADERSHIP</a:t>
            </a:r>
            <a:br>
              <a:rPr lang="en-IN" sz="7200" b="1" u="sng" dirty="0">
                <a:latin typeface="Bahnschrift Condensed" panose="020B0502040204020203" pitchFamily="34" charset="0"/>
              </a:rPr>
            </a:br>
            <a:r>
              <a:rPr lang="en-IN" sz="7200" b="1" u="sng" dirty="0">
                <a:latin typeface="Bahnschrift Condensed" panose="020B0502040204020203" pitchFamily="34" charset="0"/>
              </a:rPr>
              <a:t>&amp;</a:t>
            </a:r>
            <a:br>
              <a:rPr lang="en-IN" sz="7200" b="1" u="sng" dirty="0">
                <a:latin typeface="Bahnschrift Condensed" panose="020B0502040204020203" pitchFamily="34" charset="0"/>
              </a:rPr>
            </a:br>
            <a:r>
              <a:rPr lang="en-IN" sz="7200" b="1" u="sng" dirty="0">
                <a:latin typeface="Bahnschrift Condensed" panose="020B0502040204020203" pitchFamily="34" charset="0"/>
              </a:rPr>
              <a:t>MANAGEMENT</a:t>
            </a:r>
            <a:endParaRPr lang="en-IN" sz="7200" b="1" u="sng" dirty="0">
              <a:solidFill>
                <a:srgbClr val="FFFF00"/>
              </a:solidFill>
              <a:latin typeface="Bahnschrift Condensed" panose="020B0502040204020203" pitchFamily="34" charset="0"/>
            </a:endParaRP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E7A84E5B-3CD0-FF8F-43CC-54AA4C26FA4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67352" y="2240612"/>
          <a:ext cx="6219824" cy="690177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F71E168D-5443-250C-4659-56793663AA95}"/>
              </a:ext>
            </a:extLst>
          </p:cNvPr>
          <p:cNvSpPr txBox="1"/>
          <p:nvPr/>
        </p:nvSpPr>
        <p:spPr>
          <a:xfrm>
            <a:off x="6186197" y="405881"/>
            <a:ext cx="9671180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100" b="1" dirty="0">
                <a:latin typeface="Algerian" panose="04020705040A02060702" pitchFamily="82" charset="0"/>
              </a:rPr>
              <a:t>ECONOMIC COSTS</a:t>
            </a:r>
            <a:endParaRPr lang="en-IN" sz="8100" b="1" dirty="0">
              <a:latin typeface="Algerian" panose="04020705040A02060702" pitchFamily="8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B4276BA-A762-0C97-784C-7D9D31879540}"/>
              </a:ext>
            </a:extLst>
          </p:cNvPr>
          <p:cNvSpPr txBox="1"/>
          <p:nvPr/>
        </p:nvSpPr>
        <p:spPr>
          <a:xfrm>
            <a:off x="11960096" y="3098257"/>
            <a:ext cx="5200650" cy="4662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28625" indent="-428625">
              <a:buFont typeface="Arial" panose="020B0604020202020204" pitchFamily="34" charset="0"/>
              <a:buChar char="•"/>
            </a:pPr>
            <a:r>
              <a:rPr lang="en-US" sz="2700" dirty="0"/>
              <a:t>Uneven government policies cause health inequities while public health policies, funded by taxpayers, aim to address these while managing limited budgets. This requires prioritizing budgeting for root-cause interventions is crucial for effective health equity </a:t>
            </a:r>
            <a:r>
              <a:rPr lang="en-IN" sz="2700" dirty="0">
                <a:solidFill>
                  <a:srgbClr val="000000"/>
                </a:solidFill>
                <a:latin typeface="Helvetica Neue"/>
              </a:rPr>
              <a:t>(Fleming et al., 2021)</a:t>
            </a:r>
            <a:r>
              <a:rPr lang="en-US" sz="2700" dirty="0"/>
              <a:t>.</a:t>
            </a:r>
          </a:p>
          <a:p>
            <a:pPr marL="428625" indent="-428625">
              <a:buFont typeface="Arial" panose="020B0604020202020204" pitchFamily="34" charset="0"/>
              <a:buChar char="•"/>
            </a:pPr>
            <a:r>
              <a:rPr lang="en-US" sz="2700" dirty="0"/>
              <a:t>Total estimated cost:  £410,000</a:t>
            </a:r>
          </a:p>
        </p:txBody>
      </p:sp>
    </p:spTree>
    <p:extLst>
      <p:ext uri="{BB962C8B-B14F-4D97-AF65-F5344CB8AC3E}">
        <p14:creationId xmlns:p14="http://schemas.microsoft.com/office/powerpoint/2010/main" val="3234157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42B05-9DD3-A1A8-763D-EB365075D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14400" y="483870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5400" b="1" u="sng" dirty="0">
                <a:solidFill>
                  <a:srgbClr val="FFFF00"/>
                </a:solidFill>
                <a:latin typeface="Bahnschrift Condensed" panose="020B0502040204020203" pitchFamily="34" charset="0"/>
              </a:rPr>
              <a:t>LEADERSHIP</a:t>
            </a:r>
            <a:br>
              <a:rPr lang="en-IN" sz="5400" b="1" u="sng" dirty="0">
                <a:latin typeface="Bahnschrift Condensed" panose="020B0502040204020203" pitchFamily="34" charset="0"/>
              </a:rPr>
            </a:br>
            <a:r>
              <a:rPr lang="en-IN" sz="5400" b="1" u="sng" dirty="0">
                <a:latin typeface="Bahnschrift Condensed" panose="020B0502040204020203" pitchFamily="34" charset="0"/>
              </a:rPr>
              <a:t>&amp;</a:t>
            </a:r>
            <a:br>
              <a:rPr lang="en-IN" sz="5400" b="1" u="sng" dirty="0">
                <a:latin typeface="Bahnschrift Condensed" panose="020B0502040204020203" pitchFamily="34" charset="0"/>
              </a:rPr>
            </a:br>
            <a:r>
              <a:rPr lang="en-IN" sz="5400" b="1" u="sng" dirty="0">
                <a:latin typeface="Bahnschrift Condensed" panose="020B0502040204020203" pitchFamily="34" charset="0"/>
              </a:rPr>
              <a:t>MANAGEMENT</a:t>
            </a:r>
            <a:endParaRPr lang="en-IN" dirty="0"/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B494B840-6EF9-767B-B5E8-47D093A7109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803107" y="1911221"/>
          <a:ext cx="10972800" cy="76819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3CC5A66-2B92-F91E-BE92-939A264AFFE9}"/>
              </a:ext>
            </a:extLst>
          </p:cNvPr>
          <p:cNvSpPr txBox="1"/>
          <p:nvPr/>
        </p:nvSpPr>
        <p:spPr>
          <a:xfrm>
            <a:off x="6340151" y="195944"/>
            <a:ext cx="10217021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100" b="1" dirty="0">
                <a:latin typeface="Algerian" panose="04020705040A02060702" pitchFamily="82" charset="0"/>
              </a:rPr>
              <a:t>COST BREAKUP</a:t>
            </a:r>
            <a:endParaRPr lang="en-IN" sz="8100" b="1" dirty="0"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06455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42B05-9DD3-A1A8-763D-EB365075D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14400" y="4432373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5400" b="1" u="sng" dirty="0">
                <a:solidFill>
                  <a:srgbClr val="FFFF00"/>
                </a:solidFill>
                <a:latin typeface="Bahnschrift Condensed" panose="020B0502040204020203" pitchFamily="34" charset="0"/>
              </a:rPr>
              <a:t>LEADERSHIP</a:t>
            </a:r>
            <a:br>
              <a:rPr lang="en-IN" sz="5400" b="1" u="sng" dirty="0">
                <a:latin typeface="Bahnschrift Condensed" panose="020B0502040204020203" pitchFamily="34" charset="0"/>
              </a:rPr>
            </a:br>
            <a:r>
              <a:rPr lang="en-IN" sz="5400" b="1" u="sng" dirty="0">
                <a:latin typeface="Bahnschrift Condensed" panose="020B0502040204020203" pitchFamily="34" charset="0"/>
              </a:rPr>
              <a:t>&amp;</a:t>
            </a:r>
            <a:br>
              <a:rPr lang="en-IN" sz="5400" b="1" u="sng" dirty="0">
                <a:latin typeface="Bahnschrift Condensed" panose="020B0502040204020203" pitchFamily="34" charset="0"/>
              </a:rPr>
            </a:br>
            <a:r>
              <a:rPr lang="en-IN" sz="5400" b="1" u="sng" dirty="0">
                <a:latin typeface="Bahnschrift Condensed" panose="020B0502040204020203" pitchFamily="34" charset="0"/>
              </a:rPr>
              <a:t>MANAGEMENT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0E6D40-0CA0-AC22-8818-51F26737B7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3902" y="1734893"/>
            <a:ext cx="10972800" cy="7680960"/>
          </a:xfrm>
        </p:spPr>
        <p:txBody>
          <a:bodyPr>
            <a:normAutofit fontScale="92500"/>
          </a:bodyPr>
          <a:lstStyle/>
          <a:p>
            <a:r>
              <a:rPr lang="en-US" dirty="0">
                <a:latin typeface="Bahnschrift" panose="020B0502040204020203" pitchFamily="34" charset="0"/>
              </a:rPr>
              <a:t>Additional annual operational cost estimated to be </a:t>
            </a:r>
            <a:r>
              <a:rPr lang="en-IN" b="0" i="0" dirty="0">
                <a:latin typeface="Bahnschrift" panose="020B0502040204020203" pitchFamily="34" charset="0"/>
              </a:rPr>
              <a:t>£50,000 for:</a:t>
            </a:r>
            <a:endParaRPr lang="en-US" dirty="0">
              <a:solidFill>
                <a:srgbClr val="0D0D0D"/>
              </a:solidFill>
              <a:highlight>
                <a:srgbClr val="FFFFFF"/>
              </a:highlight>
              <a:latin typeface="Bahnschrift" panose="020B0502040204020203" pitchFamily="34" charset="0"/>
            </a:endParaRPr>
          </a:p>
          <a:p>
            <a:pPr lvl="1"/>
            <a:r>
              <a:rPr lang="en-US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Bahnschrift" panose="020B0502040204020203" pitchFamily="34" charset="0"/>
              </a:rPr>
              <a:t>Maintenance:</a:t>
            </a:r>
            <a:r>
              <a:rPr lang="en-US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Bahnschrift" panose="020B0502040204020203" pitchFamily="34" charset="0"/>
              </a:rPr>
              <a:t> Regular updates and maintenance of technology infrastructure.</a:t>
            </a:r>
          </a:p>
          <a:p>
            <a:pPr lvl="1"/>
            <a:r>
              <a:rPr lang="en-US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Bahnschrift" panose="020B0502040204020203" pitchFamily="34" charset="0"/>
              </a:rPr>
              <a:t>Training:</a:t>
            </a:r>
            <a:r>
              <a:rPr lang="en-US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Bahnschrift" panose="020B0502040204020203" pitchFamily="34" charset="0"/>
              </a:rPr>
              <a:t> Refresher and new staff training.</a:t>
            </a:r>
          </a:p>
          <a:p>
            <a:pPr lvl="1"/>
            <a:r>
              <a:rPr lang="en-US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Bahnschrift" panose="020B0502040204020203" pitchFamily="34" charset="0"/>
              </a:rPr>
              <a:t>Evaluation:</a:t>
            </a:r>
            <a:r>
              <a:rPr lang="en-US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Bahnschrift" panose="020B0502040204020203" pitchFamily="34" charset="0"/>
              </a:rPr>
              <a:t> Continual assessment and improvement of services.</a:t>
            </a:r>
          </a:p>
          <a:p>
            <a:r>
              <a:rPr lang="en-US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Bahnschrift" panose="020B0502040204020203" pitchFamily="34" charset="0"/>
              </a:rPr>
              <a:t>For effective interventions with annual operational costs, it is crucial to identify evidence-based strategies and assess their impact and costs. Rigorous annual monitoring and budgeting for maintenance, training, and evaluation ensures continuous refinement and sustained progress </a:t>
            </a:r>
            <a:r>
              <a:rPr lang="en-IN" b="0" i="0" dirty="0">
                <a:solidFill>
                  <a:srgbClr val="000000"/>
                </a:solidFill>
                <a:effectLst/>
                <a:latin typeface="Bahnschrift" panose="020B0502040204020203" pitchFamily="34" charset="0"/>
              </a:rPr>
              <a:t>(Frieden, 2014)</a:t>
            </a:r>
            <a:r>
              <a:rPr lang="en-US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Bahnschrift" panose="020B0502040204020203" pitchFamily="34" charset="0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A95649-545C-6614-6D6D-5A80C5E6646E}"/>
              </a:ext>
            </a:extLst>
          </p:cNvPr>
          <p:cNvSpPr txBox="1"/>
          <p:nvPr/>
        </p:nvSpPr>
        <p:spPr>
          <a:xfrm>
            <a:off x="6214189" y="349898"/>
            <a:ext cx="9713168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100" b="1" dirty="0">
                <a:latin typeface="Algerian" panose="04020705040A02060702" pitchFamily="82" charset="0"/>
              </a:rPr>
              <a:t>ADDITIONAL COST</a:t>
            </a:r>
            <a:endParaRPr lang="en-IN" sz="8100" b="1" dirty="0"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52661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42B05-9DD3-A1A8-763D-EB365075D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90600" y="438150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5400" b="1" u="sng" dirty="0">
                <a:solidFill>
                  <a:srgbClr val="FFFF00"/>
                </a:solidFill>
                <a:latin typeface="Bahnschrift Condensed" panose="020B0502040204020203" pitchFamily="34" charset="0"/>
              </a:rPr>
              <a:t>LEADERSHIP</a:t>
            </a:r>
            <a:br>
              <a:rPr lang="en-IN" sz="5400" b="1" u="sng" dirty="0">
                <a:latin typeface="Bahnschrift Condensed" panose="020B0502040204020203" pitchFamily="34" charset="0"/>
              </a:rPr>
            </a:br>
            <a:r>
              <a:rPr lang="en-IN" sz="5400" b="1" u="sng" dirty="0">
                <a:latin typeface="Bahnschrift Condensed" panose="020B0502040204020203" pitchFamily="34" charset="0"/>
              </a:rPr>
              <a:t>&amp;</a:t>
            </a:r>
            <a:br>
              <a:rPr lang="en-IN" sz="5400" b="1" u="sng" dirty="0">
                <a:latin typeface="Bahnschrift Condensed" panose="020B0502040204020203" pitchFamily="34" charset="0"/>
              </a:rPr>
            </a:br>
            <a:r>
              <a:rPr lang="en-IN" sz="5400" b="1" u="sng" dirty="0">
                <a:latin typeface="Bahnschrift Condensed" panose="020B0502040204020203" pitchFamily="34" charset="0"/>
              </a:rPr>
              <a:t>MANAGEMENT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0E6D40-0CA0-AC22-8818-51F26737B7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05931" y="1869995"/>
            <a:ext cx="10972800" cy="76809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US" dirty="0">
              <a:latin typeface="Bahnschrift" panose="020B0502040204020203" pitchFamily="34" charset="0"/>
            </a:endParaRPr>
          </a:p>
          <a:p>
            <a:r>
              <a:rPr lang="en-US" dirty="0">
                <a:latin typeface="Bahnschrift" panose="020B0502040204020203" pitchFamily="34" charset="0"/>
              </a:rPr>
              <a:t>Limited and unstable funding is a major cause of the failure of service integration in such programs. This requires a varied and sustainable source of funding to achieve the program objectives </a:t>
            </a:r>
            <a:r>
              <a:rPr lang="en-IN" b="0" i="0" dirty="0">
                <a:solidFill>
                  <a:srgbClr val="000000"/>
                </a:solidFill>
                <a:effectLst/>
                <a:latin typeface="Bahnschrift" panose="020B0502040204020203" pitchFamily="34" charset="0"/>
              </a:rPr>
              <a:t>(Shelton et al., 2018).</a:t>
            </a:r>
            <a:r>
              <a:rPr lang="en-US" dirty="0">
                <a:latin typeface="Bahnschrift" panose="020B0502040204020203" pitchFamily="34" charset="0"/>
              </a:rPr>
              <a:t> </a:t>
            </a:r>
          </a:p>
          <a:p>
            <a:r>
              <a:rPr lang="en-US" dirty="0">
                <a:latin typeface="Bahnschrift" panose="020B0502040204020203" pitchFamily="34" charset="0"/>
              </a:rPr>
              <a:t>Government grants</a:t>
            </a:r>
          </a:p>
          <a:p>
            <a:pPr lvl="1"/>
            <a:r>
              <a:rPr lang="en-US" dirty="0">
                <a:latin typeface="Bahnschrift" panose="020B0502040204020203" pitchFamily="34" charset="0"/>
              </a:rPr>
              <a:t>NHS Grants </a:t>
            </a:r>
            <a:r>
              <a:rPr lang="en-IN" b="0" i="0" dirty="0">
                <a:solidFill>
                  <a:srgbClr val="000000"/>
                </a:solidFill>
                <a:effectLst/>
                <a:latin typeface="Bahnschrift" panose="020B0502040204020203" pitchFamily="34" charset="0"/>
              </a:rPr>
              <a:t>(NHS, 2024)</a:t>
            </a:r>
            <a:endParaRPr lang="en-US" dirty="0">
              <a:latin typeface="Bahnschrift" panose="020B0502040204020203" pitchFamily="34" charset="0"/>
            </a:endParaRPr>
          </a:p>
          <a:p>
            <a:pPr lvl="1"/>
            <a:r>
              <a:rPr lang="en-US" dirty="0">
                <a:latin typeface="Bahnschrift" panose="020B0502040204020203" pitchFamily="34" charset="0"/>
              </a:rPr>
              <a:t>Westminster Council Grants (Westminster City Council, 2024)</a:t>
            </a:r>
          </a:p>
          <a:p>
            <a:r>
              <a:rPr lang="en-US" dirty="0">
                <a:latin typeface="Bahnschrift" panose="020B0502040204020203" pitchFamily="34" charset="0"/>
              </a:rPr>
              <a:t>Local community fundraising initiatives</a:t>
            </a:r>
          </a:p>
          <a:p>
            <a:r>
              <a:rPr lang="en-US" dirty="0">
                <a:latin typeface="Bahnschrift" panose="020B0502040204020203" pitchFamily="34" charset="0"/>
              </a:rPr>
              <a:t>Corporate sponsorships</a:t>
            </a:r>
          </a:p>
          <a:p>
            <a:r>
              <a:rPr lang="en-US" dirty="0">
                <a:latin typeface="Bahnschrift" panose="020B0502040204020203" pitchFamily="34" charset="0"/>
              </a:rPr>
              <a:t> Public-private partnerships with hospitals </a:t>
            </a:r>
            <a:r>
              <a:rPr lang="en-IN" b="0" i="0" dirty="0">
                <a:solidFill>
                  <a:srgbClr val="000000"/>
                </a:solidFill>
                <a:effectLst/>
                <a:latin typeface="Bahnschrift" panose="020B0502040204020203" pitchFamily="34" charset="0"/>
              </a:rPr>
              <a:t>(</a:t>
            </a:r>
            <a:r>
              <a:rPr lang="en-IN" b="0" i="0" dirty="0" err="1">
                <a:solidFill>
                  <a:srgbClr val="000000"/>
                </a:solidFill>
                <a:effectLst/>
                <a:latin typeface="Bahnschrift" panose="020B0502040204020203" pitchFamily="34" charset="0"/>
              </a:rPr>
              <a:t>Bucero</a:t>
            </a:r>
            <a:r>
              <a:rPr lang="en-IN" b="0" i="0" dirty="0">
                <a:solidFill>
                  <a:srgbClr val="000000"/>
                </a:solidFill>
                <a:effectLst/>
                <a:latin typeface="Bahnschrift" panose="020B0502040204020203" pitchFamily="34" charset="0"/>
              </a:rPr>
              <a:t> &amp; Englund, 2015)</a:t>
            </a:r>
            <a:endParaRPr lang="en-US" dirty="0">
              <a:latin typeface="Bahnschrift" panose="020B0502040204020203" pitchFamily="34" charset="0"/>
            </a:endParaRPr>
          </a:p>
          <a:p>
            <a:endParaRPr lang="en-US" dirty="0">
              <a:latin typeface="Bahnschrift" panose="020B0502040204020203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E9909A-5649-BC34-3CC8-EB60218C3615}"/>
              </a:ext>
            </a:extLst>
          </p:cNvPr>
          <p:cNvSpPr txBox="1"/>
          <p:nvPr/>
        </p:nvSpPr>
        <p:spPr>
          <a:xfrm>
            <a:off x="5705932" y="300761"/>
            <a:ext cx="11308703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100" b="1" dirty="0">
                <a:latin typeface="Algerian" panose="04020705040A02060702" pitchFamily="82" charset="0"/>
              </a:rPr>
              <a:t>FUNDING RESOURCES</a:t>
            </a:r>
            <a:endParaRPr lang="en-IN" sz="8100" b="1" dirty="0"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09589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42B05-9DD3-A1A8-763D-EB365075D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30530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5400" b="1" u="sng" dirty="0">
                <a:solidFill>
                  <a:srgbClr val="FFFF00"/>
                </a:solidFill>
                <a:latin typeface="Bahnschrift Condensed" panose="020B0502040204020203" pitchFamily="34" charset="0"/>
              </a:rPr>
              <a:t>LEADERSHIP</a:t>
            </a:r>
            <a:br>
              <a:rPr lang="en-IN" sz="5400" b="1" u="sng" dirty="0">
                <a:latin typeface="Bahnschrift Condensed" panose="020B0502040204020203" pitchFamily="34" charset="0"/>
              </a:rPr>
            </a:br>
            <a:r>
              <a:rPr lang="en-IN" sz="5400" b="1" u="sng" dirty="0">
                <a:latin typeface="Bahnschrift Condensed" panose="020B0502040204020203" pitchFamily="34" charset="0"/>
              </a:rPr>
              <a:t>&amp;</a:t>
            </a:r>
            <a:br>
              <a:rPr lang="en-IN" sz="5400" b="1" u="sng" dirty="0">
                <a:latin typeface="Bahnschrift Condensed" panose="020B0502040204020203" pitchFamily="34" charset="0"/>
              </a:rPr>
            </a:br>
            <a:r>
              <a:rPr lang="en-IN" sz="5400" b="1" u="sng" dirty="0">
                <a:latin typeface="Bahnschrift Condensed" panose="020B0502040204020203" pitchFamily="34" charset="0"/>
              </a:rPr>
              <a:t>MANAGEMENT</a:t>
            </a:r>
            <a:endParaRPr lang="en-I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E9909A-5649-BC34-3CC8-EB60218C3615}"/>
              </a:ext>
            </a:extLst>
          </p:cNvPr>
          <p:cNvSpPr txBox="1"/>
          <p:nvPr/>
        </p:nvSpPr>
        <p:spPr>
          <a:xfrm>
            <a:off x="5230070" y="300761"/>
            <a:ext cx="12202691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100" b="1" dirty="0">
                <a:latin typeface="Algerian" panose="04020705040A02060702" pitchFamily="82" charset="0"/>
              </a:rPr>
              <a:t>Achieving best value</a:t>
            </a:r>
            <a:endParaRPr lang="en-IN" sz="8100" b="1" dirty="0">
              <a:latin typeface="Algerian" panose="04020705040A02060702" pitchFamily="82" charset="0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28A1634-307C-05B4-1E8C-78C925FB9651}"/>
              </a:ext>
            </a:extLst>
          </p:cNvPr>
          <p:cNvGraphicFramePr/>
          <p:nvPr/>
        </p:nvGraphicFramePr>
        <p:xfrm>
          <a:off x="5230070" y="1573508"/>
          <a:ext cx="12192000" cy="8128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046C062B-E8CA-6C37-F155-6D3BC8E165CD}"/>
              </a:ext>
            </a:extLst>
          </p:cNvPr>
          <p:cNvSpPr txBox="1"/>
          <p:nvPr/>
        </p:nvSpPr>
        <p:spPr>
          <a:xfrm>
            <a:off x="14485519" y="8969195"/>
            <a:ext cx="2771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Bahnschrift" panose="020B0502040204020203" pitchFamily="34" charset="0"/>
              </a:rPr>
              <a:t>Source: </a:t>
            </a:r>
            <a:r>
              <a:rPr lang="en-IN" dirty="0">
                <a:solidFill>
                  <a:srgbClr val="000000"/>
                </a:solidFill>
                <a:latin typeface="Bahnschrift" panose="020B0502040204020203" pitchFamily="34" charset="0"/>
              </a:rPr>
              <a:t>(Frieden, 2014)</a:t>
            </a:r>
            <a:endParaRPr lang="en-IN" dirty="0">
              <a:latin typeface="Bahnschrif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63442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42B05-9DD3-A1A8-763D-EB365075D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30530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IN" sz="5400" b="1" u="sng" dirty="0">
                <a:solidFill>
                  <a:srgbClr val="FFFF00"/>
                </a:solidFill>
                <a:latin typeface="Bahnschrift Condensed" panose="020B0502040204020203" pitchFamily="34" charset="0"/>
              </a:rPr>
              <a:t>LEADERSHIP</a:t>
            </a:r>
            <a:br>
              <a:rPr lang="en-IN" sz="5400" b="1" u="sng" dirty="0">
                <a:latin typeface="Bahnschrift Condensed" panose="020B0502040204020203" pitchFamily="34" charset="0"/>
              </a:rPr>
            </a:br>
            <a:r>
              <a:rPr lang="en-IN" sz="5400" b="1" u="sng" dirty="0">
                <a:latin typeface="Bahnschrift Condensed" panose="020B0502040204020203" pitchFamily="34" charset="0"/>
              </a:rPr>
              <a:t>&amp;</a:t>
            </a:r>
            <a:br>
              <a:rPr lang="en-IN" sz="5400" b="1" u="sng" dirty="0">
                <a:latin typeface="Bahnschrift Condensed" panose="020B0502040204020203" pitchFamily="34" charset="0"/>
              </a:rPr>
            </a:br>
            <a:r>
              <a:rPr lang="en-IN" sz="5400" b="1" u="sng" dirty="0">
                <a:latin typeface="Bahnschrift Condensed" panose="020B0502040204020203" pitchFamily="34" charset="0"/>
              </a:rPr>
              <a:t>MANAGEMENT</a:t>
            </a:r>
            <a:endParaRPr lang="en-IN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E9909A-5649-BC34-3CC8-EB60218C3615}"/>
              </a:ext>
            </a:extLst>
          </p:cNvPr>
          <p:cNvSpPr txBox="1"/>
          <p:nvPr/>
        </p:nvSpPr>
        <p:spPr>
          <a:xfrm>
            <a:off x="5705932" y="300761"/>
            <a:ext cx="11308703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100" b="1" dirty="0">
                <a:latin typeface="Algerian" panose="04020705040A02060702" pitchFamily="82" charset="0"/>
              </a:rPr>
              <a:t>RECOMMENDATIONS</a:t>
            </a:r>
            <a:endParaRPr lang="en-IN" sz="8100" b="1" dirty="0">
              <a:latin typeface="Algerian" panose="04020705040A02060702" pitchFamily="82" charset="0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7037CCAD-FBAB-DB35-B634-BB7C95BB1699}"/>
              </a:ext>
            </a:extLst>
          </p:cNvPr>
          <p:cNvGraphicFramePr/>
          <p:nvPr/>
        </p:nvGraphicFramePr>
        <p:xfrm>
          <a:off x="4503576" y="1787807"/>
          <a:ext cx="12192000" cy="8128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5D0BCEEE-C5D0-15EA-93BD-36423BD55D7E}"/>
              </a:ext>
            </a:extLst>
          </p:cNvPr>
          <p:cNvSpPr txBox="1"/>
          <p:nvPr/>
        </p:nvSpPr>
        <p:spPr>
          <a:xfrm>
            <a:off x="14485519" y="9500309"/>
            <a:ext cx="3373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Bahnschrift" panose="020B0502040204020203" pitchFamily="34" charset="0"/>
              </a:rPr>
              <a:t>Source: </a:t>
            </a:r>
            <a:r>
              <a:rPr lang="en-IN" dirty="0">
                <a:solidFill>
                  <a:srgbClr val="000000"/>
                </a:solidFill>
                <a:latin typeface="Bahnschrift" panose="020B0502040204020203" pitchFamily="34" charset="0"/>
              </a:rPr>
              <a:t>(Shelton et al., 2018)</a:t>
            </a:r>
            <a:endParaRPr lang="en-IN" dirty="0">
              <a:latin typeface="Bahnschrif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03928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3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25431" y="1404512"/>
            <a:ext cx="15817371" cy="79583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9" lvl="1" indent="-302260">
              <a:lnSpc>
                <a:spcPts val="3919"/>
              </a:lnSpc>
              <a:buFont typeface="Arial"/>
              <a:buChar char="•"/>
            </a:pPr>
            <a:r>
              <a:rPr lang="en-IN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Westminster City Council (2017) ‘Teaching Children and Young People with Special Educational Needs and Disabilities’, </a:t>
            </a:r>
            <a:r>
              <a:rPr lang="en-IN" sz="24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International Journal of Disability, Development and Education</a:t>
            </a:r>
            <a:r>
              <a:rPr lang="en-IN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64(3), pp. 345–346.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4519" lvl="1" indent="-302260">
              <a:lnSpc>
                <a:spcPts val="3919"/>
              </a:lnSpc>
              <a:buFont typeface="Arial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Education. (2021). Special educational needs and disabilities (SEND) code of practice. https://www.gov.uk/government/publications/send-code-of-practice-0-to-25.</a:t>
            </a:r>
            <a:r>
              <a:rPr lang="en-GB" sz="24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Accessed on</a:t>
            </a:r>
            <a:r>
              <a:rPr lang="en-GB" sz="2400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April </a:t>
            </a:r>
            <a:r>
              <a:rPr lang="en-GB" sz="24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01, 2024.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4519" lvl="1" indent="-302260">
              <a:lnSpc>
                <a:spcPts val="3919"/>
              </a:lnSpc>
              <a:buFont typeface="Arial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National Audit Office. (2022). Children and young people with special educational needs and disabilities.</a:t>
            </a:r>
            <a:r>
              <a:rPr lang="en-IN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https://www.nao.org.uk/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.</a:t>
            </a:r>
            <a:r>
              <a:rPr lang="en-GB" sz="24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Accessed on March 5, 2024.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4519" lvl="1" indent="-302260">
              <a:lnSpc>
                <a:spcPts val="3919"/>
              </a:lnSpc>
              <a:buFont typeface="Arial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Children’s Commissioner for England. (2022). Long road to equality: How shortfalls in support leave disabled children behind.</a:t>
            </a:r>
            <a:r>
              <a:rPr lang="en-IN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https://www.childrenscommissioner.gov.uk/</a:t>
            </a:r>
            <a:r>
              <a:rPr lang="en-IN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4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Accessed on March 28, 2024.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4519" lvl="1" indent="-302260">
              <a:lnSpc>
                <a:spcPts val="3919"/>
              </a:lnSpc>
              <a:buFont typeface="Arial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NHS England. (2020). Supporting people with a learning disability and/or autism who display behavior that challenges, including those with a mental health condition.</a:t>
            </a:r>
            <a:r>
              <a:rPr lang="en-IN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https://www.england.nhs.uk/learning-disabilities/</a:t>
            </a:r>
            <a:r>
              <a:rPr lang="en-IN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4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Accessed on March 15, 2024.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4519" lvl="1" indent="-302260">
              <a:lnSpc>
                <a:spcPts val="3919"/>
              </a:lnSpc>
              <a:buFont typeface="Arial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Westminster City Council. (2022). Joint strategic needs assessment.</a:t>
            </a:r>
            <a:r>
              <a:rPr lang="en-IN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https://www.westminster.gov.uk/</a:t>
            </a:r>
            <a:r>
              <a:rPr lang="en-IN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4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. Accessed on April 7, 2024.</a:t>
            </a:r>
          </a:p>
          <a:p>
            <a:pPr marL="604519" lvl="1" indent="-302260">
              <a:lnSpc>
                <a:spcPts val="3919"/>
              </a:lnSpc>
              <a:buFont typeface="Arial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Cochrane, H. and Soni, A. (2020) ‘Education, health and care plans: What do we know so far?’, Support for Learning, 35(3), pp. 372–388.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3919"/>
              </a:lnSpc>
            </a:pPr>
            <a:endParaRPr lang="en-US" sz="2400" dirty="0">
              <a:latin typeface="Alatsi 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411959" y="361950"/>
            <a:ext cx="13464081" cy="8191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00"/>
              </a:lnSpc>
            </a:pPr>
            <a:r>
              <a:rPr lang="en-US" sz="4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15859155" y="-98041"/>
            <a:ext cx="1562612" cy="1509824"/>
            <a:chOff x="0" y="-130721"/>
            <a:chExt cx="2083482" cy="2013099"/>
          </a:xfrm>
        </p:grpSpPr>
        <p:sp>
          <p:nvSpPr>
            <p:cNvPr id="10" name="TextBox 10"/>
            <p:cNvSpPr txBox="1"/>
            <p:nvPr/>
          </p:nvSpPr>
          <p:spPr>
            <a:xfrm>
              <a:off x="75599" y="-130721"/>
              <a:ext cx="1932284" cy="201309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437582"/>
              <a:ext cx="2083482" cy="124150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7805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BF55F99-2266-03B6-1194-01755B1A0CC4}"/>
              </a:ext>
            </a:extLst>
          </p:cNvPr>
          <p:cNvSpPr txBox="1"/>
          <p:nvPr/>
        </p:nvSpPr>
        <p:spPr>
          <a:xfrm>
            <a:off x="3806891" y="405883"/>
            <a:ext cx="102310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3600" b="1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1315D1-B6EF-AC91-0506-848D29DD5CFD}"/>
              </a:ext>
            </a:extLst>
          </p:cNvPr>
          <p:cNvSpPr txBox="1"/>
          <p:nvPr/>
        </p:nvSpPr>
        <p:spPr>
          <a:xfrm>
            <a:off x="762001" y="1485900"/>
            <a:ext cx="17221200" cy="78036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07000"/>
              </a:lnSpc>
              <a:spcAft>
                <a:spcPts val="1200"/>
              </a:spcAft>
            </a:pPr>
            <a:r>
              <a:rPr lang="en-IN" sz="27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IN" sz="20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1200"/>
              </a:spcAft>
            </a:pPr>
            <a:r>
              <a:rPr lang="en-US" sz="2000" kern="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Blockley</a:t>
            </a: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 </a:t>
            </a:r>
            <a:r>
              <a:rPr lang="en-US" sz="2000" i="1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(2022) “Integrating health and Social Care Services,” </a:t>
            </a:r>
            <a:r>
              <a:rPr lang="en-US" sz="2000" i="1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Global advances in health and medicine</a:t>
            </a: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11, p. 2164957X2211171. </a:t>
            </a:r>
            <a:r>
              <a:rPr lang="en-US" sz="2000" kern="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10.1177/2164957x221117112.</a:t>
            </a:r>
            <a:endParaRPr lang="en-IN" sz="20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1200"/>
              </a:spcAft>
            </a:pP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City of Westminster (2021) </a:t>
            </a:r>
            <a:r>
              <a:rPr lang="en-US" sz="2000" i="1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SEND Strategy 2021-24</a:t>
            </a: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2000" i="1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Gov.uk</a:t>
            </a: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https://committees.westminster.gov.uk/documents/s44213/SEND%20Strategy%202021-24.pdf (Accessed: March 22, 2024).</a:t>
            </a:r>
            <a:endParaRPr lang="en-IN" sz="20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1200"/>
              </a:spcAft>
            </a:pPr>
            <a:r>
              <a:rPr lang="da-DK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Frakking, T. T. </a:t>
            </a:r>
            <a:r>
              <a:rPr lang="da-DK" sz="2000" i="1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da-DK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(2022) “The effect of different service models on quality of care in the assessment of autism spectrum disorder in children: study protocol for a multi-</a:t>
            </a:r>
            <a:r>
              <a:rPr lang="en-US" sz="2000" kern="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centre</a:t>
            </a: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randomised</a:t>
            </a: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controlled trial,” </a:t>
            </a:r>
            <a:r>
              <a:rPr lang="en-US" sz="2000" i="1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BMC pediatrics</a:t>
            </a: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22(1). </a:t>
            </a:r>
            <a:r>
              <a:rPr lang="en-US" sz="2000" kern="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10.1186/s12887-022-03244-y.</a:t>
            </a:r>
            <a:endParaRPr lang="en-IN" sz="20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1200"/>
              </a:spcAft>
            </a:pP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Haringey Council (2022) </a:t>
            </a:r>
            <a:r>
              <a:rPr lang="en-US" sz="2000" i="1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Haringey SEND Strategy</a:t>
            </a: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2000" i="1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Gov.uk</a:t>
            </a: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https://www.haringey.gov.uk/sites/haringeygovuk/files/haringey_send_strategy_2022-2025_final_pdf_1248kb.pdf (Accessed: April 18, 2024).</a:t>
            </a:r>
            <a:endParaRPr lang="en-IN" sz="20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1200"/>
              </a:spcAft>
            </a:pP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Kennedy, R. </a:t>
            </a:r>
            <a:r>
              <a:rPr lang="en-US" sz="2000" i="1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(2016) “Continuous service quality improvement and change management for children and young people with autism and their families: A model for change,” </a:t>
            </a:r>
            <a:r>
              <a:rPr lang="en-US" sz="2000" i="1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Comprehensive child and adolescent nursing</a:t>
            </a: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39(3), pp. 192–214. </a:t>
            </a:r>
            <a:r>
              <a:rPr lang="en-US" sz="2000" kern="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10.1080/24694193.2016.1178357.</a:t>
            </a:r>
            <a:endParaRPr lang="en-IN" sz="20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1200"/>
              </a:spcAft>
            </a:pP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Kong, X. </a:t>
            </a:r>
            <a:r>
              <a:rPr lang="en-US" sz="2000" i="1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(2020) “A systematic network of autism primary care services (SYNAPSE): A model of coproduction for the management of autism spectrum disorder,” </a:t>
            </a:r>
            <a:r>
              <a:rPr lang="en-US" sz="2000" i="1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autism and developmental disorders</a:t>
            </a: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50(5), pp. 1847–1853. </a:t>
            </a:r>
            <a:r>
              <a:rPr lang="en-US" sz="2000" kern="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10.1007/s10803-019-03922-4.</a:t>
            </a:r>
            <a:endParaRPr lang="en-IN" sz="20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1200"/>
              </a:spcAft>
            </a:pP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Peacock, G. and Lin, S. C. (2012) “Enhancing early identification and coordination of intervention services for young children with autism spectrum disorders: Report from the Act Early Regional Summit Project,” </a:t>
            </a:r>
            <a:r>
              <a:rPr lang="en-US" sz="2000" i="1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Disability and health journal</a:t>
            </a: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5(1), pp. 55–59. </a:t>
            </a:r>
            <a:r>
              <a:rPr lang="en-US" sz="2000" kern="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10.1016/j.dhjo.2011.10.001.</a:t>
            </a:r>
            <a:endParaRPr lang="en-IN" sz="20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1200"/>
              </a:spcAft>
            </a:pPr>
            <a:r>
              <a:rPr lang="en-US" sz="2000" i="1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Supporting SEND</a:t>
            </a: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(2021) </a:t>
            </a:r>
            <a:r>
              <a:rPr lang="en-US" sz="2000" i="1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Gov.uk</a:t>
            </a: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https://www.gov.uk/government/publications/supporting-send/supporting-send (Accessed: April 18, 2024).</a:t>
            </a:r>
            <a:endParaRPr lang="en-IN" sz="20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1200"/>
              </a:spcAft>
            </a:pP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Winters et al. (2016) “Cross-sector service provision in health and social care: An umbrella review” </a:t>
            </a:r>
            <a:r>
              <a:rPr lang="en-US" sz="2000" i="1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integrated care</a:t>
            </a: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16(1). </a:t>
            </a:r>
            <a:r>
              <a:rPr lang="en-US" sz="2000" kern="1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10.5334/ijic.2460</a:t>
            </a:r>
            <a:r>
              <a:rPr lang="en-US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br>
              <a:rPr lang="en-US" dirty="0"/>
            </a:b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5105257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0689A93-FE15-2880-BAD1-35777C0A2E55}"/>
              </a:ext>
            </a:extLst>
          </p:cNvPr>
          <p:cNvSpPr txBox="1"/>
          <p:nvPr/>
        </p:nvSpPr>
        <p:spPr>
          <a:xfrm>
            <a:off x="2183364" y="671802"/>
            <a:ext cx="13716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dirty="0"/>
              <a:t>REFERENCES</a:t>
            </a:r>
            <a:endParaRPr lang="en-IN" sz="3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5BA74E-7811-0FA2-68C7-EF5FE64114C3}"/>
              </a:ext>
            </a:extLst>
          </p:cNvPr>
          <p:cNvSpPr txBox="1"/>
          <p:nvPr/>
        </p:nvSpPr>
        <p:spPr>
          <a:xfrm>
            <a:off x="1131337" y="1733832"/>
            <a:ext cx="16025327" cy="7651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1200"/>
              </a:spcAft>
            </a:pPr>
            <a:r>
              <a:rPr lang="en-IN" sz="27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“Children and families act 2014” (2014). Available at: https://www.legislation.gov.uk/ukpga/2014/6/contents/enacted (Accessed: March 21, 2024).</a:t>
            </a:r>
            <a:endParaRPr lang="en-IN" sz="165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1200"/>
              </a:spcAft>
            </a:pPr>
            <a:r>
              <a:rPr lang="en-US" sz="165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Bucero</a:t>
            </a: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 and Englund, R. L. (2015) </a:t>
            </a:r>
            <a:r>
              <a:rPr lang="en-US" sz="1650" i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Project sponsorship: Achieving management commitment for project success</a:t>
            </a: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Project Management Institute.</a:t>
            </a:r>
            <a:endParaRPr lang="en-IN" sz="165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1200"/>
              </a:spcAft>
            </a:pP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City of Westminster (2021) </a:t>
            </a:r>
            <a:r>
              <a:rPr lang="en-US" sz="1650" i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SEND Strategy 2021-24</a:t>
            </a: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50" i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Gov.uk</a:t>
            </a: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https://committees.westminster.gov.uk/documents/s44213/SEND%20Strategy%202021-24.pdf (Accessed: March 21, 2024).</a:t>
            </a:r>
            <a:endParaRPr lang="en-IN" sz="165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1200"/>
              </a:spcAft>
            </a:pP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Fleming, P. J. </a:t>
            </a:r>
            <a:r>
              <a:rPr lang="en-US" sz="1650" i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(2021) “The public health funding paradox: How funding the problem and solution impedes public health progress,” </a:t>
            </a:r>
            <a:r>
              <a:rPr lang="en-US" sz="1650" i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Public health reports (Washington, D.C.: 1974)</a:t>
            </a: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136(1), pp. 10–13. </a:t>
            </a:r>
            <a:r>
              <a:rPr lang="en-US" sz="165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10.1177/0033354920969172.</a:t>
            </a:r>
            <a:endParaRPr lang="en-IN" sz="165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1200"/>
              </a:spcAft>
            </a:pP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Frieden, T. R. (2014) “Six components necessary for effective public health program implementation,” </a:t>
            </a:r>
            <a:r>
              <a:rPr lang="en-US" sz="1650" i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American journal of public health</a:t>
            </a: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104(1), pp. 17–22. </a:t>
            </a:r>
            <a:r>
              <a:rPr lang="en-US" sz="165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10.2105/AJPH.2013.301608.</a:t>
            </a:r>
            <a:endParaRPr lang="en-IN" sz="165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1200"/>
              </a:spcAft>
            </a:pPr>
            <a:r>
              <a:rPr lang="en-US" sz="1650" i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Grant funding opportunities</a:t>
            </a: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(2024) </a:t>
            </a:r>
            <a:r>
              <a:rPr lang="en-US" sz="1650" i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Yahoo.com</a:t>
            </a: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https://r.search.yahoo.com/_ylt=AwrKFu3CmiBmTvEGxHy7HAx.;_ylu=Y29sbwNzZzMEcG9zAzEEdnRpZAMEc2VjA3Ny/RV=2/RE=1713441603/RO=10/RU=https%3a%2f%2fwww.westminster.gov.uk%2fleisure-libraries-and-community%2fgrant-funding-opportunities/RK=2/RS=ZMAIS76ecD2tdWyHqsKLgmmozL0- (Accessed: April 18, 2024).</a:t>
            </a:r>
            <a:endParaRPr lang="en-IN" sz="165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1200"/>
              </a:spcAft>
            </a:pP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 H S (2024) </a:t>
            </a:r>
            <a:r>
              <a:rPr lang="en-US" sz="1650" i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England » grants and funding</a:t>
            </a: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50" i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Yahoo.com</a:t>
            </a: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IN" sz="165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1200"/>
              </a:spcAft>
            </a:pP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(2016) </a:t>
            </a:r>
            <a:r>
              <a:rPr lang="en-US" sz="1650" i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North West London Sustainability and Transformation Plan Summary</a:t>
            </a: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50" i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Gov.uk</a:t>
            </a: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https://moderngov.harrow.gov.uk/documents/s140699/Appendix%201.pdf (Accessed: March 21, 2024).</a:t>
            </a:r>
            <a:endParaRPr lang="en-IN" sz="165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1200"/>
              </a:spcAft>
            </a:pP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(2019) </a:t>
            </a:r>
            <a:r>
              <a:rPr lang="en-US" sz="1650" i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long term plan</a:t>
            </a: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50" i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Nhs.uk</a:t>
            </a: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https://www.longtermplan.nhs.uk/ (Accessed: March 21, 2024).</a:t>
            </a:r>
            <a:endParaRPr lang="en-IN" sz="165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1200"/>
              </a:spcAft>
            </a:pP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NICE (2017) “Overview | Autism spectrum disorder in under 19s: support and management | Guidance | NICE.” Available at: https://www.nice.org.uk/guidance/cg170 (Accessed: March 21, 2024).</a:t>
            </a:r>
            <a:endParaRPr lang="en-IN" sz="165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1200"/>
              </a:spcAft>
            </a:pP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Shelton, R. C., Cooper, B. R. and </a:t>
            </a:r>
            <a:r>
              <a:rPr lang="en-US" sz="165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Stirman</a:t>
            </a: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 W. (2018) “The sustainability of evidence-based interventions and practices in public health and health care,” </a:t>
            </a:r>
            <a:r>
              <a:rPr lang="en-US" sz="1650" i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Annual review of public health</a:t>
            </a: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39(1), pp. 55–76. </a:t>
            </a:r>
            <a:r>
              <a:rPr lang="en-US" sz="1650" kern="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10.1146/annurev-publhealth-040617-014731.</a:t>
            </a:r>
            <a:endParaRPr lang="en-IN" sz="165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1200"/>
              </a:spcAft>
            </a:pP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Westminster City Council (2018) </a:t>
            </a:r>
            <a:r>
              <a:rPr lang="en-US" sz="1650" i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Children and Young People with Special Educational Needs and Disabilities JSNA</a:t>
            </a: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650" i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Jsna.info</a:t>
            </a:r>
            <a:r>
              <a:rPr lang="en-US" sz="165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https://www.jsna.info/sites/jsna.info/files/Westminster%20SEND%20JSNA.pdf (Accessed: March 21, 2024).</a:t>
            </a:r>
            <a:endParaRPr lang="en-IN" sz="165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817910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964830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328</TotalTime>
  <Words>3470</Words>
  <Application>Microsoft Office PowerPoint</Application>
  <PresentationFormat>Custom</PresentationFormat>
  <Paragraphs>312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51" baseType="lpstr">
      <vt:lpstr>Söhne</vt:lpstr>
      <vt:lpstr>Bahnschrift Condensed</vt:lpstr>
      <vt:lpstr>Calibri Light</vt:lpstr>
      <vt:lpstr>Arial</vt:lpstr>
      <vt:lpstr>Open Sans 2</vt:lpstr>
      <vt:lpstr>Montserrat Bold</vt:lpstr>
      <vt:lpstr>Open Sans 2 Bold</vt:lpstr>
      <vt:lpstr>Agency FB</vt:lpstr>
      <vt:lpstr>Helvetica Neue</vt:lpstr>
      <vt:lpstr>Montserrat</vt:lpstr>
      <vt:lpstr>Google Sans</vt:lpstr>
      <vt:lpstr>Algerian</vt:lpstr>
      <vt:lpstr>Bahnschrift SemiBold</vt:lpstr>
      <vt:lpstr>Times New Roman</vt:lpstr>
      <vt:lpstr>Calibri</vt:lpstr>
      <vt:lpstr>Bahnschrift</vt:lpstr>
      <vt:lpstr>Klein Bold</vt:lpstr>
      <vt:lpstr>Open Sans Bold</vt:lpstr>
      <vt:lpstr>Berlin Sans FB Demi</vt:lpstr>
      <vt:lpstr>Alatsi Bold</vt:lpstr>
      <vt:lpstr>Helios</vt:lpstr>
      <vt:lpstr>Office Theme</vt:lpstr>
      <vt:lpstr>MODULE : SERVICE INTEGRATION AND PARTNERSHIP WORKING CODE: LCHS7005 PROGRAMME: Msc PUBLIC HEALTH AND SOCIAL CARE IN PRACTICE NAME : CHANANA PADMANABHAN (LEADER) -2242074             : SIVA PRASANTH DANDAMUDI -2242089             :SIVAANILKUMAR LELLA-2241658 LECTURE : Dr DIOLA BIJLHOUT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SERVICE INTEGRATION</vt:lpstr>
      <vt:lpstr>SERVICE INTEGRATION</vt:lpstr>
      <vt:lpstr>SERVICE INTEGRATION</vt:lpstr>
      <vt:lpstr>SERVICE INTEGRATION</vt:lpstr>
      <vt:lpstr>STRATEGY</vt:lpstr>
      <vt:lpstr>STRATEGY</vt:lpstr>
      <vt:lpstr>STRATEGY</vt:lpstr>
      <vt:lpstr>STRATEGY</vt:lpstr>
      <vt:lpstr>STRATEGY</vt:lpstr>
      <vt:lpstr>LEADERSHIP &amp; MANAGEMENT</vt:lpstr>
      <vt:lpstr>LEADERSHIP &amp; MANAGEMENT</vt:lpstr>
      <vt:lpstr>PowerPoint Presentation</vt:lpstr>
      <vt:lpstr>LEADERSHIP &amp; MANAGEMENT</vt:lpstr>
      <vt:lpstr>LEADERSHIP &amp; MANAGEMENT</vt:lpstr>
      <vt:lpstr>LEADERSHIP &amp; MANAGEMENT</vt:lpstr>
      <vt:lpstr>LEADERSHIP &amp; MANAGEMENT</vt:lpstr>
      <vt:lpstr>LEADERSHIP &amp; MANAGEMENT</vt:lpstr>
      <vt:lpstr>LEADERSHIP &amp; MANAGEMENT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Integration care services to children and young people with special educational needs and disabilities in Westminister</dc:title>
  <dc:creator>Chananapadmanabhan</dc:creator>
  <cp:lastModifiedBy>Shalima Seemanth</cp:lastModifiedBy>
  <cp:revision>12</cp:revision>
  <dcterms:created xsi:type="dcterms:W3CDTF">2006-08-16T00:00:00Z</dcterms:created>
  <dcterms:modified xsi:type="dcterms:W3CDTF">2024-04-22T23:02:42Z</dcterms:modified>
  <dc:identifier>DAF_4XmhW7Y</dc:identifier>
</cp:coreProperties>
</file>