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32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3/27/2020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34889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3/27/2020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0457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3/27/2020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9284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3/27/2020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6672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3/27/2020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29104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3/27/2020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47426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3/27/2020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754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3/27/2020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30234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3/27/2020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431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3/27/2020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2872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3/27/2020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4774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3/27/2020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637835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en.wikipedia.org/wiki/Asda" TargetMode="External"/><Relationship Id="rId7" Type="http://schemas.openxmlformats.org/officeDocument/2006/relationships/hyperlink" Target="http://commons.wikimedia.org/wiki/File:ASDA,_Park_Royal_Road,_NW10_-_geograph.org.uk_-_989633.jpg" TargetMode="Externa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4.jpg"/><Relationship Id="rId5" Type="http://schemas.openxmlformats.org/officeDocument/2006/relationships/hyperlink" Target="https://flickr.com/photos/jimmy_macdonald/15373270292" TargetMode="External"/><Relationship Id="rId4" Type="http://schemas.openxmlformats.org/officeDocument/2006/relationships/image" Target="../media/image3.jpg"/><Relationship Id="rId9"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nutshell.com/blog/what-does-crm-do/" TargetMode="External"/><Relationship Id="rId3" Type="http://schemas.openxmlformats.org/officeDocument/2006/relationships/hyperlink" Target="https://www.rewardport.in/top-benefits-of-customer-retention/" TargetMode="External"/><Relationship Id="rId7" Type="http://schemas.openxmlformats.org/officeDocument/2006/relationships/hyperlink" Target="https://brandongaille.com/12-pros-and-cons-of-customer-relationship-management/"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smallbusiness.chron.com/advantages-marketing-segmentation-67156.html" TargetMode="External"/><Relationship Id="rId5" Type="http://schemas.openxmlformats.org/officeDocument/2006/relationships/hyperlink" Target="https://corporate.asda.com/our-story/our-history" TargetMode="External"/><Relationship Id="rId10" Type="http://schemas.openxmlformats.org/officeDocument/2006/relationships/hyperlink" Target="https://www.insightly.com/blog/2020/02/what-is-a-crm/?utm_source=google_rlsa&amp;utm_medium=cpc&amp;utm_term=&amp;utm_creative=357974890015&amp;utm_campaign=2043453976&amp;matchtype=b&amp;adgroup=79112360104&amp;utm_network=g&amp;target=aud-308364753991:dsa-394277994876&amp;device=c&amp;placement=&amp;adposition=&amp;gclid=Cj0KCQjwpLfzBRCRARIsAHuj6qXNRwE85nESxSaJqeDP3turwdYP2JeQGCnQp2awDfmnDMVbU2rjLzcaArt_EALw_wcB" TargetMode="External"/><Relationship Id="rId4" Type="http://schemas.openxmlformats.org/officeDocument/2006/relationships/hyperlink" Target="https://corporate.asda.com/article/putting-customers-first-in-our-communications" TargetMode="External"/><Relationship Id="rId9" Type="http://schemas.openxmlformats.org/officeDocument/2006/relationships/hyperlink" Target="https://www.superoffice.com/blog/crm-benefi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D05E78-E5F5-4E9B-A597-F2F305CCD32E}"/>
              </a:ext>
            </a:extLst>
          </p:cNvPr>
          <p:cNvPicPr>
            <a:picLocks noChangeAspect="1"/>
          </p:cNvPicPr>
          <p:nvPr/>
        </p:nvPicPr>
        <p:blipFill rotWithShape="1">
          <a:blip r:embed="rId2"/>
          <a:srcRect t="8281" b="7450"/>
          <a:stretch/>
        </p:blipFill>
        <p:spPr>
          <a:xfrm>
            <a:off x="-1" y="10"/>
            <a:ext cx="12191999" cy="6857990"/>
          </a:xfrm>
          <a:prstGeom prst="rect">
            <a:avLst/>
          </a:prstGeom>
        </p:spPr>
      </p:pic>
      <p:sp>
        <p:nvSpPr>
          <p:cNvPr id="26" name="Rectangle 17">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16D61-97BF-48C2-BE53-0A297DE1A55C}"/>
              </a:ext>
            </a:extLst>
          </p:cNvPr>
          <p:cNvSpPr>
            <a:spLocks noGrp="1"/>
          </p:cNvSpPr>
          <p:nvPr>
            <p:ph type="ctrTitle"/>
          </p:nvPr>
        </p:nvSpPr>
        <p:spPr>
          <a:xfrm>
            <a:off x="735791" y="3331444"/>
            <a:ext cx="6470692" cy="1229306"/>
          </a:xfrm>
        </p:spPr>
        <p:txBody>
          <a:bodyPr>
            <a:normAutofit/>
          </a:bodyPr>
          <a:lstStyle/>
          <a:p>
            <a:r>
              <a:rPr lang="en-GB" sz="3800">
                <a:solidFill>
                  <a:schemeClr val="tx1"/>
                </a:solidFill>
              </a:rPr>
              <a:t>Customer Relationship Management</a:t>
            </a:r>
            <a:endParaRPr lang="en-US" sz="3800">
              <a:solidFill>
                <a:schemeClr val="tx1"/>
              </a:solidFill>
            </a:endParaRPr>
          </a:p>
        </p:txBody>
      </p:sp>
      <p:sp>
        <p:nvSpPr>
          <p:cNvPr id="3" name="Subtitle 2">
            <a:extLst>
              <a:ext uri="{FF2B5EF4-FFF2-40B4-BE49-F238E27FC236}">
                <a16:creationId xmlns:a16="http://schemas.microsoft.com/office/drawing/2014/main" id="{5F367C90-A283-47EF-BE8E-55D7DC7C11F1}"/>
              </a:ext>
            </a:extLst>
          </p:cNvPr>
          <p:cNvSpPr>
            <a:spLocks noGrp="1"/>
          </p:cNvSpPr>
          <p:nvPr>
            <p:ph type="subTitle" idx="1"/>
          </p:nvPr>
        </p:nvSpPr>
        <p:spPr>
          <a:xfrm>
            <a:off x="735791" y="4735799"/>
            <a:ext cx="6470693" cy="605256"/>
          </a:xfrm>
        </p:spPr>
        <p:txBody>
          <a:bodyPr>
            <a:normAutofit/>
          </a:bodyPr>
          <a:lstStyle/>
          <a:p>
            <a:pPr>
              <a:lnSpc>
                <a:spcPct val="110000"/>
              </a:lnSpc>
            </a:pPr>
            <a:r>
              <a:rPr lang="en-GB" sz="1000"/>
              <a:t>By Prashant Thapa</a:t>
            </a:r>
          </a:p>
          <a:p>
            <a:pPr>
              <a:lnSpc>
                <a:spcPct val="110000"/>
              </a:lnSpc>
            </a:pPr>
            <a:r>
              <a:rPr lang="en-GB" sz="1000"/>
              <a:t>Student ID: 1806502</a:t>
            </a:r>
            <a:endParaRPr lang="en-US" sz="1000"/>
          </a:p>
        </p:txBody>
      </p:sp>
      <p:cxnSp>
        <p:nvCxnSpPr>
          <p:cNvPr id="27" name="Straight Connector 19">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28" name="Rectangle 21">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33465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472B899-9BAA-4120-ABDF-C37ED56BD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F5DA5-5B61-4063-834D-7D40770882D3}"/>
              </a:ext>
            </a:extLst>
          </p:cNvPr>
          <p:cNvSpPr>
            <a:spLocks noGrp="1"/>
          </p:cNvSpPr>
          <p:nvPr>
            <p:ph type="title"/>
          </p:nvPr>
        </p:nvSpPr>
        <p:spPr>
          <a:xfrm>
            <a:off x="484814" y="640081"/>
            <a:ext cx="3659246" cy="2566652"/>
          </a:xfrm>
        </p:spPr>
        <p:txBody>
          <a:bodyPr vert="horz" lIns="91440" tIns="45720" rIns="91440" bIns="45720" rtlCol="0" anchor="b">
            <a:normAutofit/>
          </a:bodyPr>
          <a:lstStyle/>
          <a:p>
            <a:r>
              <a:rPr lang="en-US" sz="5400">
                <a:solidFill>
                  <a:schemeClr val="tx1"/>
                </a:solidFill>
              </a:rPr>
              <a:t>ASDA</a:t>
            </a:r>
          </a:p>
        </p:txBody>
      </p:sp>
      <p:pic>
        <p:nvPicPr>
          <p:cNvPr id="7" name="Picture 6" descr="A picture containing drawing, clock&#10;&#10;Description automatically generated">
            <a:extLst>
              <a:ext uri="{FF2B5EF4-FFF2-40B4-BE49-F238E27FC236}">
                <a16:creationId xmlns:a16="http://schemas.microsoft.com/office/drawing/2014/main" id="{7D553E5E-EC23-49BC-B4D6-A8487DC3267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865" r="31968" b="-1"/>
          <a:stretch/>
        </p:blipFill>
        <p:spPr>
          <a:xfrm>
            <a:off x="4635092" y="10"/>
            <a:ext cx="3732733" cy="3383270"/>
          </a:xfrm>
          <a:prstGeom prst="rect">
            <a:avLst/>
          </a:prstGeom>
        </p:spPr>
      </p:pic>
      <p:pic>
        <p:nvPicPr>
          <p:cNvPr id="10" name="Picture 9" descr="A group of people posing for the camera&#10;&#10;Description automatically generated">
            <a:extLst>
              <a:ext uri="{FF2B5EF4-FFF2-40B4-BE49-F238E27FC236}">
                <a16:creationId xmlns:a16="http://schemas.microsoft.com/office/drawing/2014/main" id="{E5395752-7B9A-455B-8637-7956D4BF0A8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5280" r="-1" b="19856"/>
          <a:stretch/>
        </p:blipFill>
        <p:spPr>
          <a:xfrm>
            <a:off x="8459265" y="10"/>
            <a:ext cx="3732735" cy="3383270"/>
          </a:xfrm>
          <a:prstGeom prst="rect">
            <a:avLst/>
          </a:prstGeom>
        </p:spPr>
      </p:pic>
      <p:cxnSp>
        <p:nvCxnSpPr>
          <p:cNvPr id="22" name="Straight Connector 21">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429000"/>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A car driving on a city street&#10;&#10;Description automatically generated">
            <a:extLst>
              <a:ext uri="{FF2B5EF4-FFF2-40B4-BE49-F238E27FC236}">
                <a16:creationId xmlns:a16="http://schemas.microsoft.com/office/drawing/2014/main" id="{0A45ADC4-C525-48D4-9527-852E0E15EF69}"/>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24412" r="-1" b="15892"/>
          <a:stretch/>
        </p:blipFill>
        <p:spPr>
          <a:xfrm>
            <a:off x="4635097" y="3474720"/>
            <a:ext cx="7556889" cy="3383280"/>
          </a:xfrm>
          <a:prstGeom prst="rect">
            <a:avLst/>
          </a:prstGeom>
        </p:spPr>
      </p:pic>
      <p:sp>
        <p:nvSpPr>
          <p:cNvPr id="5" name="TextBox 4">
            <a:extLst>
              <a:ext uri="{FF2B5EF4-FFF2-40B4-BE49-F238E27FC236}">
                <a16:creationId xmlns:a16="http://schemas.microsoft.com/office/drawing/2014/main" id="{F8CB880A-B794-4EE5-B6CF-E12363587C88}"/>
              </a:ext>
            </a:extLst>
          </p:cNvPr>
          <p:cNvSpPr txBox="1"/>
          <p:nvPr/>
        </p:nvSpPr>
        <p:spPr>
          <a:xfrm>
            <a:off x="9638082" y="6657945"/>
            <a:ext cx="255390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commons.wikimedia.org/wiki/File:ASDA,_Park_Royal_Road,_NW10_-_geograph.org.uk_-_989633.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
        <p:nvSpPr>
          <p:cNvPr id="8" name="TextBox 7">
            <a:extLst>
              <a:ext uri="{FF2B5EF4-FFF2-40B4-BE49-F238E27FC236}">
                <a16:creationId xmlns:a16="http://schemas.microsoft.com/office/drawing/2014/main" id="{9DE85F5A-46D6-4699-91EA-DFD4F3E01D03}"/>
              </a:ext>
            </a:extLst>
          </p:cNvPr>
          <p:cNvSpPr txBox="1"/>
          <p:nvPr/>
        </p:nvSpPr>
        <p:spPr>
          <a:xfrm>
            <a:off x="5813921" y="3183225"/>
            <a:ext cx="255390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n.wikipedia.org/wiki/Asda">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
        <p:nvSpPr>
          <p:cNvPr id="11" name="TextBox 10">
            <a:extLst>
              <a:ext uri="{FF2B5EF4-FFF2-40B4-BE49-F238E27FC236}">
                <a16:creationId xmlns:a16="http://schemas.microsoft.com/office/drawing/2014/main" id="{B3059261-B1DC-4FB1-A0DF-D834B0B36490}"/>
              </a:ext>
            </a:extLst>
          </p:cNvPr>
          <p:cNvSpPr txBox="1"/>
          <p:nvPr/>
        </p:nvSpPr>
        <p:spPr>
          <a:xfrm>
            <a:off x="9787174" y="3183225"/>
            <a:ext cx="240482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flickr.com/photos/jimmy_macdonald/1537327029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1651403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2" name="Straight Connector 5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4" name="Rectangle 53">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glass, parking, table, meter&#10;&#10;Description automatically generated">
            <a:extLst>
              <a:ext uri="{FF2B5EF4-FFF2-40B4-BE49-F238E27FC236}">
                <a16:creationId xmlns:a16="http://schemas.microsoft.com/office/drawing/2014/main" id="{05CC941F-8965-46AB-A410-C47B81398A45}"/>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0AB96568-4929-4CD1-8DC8-6828F2D1A80C}"/>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4800"/>
              <a:t>Customer Relationship Management</a:t>
            </a:r>
          </a:p>
        </p:txBody>
      </p:sp>
      <p:cxnSp>
        <p:nvCxnSpPr>
          <p:cNvPr id="56" name="Straight Connector 55">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3772FA0-7BE9-4006-9D7C-196DAAAE0373}"/>
              </a:ext>
            </a:extLst>
          </p:cNvPr>
          <p:cNvSpPr txBox="1"/>
          <p:nvPr/>
        </p:nvSpPr>
        <p:spPr>
          <a:xfrm>
            <a:off x="1097280" y="2108201"/>
            <a:ext cx="10058400" cy="3760891"/>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dirty="0">
                <a:solidFill>
                  <a:schemeClr val="tx1">
                    <a:lumMod val="75000"/>
                    <a:lumOff val="25000"/>
                  </a:schemeClr>
                </a:solidFill>
              </a:rPr>
              <a:t>“Customer Relationship Management or CRM is a software that helps business manage their customer communications, focus on the most valuable opportunities and provide the best customer experience throughout the entire buying process” (Goldstein, 2019)</a:t>
            </a:r>
          </a:p>
        </p:txBody>
      </p:sp>
      <p:sp>
        <p:nvSpPr>
          <p:cNvPr id="58" name="Rectangle 57">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1948284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lass, parking, table, meter&#10;&#10;Description automatically generated">
            <a:extLst>
              <a:ext uri="{FF2B5EF4-FFF2-40B4-BE49-F238E27FC236}">
                <a16:creationId xmlns:a16="http://schemas.microsoft.com/office/drawing/2014/main" id="{5CAB816A-2825-4B0E-8460-FA242896265B}"/>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8DAB9FC-6D51-450C-B314-3AE72DEFA78D}"/>
              </a:ext>
            </a:extLst>
          </p:cNvPr>
          <p:cNvSpPr>
            <a:spLocks noGrp="1"/>
          </p:cNvSpPr>
          <p:nvPr>
            <p:ph type="title"/>
          </p:nvPr>
        </p:nvSpPr>
        <p:spPr>
          <a:xfrm>
            <a:off x="1097280" y="286603"/>
            <a:ext cx="10058400" cy="1450757"/>
          </a:xfrm>
        </p:spPr>
        <p:txBody>
          <a:bodyPr>
            <a:normAutofit/>
          </a:bodyPr>
          <a:lstStyle/>
          <a:p>
            <a:r>
              <a:rPr lang="en-GB" dirty="0"/>
              <a:t>Advantages</a:t>
            </a:r>
            <a:endParaRPr lang="en-US" dirty="0"/>
          </a:p>
        </p:txBody>
      </p:sp>
      <p:cxnSp>
        <p:nvCxnSpPr>
          <p:cNvPr id="23" name="Straight Connector 22">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39A5E3-9191-431F-9C28-00D3900D62FB}"/>
              </a:ext>
            </a:extLst>
          </p:cNvPr>
          <p:cNvSpPr>
            <a:spLocks noGrp="1"/>
          </p:cNvSpPr>
          <p:nvPr>
            <p:ph idx="1"/>
          </p:nvPr>
        </p:nvSpPr>
        <p:spPr>
          <a:xfrm>
            <a:off x="1097280" y="2108201"/>
            <a:ext cx="10058400" cy="3760891"/>
          </a:xfrm>
        </p:spPr>
        <p:txBody>
          <a:bodyPr>
            <a:normAutofit/>
          </a:bodyPr>
          <a:lstStyle/>
          <a:p>
            <a:pPr>
              <a:lnSpc>
                <a:spcPct val="110000"/>
              </a:lnSpc>
              <a:spcAft>
                <a:spcPts val="0"/>
              </a:spcAft>
              <a:buFont typeface="Wingdings" panose="05000000000000000000" pitchFamily="2" charset="2"/>
              <a:buChar char="v"/>
            </a:pPr>
            <a:r>
              <a:rPr lang="en-GB" sz="1500" dirty="0">
                <a:latin typeface="Calibri" panose="020F0502020204030204" pitchFamily="34" charset="0"/>
                <a:ea typeface="Calibri" panose="020F0502020204030204" pitchFamily="34" charset="0"/>
                <a:cs typeface="Times New Roman" panose="02020603050405020304" pitchFamily="18" charset="0"/>
              </a:rPr>
              <a:t>Better knowledge of customers as Swain (2020) states that CRM gives a 360- degree view of customers and prospects. </a:t>
            </a:r>
            <a:endParaRPr lang="en-US" sz="15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buFont typeface="Wingdings" panose="05000000000000000000" pitchFamily="2" charset="2"/>
              <a:buChar char="v"/>
            </a:pPr>
            <a:r>
              <a:rPr lang="en-GB" sz="1500" dirty="0">
                <a:latin typeface="Calibri" panose="020F0502020204030204" pitchFamily="34" charset="0"/>
                <a:ea typeface="Calibri" panose="020F0502020204030204" pitchFamily="34" charset="0"/>
                <a:cs typeface="Times New Roman" panose="02020603050405020304" pitchFamily="18" charset="0"/>
              </a:rPr>
              <a:t>Improved segmentation which will benefit the business as Dontigney (2019) observes that market segmentation can reduce cost, improve product development, break into new markets and improve business focus. </a:t>
            </a:r>
            <a:endParaRPr lang="en-US" sz="15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buFont typeface="Wingdings" panose="05000000000000000000" pitchFamily="2" charset="2"/>
              <a:buChar char="v"/>
            </a:pPr>
            <a:r>
              <a:rPr lang="en-GB" sz="1500" dirty="0">
                <a:latin typeface="Calibri" panose="020F0502020204030204" pitchFamily="34" charset="0"/>
                <a:ea typeface="Calibri" panose="020F0502020204030204" pitchFamily="34" charset="0"/>
                <a:cs typeface="Times New Roman" panose="02020603050405020304" pitchFamily="18" charset="0"/>
              </a:rPr>
              <a:t>Improved customer retention. Akhtar (2019) mentions that customer retention can benefits the organisation as there is low marketing cost, the loyalty of the customers boosts sales, it improves the image of the brand and increases acquisition. Akhtar (2019) further notes that customer retention is the most valued asset to the business.</a:t>
            </a:r>
            <a:endParaRPr lang="en-US" sz="15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buFont typeface="Wingdings" panose="05000000000000000000" pitchFamily="2" charset="2"/>
              <a:buChar char="v"/>
            </a:pPr>
            <a:r>
              <a:rPr lang="en-GB" sz="1500" dirty="0">
                <a:latin typeface="Calibri" panose="020F0502020204030204" pitchFamily="34" charset="0"/>
                <a:ea typeface="Calibri" panose="020F0502020204030204" pitchFamily="34" charset="0"/>
                <a:cs typeface="Times New Roman" panose="02020603050405020304" pitchFamily="18" charset="0"/>
              </a:rPr>
              <a:t> Better anticipation of customer’s needs such as if there was a complain of something in the past the business can restore their status by offering superior customer experience.  </a:t>
            </a:r>
            <a:endParaRPr lang="en-US" sz="15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buFont typeface="Wingdings" panose="05000000000000000000" pitchFamily="2" charset="2"/>
              <a:buChar char="v"/>
            </a:pPr>
            <a:r>
              <a:rPr lang="en-GB" sz="1500" dirty="0">
                <a:latin typeface="Calibri" panose="020F0502020204030204" pitchFamily="34" charset="0"/>
                <a:ea typeface="Calibri" panose="020F0502020204030204" pitchFamily="34" charset="0"/>
                <a:cs typeface="Times New Roman" panose="02020603050405020304" pitchFamily="18" charset="0"/>
              </a:rPr>
              <a:t>CRM provides efficiency, better communication and saves time which is very vital in business.</a:t>
            </a:r>
            <a:endParaRPr lang="en-US" sz="15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buFont typeface="Wingdings" panose="05000000000000000000" pitchFamily="2" charset="2"/>
              <a:buChar char="v"/>
            </a:pPr>
            <a:r>
              <a:rPr lang="en-GB" sz="1500" dirty="0">
                <a:latin typeface="Calibri" panose="020F0502020204030204" pitchFamily="34" charset="0"/>
                <a:ea typeface="Calibri" panose="020F0502020204030204" pitchFamily="34" charset="0"/>
                <a:cs typeface="Times New Roman" panose="02020603050405020304" pitchFamily="18" charset="0"/>
              </a:rPr>
              <a:t>Improved protection of data privacy.</a:t>
            </a:r>
            <a:endParaRPr lang="en-US" sz="15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endParaRPr lang="en-US" sz="1500" dirty="0"/>
          </a:p>
        </p:txBody>
      </p:sp>
      <p:sp>
        <p:nvSpPr>
          <p:cNvPr id="25" name="Rectangle 24">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3577894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lass, parking, table, meter&#10;&#10;Description automatically generated">
            <a:extLst>
              <a:ext uri="{FF2B5EF4-FFF2-40B4-BE49-F238E27FC236}">
                <a16:creationId xmlns:a16="http://schemas.microsoft.com/office/drawing/2014/main" id="{8DFFF5C2-496E-4146-9968-9E9B86BCD30A}"/>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14C9DAA9-B25F-417C-A93B-E5605AAAC4E0}"/>
              </a:ext>
            </a:extLst>
          </p:cNvPr>
          <p:cNvSpPr>
            <a:spLocks noGrp="1"/>
          </p:cNvSpPr>
          <p:nvPr>
            <p:ph type="title"/>
          </p:nvPr>
        </p:nvSpPr>
        <p:spPr>
          <a:xfrm>
            <a:off x="1097280" y="286603"/>
            <a:ext cx="10058400" cy="1450757"/>
          </a:xfrm>
        </p:spPr>
        <p:txBody>
          <a:bodyPr>
            <a:normAutofit/>
          </a:bodyPr>
          <a:lstStyle/>
          <a:p>
            <a:r>
              <a:rPr lang="en-GB" dirty="0"/>
              <a:t>Disadvantages</a:t>
            </a:r>
            <a:endParaRPr lang="en-US" dirty="0"/>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BB7A00-EA53-42B9-93B5-790035AB987A}"/>
              </a:ext>
            </a:extLst>
          </p:cNvPr>
          <p:cNvSpPr>
            <a:spLocks noGrp="1"/>
          </p:cNvSpPr>
          <p:nvPr>
            <p:ph idx="1"/>
          </p:nvPr>
        </p:nvSpPr>
        <p:spPr>
          <a:xfrm>
            <a:off x="1097280" y="2108201"/>
            <a:ext cx="10058400" cy="3760891"/>
          </a:xfrm>
        </p:spPr>
        <p:txBody>
          <a:bodyPr>
            <a:normAutofit/>
          </a:bodyPr>
          <a:lstStyle/>
          <a:p>
            <a:pPr lvl="0">
              <a:spcAft>
                <a:spcPts val="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It eradicates the human aspect from the business equation which might not work for all the customers.</a:t>
            </a:r>
            <a:endParaRPr lang="en-US" dirty="0">
              <a:latin typeface="Calibri" panose="020F0502020204030204" pitchFamily="34" charset="0"/>
              <a:ea typeface="Calibri" panose="020F0502020204030204" pitchFamily="34" charset="0"/>
              <a:cs typeface="Times New Roman" panose="02020603050405020304" pitchFamily="18" charset="0"/>
            </a:endParaRPr>
          </a:p>
          <a:p>
            <a:pPr lvl="0">
              <a:spcAft>
                <a:spcPts val="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Due to the data being contained at a centralized point this can create threat to any organization as there might be security issues. </a:t>
            </a:r>
            <a:endParaRPr lang="en-US" dirty="0">
              <a:latin typeface="Calibri" panose="020F0502020204030204" pitchFamily="34" charset="0"/>
              <a:ea typeface="Calibri" panose="020F0502020204030204" pitchFamily="34" charset="0"/>
              <a:cs typeface="Times New Roman" panose="02020603050405020304" pitchFamily="18" charset="0"/>
            </a:endParaRPr>
          </a:p>
          <a:p>
            <a:pPr lvl="0">
              <a:spcAft>
                <a:spcPts val="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CRM requires a long period of learning and business training on how it works, so implementing the process requires time. </a:t>
            </a:r>
            <a:endParaRPr lang="en-US" dirty="0">
              <a:latin typeface="Calibri" panose="020F0502020204030204" pitchFamily="34" charset="0"/>
              <a:ea typeface="Calibri" panose="020F0502020204030204" pitchFamily="34" charset="0"/>
              <a:cs typeface="Times New Roman" panose="02020603050405020304" pitchFamily="18" charset="0"/>
            </a:endParaRPr>
          </a:p>
          <a:p>
            <a:pPr lvl="0">
              <a:spcAft>
                <a:spcPts val="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Data can still get lost if it is not backed up.</a:t>
            </a:r>
            <a:endParaRPr lang="en-US" dirty="0">
              <a:latin typeface="Calibri" panose="020F0502020204030204" pitchFamily="34" charset="0"/>
              <a:ea typeface="Calibri" panose="020F0502020204030204" pitchFamily="34" charset="0"/>
              <a:cs typeface="Times New Roman" panose="02020603050405020304" pitchFamily="18" charset="0"/>
            </a:endParaRPr>
          </a:p>
          <a:p>
            <a:pPr lvl="0">
              <a:spcAft>
                <a:spcPts val="80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Sensitive customer data can be obtained by third party.</a:t>
            </a:r>
            <a:endParaRPr lang="en-US"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223831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lass, parking, table, meter&#10;&#10;Description automatically generated">
            <a:extLst>
              <a:ext uri="{FF2B5EF4-FFF2-40B4-BE49-F238E27FC236}">
                <a16:creationId xmlns:a16="http://schemas.microsoft.com/office/drawing/2014/main" id="{3B166EBA-0B7D-4064-A00A-2EB841DA096C}"/>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1EEE6CEC-0B7E-4B44-8B4A-F0BAB21900FF}"/>
              </a:ext>
            </a:extLst>
          </p:cNvPr>
          <p:cNvSpPr>
            <a:spLocks noGrp="1"/>
          </p:cNvSpPr>
          <p:nvPr>
            <p:ph type="title"/>
          </p:nvPr>
        </p:nvSpPr>
        <p:spPr>
          <a:xfrm>
            <a:off x="1097280" y="286603"/>
            <a:ext cx="10058400" cy="1450757"/>
          </a:xfrm>
        </p:spPr>
        <p:txBody>
          <a:bodyPr>
            <a:normAutofit/>
          </a:bodyPr>
          <a:lstStyle/>
          <a:p>
            <a:r>
              <a:rPr lang="en-GB" dirty="0"/>
              <a:t>Conclusion</a:t>
            </a:r>
            <a:endParaRPr lang="en-US" dirty="0"/>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B98B9E-4C19-4EA0-B598-315B75B42DA7}"/>
              </a:ext>
            </a:extLst>
          </p:cNvPr>
          <p:cNvSpPr>
            <a:spLocks noGrp="1"/>
          </p:cNvSpPr>
          <p:nvPr>
            <p:ph idx="1"/>
          </p:nvPr>
        </p:nvSpPr>
        <p:spPr>
          <a:xfrm>
            <a:off x="1097280" y="2108201"/>
            <a:ext cx="10058400" cy="3760891"/>
          </a:xfrm>
        </p:spPr>
        <p:txBody>
          <a:bodyPr>
            <a:normAutofit/>
          </a:bodyPr>
          <a:lstStyle/>
          <a:p>
            <a:pPr>
              <a:spcAft>
                <a:spcPts val="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ASDA have a wide range of products across various categories, ASDA aims to do a better job by being more relevant to their customer needs by connecting those wide range of products and various categories with the needs of the customers. </a:t>
            </a:r>
            <a:endParaRPr lang="en-US">
              <a:latin typeface="Calibri" panose="020F0502020204030204" pitchFamily="34" charset="0"/>
              <a:ea typeface="Calibri" panose="020F0502020204030204" pitchFamily="34" charset="0"/>
              <a:cs typeface="Times New Roman" panose="02020603050405020304" pitchFamily="18" charset="0"/>
            </a:endParaRPr>
          </a:p>
          <a:p>
            <a:pPr>
              <a:spcAft>
                <a:spcPts val="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ASDA intends to save time for the customers by becoming simpler and more seamless to shop. This is where ASDA can use the benefits of CRM strategy. </a:t>
            </a:r>
            <a:endParaRPr lang="en-US">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ASDA also aims to increase their customers’ trust by demonstrating how they support the local communities to how ASDA takes responsibilities in improving the planet.</a:t>
            </a:r>
            <a:endParaRPr lang="en-US">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086212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lass, parking, table, meter&#10;&#10;Description automatically generated">
            <a:extLst>
              <a:ext uri="{FF2B5EF4-FFF2-40B4-BE49-F238E27FC236}">
                <a16:creationId xmlns:a16="http://schemas.microsoft.com/office/drawing/2014/main" id="{9CB9026B-B083-4AD4-A065-498C9C042516}"/>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13B1AAC-E16D-4923-B0FF-D578FC15B58C}"/>
              </a:ext>
            </a:extLst>
          </p:cNvPr>
          <p:cNvSpPr>
            <a:spLocks noGrp="1"/>
          </p:cNvSpPr>
          <p:nvPr>
            <p:ph type="title"/>
          </p:nvPr>
        </p:nvSpPr>
        <p:spPr>
          <a:xfrm>
            <a:off x="1097280" y="286603"/>
            <a:ext cx="10058400" cy="1450757"/>
          </a:xfrm>
        </p:spPr>
        <p:txBody>
          <a:bodyPr>
            <a:normAutofit/>
          </a:bodyPr>
          <a:lstStyle/>
          <a:p>
            <a:r>
              <a:rPr lang="en-GB"/>
              <a:t>References</a:t>
            </a:r>
            <a:endParaRPr lang="en-US" dirty="0"/>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CC34AA-73E7-47F8-AD97-8F5FB375F468}"/>
              </a:ext>
            </a:extLst>
          </p:cNvPr>
          <p:cNvSpPr>
            <a:spLocks noGrp="1"/>
          </p:cNvSpPr>
          <p:nvPr>
            <p:ph idx="1"/>
          </p:nvPr>
        </p:nvSpPr>
        <p:spPr>
          <a:xfrm>
            <a:off x="1097280" y="2108201"/>
            <a:ext cx="10058400" cy="3760891"/>
          </a:xfrm>
        </p:spPr>
        <p:txBody>
          <a:bodyPr>
            <a:normAutofit/>
          </a:bodyPr>
          <a:lstStyle/>
          <a:p>
            <a:pPr>
              <a:lnSpc>
                <a:spcPct val="110000"/>
              </a:lnSpc>
              <a:spcAft>
                <a:spcPts val="800"/>
              </a:spcAft>
            </a:pPr>
            <a:r>
              <a:rPr lang="en-US" sz="700" dirty="0">
                <a:latin typeface="Calibri" panose="020F0502020204030204" pitchFamily="34" charset="0"/>
                <a:ea typeface="Calibri" panose="020F0502020204030204" pitchFamily="34" charset="0"/>
                <a:cs typeface="Times New Roman" panose="02020603050405020304" pitchFamily="18" charset="0"/>
              </a:rPr>
              <a:t>Akhtar, J. (2019). </a:t>
            </a:r>
            <a:r>
              <a:rPr lang="en-US" sz="700" i="1" dirty="0">
                <a:latin typeface="Calibri" panose="020F0502020204030204" pitchFamily="34" charset="0"/>
                <a:ea typeface="Calibri" panose="020F0502020204030204" pitchFamily="34" charset="0"/>
                <a:cs typeface="Times New Roman" panose="02020603050405020304" pitchFamily="18" charset="0"/>
              </a:rPr>
              <a:t>TOP BENEFITS OF CUSTOMER RETENTION.</a:t>
            </a:r>
            <a:r>
              <a:rPr lang="en-US" sz="700" dirty="0">
                <a:latin typeface="Calibri" panose="020F0502020204030204" pitchFamily="34" charset="0"/>
                <a:ea typeface="Calibri" panose="020F0502020204030204" pitchFamily="34" charset="0"/>
                <a:cs typeface="Times New Roman" panose="02020603050405020304" pitchFamily="18" charset="0"/>
              </a:rPr>
              <a:t> [Online] Available at: </a:t>
            </a:r>
            <a:r>
              <a:rPr lang="en-US" sz="700" u="sng" dirty="0">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https://www.rewardport.in/top-benefits-of-customer-retention/</a:t>
            </a:r>
            <a:r>
              <a:rPr lang="en-US" sz="700" dirty="0">
                <a:latin typeface="Calibri" panose="020F0502020204030204" pitchFamily="34" charset="0"/>
                <a:ea typeface="Calibri" panose="020F0502020204030204" pitchFamily="34" charset="0"/>
                <a:cs typeface="Times New Roman" panose="02020603050405020304" pitchFamily="18" charset="0"/>
              </a:rPr>
              <a:t> [Accessed: 15 March 2020]. </a:t>
            </a:r>
          </a:p>
          <a:p>
            <a:pPr>
              <a:lnSpc>
                <a:spcPct val="110000"/>
              </a:lnSpc>
              <a:spcAft>
                <a:spcPts val="800"/>
              </a:spcAft>
            </a:pPr>
            <a:r>
              <a:rPr lang="en-GB" sz="700" dirty="0">
                <a:latin typeface="Calibri" panose="020F0502020204030204" pitchFamily="34" charset="0"/>
                <a:ea typeface="Calibri" panose="020F0502020204030204" pitchFamily="34" charset="0"/>
                <a:cs typeface="Times New Roman" panose="02020603050405020304" pitchFamily="18" charset="0"/>
              </a:rPr>
              <a:t>ASDA. (2018) Putting customers first in our communications. [Online] Available at: </a:t>
            </a:r>
            <a:r>
              <a:rPr lang="en-GB" sz="700" u="sng" dirty="0">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https://corporate.asda.com/article/putting-customers-first-in-our-communications</a:t>
            </a:r>
            <a:r>
              <a:rPr lang="en-GB" sz="700" dirty="0">
                <a:latin typeface="Calibri" panose="020F0502020204030204" pitchFamily="34" charset="0"/>
                <a:ea typeface="Calibri" panose="020F0502020204030204" pitchFamily="34" charset="0"/>
                <a:cs typeface="Times New Roman" panose="02020603050405020304" pitchFamily="18" charset="0"/>
              </a:rPr>
              <a:t>  [Accessed: 07 February 2020].</a:t>
            </a:r>
            <a:endParaRPr lang="en-US" sz="7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GB" sz="700" dirty="0">
                <a:latin typeface="Calibri" panose="020F0502020204030204" pitchFamily="34" charset="0"/>
                <a:ea typeface="Calibri" panose="020F0502020204030204" pitchFamily="34" charset="0"/>
                <a:cs typeface="Times New Roman" panose="02020603050405020304" pitchFamily="18" charset="0"/>
              </a:rPr>
              <a:t>ASDA. (2020) Our History. [Online] Available at: </a:t>
            </a:r>
            <a:r>
              <a:rPr lang="en-GB" sz="700" u="sng" dirty="0">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https://corporate.asda.com/our-story/our-history</a:t>
            </a:r>
            <a:r>
              <a:rPr lang="en-GB" sz="700" dirty="0">
                <a:latin typeface="Calibri" panose="020F0502020204030204" pitchFamily="34" charset="0"/>
                <a:ea typeface="Calibri" panose="020F0502020204030204" pitchFamily="34" charset="0"/>
                <a:cs typeface="Times New Roman" panose="02020603050405020304" pitchFamily="18" charset="0"/>
              </a:rPr>
              <a:t>  [Accessed: 15 March 2020].</a:t>
            </a:r>
            <a:endParaRPr lang="en-US" sz="7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US" sz="700" dirty="0">
                <a:latin typeface="Calibri" panose="020F0502020204030204" pitchFamily="34" charset="0"/>
                <a:ea typeface="Calibri" panose="020F0502020204030204" pitchFamily="34" charset="0"/>
                <a:cs typeface="Times New Roman" panose="02020603050405020304" pitchFamily="18" charset="0"/>
              </a:rPr>
              <a:t>Dontigney, E. (2019) </a:t>
            </a:r>
            <a:r>
              <a:rPr lang="en-US" sz="700" i="1" dirty="0">
                <a:latin typeface="Calibri" panose="020F0502020204030204" pitchFamily="34" charset="0"/>
                <a:ea typeface="Calibri" panose="020F0502020204030204" pitchFamily="34" charset="0"/>
                <a:cs typeface="Times New Roman" panose="02020603050405020304" pitchFamily="18" charset="0"/>
              </a:rPr>
              <a:t>The Advantages of Marketing Segmentation.</a:t>
            </a:r>
            <a:r>
              <a:rPr lang="en-US" sz="700" dirty="0">
                <a:latin typeface="Calibri" panose="020F0502020204030204" pitchFamily="34" charset="0"/>
                <a:ea typeface="Calibri" panose="020F0502020204030204" pitchFamily="34" charset="0"/>
                <a:cs typeface="Times New Roman" panose="02020603050405020304" pitchFamily="18" charset="0"/>
              </a:rPr>
              <a:t> [Online] Available at: </a:t>
            </a:r>
            <a:r>
              <a:rPr lang="en-US" sz="700" u="sng" dirty="0">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https://smallbusiness.chron.com/advantages-marketing-segmentation-67156.html</a:t>
            </a:r>
            <a:r>
              <a:rPr lang="en-US" sz="700" dirty="0">
                <a:latin typeface="Calibri" panose="020F0502020204030204" pitchFamily="34" charset="0"/>
                <a:ea typeface="Calibri" panose="020F0502020204030204" pitchFamily="34" charset="0"/>
                <a:cs typeface="Times New Roman" panose="02020603050405020304" pitchFamily="18" charset="0"/>
              </a:rPr>
              <a:t> [Accessed: 15 March 2020]. </a:t>
            </a:r>
          </a:p>
          <a:p>
            <a:pPr>
              <a:lnSpc>
                <a:spcPct val="110000"/>
              </a:lnSpc>
              <a:spcAft>
                <a:spcPts val="800"/>
              </a:spcAft>
            </a:pPr>
            <a:r>
              <a:rPr lang="en-GB" sz="700" dirty="0">
                <a:latin typeface="Calibri" panose="020F0502020204030204" pitchFamily="34" charset="0"/>
                <a:ea typeface="Calibri" panose="020F0502020204030204" pitchFamily="34" charset="0"/>
                <a:cs typeface="Times New Roman" panose="02020603050405020304" pitchFamily="18" charset="0"/>
              </a:rPr>
              <a:t>Gaille, B. (2015). </a:t>
            </a:r>
            <a:r>
              <a:rPr lang="en-GB" sz="700" i="1" dirty="0">
                <a:latin typeface="Calibri" panose="020F0502020204030204" pitchFamily="34" charset="0"/>
                <a:ea typeface="Calibri" panose="020F0502020204030204" pitchFamily="34" charset="0"/>
                <a:cs typeface="Times New Roman" panose="02020603050405020304" pitchFamily="18" charset="0"/>
              </a:rPr>
              <a:t>12 Pros and Cons of Customer Relationship Management</a:t>
            </a:r>
            <a:r>
              <a:rPr lang="en-GB" sz="700" dirty="0">
                <a:latin typeface="Calibri" panose="020F0502020204030204" pitchFamily="34" charset="0"/>
                <a:ea typeface="Calibri" panose="020F0502020204030204" pitchFamily="34" charset="0"/>
                <a:cs typeface="Times New Roman" panose="02020603050405020304" pitchFamily="18" charset="0"/>
              </a:rPr>
              <a:t>. [Online] Available at:  </a:t>
            </a:r>
            <a:r>
              <a:rPr lang="en-GB" sz="700" u="sng" dirty="0">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https://brandongaille.com/12-pros-and-cons-of-customer-relationship-management/</a:t>
            </a:r>
            <a:r>
              <a:rPr lang="en-GB" sz="700" dirty="0">
                <a:latin typeface="Calibri" panose="020F0502020204030204" pitchFamily="34" charset="0"/>
                <a:ea typeface="Calibri" panose="020F0502020204030204" pitchFamily="34" charset="0"/>
                <a:cs typeface="Times New Roman" panose="02020603050405020304" pitchFamily="18" charset="0"/>
              </a:rPr>
              <a:t> [Accessed: 15 February 2020]. </a:t>
            </a:r>
            <a:endParaRPr lang="en-US" sz="7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GB" sz="700" dirty="0">
                <a:latin typeface="Calibri" panose="020F0502020204030204" pitchFamily="34" charset="0"/>
                <a:ea typeface="Calibri" panose="020F0502020204030204" pitchFamily="34" charset="0"/>
                <a:cs typeface="Times New Roman" panose="02020603050405020304" pitchFamily="18" charset="0"/>
              </a:rPr>
              <a:t>Goldstein, B. (2019) </a:t>
            </a:r>
            <a:r>
              <a:rPr lang="en-US" sz="700" i="1" dirty="0">
                <a:latin typeface="Calibri" panose="020F0502020204030204" pitchFamily="34" charset="0"/>
                <a:ea typeface="Calibri" panose="020F0502020204030204" pitchFamily="34" charset="0"/>
                <a:cs typeface="Times New Roman" panose="02020603050405020304" pitchFamily="18" charset="0"/>
              </a:rPr>
              <a:t>What can CRM do for my business?</a:t>
            </a:r>
            <a:r>
              <a:rPr lang="en-US" sz="700" dirty="0">
                <a:latin typeface="Calibri" panose="020F0502020204030204" pitchFamily="34" charset="0"/>
                <a:ea typeface="Calibri" panose="020F0502020204030204" pitchFamily="34" charset="0"/>
                <a:cs typeface="Times New Roman" panose="02020603050405020304" pitchFamily="18" charset="0"/>
              </a:rPr>
              <a:t> [blog]. Available at: </a:t>
            </a:r>
            <a:r>
              <a:rPr lang="en-US" sz="700" u="sng" dirty="0">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https://www.nutshell.com/blog/what-does-crm-do/</a:t>
            </a:r>
            <a:r>
              <a:rPr lang="en-US" sz="700" dirty="0">
                <a:latin typeface="Calibri" panose="020F0502020204030204" pitchFamily="34" charset="0"/>
                <a:ea typeface="Calibri" panose="020F0502020204030204" pitchFamily="34" charset="0"/>
                <a:cs typeface="Times New Roman" panose="02020603050405020304" pitchFamily="18" charset="0"/>
              </a:rPr>
              <a:t> [Accessed: 15 March 2020].</a:t>
            </a:r>
          </a:p>
          <a:p>
            <a:pPr>
              <a:lnSpc>
                <a:spcPct val="110000"/>
              </a:lnSpc>
              <a:spcAft>
                <a:spcPts val="800"/>
              </a:spcAft>
            </a:pPr>
            <a:r>
              <a:rPr lang="en-GB" sz="700" dirty="0">
                <a:latin typeface="Calibri" panose="020F0502020204030204" pitchFamily="34" charset="0"/>
                <a:ea typeface="Calibri" panose="020F0502020204030204" pitchFamily="34" charset="0"/>
                <a:cs typeface="Times New Roman" panose="02020603050405020304" pitchFamily="18" charset="0"/>
              </a:rPr>
              <a:t>NGUYEN, B., 2012. The dark side of customer relationship management: Exploring the underlying reasons for pitfalls, exploitation and unfairness. Journal of Database Marketing &amp; Customer Strategy Management, 19(1), pp. 56-70.</a:t>
            </a:r>
            <a:endParaRPr lang="en-US" sz="7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US" sz="700" dirty="0">
                <a:latin typeface="Calibri" panose="020F0502020204030204" pitchFamily="34" charset="0"/>
                <a:ea typeface="Calibri" panose="020F0502020204030204" pitchFamily="34" charset="0"/>
                <a:cs typeface="Times New Roman" panose="02020603050405020304" pitchFamily="18" charset="0"/>
              </a:rPr>
              <a:t>Plaksij, Z. (2020) </a:t>
            </a:r>
            <a:r>
              <a:rPr lang="en-US" sz="700" i="1" dirty="0">
                <a:latin typeface="Calibri" panose="020F0502020204030204" pitchFamily="34" charset="0"/>
                <a:ea typeface="Calibri" panose="020F0502020204030204" pitchFamily="34" charset="0"/>
                <a:cs typeface="Times New Roman" panose="02020603050405020304" pitchFamily="18" charset="0"/>
              </a:rPr>
              <a:t>CRM benefits: How CRM improves customer relationships</a:t>
            </a:r>
            <a:r>
              <a:rPr lang="en-US" sz="700" dirty="0">
                <a:latin typeface="Calibri" panose="020F0502020204030204" pitchFamily="34" charset="0"/>
                <a:ea typeface="Calibri" panose="020F0502020204030204" pitchFamily="34" charset="0"/>
                <a:cs typeface="Times New Roman" panose="02020603050405020304" pitchFamily="18" charset="0"/>
              </a:rPr>
              <a:t>. [blog]. 28 February. Available at: </a:t>
            </a:r>
            <a:r>
              <a:rPr lang="en-US" sz="700" u="sng" dirty="0">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https://www.superoffice.com/blog/crm-benefits/</a:t>
            </a:r>
            <a:r>
              <a:rPr lang="en-US" sz="700" dirty="0">
                <a:latin typeface="Calibri" panose="020F0502020204030204" pitchFamily="34" charset="0"/>
                <a:ea typeface="Calibri" panose="020F0502020204030204" pitchFamily="34" charset="0"/>
                <a:cs typeface="Times New Roman" panose="02020603050405020304" pitchFamily="18" charset="0"/>
              </a:rPr>
              <a:t> [Accessed: 15 March 2020]. </a:t>
            </a:r>
          </a:p>
          <a:p>
            <a:pPr>
              <a:lnSpc>
                <a:spcPct val="110000"/>
              </a:lnSpc>
              <a:spcAft>
                <a:spcPts val="800"/>
              </a:spcAft>
            </a:pPr>
            <a:r>
              <a:rPr lang="en-US" sz="700" dirty="0">
                <a:latin typeface="Calibri" panose="020F0502020204030204" pitchFamily="34" charset="0"/>
                <a:ea typeface="Calibri" panose="020F0502020204030204" pitchFamily="34" charset="0"/>
                <a:cs typeface="Times New Roman" panose="02020603050405020304" pitchFamily="18" charset="0"/>
              </a:rPr>
              <a:t>Swain, G. (2020) </a:t>
            </a:r>
            <a:r>
              <a:rPr lang="en-US" sz="700" i="1" dirty="0">
                <a:latin typeface="Calibri" panose="020F0502020204030204" pitchFamily="34" charset="0"/>
                <a:ea typeface="Calibri" panose="020F0502020204030204" pitchFamily="34" charset="0"/>
                <a:cs typeface="Times New Roman" panose="02020603050405020304" pitchFamily="18" charset="0"/>
              </a:rPr>
              <a:t>What is a CRM? </a:t>
            </a:r>
            <a:r>
              <a:rPr lang="en-US" sz="700" dirty="0">
                <a:latin typeface="Calibri" panose="020F0502020204030204" pitchFamily="34" charset="0"/>
                <a:ea typeface="Calibri" panose="020F0502020204030204" pitchFamily="34" charset="0"/>
                <a:cs typeface="Times New Roman" panose="02020603050405020304" pitchFamily="18" charset="0"/>
              </a:rPr>
              <a:t>[blog]. February 6. Available at: </a:t>
            </a:r>
            <a:r>
              <a:rPr lang="en-US" sz="700" u="sng" dirty="0">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insightly.com/blog/2020/02/what-is-a-crm/?utm_source=google_rlsa&amp;utm_medium=cpc&amp;utm_term=&amp;utm_creative=357974890015&amp;utm_campaign=2043453976&amp;matchtype=b&amp;adgroup=79112360104&amp;utm_network=g&amp;target=aud-308364753991:dsa-394277994876&amp;device=c&amp;placement=&amp;adposition=&amp;gclid=Cj0KCQjwpLfzBRCRARIsAHuj6qXNRwE85nESxSaJqeDP3turwdYP2JeQGCnQp2awDfmnDMVbU2rjLzcaArt_EALw_wcB</a:t>
            </a:r>
            <a:r>
              <a:rPr lang="en-US" sz="700" dirty="0">
                <a:latin typeface="Calibri" panose="020F0502020204030204" pitchFamily="34" charset="0"/>
                <a:ea typeface="Calibri" panose="020F0502020204030204" pitchFamily="34" charset="0"/>
                <a:cs typeface="Times New Roman" panose="02020603050405020304" pitchFamily="18" charset="0"/>
              </a:rPr>
              <a:t> [Accessed: 15 March 2020].</a:t>
            </a:r>
          </a:p>
          <a:p>
            <a:pPr>
              <a:lnSpc>
                <a:spcPct val="110000"/>
              </a:lnSpc>
            </a:pPr>
            <a:endParaRPr lang="en-US" sz="700" dirty="0"/>
          </a:p>
        </p:txBody>
      </p: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903707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3D4124"/>
      </a:dk2>
      <a:lt2>
        <a:srgbClr val="F0EFF2"/>
      </a:lt2>
      <a:accent1>
        <a:srgbClr val="8DAA35"/>
      </a:accent1>
      <a:accent2>
        <a:srgbClr val="B69E2D"/>
      </a:accent2>
      <a:accent3>
        <a:srgbClr val="CF7B40"/>
      </a:accent3>
      <a:accent4>
        <a:srgbClr val="C23C3D"/>
      </a:accent4>
      <a:accent5>
        <a:srgbClr val="CF407D"/>
      </a:accent5>
      <a:accent6>
        <a:srgbClr val="BE2FA7"/>
      </a:accent6>
      <a:hlink>
        <a:srgbClr val="CD6B84"/>
      </a:hlink>
      <a:folHlink>
        <a:srgbClr val="898989"/>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1</TotalTime>
  <Words>849</Words>
  <Application>Microsoft Office PowerPoint</Application>
  <PresentationFormat>Widescreen</PresentationFormat>
  <Paragraphs>36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 Nova</vt:lpstr>
      <vt:lpstr>Arial Nova Light</vt:lpstr>
      <vt:lpstr>Calibri</vt:lpstr>
      <vt:lpstr>Wingdings</vt:lpstr>
      <vt:lpstr>RetrospectVTI</vt:lpstr>
      <vt:lpstr>Customer Relationship Management</vt:lpstr>
      <vt:lpstr>ASDA</vt:lpstr>
      <vt:lpstr>Customer Relationship Management</vt:lpstr>
      <vt:lpstr>Advantages</vt:lpstr>
      <vt:lpstr>Disadvantages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dc:title>
  <dc:creator>Prashant Thapa (1806502)</dc:creator>
  <cp:lastModifiedBy>Prashant Thapa (1806502)</cp:lastModifiedBy>
  <cp:revision>2</cp:revision>
  <dcterms:created xsi:type="dcterms:W3CDTF">2020-03-27T06:32:08Z</dcterms:created>
  <dcterms:modified xsi:type="dcterms:W3CDTF">2020-03-27T06:33:23Z</dcterms:modified>
</cp:coreProperties>
</file>