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4"/>
  </p:notesMasterIdLst>
  <p:sldIdLst>
    <p:sldId id="278" r:id="rId2"/>
    <p:sldId id="279" r:id="rId3"/>
    <p:sldId id="280" r:id="rId4"/>
    <p:sldId id="294" r:id="rId5"/>
    <p:sldId id="281" r:id="rId6"/>
    <p:sldId id="284" r:id="rId7"/>
    <p:sldId id="282" r:id="rId8"/>
    <p:sldId id="285" r:id="rId9"/>
    <p:sldId id="290" r:id="rId10"/>
    <p:sldId id="291" r:id="rId11"/>
    <p:sldId id="292" r:id="rId12"/>
    <p:sldId id="293" r:id="rId1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49E5"/>
    <a:srgbClr val="202C8F"/>
    <a:srgbClr val="CC0000"/>
    <a:srgbClr val="AAC4E9"/>
    <a:srgbClr val="FDFBF6"/>
    <a:srgbClr val="CDBE8A"/>
    <a:srgbClr val="F5CDCE"/>
    <a:srgbClr val="DF8C8C"/>
    <a:srgbClr val="D4D593"/>
    <a:srgbClr val="E6F0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09" autoAdjust="0"/>
  </p:normalViewPr>
  <p:slideViewPr>
    <p:cSldViewPr snapToGrid="0" snapToObjects="1">
      <p:cViewPr varScale="1">
        <p:scale>
          <a:sx n="77" d="100"/>
          <a:sy n="77" d="100"/>
        </p:scale>
        <p:origin x="268" y="3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pxhere.com/en/photo/1638784" TargetMode="Externa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biz.libretexts.org/Bookshelves/Business/Book:_Introduction_to_Business_(Lumen)/Module_10:_Motivating_Employees/10.3_Need-Based_Theories" TargetMode="External"/><Relationship Id="rId2" Type="http://schemas.openxmlformats.org/officeDocument/2006/relationships/image" Target="../media/image23.jpg"/><Relationship Id="rId1" Type="http://schemas.openxmlformats.org/officeDocument/2006/relationships/slideLayout" Target="../slideLayouts/slideLayout7.xml"/><Relationship Id="rId5" Type="http://schemas.openxmlformats.org/officeDocument/2006/relationships/hyperlink" Target="https://psu.pb.unizin.org/kines082/chapter/the-health-belief-model/" TargetMode="External"/><Relationship Id="rId4" Type="http://schemas.openxmlformats.org/officeDocument/2006/relationships/image" Target="../media/image24.jp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png"/><Relationship Id="rId3" Type="http://schemas.openxmlformats.org/officeDocument/2006/relationships/image" Target="../media/image26.jpg"/><Relationship Id="rId7" Type="http://schemas.openxmlformats.org/officeDocument/2006/relationships/image" Target="../media/image28.png"/><Relationship Id="rId12" Type="http://schemas.openxmlformats.org/officeDocument/2006/relationships/image" Target="../media/image33.png"/><Relationship Id="rId2" Type="http://schemas.openxmlformats.org/officeDocument/2006/relationships/image" Target="../media/image25.png"/><Relationship Id="rId1" Type="http://schemas.openxmlformats.org/officeDocument/2006/relationships/slideLayout" Target="../slideLayouts/slideLayout8.xml"/><Relationship Id="rId6" Type="http://schemas.openxmlformats.org/officeDocument/2006/relationships/hyperlink" Target="https://www.wikicorporates.org/wiki/Court_Cavendish" TargetMode="External"/><Relationship Id="rId11" Type="http://schemas.openxmlformats.org/officeDocument/2006/relationships/image" Target="../media/image32.png"/><Relationship Id="rId5" Type="http://schemas.openxmlformats.org/officeDocument/2006/relationships/image" Target="../media/image27.png"/><Relationship Id="rId10" Type="http://schemas.openxmlformats.org/officeDocument/2006/relationships/image" Target="../media/image31.png"/><Relationship Id="rId4" Type="http://schemas.openxmlformats.org/officeDocument/2006/relationships/hyperlink" Target="https://finobuzz.com/2015/07/09/pour-reussir-il-faut-savoir-sentourer/" TargetMode="External"/><Relationship Id="rId9" Type="http://schemas.openxmlformats.org/officeDocument/2006/relationships/image" Target="../media/image30.png"/><Relationship Id="rId14" Type="http://schemas.openxmlformats.org/officeDocument/2006/relationships/image" Target="../media/image35.png"/></Relationships>
</file>

<file path=ppt/slides/_rels/slide9.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5.png"/><Relationship Id="rId3" Type="http://schemas.openxmlformats.org/officeDocument/2006/relationships/image" Target="../media/image37.jpg"/><Relationship Id="rId7" Type="http://schemas.openxmlformats.org/officeDocument/2006/relationships/image" Target="../media/image39.jpg"/><Relationship Id="rId12" Type="http://schemas.openxmlformats.org/officeDocument/2006/relationships/image" Target="../media/image44.jpeg"/><Relationship Id="rId2" Type="http://schemas.openxmlformats.org/officeDocument/2006/relationships/image" Target="../media/image36.png"/><Relationship Id="rId1" Type="http://schemas.openxmlformats.org/officeDocument/2006/relationships/slideLayout" Target="../slideLayouts/slideLayout12.xml"/><Relationship Id="rId6" Type="http://schemas.openxmlformats.org/officeDocument/2006/relationships/hyperlink" Target="https://medium.com/@tmillerLibrary/3-things-targeted-universalism-jaggedness-and-bad-design-a68d05016a96" TargetMode="External"/><Relationship Id="rId11" Type="http://schemas.openxmlformats.org/officeDocument/2006/relationships/image" Target="../media/image43.png"/><Relationship Id="rId5" Type="http://schemas.openxmlformats.org/officeDocument/2006/relationships/image" Target="../media/image38.png"/><Relationship Id="rId10" Type="http://schemas.openxmlformats.org/officeDocument/2006/relationships/image" Target="../media/image42.png"/><Relationship Id="rId4" Type="http://schemas.openxmlformats.org/officeDocument/2006/relationships/hyperlink" Target="https://michcafe.blogspot.com/2013/10/human-rights-65-years-on.html" TargetMode="External"/><Relationship Id="rId9" Type="http://schemas.openxmlformats.org/officeDocument/2006/relationships/image" Target="../media/image41.png"/><Relationship Id="rId14" Type="http://schemas.openxmlformats.org/officeDocument/2006/relationships/image" Target="../media/image4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901440" y="3483864"/>
            <a:ext cx="4582160" cy="976376"/>
          </a:xfrm>
          <a:solidFill>
            <a:schemeClr val="accent2">
              <a:lumMod val="40000"/>
              <a:lumOff val="60000"/>
            </a:schemeClr>
          </a:solidFill>
        </p:spPr>
        <p:txBody>
          <a:bodyPr/>
          <a:lstStyle/>
          <a:p>
            <a:r>
              <a:rPr lang="en-US" dirty="0"/>
              <a:t>Name: Elizabeth Owusu</a:t>
            </a:r>
          </a:p>
          <a:p>
            <a:r>
              <a:rPr lang="en-US" dirty="0"/>
              <a:t>Student ID: 1917244</a:t>
            </a:r>
          </a:p>
          <a:p>
            <a:endParaRPr lang="en-US" dirty="0"/>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1625" y="116777"/>
            <a:ext cx="6711950" cy="1234503"/>
          </a:xfrm>
          <a:prstGeom prst="rect">
            <a:avLst/>
          </a:prstGeom>
        </p:spPr>
      </p:pic>
      <p:sp>
        <p:nvSpPr>
          <p:cNvPr id="6" name="Title 5">
            <a:extLst>
              <a:ext uri="{FF2B5EF4-FFF2-40B4-BE49-F238E27FC236}">
                <a16:creationId xmlns:a16="http://schemas.microsoft.com/office/drawing/2014/main" id="{3DEB6957-C57C-3284-97E3-AFDC03F8FFA1}"/>
              </a:ext>
            </a:extLst>
          </p:cNvPr>
          <p:cNvSpPr>
            <a:spLocks noGrp="1"/>
          </p:cNvSpPr>
          <p:nvPr>
            <p:ph type="ctrTitle"/>
          </p:nvPr>
        </p:nvSpPr>
        <p:spPr>
          <a:xfrm>
            <a:off x="2970212" y="2328672"/>
            <a:ext cx="6444615" cy="1045464"/>
          </a:xfrm>
        </p:spPr>
        <p:txBody>
          <a:bodyPr/>
          <a:lstStyle/>
          <a:p>
            <a:pPr algn="l"/>
            <a:r>
              <a:rPr lang="en-US" sz="2000" dirty="0">
                <a:latin typeface="Arial" panose="020B0604020202020204" pitchFamily="34" charset="0"/>
                <a:cs typeface="Arial" panose="020B0604020202020204" pitchFamily="34" charset="0"/>
              </a:rPr>
              <a:t>Lambeth community development project</a:t>
            </a:r>
            <a:endParaRPr lang="en-GB" sz="20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719AC2FA-D2F0-428D-9BB2-94D5266B136D}"/>
              </a:ext>
            </a:extLst>
          </p:cNvPr>
          <p:cNvSpPr/>
          <p:nvPr/>
        </p:nvSpPr>
        <p:spPr>
          <a:xfrm>
            <a:off x="3403092" y="1386840"/>
            <a:ext cx="5385816" cy="91440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Community Care  and Development</a:t>
            </a:r>
          </a:p>
          <a:p>
            <a:pPr algn="ctr"/>
            <a:r>
              <a:rPr lang="en-US" sz="2400" dirty="0">
                <a:latin typeface="Arial" panose="020B0604020202020204" pitchFamily="34" charset="0"/>
                <a:cs typeface="Arial" panose="020B0604020202020204" pitchFamily="34" charset="0"/>
              </a:rPr>
              <a:t>(BMHP6022_London)</a:t>
            </a:r>
            <a:endParaRPr lang="en-GB" sz="2400" dirty="0">
              <a:latin typeface="Arial" panose="020B0604020202020204" pitchFamily="34" charset="0"/>
              <a:cs typeface="Arial" panose="020B0604020202020204" pitchFamily="34" charset="0"/>
            </a:endParaRPr>
          </a:p>
        </p:txBody>
      </p:sp>
      <p:sp>
        <p:nvSpPr>
          <p:cNvPr id="11" name="Moon 10">
            <a:extLst>
              <a:ext uri="{FF2B5EF4-FFF2-40B4-BE49-F238E27FC236}">
                <a16:creationId xmlns:a16="http://schemas.microsoft.com/office/drawing/2014/main" id="{1245C2FC-B6EB-1154-F802-81AFFA6B81EC}"/>
              </a:ext>
            </a:extLst>
          </p:cNvPr>
          <p:cNvSpPr/>
          <p:nvPr/>
        </p:nvSpPr>
        <p:spPr>
          <a:xfrm rot="16200000">
            <a:off x="5611879" y="2495802"/>
            <a:ext cx="1161289" cy="4582161"/>
          </a:xfrm>
          <a:prstGeom prst="mo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D3FDB29B-B886-3E8B-C4CA-07F10F4740D0}"/>
              </a:ext>
            </a:extLst>
          </p:cNvPr>
          <p:cNvSpPr/>
          <p:nvPr/>
        </p:nvSpPr>
        <p:spPr>
          <a:xfrm>
            <a:off x="4142740" y="4287077"/>
            <a:ext cx="4099560" cy="534348"/>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highlight>
                  <a:srgbClr val="202C8F"/>
                </a:highlight>
                <a:latin typeface="Arial" panose="020B0604020202020204" pitchFamily="34" charset="0"/>
                <a:cs typeface="Arial" panose="020B0604020202020204" pitchFamily="34" charset="0"/>
              </a:rPr>
              <a:t>Date: 24: 11: 2022</a:t>
            </a:r>
            <a:endParaRPr lang="en-GB" dirty="0">
              <a:highlight>
                <a:srgbClr val="202C8F"/>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16E60A43-CE52-5184-BEF2-EBBC1CD91982}"/>
              </a:ext>
            </a:extLst>
          </p:cNvPr>
          <p:cNvSpPr/>
          <p:nvPr/>
        </p:nvSpPr>
        <p:spPr>
          <a:xfrm>
            <a:off x="157836" y="1376889"/>
            <a:ext cx="6634942" cy="541371"/>
          </a:xfrm>
          <a:prstGeom prst="roundRect">
            <a:avLst/>
          </a:prstGeom>
        </p:spPr>
        <p:style>
          <a:lnRef idx="0">
            <a:schemeClr val="accent2"/>
          </a:lnRef>
          <a:fillRef idx="1001">
            <a:schemeClr val="lt2"/>
          </a:fillRef>
          <a:effectRef idx="3">
            <a:schemeClr val="accent2"/>
          </a:effectRef>
          <a:fontRef idx="minor">
            <a:schemeClr val="lt1"/>
          </a:fontRef>
        </p:style>
        <p:txBody>
          <a:bodyPr rtlCol="0" anchor="ctr"/>
          <a:lstStyle/>
          <a:p>
            <a:pPr algn="ctr"/>
            <a:r>
              <a:rPr lang="en-US" sz="2400" dirty="0">
                <a:solidFill>
                  <a:schemeClr val="accent2">
                    <a:lumMod val="75000"/>
                  </a:schemeClr>
                </a:solidFill>
                <a:latin typeface="Arial" panose="020B0604020202020204" pitchFamily="34" charset="0"/>
                <a:cs typeface="Arial" panose="020B0604020202020204" pitchFamily="34" charset="0"/>
              </a:rPr>
              <a:t>Definition of community</a:t>
            </a:r>
            <a:endParaRPr lang="en-GB" sz="2400" dirty="0">
              <a:solidFill>
                <a:schemeClr val="accent2">
                  <a:lumMod val="75000"/>
                </a:schemeClr>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B502F330-3B0A-B6BD-42B4-0B81A836FC2E}"/>
              </a:ext>
            </a:extLst>
          </p:cNvPr>
          <p:cNvSpPr/>
          <p:nvPr/>
        </p:nvSpPr>
        <p:spPr>
          <a:xfrm>
            <a:off x="11091785" y="1288829"/>
            <a:ext cx="1026160" cy="158435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929C1480-52B8-1D5B-75F9-97D95157490E}"/>
              </a:ext>
            </a:extLst>
          </p:cNvPr>
          <p:cNvPicPr>
            <a:picLocks noChangeAspect="1"/>
          </p:cNvPicPr>
          <p:nvPr/>
        </p:nvPicPr>
        <p:blipFill>
          <a:blip r:embed="rId2"/>
          <a:stretch>
            <a:fillRect/>
          </a:stretch>
        </p:blipFill>
        <p:spPr>
          <a:xfrm>
            <a:off x="6990142" y="1001447"/>
            <a:ext cx="955474" cy="1430459"/>
          </a:xfrm>
          <a:prstGeom prst="rect">
            <a:avLst/>
          </a:prstGeom>
        </p:spPr>
      </p:pic>
      <p:sp>
        <p:nvSpPr>
          <p:cNvPr id="14" name="Rectangle 13">
            <a:extLst>
              <a:ext uri="{FF2B5EF4-FFF2-40B4-BE49-F238E27FC236}">
                <a16:creationId xmlns:a16="http://schemas.microsoft.com/office/drawing/2014/main" id="{82EA3130-45AC-0056-4B78-549F5E33DBBC}"/>
              </a:ext>
            </a:extLst>
          </p:cNvPr>
          <p:cNvSpPr/>
          <p:nvPr/>
        </p:nvSpPr>
        <p:spPr>
          <a:xfrm>
            <a:off x="10231120" y="3012003"/>
            <a:ext cx="1886825" cy="150854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D4E154A1-7A7C-A62F-35E6-696AFF4E6ADB}"/>
              </a:ext>
            </a:extLst>
          </p:cNvPr>
          <p:cNvPicPr>
            <a:picLocks noChangeAspect="1"/>
          </p:cNvPicPr>
          <p:nvPr/>
        </p:nvPicPr>
        <p:blipFill>
          <a:blip r:embed="rId3"/>
          <a:stretch>
            <a:fillRect/>
          </a:stretch>
        </p:blipFill>
        <p:spPr>
          <a:xfrm>
            <a:off x="9866774" y="2004588"/>
            <a:ext cx="1886825" cy="1353429"/>
          </a:xfrm>
          <a:prstGeom prst="rect">
            <a:avLst/>
          </a:prstGeom>
        </p:spPr>
      </p:pic>
      <p:sp>
        <p:nvSpPr>
          <p:cNvPr id="4" name="Isosceles Triangle 3">
            <a:extLst>
              <a:ext uri="{FF2B5EF4-FFF2-40B4-BE49-F238E27FC236}">
                <a16:creationId xmlns:a16="http://schemas.microsoft.com/office/drawing/2014/main" id="{47BD34AA-FE2C-612E-2167-44F56A323DDB}"/>
              </a:ext>
            </a:extLst>
          </p:cNvPr>
          <p:cNvSpPr/>
          <p:nvPr/>
        </p:nvSpPr>
        <p:spPr>
          <a:xfrm rot="10800000">
            <a:off x="7426960" y="406103"/>
            <a:ext cx="4080481" cy="2321124"/>
          </a:xfrm>
          <a:prstGeom prst="triangle">
            <a:avLst/>
          </a:prstGeom>
          <a:ln>
            <a:solidFill>
              <a:schemeClr val="accent1">
                <a:lumMod val="90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dirty="0"/>
          </a:p>
        </p:txBody>
      </p:sp>
      <p:sp>
        <p:nvSpPr>
          <p:cNvPr id="6" name="Isosceles Triangle 5">
            <a:extLst>
              <a:ext uri="{FF2B5EF4-FFF2-40B4-BE49-F238E27FC236}">
                <a16:creationId xmlns:a16="http://schemas.microsoft.com/office/drawing/2014/main" id="{C81205AA-FC19-AAE9-3E4F-7E87D1DAFB7F}"/>
              </a:ext>
            </a:extLst>
          </p:cNvPr>
          <p:cNvSpPr/>
          <p:nvPr/>
        </p:nvSpPr>
        <p:spPr>
          <a:xfrm>
            <a:off x="7426960" y="4365432"/>
            <a:ext cx="3749040" cy="2202788"/>
          </a:xfrm>
          <a:prstGeom prst="triangl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42055DB-6A96-712D-5E3E-44977BE8CD3F}"/>
              </a:ext>
            </a:extLst>
          </p:cNvPr>
          <p:cNvSpPr/>
          <p:nvPr/>
        </p:nvSpPr>
        <p:spPr>
          <a:xfrm>
            <a:off x="542431" y="314961"/>
            <a:ext cx="5462073" cy="975360"/>
          </a:xfrm>
          <a:prstGeom prst="rect">
            <a:avLst/>
          </a:prstGeom>
          <a:noFill/>
          <a:ln>
            <a:noFill/>
          </a:ln>
        </p:spPr>
        <p:style>
          <a:lnRef idx="0">
            <a:scrgbClr r="0" g="0" b="0"/>
          </a:lnRef>
          <a:fillRef idx="0">
            <a:scrgbClr r="0" g="0" b="0"/>
          </a:fillRef>
          <a:effectRef idx="0">
            <a:scrgbClr r="0" g="0" b="0"/>
          </a:effectRef>
          <a:fontRef idx="minor">
            <a:schemeClr val="accent6"/>
          </a:fontRef>
        </p:style>
        <p:txBody>
          <a:bodyPr rtlCol="0" anchor="ctr"/>
          <a:lstStyle/>
          <a:p>
            <a:pPr algn="ctr"/>
            <a:r>
              <a:rPr lang="en-US" sz="2400" dirty="0">
                <a:latin typeface="Arial" panose="020B0604020202020204" pitchFamily="34" charset="0"/>
                <a:cs typeface="Arial" panose="020B0604020202020204" pitchFamily="34" charset="0"/>
              </a:rPr>
              <a:t>Substance misuse in the black minority ethnic community in Lambeth</a:t>
            </a:r>
            <a:endParaRPr lang="en-GB" sz="24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A8D25DAD-9505-DDFB-F0AA-8C797A284F88}"/>
              </a:ext>
            </a:extLst>
          </p:cNvPr>
          <p:cNvSpPr/>
          <p:nvPr/>
        </p:nvSpPr>
        <p:spPr>
          <a:xfrm>
            <a:off x="7285115" y="447826"/>
            <a:ext cx="14184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0209CD2-EC79-25FE-994C-06635A16FB57}"/>
              </a:ext>
            </a:extLst>
          </p:cNvPr>
          <p:cNvSpPr/>
          <p:nvPr/>
        </p:nvSpPr>
        <p:spPr>
          <a:xfrm>
            <a:off x="6187498" y="-5496"/>
            <a:ext cx="6004502" cy="973052"/>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dirty="0">
                <a:latin typeface="Arial" panose="020B0604020202020204" pitchFamily="34" charset="0"/>
                <a:cs typeface="Arial" panose="020B0604020202020204" pitchFamily="34" charset="0"/>
              </a:rPr>
              <a:t>Lambeth Community Project</a:t>
            </a:r>
            <a:endParaRPr lang="en-GB" sz="2800" dirty="0">
              <a:latin typeface="Arial" panose="020B0604020202020204" pitchFamily="34" charset="0"/>
              <a:cs typeface="Arial" panose="020B0604020202020204" pitchFamily="34" charset="0"/>
            </a:endParaRPr>
          </a:p>
        </p:txBody>
      </p:sp>
      <p:sp>
        <p:nvSpPr>
          <p:cNvPr id="18" name="Content Placeholder 17">
            <a:extLst>
              <a:ext uri="{FF2B5EF4-FFF2-40B4-BE49-F238E27FC236}">
                <a16:creationId xmlns:a16="http://schemas.microsoft.com/office/drawing/2014/main" id="{617FB255-78CF-5FBA-F664-64ABB259CC97}"/>
              </a:ext>
            </a:extLst>
          </p:cNvPr>
          <p:cNvSpPr>
            <a:spLocks noGrp="1"/>
          </p:cNvSpPr>
          <p:nvPr>
            <p:ph idx="1"/>
          </p:nvPr>
        </p:nvSpPr>
        <p:spPr>
          <a:xfrm>
            <a:off x="760363" y="2146651"/>
            <a:ext cx="5995982" cy="4396387"/>
          </a:xfrm>
        </p:spPr>
        <p:txBody>
          <a:bodyPr/>
          <a:lstStyle/>
          <a:p>
            <a:endParaRPr lang="en-GB" dirty="0"/>
          </a:p>
        </p:txBody>
      </p:sp>
      <p:sp>
        <p:nvSpPr>
          <p:cNvPr id="19" name="Rectangle 18">
            <a:extLst>
              <a:ext uri="{FF2B5EF4-FFF2-40B4-BE49-F238E27FC236}">
                <a16:creationId xmlns:a16="http://schemas.microsoft.com/office/drawing/2014/main" id="{414E054E-DD6E-C689-3BB5-548C0110B7EF}"/>
              </a:ext>
            </a:extLst>
          </p:cNvPr>
          <p:cNvSpPr/>
          <p:nvPr/>
        </p:nvSpPr>
        <p:spPr>
          <a:xfrm>
            <a:off x="172288" y="1922488"/>
            <a:ext cx="6634941" cy="1969893"/>
          </a:xfrm>
          <a:prstGeom prst="rect">
            <a:avLst/>
          </a:prstGeom>
          <a:solidFill>
            <a:schemeClr val="accent6"/>
          </a:solidFill>
        </p:spPr>
        <p:style>
          <a:lnRef idx="0">
            <a:schemeClr val="accent6"/>
          </a:lnRef>
          <a:fillRef idx="3">
            <a:schemeClr val="accent6"/>
          </a:fillRef>
          <a:effectRef idx="3">
            <a:schemeClr val="accent6"/>
          </a:effectRef>
          <a:fontRef idx="minor">
            <a:schemeClr val="lt1"/>
          </a:fontRef>
        </p:style>
        <p:txBody>
          <a:bodyPr rtlCol="0" anchor="ctr"/>
          <a:lstStyle/>
          <a:p>
            <a:r>
              <a:rPr lang="en-US" sz="2000" dirty="0">
                <a:latin typeface="Arial" panose="020B0604020202020204" pitchFamily="34" charset="0"/>
                <a:cs typeface="Arial" panose="020B0604020202020204" pitchFamily="34" charset="0"/>
              </a:rPr>
              <a:t>A community is made up of people who live in the same physical area, have similar socioeconomic circumstances, or have similar interests and understandings. It also includes groups, networks, and traditions (</a:t>
            </a:r>
            <a:r>
              <a:rPr lang="en-GB" sz="2000" b="0" i="0" dirty="0">
                <a:solidFill>
                  <a:schemeClr val="bg1"/>
                </a:solidFill>
                <a:effectLst/>
                <a:latin typeface="Helvetica" panose="020B0604020202020204" pitchFamily="34" charset="0"/>
              </a:rPr>
              <a:t> </a:t>
            </a:r>
            <a:r>
              <a:rPr lang="en-GB" sz="2000" b="0" i="0" dirty="0" err="1">
                <a:solidFill>
                  <a:schemeClr val="bg1"/>
                </a:solidFill>
                <a:effectLst/>
                <a:latin typeface="Helvetica" panose="020B0604020202020204" pitchFamily="34" charset="0"/>
              </a:rPr>
              <a:t>Akwugo</a:t>
            </a:r>
            <a:r>
              <a:rPr lang="en-GB" sz="2000" b="0" i="0" dirty="0">
                <a:solidFill>
                  <a:schemeClr val="bg1"/>
                </a:solidFill>
                <a:effectLst/>
                <a:latin typeface="Helvetica" panose="020B0604020202020204" pitchFamily="34" charset="0"/>
              </a:rPr>
              <a:t>, 2015).</a:t>
            </a:r>
            <a:endParaRPr lang="en-GB" sz="2000" dirty="0">
              <a:solidFill>
                <a:schemeClr val="bg1"/>
              </a:solidFill>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E3EB73AD-1F93-4993-FC8A-CDB49321C2D0}"/>
              </a:ext>
            </a:extLst>
          </p:cNvPr>
          <p:cNvSpPr/>
          <p:nvPr/>
        </p:nvSpPr>
        <p:spPr>
          <a:xfrm>
            <a:off x="175876" y="3906294"/>
            <a:ext cx="6598861" cy="2883102"/>
          </a:xfrm>
          <a:prstGeom prst="rect">
            <a:avLst/>
          </a:prstGeom>
          <a:solidFill>
            <a:schemeClr val="accent2">
              <a:lumMod val="20000"/>
              <a:lumOff val="80000"/>
            </a:schemeClr>
          </a:solidFill>
        </p:spPr>
        <p:style>
          <a:lnRef idx="0">
            <a:schemeClr val="accent5"/>
          </a:lnRef>
          <a:fillRef idx="3">
            <a:schemeClr val="accent5"/>
          </a:fillRef>
          <a:effectRef idx="3">
            <a:schemeClr val="accent5"/>
          </a:effectRef>
          <a:fontRef idx="minor">
            <a:schemeClr val="lt1"/>
          </a:fontRef>
        </p:style>
        <p:txBody>
          <a:bodyPr rtlCol="0" anchor="ctr"/>
          <a:lstStyle/>
          <a:p>
            <a:pPr>
              <a:lnSpc>
                <a:spcPct val="150000"/>
              </a:lnSpc>
              <a:spcAft>
                <a:spcPts val="800"/>
              </a:spcAft>
            </a:pPr>
            <a:r>
              <a:rPr lang="en-US" sz="1800" kern="1200" dirty="0">
                <a:solidFill>
                  <a:schemeClr val="accent6">
                    <a:lumMod val="50000"/>
                  </a:schemeClr>
                </a:solidFill>
                <a:effectLst/>
                <a:latin typeface="Arial" panose="020B0604020202020204" pitchFamily="34" charset="0"/>
                <a:ea typeface="+mn-ea"/>
                <a:cs typeface="Times New Roman" panose="02020603050405020304" pitchFamily="18" charset="0"/>
              </a:rPr>
              <a:t>Community Development is based on the idea that everyone should have access to opportunities, Justice, Wealth, and good health, essentially founded on the principles of human rights, social justice, and tolerance for a variety.     </a:t>
            </a:r>
            <a:endParaRPr lang="en-GB" sz="1100"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8EF09E15-CD10-43F8-B686-FDCB09DA4A8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58726" y="3537429"/>
            <a:ext cx="5333274" cy="3316070"/>
          </a:xfrm>
          <a:prstGeom prst="rect">
            <a:avLst/>
          </a:prstGeom>
        </p:spPr>
      </p:pic>
      <p:pic>
        <p:nvPicPr>
          <p:cNvPr id="5" name="Picture 4" descr="Official logo of Lambeth">
            <a:extLst>
              <a:ext uri="{FF2B5EF4-FFF2-40B4-BE49-F238E27FC236}">
                <a16:creationId xmlns:a16="http://schemas.microsoft.com/office/drawing/2014/main" id="{8C36F05F-3E9D-9795-8C71-3FF6AD48D5E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858726" y="2525957"/>
            <a:ext cx="1936750" cy="973052"/>
          </a:xfrm>
          <a:prstGeom prst="rect">
            <a:avLst/>
          </a:prstGeom>
          <a:noFill/>
          <a:ln>
            <a:noFill/>
          </a:ln>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259080" y="194249"/>
            <a:ext cx="3081642" cy="400111"/>
          </a:xfrm>
        </p:spPr>
        <p:txBody>
          <a:bodyPr/>
          <a:lstStyle/>
          <a:p>
            <a:pPr algn="ctr"/>
            <a:r>
              <a:rPr lang="en-US" sz="1800" dirty="0">
                <a:latin typeface="Arial" panose="020B0604020202020204" pitchFamily="34" charset="0"/>
                <a:cs typeface="Arial" panose="020B0604020202020204" pitchFamily="34" charset="0"/>
              </a:rPr>
              <a:t>Introduction</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
        <p:nvSpPr>
          <p:cNvPr id="8" name="Rectangle 7">
            <a:extLst>
              <a:ext uri="{FF2B5EF4-FFF2-40B4-BE49-F238E27FC236}">
                <a16:creationId xmlns:a16="http://schemas.microsoft.com/office/drawing/2014/main" id="{9880D908-0ED6-6028-EC76-1C7E54D62C83}"/>
              </a:ext>
            </a:extLst>
          </p:cNvPr>
          <p:cNvSpPr/>
          <p:nvPr/>
        </p:nvSpPr>
        <p:spPr>
          <a:xfrm>
            <a:off x="1808480" y="5415280"/>
            <a:ext cx="45719" cy="50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6630055-E502-AD2C-38A6-72AE557F45F0}"/>
              </a:ext>
            </a:extLst>
          </p:cNvPr>
          <p:cNvSpPr txBox="1"/>
          <p:nvPr/>
        </p:nvSpPr>
        <p:spPr>
          <a:xfrm>
            <a:off x="4002614" y="3334577"/>
            <a:ext cx="2578686" cy="400110"/>
          </a:xfrm>
          <a:prstGeom prst="rect">
            <a:avLst/>
          </a:prstGeom>
          <a:noFill/>
        </p:spPr>
        <p:txBody>
          <a:bodyPr wrap="square">
            <a:spAutoFit/>
          </a:bodyPr>
          <a:lstStyle/>
          <a:p>
            <a:r>
              <a:rPr kumimoji="0" lang="en-US" sz="2000" b="1" i="0" u="none" strike="noStrike" kern="1200" cap="all" spc="0" normalizeH="0" baseline="0" noProof="0" dirty="0">
                <a:ln>
                  <a:noFill/>
                </a:ln>
                <a:solidFill>
                  <a:srgbClr val="1F2C8F"/>
                </a:solidFill>
                <a:effectLst/>
                <a:uLnTx/>
                <a:uFillTx/>
                <a:latin typeface="Arial" panose="020B0604020202020204" pitchFamily="34" charset="0"/>
                <a:ea typeface="+mj-ea"/>
                <a:cs typeface="Arial" panose="020B0604020202020204" pitchFamily="34" charset="0"/>
              </a:rPr>
              <a:t>Overview</a:t>
            </a:r>
            <a:endParaRPr lang="en-GB" dirty="0"/>
          </a:p>
        </p:txBody>
      </p:sp>
      <p:sp>
        <p:nvSpPr>
          <p:cNvPr id="21" name="Callout: Quad Arrow 20">
            <a:extLst>
              <a:ext uri="{FF2B5EF4-FFF2-40B4-BE49-F238E27FC236}">
                <a16:creationId xmlns:a16="http://schemas.microsoft.com/office/drawing/2014/main" id="{582828FF-09BB-82C0-EEC8-593BB2AE16F0}"/>
              </a:ext>
            </a:extLst>
          </p:cNvPr>
          <p:cNvSpPr/>
          <p:nvPr/>
        </p:nvSpPr>
        <p:spPr>
          <a:xfrm>
            <a:off x="4070858" y="3977641"/>
            <a:ext cx="45719" cy="45719"/>
          </a:xfrm>
          <a:prstGeom prst="quad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6722EC2-8CD3-ADA5-9B1B-F6AE6749B62D}"/>
              </a:ext>
            </a:extLst>
          </p:cNvPr>
          <p:cNvSpPr/>
          <p:nvPr/>
        </p:nvSpPr>
        <p:spPr>
          <a:xfrm>
            <a:off x="689956" y="677878"/>
            <a:ext cx="11499804" cy="25490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50000"/>
              </a:lnSpc>
            </a:pPr>
            <a:r>
              <a:rPr lang="en-US" dirty="0">
                <a:solidFill>
                  <a:schemeClr val="accent6"/>
                </a:solidFill>
                <a:latin typeface="Arial" panose="020B0604020202020204" pitchFamily="34" charset="0"/>
                <a:cs typeface="Arial" panose="020B0604020202020204" pitchFamily="34" charset="0"/>
              </a:rPr>
              <a:t>The project’s goal is to engage the Black Ethnic Minority group in Lambeth in relation to drug and alcohol misuse prevalence in the community. The project will discuss a variety of topics and concerns, such as identifying existing resources and assets and exchanging views about what makes a healthy community. </a:t>
            </a:r>
            <a:r>
              <a:rPr kumimoji="0" lang="en-US" sz="1800" b="0" i="0" u="none" strike="noStrike" kern="1200" cap="none" spc="0" normalizeH="0" baseline="0" noProof="0" dirty="0">
                <a:ln>
                  <a:noFill/>
                </a:ln>
                <a:solidFill>
                  <a:srgbClr val="1F2C8F"/>
                </a:solidFill>
                <a:effectLst/>
                <a:uLnTx/>
                <a:uFillTx/>
                <a:latin typeface="Arial" panose="020B0604020202020204" pitchFamily="34" charset="0"/>
                <a:ea typeface="+mn-ea"/>
                <a:cs typeface="+mn-cs"/>
              </a:rPr>
              <a:t>The project’s objectives are to raise consciousness, enhance wellness education, and encourage the use of digital technology for communication, information, and health purposes and is committed to promoting self-determination, empowerment, group action, and collaborative learning.</a:t>
            </a:r>
            <a:endParaRPr lang="en-GB" dirty="0">
              <a:solidFill>
                <a:schemeClr val="accent6"/>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6CA35B04-E1C8-5194-5F56-1CE61E456D94}"/>
              </a:ext>
            </a:extLst>
          </p:cNvPr>
          <p:cNvSpPr/>
          <p:nvPr/>
        </p:nvSpPr>
        <p:spPr>
          <a:xfrm>
            <a:off x="3838997" y="3757126"/>
            <a:ext cx="8091683" cy="3072601"/>
          </a:xfrm>
          <a:prstGeom prst="rect">
            <a:avLst/>
          </a:prstGeom>
          <a:solidFill>
            <a:schemeClr val="accent2">
              <a:lumMod val="20000"/>
              <a:lumOff val="80000"/>
            </a:schemeClr>
          </a:solidFill>
        </p:spPr>
        <p:style>
          <a:lnRef idx="0">
            <a:schemeClr val="accent5"/>
          </a:lnRef>
          <a:fillRef idx="3">
            <a:schemeClr val="accent5"/>
          </a:fillRef>
          <a:effectRef idx="3">
            <a:schemeClr val="accent5"/>
          </a:effectRef>
          <a:fontRef idx="minor">
            <a:schemeClr val="lt1"/>
          </a:fontRef>
        </p:style>
        <p:txBody>
          <a:bodyPr rtlCol="0" anchor="ctr"/>
          <a:lstStyle/>
          <a:p>
            <a:pPr>
              <a:lnSpc>
                <a:spcPct val="150000"/>
              </a:lnSpc>
            </a:pPr>
            <a:r>
              <a:rPr lang="en-US" dirty="0">
                <a:solidFill>
                  <a:schemeClr val="accent6">
                    <a:lumMod val="50000"/>
                  </a:schemeClr>
                </a:solidFill>
                <a:latin typeface="Arial" panose="020B0604020202020204" pitchFamily="34" charset="0"/>
                <a:cs typeface="Arial" panose="020B0604020202020204" pitchFamily="34" charset="0"/>
              </a:rPr>
              <a:t>* 1,980 (21.4%) from (BME) drank excessively</a:t>
            </a:r>
            <a:r>
              <a:rPr lang="en-GB" b="1" u="sng"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 </a:t>
            </a:r>
            <a:r>
              <a:rPr lang="en-US" b="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(Rao, 2015).</a:t>
            </a:r>
            <a:endParaRPr lang="en-US" dirty="0">
              <a:solidFill>
                <a:schemeClr val="accent6">
                  <a:lumMod val="50000"/>
                </a:schemeClr>
              </a:solidFill>
              <a:latin typeface="Arial" panose="020B0604020202020204" pitchFamily="34" charset="0"/>
              <a:cs typeface="Arial" panose="020B0604020202020204" pitchFamily="34" charset="0"/>
            </a:endParaRPr>
          </a:p>
          <a:p>
            <a:pPr>
              <a:lnSpc>
                <a:spcPct val="150000"/>
              </a:lnSpc>
            </a:pPr>
            <a:r>
              <a:rPr kumimoji="0" lang="en-US" b="0" i="0" u="none" strike="noStrike" kern="1200" cap="none" spc="0" normalizeH="0" baseline="0" noProof="0" dirty="0">
                <a:ln>
                  <a:noFill/>
                </a:ln>
                <a:solidFill>
                  <a:srgbClr val="1F2C8F">
                    <a:lumMod val="50000"/>
                  </a:srgbClr>
                </a:solidFill>
                <a:effectLst/>
                <a:uLnTx/>
                <a:uFillTx/>
                <a:latin typeface="Arial" panose="020B0604020202020204" pitchFamily="34" charset="0"/>
                <a:cs typeface="Arial" panose="020B0604020202020204" pitchFamily="34" charset="0"/>
              </a:rPr>
              <a:t>* The provision of health care in the area of substance misuse has significant consequences for the rising diversity of black and ethnic minority groups.</a:t>
            </a:r>
          </a:p>
          <a:p>
            <a:pPr>
              <a:lnSpc>
                <a:spcPct val="150000"/>
              </a:lnSpc>
            </a:pPr>
            <a:r>
              <a:rPr lang="en-US" dirty="0">
                <a:solidFill>
                  <a:srgbClr val="1F2C8F">
                    <a:lumMod val="50000"/>
                  </a:srgbClr>
                </a:solidFill>
                <a:latin typeface="Arial" panose="020B0604020202020204" pitchFamily="34" charset="0"/>
                <a:cs typeface="Arial" panose="020B0604020202020204" pitchFamily="34" charset="0"/>
              </a:rPr>
              <a:t>* 1,102 referrals, 35% of Mental State at Risk </a:t>
            </a:r>
            <a:r>
              <a:rPr kumimoji="0" lang="en-US" b="0" i="0" u="none" strike="noStrike" kern="1200" cap="none" spc="0" normalizeH="0" baseline="0" noProof="0" dirty="0">
                <a:ln>
                  <a:noFill/>
                </a:ln>
                <a:solidFill>
                  <a:srgbClr val="1F2C8F">
                    <a:lumMod val="50000"/>
                  </a:srgbClr>
                </a:solidFill>
                <a:effectLst/>
                <a:uLnTx/>
                <a:uFillTx/>
                <a:latin typeface="Arial" panose="020B0604020202020204" pitchFamily="34" charset="0"/>
                <a:cs typeface="Arial" panose="020B0604020202020204" pitchFamily="34" charset="0"/>
              </a:rPr>
              <a:t>(ARMS) were made.</a:t>
            </a:r>
          </a:p>
          <a:p>
            <a:pPr>
              <a:lnSpc>
                <a:spcPct val="150000"/>
              </a:lnSpc>
            </a:pPr>
            <a:r>
              <a:rPr lang="en-US" dirty="0">
                <a:solidFill>
                  <a:srgbClr val="1F2C8F">
                    <a:lumMod val="50000"/>
                  </a:srgbClr>
                </a:solidFill>
                <a:latin typeface="Arial" panose="020B0604020202020204" pitchFamily="34" charset="0"/>
                <a:cs typeface="Arial" panose="020B0604020202020204" pitchFamily="34" charset="0"/>
              </a:rPr>
              <a:t>* </a:t>
            </a:r>
            <a:r>
              <a:rPr kumimoji="0" lang="en-US" b="0" i="0" u="none" strike="noStrike" kern="1200" cap="none" spc="0" normalizeH="0" baseline="0" noProof="0" dirty="0">
                <a:ln>
                  <a:noFill/>
                </a:ln>
                <a:solidFill>
                  <a:srgbClr val="1F2C8F">
                    <a:lumMod val="50000"/>
                  </a:srgbClr>
                </a:solidFill>
                <a:effectLst/>
                <a:uLnTx/>
                <a:uFillTx/>
                <a:latin typeface="Arial" panose="020B0604020202020204" pitchFamily="34" charset="0"/>
                <a:cs typeface="Arial" panose="020B0604020202020204" pitchFamily="34" charset="0"/>
              </a:rPr>
              <a:t>32% psychotic, 1% of cases of genetic degeneration syndrome, 9% cases of psychosis. 15.2% underwent a severe psychotic episode</a:t>
            </a:r>
            <a:r>
              <a:rPr lang="en-GB" b="1" u="sng"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 </a:t>
            </a:r>
            <a:r>
              <a:rPr lang="en-US" b="0" u="none" strike="noStrike"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a:t>
            </a:r>
            <a:r>
              <a:rPr lang="en-US" b="0" u="none" strike="noStrike"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Fusar</a:t>
            </a:r>
            <a:r>
              <a:rPr lang="en-US" b="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 2020).</a:t>
            </a:r>
            <a:endParaRPr lang="en-GB" dirty="0">
              <a:solidFill>
                <a:schemeClr val="tx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322D349F-8293-FCC9-D6B4-00CCC263A223}"/>
              </a:ext>
            </a:extLst>
          </p:cNvPr>
          <p:cNvSpPr/>
          <p:nvPr/>
        </p:nvSpPr>
        <p:spPr>
          <a:xfrm>
            <a:off x="-118137" y="3738843"/>
            <a:ext cx="3957134" cy="3090885"/>
          </a:xfrm>
          <a:prstGeom prst="rect">
            <a:avLst/>
          </a:prstGeom>
          <a:solidFill>
            <a:schemeClr val="bg2"/>
          </a:solidFill>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19</a:t>
            </a:r>
            <a:endParaRPr lang="en-GB" dirty="0"/>
          </a:p>
        </p:txBody>
      </p:sp>
      <p:pic>
        <p:nvPicPr>
          <p:cNvPr id="16" name="Picture 15">
            <a:extLst>
              <a:ext uri="{FF2B5EF4-FFF2-40B4-BE49-F238E27FC236}">
                <a16:creationId xmlns:a16="http://schemas.microsoft.com/office/drawing/2014/main" id="{4622E32D-FFD3-D568-1AD5-8F94903F430A}"/>
              </a:ext>
            </a:extLst>
          </p:cNvPr>
          <p:cNvPicPr>
            <a:picLocks noChangeAspect="1"/>
          </p:cNvPicPr>
          <p:nvPr/>
        </p:nvPicPr>
        <p:blipFill>
          <a:blip r:embed="rId2"/>
          <a:stretch>
            <a:fillRect/>
          </a:stretch>
        </p:blipFill>
        <p:spPr>
          <a:xfrm>
            <a:off x="49145" y="3827064"/>
            <a:ext cx="3789852" cy="2473984"/>
          </a:xfrm>
          <a:prstGeom prst="rect">
            <a:avLst/>
          </a:prstGeom>
        </p:spPr>
      </p:pic>
      <p:sp>
        <p:nvSpPr>
          <p:cNvPr id="3" name="Rectangle 2">
            <a:extLst>
              <a:ext uri="{FF2B5EF4-FFF2-40B4-BE49-F238E27FC236}">
                <a16:creationId xmlns:a16="http://schemas.microsoft.com/office/drawing/2014/main" id="{7596C435-4AAA-4227-AAF5-C8A404E50941}"/>
              </a:ext>
            </a:extLst>
          </p:cNvPr>
          <p:cNvSpPr/>
          <p:nvPr/>
        </p:nvSpPr>
        <p:spPr>
          <a:xfrm>
            <a:off x="-118137" y="6301048"/>
            <a:ext cx="3542981" cy="52868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800" b="1" u="sng"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rPr>
              <a:t>(Gov.UK, 2022).</a:t>
            </a:r>
            <a:endParaRPr lang="en-GB" dirty="0">
              <a:solidFill>
                <a:schemeClr val="accent1">
                  <a:lumMod val="50000"/>
                </a:schemeClr>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E83E8E53-0DBE-783F-DFFB-847744C44D3B}"/>
              </a:ext>
            </a:extLst>
          </p:cNvPr>
          <p:cNvSpPr/>
          <p:nvPr/>
        </p:nvSpPr>
        <p:spPr>
          <a:xfrm>
            <a:off x="689955" y="3210163"/>
            <a:ext cx="3149041" cy="524524"/>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5C4A-F634-B8FA-CCA4-C54FDD6E67F6}"/>
              </a:ext>
            </a:extLst>
          </p:cNvPr>
          <p:cNvSpPr>
            <a:spLocks noGrp="1"/>
          </p:cNvSpPr>
          <p:nvPr>
            <p:ph type="title"/>
          </p:nvPr>
        </p:nvSpPr>
        <p:spPr>
          <a:xfrm>
            <a:off x="213360" y="261112"/>
            <a:ext cx="6457140" cy="622808"/>
          </a:xfrm>
        </p:spPr>
        <p:txBody>
          <a:bodyPr/>
          <a:lstStyle/>
          <a:p>
            <a:r>
              <a:rPr lang="en-US" sz="2400" dirty="0">
                <a:latin typeface="Arial" panose="020B0604020202020204" pitchFamily="34" charset="0"/>
                <a:cs typeface="Arial" panose="020B0604020202020204" pitchFamily="34" charset="0"/>
              </a:rPr>
              <a:t>Demography/ statistics of Lambeth </a:t>
            </a:r>
            <a:endParaRPr lang="en-GB" sz="2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4AB5AC0-2B26-72A6-58E2-ACCF690FD8D3}"/>
              </a:ext>
            </a:extLst>
          </p:cNvPr>
          <p:cNvSpPr/>
          <p:nvPr/>
        </p:nvSpPr>
        <p:spPr>
          <a:xfrm>
            <a:off x="433184" y="788322"/>
            <a:ext cx="6017492" cy="2640678"/>
          </a:xfrm>
          <a:prstGeom prst="rect">
            <a:avLst/>
          </a:prstGeom>
          <a:solidFill>
            <a:schemeClr val="bg1"/>
          </a:solidFill>
        </p:spPr>
        <p:style>
          <a:lnRef idx="0">
            <a:schemeClr val="accent4"/>
          </a:lnRef>
          <a:fillRef idx="1001">
            <a:schemeClr val="lt1"/>
          </a:fillRef>
          <a:effectRef idx="3">
            <a:schemeClr val="accent4"/>
          </a:effectRef>
          <a:fontRef idx="minor">
            <a:schemeClr val="lt1"/>
          </a:fontRef>
        </p:style>
        <p:txBody>
          <a:bodyPr rtlCol="0" anchor="ctr"/>
          <a:lstStyle/>
          <a:p>
            <a:pPr marL="342900" indent="-342900">
              <a:buFont typeface="Arial" panose="020B0604020202020204" pitchFamily="34" charset="0"/>
              <a:buChar char="•"/>
            </a:pPr>
            <a:r>
              <a:rPr lang="en-US" sz="1600" dirty="0">
                <a:solidFill>
                  <a:schemeClr val="accent6"/>
                </a:solidFill>
                <a:latin typeface="Arial" panose="020B0604020202020204" pitchFamily="34" charset="0"/>
                <a:cs typeface="Arial" panose="020B0604020202020204" pitchFamily="34" charset="0"/>
              </a:rPr>
              <a:t>In Lambeth, the population grew from about 303,100 in 2011 to 317, 600 in 2011 in 2021, an increase of 4.8%. </a:t>
            </a:r>
            <a:r>
              <a:rPr lang="en-US" sz="1600" b="0" u="none" strike="noStrike" dirty="0">
                <a:solidFill>
                  <a:srgbClr val="00599F"/>
                </a:solidFill>
                <a:effectLst/>
                <a:latin typeface="Arial" panose="020B0604020202020204" pitchFamily="34" charset="0"/>
                <a:ea typeface="Times New Roman" panose="02020603050405020304" pitchFamily="18" charset="0"/>
                <a:cs typeface="Arial" panose="020B0604020202020204" pitchFamily="34" charset="0"/>
              </a:rPr>
              <a:t>(</a:t>
            </a:r>
            <a:r>
              <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Lambeth, 2021). 50% male and 50% female.</a:t>
            </a:r>
          </a:p>
          <a:p>
            <a:pPr marL="342900" indent="-342900" algn="ctr">
              <a:buFont typeface="Arial" panose="020B0604020202020204" pitchFamily="34" charset="0"/>
              <a:buChar char="•"/>
            </a:pPr>
            <a:endPar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endParaRPr>
          </a:p>
          <a:p>
            <a:r>
              <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  * The population age is 34 years old on average.</a:t>
            </a:r>
          </a:p>
          <a:p>
            <a:r>
              <a:rPr lang="en-US" sz="1600" dirty="0">
                <a:solidFill>
                  <a:schemeClr val="accent6"/>
                </a:solidFill>
                <a:latin typeface="Arial" panose="020B0604020202020204" pitchFamily="34" charset="0"/>
                <a:ea typeface="Times New Roman" panose="02020603050405020304" pitchFamily="18" charset="0"/>
                <a:cs typeface="Arial" panose="020B0604020202020204" pitchFamily="34" charset="0"/>
              </a:rPr>
              <a:t>    31.58 % of residents were born in England.</a:t>
            </a:r>
          </a:p>
          <a:p>
            <a:endParaRPr lang="en-US" sz="16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endParaRPr>
          </a:p>
          <a:p>
            <a:r>
              <a:rPr lang="en-US" sz="1600" dirty="0">
                <a:solidFill>
                  <a:schemeClr val="accent6"/>
                </a:solidFill>
                <a:latin typeface="Arial" panose="020B0604020202020204" pitchFamily="34" charset="0"/>
                <a:cs typeface="Arial" panose="020B0604020202020204" pitchFamily="34" charset="0"/>
              </a:rPr>
              <a:t>  * In 2021, Lambeth ranked 38</a:t>
            </a:r>
            <a:r>
              <a:rPr lang="en-US" sz="1600" baseline="30000" dirty="0">
                <a:solidFill>
                  <a:schemeClr val="accent6"/>
                </a:solidFill>
                <a:latin typeface="Arial" panose="020B0604020202020204" pitchFamily="34" charset="0"/>
                <a:cs typeface="Arial" panose="020B0604020202020204" pitchFamily="34" charset="0"/>
              </a:rPr>
              <a:t>th</a:t>
            </a:r>
            <a:r>
              <a:rPr lang="en-US" sz="1600" dirty="0">
                <a:solidFill>
                  <a:schemeClr val="accent6"/>
                </a:solidFill>
                <a:latin typeface="Arial" panose="020B0604020202020204" pitchFamily="34" charset="0"/>
                <a:cs typeface="Arial" panose="020B0604020202020204" pitchFamily="34" charset="0"/>
              </a:rPr>
              <a:t> overall out of 309 local authorities in England. 141 languages spoken.</a:t>
            </a:r>
            <a:endParaRPr lang="en-GB" sz="1600" dirty="0">
              <a:solidFill>
                <a:schemeClr val="accent6"/>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8166E4B-5127-8BF5-A54F-C9C87293B784}"/>
              </a:ext>
            </a:extLst>
          </p:cNvPr>
          <p:cNvSpPr/>
          <p:nvPr/>
        </p:nvSpPr>
        <p:spPr>
          <a:xfrm>
            <a:off x="433184" y="3524597"/>
            <a:ext cx="6071065" cy="3391591"/>
          </a:xfrm>
          <a:prstGeom prst="rect">
            <a:avLst/>
          </a:prstGeom>
          <a:solidFill>
            <a:srgbClr val="202C8F"/>
          </a:solidFill>
        </p:spPr>
        <p:style>
          <a:lnRef idx="0">
            <a:schemeClr val="accent6"/>
          </a:lnRef>
          <a:fillRef idx="1002">
            <a:schemeClr val="dk2"/>
          </a:fillRef>
          <a:effectRef idx="3">
            <a:schemeClr val="accent6"/>
          </a:effectRef>
          <a:fontRef idx="minor">
            <a:schemeClr val="lt1"/>
          </a:fontRef>
        </p:style>
        <p:txBody>
          <a:bodyPr rtlCol="0" anchor="ctr"/>
          <a:lstStyle/>
          <a:p>
            <a:r>
              <a:rPr lang="en-US" dirty="0">
                <a:solidFill>
                  <a:schemeClr val="bg1"/>
                </a:solidFill>
                <a:latin typeface="Arial" panose="020B0604020202020204" pitchFamily="34" charset="0"/>
                <a:cs typeface="Arial" panose="020B0604020202020204" pitchFamily="34" charset="0"/>
              </a:rPr>
              <a:t>* Approximately one-third of the population(30.4%) is black.</a:t>
            </a:r>
          </a:p>
          <a:p>
            <a:r>
              <a:rPr lang="en-US" dirty="0">
                <a:solidFill>
                  <a:schemeClr val="bg1"/>
                </a:solidFill>
                <a:latin typeface="Arial" panose="020B0604020202020204" pitchFamily="34" charset="0"/>
                <a:cs typeface="Arial" panose="020B0604020202020204" pitchFamily="34" charset="0"/>
              </a:rPr>
              <a:t>* Black Caribbean people  (8.8%).</a:t>
            </a:r>
          </a:p>
          <a:p>
            <a:r>
              <a:rPr lang="en-US" dirty="0">
                <a:solidFill>
                  <a:schemeClr val="bg1"/>
                </a:solidFill>
                <a:latin typeface="Arial" panose="020B0604020202020204" pitchFamily="34" charset="0"/>
                <a:cs typeface="Arial" panose="020B0604020202020204" pitchFamily="34" charset="0"/>
              </a:rPr>
              <a:t>* Black Africans (11.5%), make up Lambeth’s two largest non-white ethnic groups, after </a:t>
            </a:r>
            <a:r>
              <a:rPr lang="en-US" dirty="0" err="1">
                <a:solidFill>
                  <a:schemeClr val="bg1"/>
                </a:solidFill>
                <a:latin typeface="Arial" panose="020B0604020202020204" pitchFamily="34" charset="0"/>
                <a:cs typeface="Arial" panose="020B0604020202020204" pitchFamily="34" charset="0"/>
              </a:rPr>
              <a:t>Lewisham</a:t>
            </a:r>
            <a:r>
              <a:rPr lang="en-US" dirty="0">
                <a:solidFill>
                  <a:schemeClr val="bg1"/>
                </a:solidFill>
                <a:latin typeface="Arial" panose="020B0604020202020204" pitchFamily="34" charset="0"/>
                <a:cs typeface="Arial" panose="020B0604020202020204" pitchFamily="34" charset="0"/>
              </a:rPr>
              <a:t> (10.7%0 and Croydon (8.8%).</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Lambeth has the joint second-highest population of Black Caribbeans in London</a:t>
            </a:r>
            <a:r>
              <a:rPr kumimoji="0" lang="en-US" sz="2000" b="0" i="0" u="none" strike="noStrike" kern="1200" cap="none" spc="0" normalizeH="0" baseline="0" noProof="0" dirty="0">
                <a:ln>
                  <a:noFill/>
                </a:ln>
                <a:solidFill>
                  <a:srgbClr val="00599F"/>
                </a:solidFill>
                <a:effectLst/>
                <a:uLnTx/>
                <a:uFillTx/>
                <a:latin typeface="open_sanssemibold"/>
                <a:ea typeface="Times New Roman" panose="02020603050405020304" pitchFamily="18" charset="0"/>
                <a:cs typeface="Times New Roman" panose="02020603050405020304" pitchFamily="18" charset="0"/>
              </a:rPr>
              <a:t> (</a:t>
            </a:r>
            <a:r>
              <a:rPr kumimoji="0" lang="en-US" sz="2000" b="0" i="0" u="none" strike="noStrike" kern="1200" cap="none" spc="0" normalizeH="0" baseline="0" noProof="0" dirty="0">
                <a:ln>
                  <a:noFill/>
                </a:ln>
                <a:solidFill>
                  <a:schemeClr val="bg1"/>
                </a:solidFill>
                <a:effectLst/>
                <a:uLnTx/>
                <a:uFillTx/>
                <a:latin typeface="Arial" panose="020B0604020202020204" pitchFamily="34" charset="0"/>
                <a:ea typeface="Times New Roman" panose="02020603050405020304" pitchFamily="18" charset="0"/>
                <a:cs typeface="Arial" panose="020B0604020202020204" pitchFamily="34" charset="0"/>
              </a:rPr>
              <a:t>Lambeth, 2021).</a:t>
            </a:r>
          </a:p>
          <a:p>
            <a:pPr marL="285750" indent="-28575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55% of the population is made up of white people</a:t>
            </a:r>
            <a:r>
              <a:rPr lang="en-GB" sz="1800" b="1" u="sng" dirty="0">
                <a:solidFill>
                  <a:schemeClr val="bg1"/>
                </a:solidFill>
                <a:effectLst/>
                <a:latin typeface="open_sanssemibold"/>
                <a:ea typeface="Times New Roman" panose="02020603050405020304" pitchFamily="18" charset="0"/>
                <a:cs typeface="Times New Roman" panose="02020603050405020304" pitchFamily="18" charset="0"/>
              </a:rPr>
              <a:t> </a:t>
            </a:r>
            <a:r>
              <a:rPr lang="en-US" sz="1800" b="0" u="none" strike="noStrike" dirty="0">
                <a:solidFill>
                  <a:schemeClr val="bg1"/>
                </a:solidFill>
                <a:effectLst/>
                <a:latin typeface="open_sanssemibold"/>
                <a:ea typeface="Times New Roman" panose="02020603050405020304" pitchFamily="18" charset="0"/>
                <a:cs typeface="Times New Roman" panose="02020603050405020304" pitchFamily="18" charset="0"/>
              </a:rPr>
              <a:t>(Gov.UK, 2022).</a:t>
            </a:r>
            <a:endParaRPr lang="en-GB"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DC3665B-F2F7-FE77-BB10-974C36D56D10}"/>
              </a:ext>
            </a:extLst>
          </p:cNvPr>
          <p:cNvSpPr/>
          <p:nvPr/>
        </p:nvSpPr>
        <p:spPr>
          <a:xfrm>
            <a:off x="6670500" y="788321"/>
            <a:ext cx="5358016" cy="2640678"/>
          </a:xfrm>
          <a:prstGeom prst="rect">
            <a:avLst/>
          </a:prstGeom>
          <a:solidFill>
            <a:schemeClr val="accent5">
              <a:lumMod val="60000"/>
              <a:lumOff val="4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graphicFrame>
        <p:nvGraphicFramePr>
          <p:cNvPr id="11" name="Table 11">
            <a:extLst>
              <a:ext uri="{FF2B5EF4-FFF2-40B4-BE49-F238E27FC236}">
                <a16:creationId xmlns:a16="http://schemas.microsoft.com/office/drawing/2014/main" id="{54D03394-8531-280F-5B49-966FD1324C77}"/>
              </a:ext>
            </a:extLst>
          </p:cNvPr>
          <p:cNvGraphicFramePr>
            <a:graphicFrameLocks noGrp="1"/>
          </p:cNvGraphicFramePr>
          <p:nvPr>
            <p:extLst>
              <p:ext uri="{D42A27DB-BD31-4B8C-83A1-F6EECF244321}">
                <p14:modId xmlns:p14="http://schemas.microsoft.com/office/powerpoint/2010/main" val="1271402503"/>
              </p:ext>
            </p:extLst>
          </p:nvPr>
        </p:nvGraphicFramePr>
        <p:xfrm>
          <a:off x="6504248" y="719666"/>
          <a:ext cx="5599082" cy="3200400"/>
        </p:xfrm>
        <a:graphic>
          <a:graphicData uri="http://schemas.openxmlformats.org/drawingml/2006/table">
            <a:tbl>
              <a:tblPr firstRow="1" bandRow="1">
                <a:tableStyleId>{93296810-A885-4BE3-A3E7-6D5BEEA58F35}</a:tableStyleId>
              </a:tblPr>
              <a:tblGrid>
                <a:gridCol w="1700414">
                  <a:extLst>
                    <a:ext uri="{9D8B030D-6E8A-4147-A177-3AD203B41FA5}">
                      <a16:colId xmlns:a16="http://schemas.microsoft.com/office/drawing/2014/main" val="2039597389"/>
                    </a:ext>
                  </a:extLst>
                </a:gridCol>
                <a:gridCol w="1088967">
                  <a:extLst>
                    <a:ext uri="{9D8B030D-6E8A-4147-A177-3AD203B41FA5}">
                      <a16:colId xmlns:a16="http://schemas.microsoft.com/office/drawing/2014/main" val="2745352959"/>
                    </a:ext>
                  </a:extLst>
                </a:gridCol>
                <a:gridCol w="1521229">
                  <a:extLst>
                    <a:ext uri="{9D8B030D-6E8A-4147-A177-3AD203B41FA5}">
                      <a16:colId xmlns:a16="http://schemas.microsoft.com/office/drawing/2014/main" val="1619016126"/>
                    </a:ext>
                  </a:extLst>
                </a:gridCol>
                <a:gridCol w="1288472">
                  <a:extLst>
                    <a:ext uri="{9D8B030D-6E8A-4147-A177-3AD203B41FA5}">
                      <a16:colId xmlns:a16="http://schemas.microsoft.com/office/drawing/2014/main" val="3740930136"/>
                    </a:ext>
                  </a:extLst>
                </a:gridCol>
              </a:tblGrid>
              <a:tr h="370840">
                <a:tc>
                  <a:txBody>
                    <a:bodyPr/>
                    <a:lstStyle/>
                    <a:p>
                      <a:r>
                        <a:rPr lang="en-US" dirty="0"/>
                        <a:t>English (49,2%)</a:t>
                      </a:r>
                      <a:endParaRPr lang="en-GB" dirty="0"/>
                    </a:p>
                  </a:txBody>
                  <a:tcPr/>
                </a:tc>
                <a:tc>
                  <a:txBody>
                    <a:bodyPr/>
                    <a:lstStyle/>
                    <a:p>
                      <a:r>
                        <a:rPr lang="en-US" dirty="0"/>
                        <a:t>11, 651 speakers</a:t>
                      </a:r>
                      <a:endParaRPr lang="en-GB" dirty="0"/>
                    </a:p>
                  </a:txBody>
                  <a:tcPr/>
                </a:tc>
                <a:tc>
                  <a:txBody>
                    <a:bodyPr/>
                    <a:lstStyle/>
                    <a:p>
                      <a:r>
                        <a:rPr lang="en-US" dirty="0"/>
                        <a:t>Spanish (5,9%)</a:t>
                      </a:r>
                      <a:endParaRPr lang="en-GB" dirty="0"/>
                    </a:p>
                  </a:txBody>
                  <a:tcPr/>
                </a:tc>
                <a:tc>
                  <a:txBody>
                    <a:bodyPr/>
                    <a:lstStyle/>
                    <a:p>
                      <a:r>
                        <a:rPr lang="en-US" dirty="0"/>
                        <a:t>1, 404 speakers</a:t>
                      </a:r>
                      <a:endParaRPr lang="en-GB" dirty="0"/>
                    </a:p>
                  </a:txBody>
                  <a:tcPr/>
                </a:tc>
                <a:extLst>
                  <a:ext uri="{0D108BD9-81ED-4DB2-BD59-A6C34878D82A}">
                    <a16:rowId xmlns:a16="http://schemas.microsoft.com/office/drawing/2014/main" val="3286846788"/>
                  </a:ext>
                </a:extLst>
              </a:tr>
              <a:tr h="370840">
                <a:tc>
                  <a:txBody>
                    <a:bodyPr/>
                    <a:lstStyle/>
                    <a:p>
                      <a:r>
                        <a:rPr lang="en-US" dirty="0"/>
                        <a:t>Portuguese (6.8%)</a:t>
                      </a:r>
                      <a:endParaRPr lang="en-GB" dirty="0"/>
                    </a:p>
                  </a:txBody>
                  <a:tcPr/>
                </a:tc>
                <a:tc>
                  <a:txBody>
                    <a:bodyPr/>
                    <a:lstStyle/>
                    <a:p>
                      <a:r>
                        <a:rPr lang="en-US" dirty="0"/>
                        <a:t>1,607 speakers</a:t>
                      </a:r>
                      <a:endParaRPr lang="en-GB" dirty="0"/>
                    </a:p>
                  </a:txBody>
                  <a:tcPr/>
                </a:tc>
                <a:tc>
                  <a:txBody>
                    <a:bodyPr/>
                    <a:lstStyle/>
                    <a:p>
                      <a:r>
                        <a:rPr lang="en-US" dirty="0"/>
                        <a:t>Yoruba (3.1%)</a:t>
                      </a:r>
                      <a:endParaRPr lang="en-GB" dirty="0"/>
                    </a:p>
                  </a:txBody>
                  <a:tcPr/>
                </a:tc>
                <a:tc>
                  <a:txBody>
                    <a:bodyPr/>
                    <a:lstStyle/>
                    <a:p>
                      <a:r>
                        <a:rPr lang="en-US" dirty="0"/>
                        <a:t>606 speakers</a:t>
                      </a:r>
                      <a:endParaRPr lang="en-GB" dirty="0"/>
                    </a:p>
                  </a:txBody>
                  <a:tcPr/>
                </a:tc>
                <a:extLst>
                  <a:ext uri="{0D108BD9-81ED-4DB2-BD59-A6C34878D82A}">
                    <a16:rowId xmlns:a16="http://schemas.microsoft.com/office/drawing/2014/main" val="2938129141"/>
                  </a:ext>
                </a:extLst>
              </a:tr>
              <a:tr h="370840">
                <a:tc>
                  <a:txBody>
                    <a:bodyPr/>
                    <a:lstStyle/>
                    <a:p>
                      <a:r>
                        <a:rPr lang="en-US" dirty="0"/>
                        <a:t>French (3.7%)</a:t>
                      </a:r>
                      <a:endParaRPr lang="en-GB" dirty="0"/>
                    </a:p>
                  </a:txBody>
                  <a:tcPr/>
                </a:tc>
                <a:tc>
                  <a:txBody>
                    <a:bodyPr/>
                    <a:lstStyle/>
                    <a:p>
                      <a:r>
                        <a:rPr lang="en-US" dirty="0"/>
                        <a:t>877 speakers</a:t>
                      </a:r>
                      <a:endParaRPr lang="en-GB" dirty="0"/>
                    </a:p>
                  </a:txBody>
                  <a:tcPr/>
                </a:tc>
                <a:tc>
                  <a:txBody>
                    <a:bodyPr/>
                    <a:lstStyle/>
                    <a:p>
                      <a:r>
                        <a:rPr lang="en-US" dirty="0"/>
                        <a:t>Akan</a:t>
                      </a:r>
                    </a:p>
                    <a:p>
                      <a:r>
                        <a:rPr lang="en-US" dirty="0"/>
                        <a:t> (2.5%)</a:t>
                      </a:r>
                      <a:endParaRPr lang="en-GB" dirty="0"/>
                    </a:p>
                  </a:txBody>
                  <a:tcPr/>
                </a:tc>
                <a:tc>
                  <a:txBody>
                    <a:bodyPr/>
                    <a:lstStyle/>
                    <a:p>
                      <a:r>
                        <a:rPr lang="en-US" dirty="0"/>
                        <a:t>587 speakers</a:t>
                      </a:r>
                      <a:endParaRPr lang="en-GB" dirty="0"/>
                    </a:p>
                  </a:txBody>
                  <a:tcPr/>
                </a:tc>
                <a:extLst>
                  <a:ext uri="{0D108BD9-81ED-4DB2-BD59-A6C34878D82A}">
                    <a16:rowId xmlns:a16="http://schemas.microsoft.com/office/drawing/2014/main" val="872676132"/>
                  </a:ext>
                </a:extLst>
              </a:tr>
              <a:tr h="370840">
                <a:tc>
                  <a:txBody>
                    <a:bodyPr/>
                    <a:lstStyle/>
                    <a:p>
                      <a:r>
                        <a:rPr lang="en-US" dirty="0"/>
                        <a:t>Somali (4.5%)</a:t>
                      </a:r>
                      <a:endParaRPr lang="en-GB" dirty="0"/>
                    </a:p>
                  </a:txBody>
                  <a:tcPr/>
                </a:tc>
                <a:tc>
                  <a:txBody>
                    <a:bodyPr/>
                    <a:lstStyle/>
                    <a:p>
                      <a:r>
                        <a:rPr lang="en-US" dirty="0"/>
                        <a:t>1,062</a:t>
                      </a:r>
                      <a:endParaRPr lang="en-GB" dirty="0"/>
                    </a:p>
                  </a:txBody>
                  <a:tcPr/>
                </a:tc>
                <a:tc>
                  <a:txBody>
                    <a:bodyPr/>
                    <a:lstStyle/>
                    <a:p>
                      <a:r>
                        <a:rPr lang="en-US" dirty="0"/>
                        <a:t>Arabic (3.1%)</a:t>
                      </a:r>
                      <a:endParaRPr lang="en-GB" dirty="0"/>
                    </a:p>
                  </a:txBody>
                  <a:tcPr/>
                </a:tc>
                <a:tc>
                  <a:txBody>
                    <a:bodyPr/>
                    <a:lstStyle/>
                    <a:p>
                      <a:r>
                        <a:rPr lang="en-US" dirty="0"/>
                        <a:t>730 speakers</a:t>
                      </a:r>
                      <a:endParaRPr lang="en-GB" dirty="0"/>
                    </a:p>
                  </a:txBody>
                  <a:tcPr/>
                </a:tc>
                <a:extLst>
                  <a:ext uri="{0D108BD9-81ED-4DB2-BD59-A6C34878D82A}">
                    <a16:rowId xmlns:a16="http://schemas.microsoft.com/office/drawing/2014/main" val="2019574258"/>
                  </a:ext>
                </a:extLst>
              </a:tr>
              <a:tr h="370840">
                <a:tc>
                  <a:txBody>
                    <a:bodyPr/>
                    <a:lstStyle/>
                    <a:p>
                      <a:r>
                        <a:rPr lang="en-US" dirty="0"/>
                        <a:t>Polish </a:t>
                      </a:r>
                    </a:p>
                    <a:p>
                      <a:r>
                        <a:rPr lang="en-US" dirty="0"/>
                        <a:t>(3.9%)</a:t>
                      </a:r>
                      <a:endParaRPr lang="en-GB" dirty="0"/>
                    </a:p>
                  </a:txBody>
                  <a:tcPr/>
                </a:tc>
                <a:tc>
                  <a:txBody>
                    <a:bodyPr/>
                    <a:lstStyle/>
                    <a:p>
                      <a:r>
                        <a:rPr lang="en-US" dirty="0"/>
                        <a:t>911 speakers</a:t>
                      </a:r>
                      <a:endParaRPr lang="en-GB" dirty="0"/>
                    </a:p>
                  </a:txBody>
                  <a:tcPr/>
                </a:tc>
                <a:tc>
                  <a:txBody>
                    <a:bodyPr/>
                    <a:lstStyle/>
                    <a:p>
                      <a:r>
                        <a:rPr lang="en-US" dirty="0"/>
                        <a:t>Urdu </a:t>
                      </a:r>
                    </a:p>
                    <a:p>
                      <a:r>
                        <a:rPr lang="en-US" dirty="0"/>
                        <a:t>(1.6%)</a:t>
                      </a:r>
                      <a:endParaRPr lang="en-GB" dirty="0"/>
                    </a:p>
                  </a:txBody>
                  <a:tcPr/>
                </a:tc>
                <a:tc>
                  <a:txBody>
                    <a:bodyPr/>
                    <a:lstStyle/>
                    <a:p>
                      <a:r>
                        <a:rPr lang="en-US" dirty="0"/>
                        <a:t>383 speakers</a:t>
                      </a:r>
                      <a:endParaRPr lang="en-GB" dirty="0"/>
                    </a:p>
                  </a:txBody>
                  <a:tcPr/>
                </a:tc>
                <a:extLst>
                  <a:ext uri="{0D108BD9-81ED-4DB2-BD59-A6C34878D82A}">
                    <a16:rowId xmlns:a16="http://schemas.microsoft.com/office/drawing/2014/main" val="4230320746"/>
                  </a:ext>
                </a:extLst>
              </a:tr>
            </a:tbl>
          </a:graphicData>
        </a:graphic>
      </p:graphicFrame>
      <p:sp>
        <p:nvSpPr>
          <p:cNvPr id="12" name="Rectangle 11">
            <a:extLst>
              <a:ext uri="{FF2B5EF4-FFF2-40B4-BE49-F238E27FC236}">
                <a16:creationId xmlns:a16="http://schemas.microsoft.com/office/drawing/2014/main" id="{F71BEA9A-1594-C5DB-C49F-713A12BFFD97}"/>
              </a:ext>
            </a:extLst>
          </p:cNvPr>
          <p:cNvSpPr/>
          <p:nvPr/>
        </p:nvSpPr>
        <p:spPr>
          <a:xfrm>
            <a:off x="6670500" y="330356"/>
            <a:ext cx="5067071" cy="389310"/>
          </a:xfrm>
          <a:prstGeom prst="rect">
            <a:avLst/>
          </a:prstGeom>
          <a:solidFill>
            <a:schemeClr val="bg1">
              <a:lumMod val="9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Different Languages are spoken in Lambeth</a:t>
            </a:r>
            <a:endParaRPr lang="en-GB"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43CFABBF-6435-C7D3-DDC0-A414391D0C7B}"/>
              </a:ext>
            </a:extLst>
          </p:cNvPr>
          <p:cNvSpPr/>
          <p:nvPr/>
        </p:nvSpPr>
        <p:spPr>
          <a:xfrm>
            <a:off x="6504249" y="4098175"/>
            <a:ext cx="5599081" cy="2759825"/>
          </a:xfrm>
          <a:prstGeom prst="rect">
            <a:avLst/>
          </a:prstGeom>
        </p:spPr>
        <p:style>
          <a:lnRef idx="0">
            <a:schemeClr val="accent4"/>
          </a:lnRef>
          <a:fillRef idx="1001">
            <a:schemeClr val="lt1"/>
          </a:fillRef>
          <a:effectRef idx="3">
            <a:schemeClr val="accent4"/>
          </a:effectRef>
          <a:fontRef idx="minor">
            <a:schemeClr val="lt1"/>
          </a:fontRef>
        </p:style>
        <p:txBody>
          <a:bodyPr rtlCol="0" anchor="ctr"/>
          <a:lstStyle/>
          <a:p>
            <a:r>
              <a:rPr lang="en-US" dirty="0">
                <a:solidFill>
                  <a:schemeClr val="accent6"/>
                </a:solidFill>
                <a:latin typeface="Arial" panose="020B0604020202020204" pitchFamily="34" charset="0"/>
                <a:cs typeface="Arial" panose="020B0604020202020204" pitchFamily="34" charset="0"/>
              </a:rPr>
              <a:t>* The unemployment rate is 6.2</a:t>
            </a:r>
          </a:p>
          <a:p>
            <a:r>
              <a:rPr lang="en-US" dirty="0">
                <a:solidFill>
                  <a:schemeClr val="accent6"/>
                </a:solidFill>
                <a:latin typeface="Arial" panose="020B0604020202020204" pitchFamily="34" charset="0"/>
                <a:cs typeface="Arial" panose="020B0604020202020204" pitchFamily="34" charset="0"/>
              </a:rPr>
              <a:t>* An aging workforce is 46.9 years, with 20% under 35</a:t>
            </a:r>
          </a:p>
          <a:p>
            <a:r>
              <a:rPr lang="en-US" dirty="0">
                <a:solidFill>
                  <a:schemeClr val="accent6"/>
                </a:solidFill>
                <a:latin typeface="Arial" panose="020B0604020202020204" pitchFamily="34" charset="0"/>
                <a:cs typeface="Arial" panose="020B0604020202020204" pitchFamily="34" charset="0"/>
              </a:rPr>
              <a:t>* Lambeth has six major religions practiced- Christianity, Buddhism, Hinduism, Judaism, Islam, Sikhism, and other faith</a:t>
            </a:r>
            <a:r>
              <a:rPr kumimoji="0" lang="en-US" sz="1800" b="0" i="0" u="none" strike="noStrike" kern="1200" cap="none" spc="0" normalizeH="0" baseline="0" noProof="0" dirty="0">
                <a:ln>
                  <a:noFill/>
                </a:ln>
                <a:solidFill>
                  <a:schemeClr val="accent6"/>
                </a:solidFill>
                <a:effectLst/>
                <a:uLnTx/>
                <a:uFillTx/>
                <a:latin typeface="open_sanssemibold"/>
                <a:ea typeface="Times New Roman" panose="02020603050405020304" pitchFamily="18" charset="0"/>
                <a:cs typeface="Times New Roman" panose="02020603050405020304" pitchFamily="18" charset="0"/>
              </a:rPr>
              <a:t> (Gov.UK, 2022).</a:t>
            </a:r>
            <a:endParaRPr lang="en-GB" dirty="0">
              <a:solidFill>
                <a:schemeClr val="accent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9170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004E08D-2216-2E38-A139-0844F79A8F56}"/>
              </a:ext>
            </a:extLst>
          </p:cNvPr>
          <p:cNvSpPr/>
          <p:nvPr/>
        </p:nvSpPr>
        <p:spPr>
          <a:xfrm>
            <a:off x="27342" y="19635"/>
            <a:ext cx="7489185" cy="1242132"/>
          </a:xfrm>
          <a:prstGeom prst="rect">
            <a:avLst/>
          </a:prstGeom>
          <a:solidFill>
            <a:schemeClr val="accent1"/>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kumimoji="0" lang="en-US" sz="2000" i="0" u="none" strike="noStrike" kern="1200" cap="all" spc="0" normalizeH="0" baseline="0" noProof="0" dirty="0">
                <a:ln>
                  <a:noFill/>
                </a:ln>
                <a:solidFill>
                  <a:srgbClr val="1F2C8F"/>
                </a:solidFill>
                <a:effectLst/>
                <a:uLnTx/>
                <a:uFillTx/>
                <a:latin typeface="Arial" panose="020B0604020202020204" pitchFamily="34" charset="0"/>
                <a:ea typeface="+mj-ea"/>
                <a:cs typeface="Arial" panose="020B0604020202020204" pitchFamily="34" charset="0"/>
              </a:rPr>
              <a:t>Health, Education, Well-being initiatives, and innovative digital technologies</a:t>
            </a:r>
            <a:endParaRPr lang="en-GB" sz="32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2CCC1FA8-60DA-319A-15BC-D438330B5E64}"/>
              </a:ext>
            </a:extLst>
          </p:cNvPr>
          <p:cNvSpPr/>
          <p:nvPr/>
        </p:nvSpPr>
        <p:spPr>
          <a:xfrm>
            <a:off x="9885680" y="3383280"/>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8518EDC7-6BA2-7035-37D0-F4AE0388663C}"/>
              </a:ext>
            </a:extLst>
          </p:cNvPr>
          <p:cNvPicPr>
            <a:picLocks noChangeAspect="1"/>
          </p:cNvPicPr>
          <p:nvPr/>
        </p:nvPicPr>
        <p:blipFill>
          <a:blip r:embed="rId2"/>
          <a:stretch>
            <a:fillRect/>
          </a:stretch>
        </p:blipFill>
        <p:spPr>
          <a:xfrm>
            <a:off x="27342" y="2031887"/>
            <a:ext cx="1442647" cy="971348"/>
          </a:xfrm>
          <a:prstGeom prst="rect">
            <a:avLst/>
          </a:prstGeom>
        </p:spPr>
      </p:pic>
      <p:pic>
        <p:nvPicPr>
          <p:cNvPr id="15" name="Picture 14">
            <a:extLst>
              <a:ext uri="{FF2B5EF4-FFF2-40B4-BE49-F238E27FC236}">
                <a16:creationId xmlns:a16="http://schemas.microsoft.com/office/drawing/2014/main" id="{E12CD6AE-5775-B50B-CD33-6C6F90B9EA55}"/>
              </a:ext>
            </a:extLst>
          </p:cNvPr>
          <p:cNvPicPr>
            <a:picLocks noChangeAspect="1"/>
          </p:cNvPicPr>
          <p:nvPr/>
        </p:nvPicPr>
        <p:blipFill>
          <a:blip r:embed="rId3"/>
          <a:stretch>
            <a:fillRect/>
          </a:stretch>
        </p:blipFill>
        <p:spPr>
          <a:xfrm>
            <a:off x="1469989" y="1948310"/>
            <a:ext cx="1300518" cy="1054925"/>
          </a:xfrm>
          <a:prstGeom prst="rect">
            <a:avLst/>
          </a:prstGeom>
        </p:spPr>
      </p:pic>
      <p:sp>
        <p:nvSpPr>
          <p:cNvPr id="25" name="Rectangle 24">
            <a:extLst>
              <a:ext uri="{FF2B5EF4-FFF2-40B4-BE49-F238E27FC236}">
                <a16:creationId xmlns:a16="http://schemas.microsoft.com/office/drawing/2014/main" id="{C87570FE-4B43-A4A4-315E-A98FB089F5BA}"/>
              </a:ext>
            </a:extLst>
          </p:cNvPr>
          <p:cNvSpPr/>
          <p:nvPr/>
        </p:nvSpPr>
        <p:spPr>
          <a:xfrm>
            <a:off x="7516528" y="2190405"/>
            <a:ext cx="4587336" cy="4675353"/>
          </a:xfrm>
          <a:prstGeom prst="rect">
            <a:avLst/>
          </a:prstGeom>
          <a:solidFill>
            <a:schemeClr val="accent1"/>
          </a:solidFill>
        </p:spPr>
        <p:style>
          <a:lnRef idx="0">
            <a:schemeClr val="accent6"/>
          </a:lnRef>
          <a:fillRef idx="3">
            <a:schemeClr val="accent6"/>
          </a:fillRef>
          <a:effectRef idx="3">
            <a:schemeClr val="accent6"/>
          </a:effectRef>
          <a:fontRef idx="minor">
            <a:schemeClr val="lt1"/>
          </a:fontRef>
        </p:style>
        <p:txBody>
          <a:bodyPr rtlCol="0" anchor="ctr"/>
          <a:lstStyle/>
          <a:p>
            <a:r>
              <a:rPr lang="en-US" dirty="0">
                <a:solidFill>
                  <a:schemeClr val="accent1">
                    <a:lumMod val="50000"/>
                  </a:schemeClr>
                </a:solidFill>
                <a:latin typeface="Arial" panose="020B0604020202020204" pitchFamily="34" charset="0"/>
                <a:cs typeface="Arial" panose="020B0604020202020204" pitchFamily="34" charset="0"/>
              </a:rPr>
              <a:t>*</a:t>
            </a:r>
            <a:r>
              <a:rPr lang="en-US" dirty="0">
                <a:solidFill>
                  <a:schemeClr val="accent6">
                    <a:lumMod val="50000"/>
                  </a:schemeClr>
                </a:solidFill>
                <a:latin typeface="Arial" panose="020B0604020202020204" pitchFamily="34" charset="0"/>
                <a:cs typeface="Arial" panose="020B0604020202020204" pitchFamily="34" charset="0"/>
              </a:rPr>
              <a:t>The development of technology has enormous potential for improving access to healthcare resources, services, and information.</a:t>
            </a:r>
          </a:p>
          <a:p>
            <a:endParaRPr lang="en-US" dirty="0">
              <a:solidFill>
                <a:schemeClr val="accent6">
                  <a:lumMod val="50000"/>
                </a:schemeClr>
              </a:solidFill>
              <a:latin typeface="Arial" panose="020B0604020202020204" pitchFamily="34" charset="0"/>
              <a:cs typeface="Arial" panose="020B0604020202020204" pitchFamily="34" charset="0"/>
            </a:endParaRPr>
          </a:p>
          <a:p>
            <a:r>
              <a:rPr lang="en-US" dirty="0">
                <a:solidFill>
                  <a:schemeClr val="accent6">
                    <a:lumMod val="50000"/>
                  </a:schemeClr>
                </a:solidFill>
                <a:latin typeface="Arial" panose="020B0604020202020204" pitchFamily="34" charset="0"/>
                <a:cs typeface="Arial" panose="020B0604020202020204" pitchFamily="34" charset="0"/>
              </a:rPr>
              <a:t>*According to OECD Health Policy Studies 2010,11,) technology has improved health quality, and lower clinical and administrative expenses.</a:t>
            </a:r>
          </a:p>
          <a:p>
            <a:endParaRPr lang="en-US" dirty="0">
              <a:solidFill>
                <a:schemeClr val="accent6">
                  <a:lumMod val="50000"/>
                </a:schemeClr>
              </a:solidFill>
              <a:latin typeface="Arial" panose="020B0604020202020204" pitchFamily="34" charset="0"/>
              <a:cs typeface="Arial" panose="020B0604020202020204" pitchFamily="34" charset="0"/>
            </a:endParaRPr>
          </a:p>
          <a:p>
            <a:r>
              <a:rPr lang="en-US" dirty="0">
                <a:solidFill>
                  <a:schemeClr val="accent6">
                    <a:lumMod val="50000"/>
                  </a:schemeClr>
                </a:solidFill>
                <a:latin typeface="Arial" panose="020B0604020202020204" pitchFamily="34" charset="0"/>
                <a:cs typeface="Arial" panose="020B0604020202020204" pitchFamily="34" charset="0"/>
              </a:rPr>
              <a:t> *The shorter time between diagnosis and treatment, and innovative forms of care are among the findings</a:t>
            </a:r>
            <a:r>
              <a:rPr lang="en-GB" sz="1800" b="1" u="sng"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(Ortega-</a:t>
            </a:r>
            <a:r>
              <a:rPr lang="en-US" sz="1800" b="0" u="none" strike="noStrike" dirty="0" err="1">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Navas</a:t>
            </a:r>
            <a:r>
              <a:rPr lang="en-US" sz="1800" b="0" u="none" strike="noStrike" dirty="0">
                <a:solidFill>
                  <a:schemeClr val="accent6">
                    <a:lumMod val="50000"/>
                  </a:schemeClr>
                </a:solidFill>
                <a:effectLst/>
                <a:latin typeface="Arial" panose="020B0604020202020204" pitchFamily="34" charset="0"/>
                <a:ea typeface="Times New Roman" panose="02020603050405020304" pitchFamily="18" charset="0"/>
                <a:cs typeface="Arial" panose="020B0604020202020204" pitchFamily="34" charset="0"/>
              </a:rPr>
              <a:t>, 2017).</a:t>
            </a:r>
            <a:endParaRPr lang="en-GB" dirty="0">
              <a:solidFill>
                <a:schemeClr val="accent6">
                  <a:lumMod val="50000"/>
                </a:schemeClr>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4AE426DC-FF50-C531-E4A0-3270ED16734A}"/>
              </a:ext>
            </a:extLst>
          </p:cNvPr>
          <p:cNvSpPr/>
          <p:nvPr/>
        </p:nvSpPr>
        <p:spPr>
          <a:xfrm>
            <a:off x="257049" y="1054235"/>
            <a:ext cx="7071676" cy="914400"/>
          </a:xfrm>
          <a:prstGeom prst="rect">
            <a:avLst/>
          </a:prstGeom>
        </p:spPr>
        <p:style>
          <a:lnRef idx="0">
            <a:schemeClr val="accent4"/>
          </a:lnRef>
          <a:fillRef idx="1001">
            <a:schemeClr val="lt1"/>
          </a:fillRef>
          <a:effectRef idx="3">
            <a:schemeClr val="accent4"/>
          </a:effectRef>
          <a:fontRef idx="minor">
            <a:schemeClr val="lt1"/>
          </a:fontRef>
        </p:style>
        <p:txBody>
          <a:bodyPr rtlCol="0" anchor="ctr"/>
          <a:lstStyle/>
          <a:p>
            <a:pPr algn="ctr"/>
            <a:endParaRPr lang="en-GB"/>
          </a:p>
        </p:txBody>
      </p:sp>
      <p:pic>
        <p:nvPicPr>
          <p:cNvPr id="28" name="Picture 27">
            <a:extLst>
              <a:ext uri="{FF2B5EF4-FFF2-40B4-BE49-F238E27FC236}">
                <a16:creationId xmlns:a16="http://schemas.microsoft.com/office/drawing/2014/main" id="{BFC21760-9C5B-A612-C672-0785FADD6F0B}"/>
              </a:ext>
            </a:extLst>
          </p:cNvPr>
          <p:cNvPicPr>
            <a:picLocks noChangeAspect="1"/>
          </p:cNvPicPr>
          <p:nvPr/>
        </p:nvPicPr>
        <p:blipFill>
          <a:blip r:embed="rId4"/>
          <a:stretch>
            <a:fillRect/>
          </a:stretch>
        </p:blipFill>
        <p:spPr>
          <a:xfrm>
            <a:off x="168911" y="1125449"/>
            <a:ext cx="7071677" cy="835224"/>
          </a:xfrm>
          <a:prstGeom prst="rect">
            <a:avLst/>
          </a:prstGeom>
        </p:spPr>
      </p:pic>
      <p:sp>
        <p:nvSpPr>
          <p:cNvPr id="3" name="Rectangle 2">
            <a:extLst>
              <a:ext uri="{FF2B5EF4-FFF2-40B4-BE49-F238E27FC236}">
                <a16:creationId xmlns:a16="http://schemas.microsoft.com/office/drawing/2014/main" id="{98B69E12-BC15-FE39-4F75-A66C7C50600F}"/>
              </a:ext>
            </a:extLst>
          </p:cNvPr>
          <p:cNvSpPr/>
          <p:nvPr/>
        </p:nvSpPr>
        <p:spPr>
          <a:xfrm>
            <a:off x="7558432" y="0"/>
            <a:ext cx="4545431" cy="2190405"/>
          </a:xfrm>
          <a:prstGeom prst="rect">
            <a:avLst/>
          </a:prstGeom>
          <a:solidFill>
            <a:schemeClr val="tx2">
              <a:lumMod val="20000"/>
              <a:lumOff val="8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285750" indent="-285750">
              <a:lnSpc>
                <a:spcPct val="150000"/>
              </a:lnSpc>
              <a:buFont typeface="Arial" panose="020B0604020202020204" pitchFamily="34" charset="0"/>
              <a:buChar char="•"/>
            </a:pPr>
            <a:r>
              <a:rPr lang="en-US" dirty="0">
                <a:solidFill>
                  <a:schemeClr val="accent6">
                    <a:lumMod val="50000"/>
                  </a:schemeClr>
                </a:solidFill>
                <a:latin typeface="Arial" panose="020B0604020202020204" pitchFamily="34" charset="0"/>
                <a:cs typeface="Arial" panose="020B0604020202020204" pitchFamily="34" charset="0"/>
              </a:rPr>
              <a:t>Instagram, Snapchat, Facebook, Google, and the social messaging apps, Messenger WhatsApp, and Viber are among the most recent trends in short video and live to stream.</a:t>
            </a:r>
            <a:endParaRPr lang="en-GB" dirty="0">
              <a:solidFill>
                <a:schemeClr val="accent6">
                  <a:lumMod val="50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EB63B3D-7ED3-8F5E-990E-DCB3F601C7B5}"/>
              </a:ext>
            </a:extLst>
          </p:cNvPr>
          <p:cNvPicPr>
            <a:picLocks noChangeAspect="1"/>
          </p:cNvPicPr>
          <p:nvPr/>
        </p:nvPicPr>
        <p:blipFill rotWithShape="1">
          <a:blip r:embed="rId5"/>
          <a:srcRect l="25112" t="16782" r="18670" b="14535"/>
          <a:stretch/>
        </p:blipFill>
        <p:spPr>
          <a:xfrm>
            <a:off x="2794081" y="1964584"/>
            <a:ext cx="1264919" cy="934109"/>
          </a:xfrm>
          <a:prstGeom prst="rect">
            <a:avLst/>
          </a:prstGeom>
          <a:noFill/>
        </p:spPr>
      </p:pic>
      <p:pic>
        <p:nvPicPr>
          <p:cNvPr id="5" name="Picture 4">
            <a:extLst>
              <a:ext uri="{FF2B5EF4-FFF2-40B4-BE49-F238E27FC236}">
                <a16:creationId xmlns:a16="http://schemas.microsoft.com/office/drawing/2014/main" id="{6B2788F7-9E19-FC4B-A55E-A65337AFD397}"/>
              </a:ext>
            </a:extLst>
          </p:cNvPr>
          <p:cNvPicPr>
            <a:picLocks noChangeAspect="1"/>
          </p:cNvPicPr>
          <p:nvPr/>
        </p:nvPicPr>
        <p:blipFill>
          <a:blip r:embed="rId6"/>
          <a:stretch>
            <a:fillRect/>
          </a:stretch>
        </p:blipFill>
        <p:spPr>
          <a:xfrm>
            <a:off x="4110451" y="1960673"/>
            <a:ext cx="1082040" cy="964041"/>
          </a:xfrm>
          <a:prstGeom prst="rect">
            <a:avLst/>
          </a:prstGeom>
        </p:spPr>
      </p:pic>
      <p:pic>
        <p:nvPicPr>
          <p:cNvPr id="6" name="Picture 5">
            <a:extLst>
              <a:ext uri="{FF2B5EF4-FFF2-40B4-BE49-F238E27FC236}">
                <a16:creationId xmlns:a16="http://schemas.microsoft.com/office/drawing/2014/main" id="{9C793FD2-2A5D-8B56-6388-CE8CD9655DDC}"/>
              </a:ext>
            </a:extLst>
          </p:cNvPr>
          <p:cNvPicPr>
            <a:picLocks noChangeAspect="1"/>
          </p:cNvPicPr>
          <p:nvPr/>
        </p:nvPicPr>
        <p:blipFill rotWithShape="1">
          <a:blip r:embed="rId7"/>
          <a:srcRect t="16124" r="4975" b="13925"/>
          <a:stretch/>
        </p:blipFill>
        <p:spPr>
          <a:xfrm>
            <a:off x="6230655" y="1990098"/>
            <a:ext cx="1264920" cy="971348"/>
          </a:xfrm>
          <a:prstGeom prst="rect">
            <a:avLst/>
          </a:prstGeom>
        </p:spPr>
      </p:pic>
      <p:pic>
        <p:nvPicPr>
          <p:cNvPr id="7" name="Picture 6">
            <a:extLst>
              <a:ext uri="{FF2B5EF4-FFF2-40B4-BE49-F238E27FC236}">
                <a16:creationId xmlns:a16="http://schemas.microsoft.com/office/drawing/2014/main" id="{0E528ADB-84AB-5729-A402-CD874560D3C2}"/>
              </a:ext>
            </a:extLst>
          </p:cNvPr>
          <p:cNvPicPr>
            <a:picLocks noChangeAspect="1"/>
          </p:cNvPicPr>
          <p:nvPr/>
        </p:nvPicPr>
        <p:blipFill>
          <a:blip r:embed="rId8"/>
          <a:stretch>
            <a:fillRect/>
          </a:stretch>
        </p:blipFill>
        <p:spPr>
          <a:xfrm>
            <a:off x="5293422" y="2031887"/>
            <a:ext cx="1082039" cy="866806"/>
          </a:xfrm>
          <a:prstGeom prst="rect">
            <a:avLst/>
          </a:prstGeom>
        </p:spPr>
      </p:pic>
      <p:sp>
        <p:nvSpPr>
          <p:cNvPr id="13" name="Rectangle 12">
            <a:extLst>
              <a:ext uri="{FF2B5EF4-FFF2-40B4-BE49-F238E27FC236}">
                <a16:creationId xmlns:a16="http://schemas.microsoft.com/office/drawing/2014/main" id="{B7A6EA4A-008A-7394-3081-1CDC3D32B4C8}"/>
              </a:ext>
            </a:extLst>
          </p:cNvPr>
          <p:cNvSpPr/>
          <p:nvPr/>
        </p:nvSpPr>
        <p:spPr>
          <a:xfrm>
            <a:off x="0" y="3024698"/>
            <a:ext cx="7461583" cy="3841060"/>
          </a:xfrm>
          <a:prstGeom prst="rect">
            <a:avLst/>
          </a:prstGeom>
          <a:solidFill>
            <a:schemeClr val="bg1"/>
          </a:solidFill>
        </p:spPr>
        <p:style>
          <a:lnRef idx="0">
            <a:schemeClr val="accent3"/>
          </a:lnRef>
          <a:fillRef idx="3">
            <a:schemeClr val="accent3"/>
          </a:fillRef>
          <a:effectRef idx="3">
            <a:schemeClr val="accent3"/>
          </a:effectRef>
          <a:fontRef idx="minor">
            <a:schemeClr val="lt1"/>
          </a:fontRef>
        </p:style>
        <p:txBody>
          <a:bodyPr rtlCol="0" anchor="ctr"/>
          <a:lstStyle/>
          <a:p>
            <a:pPr marL="285750" indent="-285750">
              <a:lnSpc>
                <a:spcPct val="150000"/>
              </a:lnSpc>
              <a:buFont typeface="Arial" panose="020B0604020202020204" pitchFamily="34" charset="0"/>
              <a:buChar char="•"/>
            </a:pPr>
            <a:r>
              <a:rPr lang="en-US" dirty="0">
                <a:solidFill>
                  <a:schemeClr val="accent6"/>
                </a:solidFill>
                <a:latin typeface="Arial" panose="020B0604020202020204" pitchFamily="34" charset="0"/>
                <a:cs typeface="Arial" panose="020B0604020202020204" pitchFamily="34" charset="0"/>
              </a:rPr>
              <a:t>There are currently 2271 million Facebook users. 326 million people use Twitter, 1, billion use Instagram, and 287 million use Snapchat.</a:t>
            </a:r>
          </a:p>
          <a:p>
            <a:pPr marL="285750" indent="-285750">
              <a:lnSpc>
                <a:spcPct val="150000"/>
              </a:lnSpc>
              <a:buFont typeface="Arial" panose="020B0604020202020204" pitchFamily="34" charset="0"/>
              <a:buChar char="•"/>
            </a:pPr>
            <a:endParaRPr lang="en-US" dirty="0">
              <a:solidFill>
                <a:schemeClr val="accent6"/>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solidFill>
                  <a:schemeClr val="accent6"/>
                </a:solidFill>
                <a:latin typeface="Arial" panose="020B0604020202020204" pitchFamily="34" charset="0"/>
                <a:cs typeface="Arial" panose="020B0604020202020204" pitchFamily="34" charset="0"/>
              </a:rPr>
              <a:t>Public health initiatives use these social media platforms to attract people’s attention and to change their behavior.</a:t>
            </a:r>
          </a:p>
          <a:p>
            <a:pPr marL="285750" indent="-285750">
              <a:lnSpc>
                <a:spcPct val="150000"/>
              </a:lnSpc>
              <a:buFont typeface="Arial" panose="020B0604020202020204" pitchFamily="34" charset="0"/>
              <a:buChar char="•"/>
            </a:pPr>
            <a:endParaRPr lang="en-US" dirty="0">
              <a:solidFill>
                <a:schemeClr val="accent6"/>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solidFill>
                  <a:schemeClr val="accent6"/>
                </a:solidFill>
                <a:latin typeface="Arial" panose="020B0604020202020204" pitchFamily="34" charset="0"/>
                <a:cs typeface="Arial" panose="020B0604020202020204" pitchFamily="34" charset="0"/>
              </a:rPr>
              <a:t>NICE, became the first significant public health to use Snapchat to connect with young people in 2017 (NICE, 2017).</a:t>
            </a:r>
          </a:p>
          <a:p>
            <a:pPr marL="285750" indent="-285750">
              <a:lnSpc>
                <a:spcPct val="150000"/>
              </a:lnSpc>
              <a:buFont typeface="Arial" panose="020B0604020202020204" pitchFamily="34" charset="0"/>
              <a:buChar char="•"/>
            </a:pPr>
            <a:endParaRPr lang="en-GB" dirty="0">
              <a:solidFill>
                <a:schemeClr val="accent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4">
            <a:extLst>
              <a:ext uri="{FF2B5EF4-FFF2-40B4-BE49-F238E27FC236}">
                <a16:creationId xmlns:a16="http://schemas.microsoft.com/office/drawing/2014/main" id="{705AB9BF-07E9-9DED-DB8B-F644759C8FDC}"/>
              </a:ext>
            </a:extLst>
          </p:cNvPr>
          <p:cNvGraphicFramePr>
            <a:graphicFrameLocks noGrp="1"/>
          </p:cNvGraphicFramePr>
          <p:nvPr>
            <p:ph sz="half" idx="1"/>
            <p:extLst>
              <p:ext uri="{D42A27DB-BD31-4B8C-83A1-F6EECF244321}">
                <p14:modId xmlns:p14="http://schemas.microsoft.com/office/powerpoint/2010/main" val="4002192124"/>
              </p:ext>
            </p:extLst>
          </p:nvPr>
        </p:nvGraphicFramePr>
        <p:xfrm>
          <a:off x="856235" y="3362960"/>
          <a:ext cx="10582909" cy="3396101"/>
        </p:xfrm>
        <a:graphic>
          <a:graphicData uri="http://schemas.openxmlformats.org/drawingml/2006/table">
            <a:tbl>
              <a:tblPr firstRow="1" bandRow="1">
                <a:tableStyleId>{5C22544A-7EE6-4342-B048-85BDC9FD1C3A}</a:tableStyleId>
              </a:tblPr>
              <a:tblGrid>
                <a:gridCol w="1927605">
                  <a:extLst>
                    <a:ext uri="{9D8B030D-6E8A-4147-A177-3AD203B41FA5}">
                      <a16:colId xmlns:a16="http://schemas.microsoft.com/office/drawing/2014/main" val="1689330750"/>
                    </a:ext>
                  </a:extLst>
                </a:gridCol>
                <a:gridCol w="2309115">
                  <a:extLst>
                    <a:ext uri="{9D8B030D-6E8A-4147-A177-3AD203B41FA5}">
                      <a16:colId xmlns:a16="http://schemas.microsoft.com/office/drawing/2014/main" val="2660631934"/>
                    </a:ext>
                  </a:extLst>
                </a:gridCol>
                <a:gridCol w="2040843">
                  <a:extLst>
                    <a:ext uri="{9D8B030D-6E8A-4147-A177-3AD203B41FA5}">
                      <a16:colId xmlns:a16="http://schemas.microsoft.com/office/drawing/2014/main" val="3909717689"/>
                    </a:ext>
                  </a:extLst>
                </a:gridCol>
                <a:gridCol w="2152673">
                  <a:extLst>
                    <a:ext uri="{9D8B030D-6E8A-4147-A177-3AD203B41FA5}">
                      <a16:colId xmlns:a16="http://schemas.microsoft.com/office/drawing/2014/main" val="1603189107"/>
                    </a:ext>
                  </a:extLst>
                </a:gridCol>
                <a:gridCol w="2152673">
                  <a:extLst>
                    <a:ext uri="{9D8B030D-6E8A-4147-A177-3AD203B41FA5}">
                      <a16:colId xmlns:a16="http://schemas.microsoft.com/office/drawing/2014/main" val="2755691855"/>
                    </a:ext>
                  </a:extLst>
                </a:gridCol>
              </a:tblGrid>
              <a:tr h="593247">
                <a:tc>
                  <a:txBody>
                    <a:bodyPr/>
                    <a:lstStyle/>
                    <a:p>
                      <a:pPr algn="ctr"/>
                      <a:endParaRPr lang="en-US" sz="1900" dirty="0">
                        <a:latin typeface="Sabon Next LT" panose="02000500000000000000" pitchFamily="2" charset="0"/>
                        <a:cs typeface="Sabon Next LT" panose="02000500000000000000" pitchFamily="2" charset="0"/>
                      </a:endParaRPr>
                    </a:p>
                  </a:txBody>
                  <a:tcPr marL="96897" marR="96897" marT="48449" marB="48449" anchor="ctr">
                    <a:solidFill>
                      <a:schemeClr val="accent2"/>
                    </a:solidFill>
                  </a:tcPr>
                </a:tc>
                <a:tc>
                  <a:txBody>
                    <a:bodyPr/>
                    <a:lstStyle/>
                    <a:p>
                      <a:pPr algn="ctr"/>
                      <a:r>
                        <a:rPr lang="en-US" sz="1900" b="0" kern="1200" dirty="0">
                          <a:solidFill>
                            <a:schemeClr val="bg1">
                              <a:alpha val="99000"/>
                            </a:schemeClr>
                          </a:solidFill>
                          <a:latin typeface="Sabon Next LT" panose="02000500000000000000" pitchFamily="2" charset="0"/>
                          <a:ea typeface="+mn-ea"/>
                          <a:cs typeface="Sabon Next LT" panose="02000500000000000000" pitchFamily="2" charset="0"/>
                        </a:rPr>
                        <a:t>B2B</a:t>
                      </a:r>
                    </a:p>
                  </a:txBody>
                  <a:tcPr marL="96897" marR="96897" marT="48449" marB="48449" anchor="ctr">
                    <a:solidFill>
                      <a:srgbClr val="DF8C8C"/>
                    </a:solidFill>
                  </a:tcPr>
                </a:tc>
                <a:tc>
                  <a:txBody>
                    <a:bodyPr/>
                    <a:lstStyle/>
                    <a:p>
                      <a:pPr algn="ctr"/>
                      <a:r>
                        <a:rPr lang="en-US" sz="1900" b="0" kern="1200" dirty="0">
                          <a:solidFill>
                            <a:schemeClr val="bg1">
                              <a:alpha val="99000"/>
                            </a:schemeClr>
                          </a:solidFill>
                          <a:latin typeface="Sabon Next LT" panose="02000500000000000000" pitchFamily="2" charset="0"/>
                          <a:ea typeface="+mn-ea"/>
                          <a:cs typeface="Sabon Next LT" panose="02000500000000000000" pitchFamily="2" charset="0"/>
                        </a:rPr>
                        <a:t>Supply chain</a:t>
                      </a:r>
                    </a:p>
                  </a:txBody>
                  <a:tcPr marL="96897" marR="96897" marT="48449" marB="48449" anchor="ctr">
                    <a:solidFill>
                      <a:srgbClr val="DF8C8C"/>
                    </a:solidFill>
                  </a:tcPr>
                </a:tc>
                <a:tc>
                  <a:txBody>
                    <a:bodyPr/>
                    <a:lstStyle/>
                    <a:p>
                      <a:pPr algn="ctr"/>
                      <a:r>
                        <a:rPr lang="en-US" sz="1900" b="0" dirty="0">
                          <a:solidFill>
                            <a:schemeClr val="bg1">
                              <a:alpha val="99000"/>
                            </a:schemeClr>
                          </a:solidFill>
                          <a:latin typeface="Sabon Next LT" panose="02000500000000000000" pitchFamily="2" charset="0"/>
                          <a:cs typeface="Sabon Next LT" panose="02000500000000000000" pitchFamily="2" charset="0"/>
                        </a:rPr>
                        <a:t>ROI</a:t>
                      </a:r>
                    </a:p>
                  </a:txBody>
                  <a:tcPr marL="96897" marR="96897" marT="48449" marB="48449" anchor="ctr">
                    <a:solidFill>
                      <a:srgbClr val="DF8C8C"/>
                    </a:solidFill>
                  </a:tcPr>
                </a:tc>
                <a:tc>
                  <a:txBody>
                    <a:bodyPr/>
                    <a:lstStyle/>
                    <a:p>
                      <a:pPr algn="ctr"/>
                      <a:r>
                        <a:rPr lang="en-US" sz="1900" b="0" dirty="0">
                          <a:solidFill>
                            <a:schemeClr val="bg1">
                              <a:alpha val="99000"/>
                            </a:schemeClr>
                          </a:solidFill>
                          <a:latin typeface="Sabon Next LT" panose="02000500000000000000" pitchFamily="2" charset="0"/>
                          <a:cs typeface="Sabon Next LT" panose="02000500000000000000" pitchFamily="2" charset="0"/>
                        </a:rPr>
                        <a:t>E-commerce</a:t>
                      </a:r>
                    </a:p>
                  </a:txBody>
                  <a:tcPr marL="96897" marR="96897" marT="48449" marB="48449" anchor="ctr">
                    <a:solidFill>
                      <a:srgbClr val="DF8C8C"/>
                    </a:solidFill>
                  </a:tcPr>
                </a:tc>
                <a:extLst>
                  <a:ext uri="{0D108BD9-81ED-4DB2-BD59-A6C34878D82A}">
                    <a16:rowId xmlns:a16="http://schemas.microsoft.com/office/drawing/2014/main" val="479928716"/>
                  </a:ext>
                </a:extLst>
              </a:tr>
              <a:tr h="778353">
                <a:tc>
                  <a:txBody>
                    <a:bodyPr/>
                    <a:lstStyle/>
                    <a:p>
                      <a:pPr algn="ctr"/>
                      <a:r>
                        <a:rPr lang="en-US" sz="1900" dirty="0">
                          <a:solidFill>
                            <a:schemeClr val="tx1"/>
                          </a:solidFill>
                          <a:latin typeface="Sabon Next LT" panose="02000500000000000000" pitchFamily="2" charset="0"/>
                          <a:cs typeface="Sabon Next LT" panose="02000500000000000000" pitchFamily="2" charset="0"/>
                        </a:rPr>
                        <a:t>Q1</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4.5</a:t>
                      </a:r>
                    </a:p>
                  </a:txBody>
                  <a:tcPr marL="96897" marR="96897" marT="48449" marB="48449" anchor="ctr">
                    <a:solidFill>
                      <a:schemeClr val="accent2">
                        <a:lumMod val="40000"/>
                        <a:lumOff val="60000"/>
                      </a:schemeClr>
                    </a:solidFill>
                  </a:tcPr>
                </a:tc>
                <a:tc>
                  <a:txBody>
                    <a:bodyPr/>
                    <a:lstStyle/>
                    <a:p>
                      <a:pPr algn="ctr"/>
                      <a:endParaRPr lang="en-US" sz="1900" dirty="0">
                        <a:solidFill>
                          <a:schemeClr val="tx1"/>
                        </a:solidFill>
                        <a:latin typeface="Sabon Next LT" panose="02000500000000000000" pitchFamily="2" charset="0"/>
                        <a:cs typeface="Sabon Next LT" panose="02000500000000000000" pitchFamily="2" charset="0"/>
                      </a:endParaRP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1.7</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5.0</a:t>
                      </a:r>
                    </a:p>
                  </a:txBody>
                  <a:tcPr marL="96897" marR="96897" marT="48449" marB="48449" anchor="ctr">
                    <a:solidFill>
                      <a:schemeClr val="accent2">
                        <a:lumMod val="40000"/>
                        <a:lumOff val="60000"/>
                      </a:schemeClr>
                    </a:solidFill>
                  </a:tcPr>
                </a:tc>
                <a:extLst>
                  <a:ext uri="{0D108BD9-81ED-4DB2-BD59-A6C34878D82A}">
                    <a16:rowId xmlns:a16="http://schemas.microsoft.com/office/drawing/2014/main" val="1760208656"/>
                  </a:ext>
                </a:extLst>
              </a:tr>
              <a:tr h="690445">
                <a:tc>
                  <a:txBody>
                    <a:bodyPr/>
                    <a:lstStyle/>
                    <a:p>
                      <a:pPr algn="ctr"/>
                      <a:r>
                        <a:rPr lang="en-US" sz="1900" dirty="0">
                          <a:solidFill>
                            <a:schemeClr val="tx1"/>
                          </a:solidFill>
                          <a:latin typeface="Sabon Next LT" panose="02000500000000000000" pitchFamily="2" charset="0"/>
                          <a:cs typeface="Sabon Next LT" panose="02000500000000000000" pitchFamily="2" charset="0"/>
                        </a:rPr>
                        <a:t>Q2</a:t>
                      </a:r>
                    </a:p>
                  </a:txBody>
                  <a:tcPr marL="96897" marR="96897" marT="48449" marB="48449" anchor="ctr">
                    <a:solidFill>
                      <a:schemeClr val="accent2">
                        <a:lumMod val="20000"/>
                        <a:lumOff val="80000"/>
                      </a:schemeClr>
                    </a:solidFill>
                  </a:tcPr>
                </a:tc>
                <a:tc>
                  <a:txBody>
                    <a:bodyPr/>
                    <a:lstStyle/>
                    <a:p>
                      <a:pPr algn="ctr"/>
                      <a:endParaRPr lang="en-US" sz="1900" dirty="0">
                        <a:solidFill>
                          <a:schemeClr val="tx1"/>
                        </a:solidFill>
                        <a:latin typeface="Sabon Next LT" panose="02000500000000000000" pitchFamily="2" charset="0"/>
                        <a:cs typeface="Sabon Next LT" panose="02000500000000000000" pitchFamily="2" charset="0"/>
                      </a:endParaRPr>
                    </a:p>
                    <a:p>
                      <a:pPr algn="ctr"/>
                      <a:endParaRPr lang="en-US" sz="1900" dirty="0">
                        <a:solidFill>
                          <a:schemeClr val="tx1"/>
                        </a:solidFill>
                        <a:latin typeface="Sabon Next LT" panose="02000500000000000000" pitchFamily="2" charset="0"/>
                        <a:cs typeface="Sabon Next LT" panose="02000500000000000000" pitchFamily="2" charset="0"/>
                      </a:endParaRP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5.1</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4.4</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3.0</a:t>
                      </a:r>
                    </a:p>
                  </a:txBody>
                  <a:tcPr marL="96897" marR="96897" marT="48449" marB="48449" anchor="ctr">
                    <a:solidFill>
                      <a:schemeClr val="accent2">
                        <a:lumMod val="20000"/>
                        <a:lumOff val="80000"/>
                      </a:schemeClr>
                    </a:solidFill>
                  </a:tcPr>
                </a:tc>
                <a:extLst>
                  <a:ext uri="{0D108BD9-81ED-4DB2-BD59-A6C34878D82A}">
                    <a16:rowId xmlns:a16="http://schemas.microsoft.com/office/drawing/2014/main" val="3634243071"/>
                  </a:ext>
                </a:extLst>
              </a:tr>
              <a:tr h="667028">
                <a:tc>
                  <a:txBody>
                    <a:bodyPr/>
                    <a:lstStyle/>
                    <a:p>
                      <a:pPr algn="ctr"/>
                      <a:r>
                        <a:rPr lang="en-US" sz="1900" dirty="0">
                          <a:solidFill>
                            <a:schemeClr val="tx1"/>
                          </a:solidFill>
                          <a:latin typeface="Sabon Next LT" panose="02000500000000000000" pitchFamily="2" charset="0"/>
                          <a:cs typeface="Sabon Next LT" panose="02000500000000000000" pitchFamily="2" charset="0"/>
                        </a:rPr>
                        <a:t>Q3</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2.1</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1.7</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2.5</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2.8</a:t>
                      </a:r>
                    </a:p>
                  </a:txBody>
                  <a:tcPr marL="96897" marR="96897" marT="48449" marB="48449" anchor="ctr">
                    <a:solidFill>
                      <a:schemeClr val="accent2">
                        <a:lumMod val="40000"/>
                        <a:lumOff val="60000"/>
                      </a:schemeClr>
                    </a:solidFill>
                  </a:tcPr>
                </a:tc>
                <a:extLst>
                  <a:ext uri="{0D108BD9-81ED-4DB2-BD59-A6C34878D82A}">
                    <a16:rowId xmlns:a16="http://schemas.microsoft.com/office/drawing/2014/main" val="415808797"/>
                  </a:ext>
                </a:extLst>
              </a:tr>
              <a:tr h="667028">
                <a:tc>
                  <a:txBody>
                    <a:bodyPr/>
                    <a:lstStyle/>
                    <a:p>
                      <a:pPr algn="ctr"/>
                      <a:r>
                        <a:rPr lang="en-US" sz="1900" dirty="0">
                          <a:solidFill>
                            <a:schemeClr val="tx1"/>
                          </a:solidFill>
                          <a:latin typeface="Sabon Next LT" panose="02000500000000000000" pitchFamily="2" charset="0"/>
                          <a:cs typeface="Sabon Next LT" panose="02000500000000000000" pitchFamily="2" charset="0"/>
                        </a:rPr>
                        <a:t>Q4</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4.5</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2.2</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1.7</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7.0</a:t>
                      </a:r>
                    </a:p>
                  </a:txBody>
                  <a:tcPr marL="96897" marR="96897" marT="48449" marB="48449" anchor="ctr">
                    <a:solidFill>
                      <a:schemeClr val="accent2">
                        <a:lumMod val="20000"/>
                        <a:lumOff val="80000"/>
                      </a:schemeClr>
                    </a:solidFill>
                  </a:tcPr>
                </a:tc>
                <a:extLst>
                  <a:ext uri="{0D108BD9-81ED-4DB2-BD59-A6C34878D82A}">
                    <a16:rowId xmlns:a16="http://schemas.microsoft.com/office/drawing/2014/main" val="380950325"/>
                  </a:ext>
                </a:extLst>
              </a:tr>
            </a:tbl>
          </a:graphicData>
        </a:graphic>
      </p:graphicFrame>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6</a:t>
            </a:fld>
            <a:endParaRPr lang="en-US" dirty="0"/>
          </a:p>
        </p:txBody>
      </p:sp>
      <p:pic>
        <p:nvPicPr>
          <p:cNvPr id="3" name="Picture 2">
            <a:extLst>
              <a:ext uri="{FF2B5EF4-FFF2-40B4-BE49-F238E27FC236}">
                <a16:creationId xmlns:a16="http://schemas.microsoft.com/office/drawing/2014/main" id="{0A1D37C2-1EC0-F53C-25EE-AD51433F6F08}"/>
              </a:ext>
            </a:extLst>
          </p:cNvPr>
          <p:cNvPicPr>
            <a:picLocks noChangeAspect="1"/>
          </p:cNvPicPr>
          <p:nvPr/>
        </p:nvPicPr>
        <p:blipFill>
          <a:blip r:embed="rId2"/>
          <a:stretch>
            <a:fillRect/>
          </a:stretch>
        </p:blipFill>
        <p:spPr>
          <a:xfrm>
            <a:off x="2133277" y="60960"/>
            <a:ext cx="7437765" cy="853439"/>
          </a:xfrm>
          <a:prstGeom prst="rect">
            <a:avLst/>
          </a:prstGeom>
        </p:spPr>
      </p:pic>
      <p:sp>
        <p:nvSpPr>
          <p:cNvPr id="4" name="Rectangle 3">
            <a:extLst>
              <a:ext uri="{FF2B5EF4-FFF2-40B4-BE49-F238E27FC236}">
                <a16:creationId xmlns:a16="http://schemas.microsoft.com/office/drawing/2014/main" id="{FBB5E139-1368-049A-0D46-5AC9F51CB76B}"/>
              </a:ext>
            </a:extLst>
          </p:cNvPr>
          <p:cNvSpPr/>
          <p:nvPr/>
        </p:nvSpPr>
        <p:spPr>
          <a:xfrm>
            <a:off x="856234" y="1129146"/>
            <a:ext cx="10655235" cy="3794114"/>
          </a:xfrm>
          <a:prstGeom prst="rect">
            <a:avLst/>
          </a:prstGeom>
          <a:solidFill>
            <a:schemeClr val="bg2"/>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285750" indent="-285750">
              <a:buFont typeface="Arial" panose="020B0604020202020204" pitchFamily="34" charset="0"/>
              <a:buChar char="•"/>
            </a:pPr>
            <a:r>
              <a:rPr lang="en-US" sz="2000" dirty="0">
                <a:solidFill>
                  <a:schemeClr val="accent1">
                    <a:lumMod val="50000"/>
                  </a:schemeClr>
                </a:solidFill>
                <a:latin typeface="Arial" panose="020B0604020202020204" pitchFamily="34" charset="0"/>
                <a:cs typeface="Arial" panose="020B0604020202020204" pitchFamily="34" charset="0"/>
              </a:rPr>
              <a:t>Self- determination- </a:t>
            </a:r>
            <a:r>
              <a:rPr lang="en-US" dirty="0">
                <a:solidFill>
                  <a:schemeClr val="accent6">
                    <a:lumMod val="75000"/>
                  </a:schemeClr>
                </a:solidFill>
                <a:latin typeface="Arial" panose="020B0604020202020204" pitchFamily="34" charset="0"/>
                <a:cs typeface="Arial" panose="020B0604020202020204" pitchFamily="34" charset="0"/>
              </a:rPr>
              <a:t>The power to make decisions for one’s own self and community.</a:t>
            </a:r>
          </a:p>
          <a:p>
            <a:pPr marL="285750" indent="-285750">
              <a:buFont typeface="Arial" panose="020B0604020202020204" pitchFamily="34" charset="0"/>
              <a:buChar char="•"/>
            </a:pPr>
            <a:endParaRPr lang="en-US" dirty="0">
              <a:solidFill>
                <a:schemeClr val="accent6">
                  <a:lumMod val="75000"/>
                </a:schemeClr>
              </a:solidFill>
              <a:latin typeface="Arial" panose="020B0604020202020204" pitchFamily="34" charset="0"/>
              <a:cs typeface="Arial" panose="020B0604020202020204" pitchFamily="34" charset="0"/>
            </a:endParaRPr>
          </a:p>
          <a:p>
            <a:r>
              <a:rPr lang="en-US" sz="2400" dirty="0">
                <a:solidFill>
                  <a:schemeClr val="accent6">
                    <a:lumMod val="75000"/>
                  </a:schemeClr>
                </a:solidFill>
                <a:latin typeface="Arial" panose="020B0604020202020204" pitchFamily="34" charset="0"/>
                <a:cs typeface="Arial" panose="020B0604020202020204" pitchFamily="34" charset="0"/>
              </a:rPr>
              <a:t>*</a:t>
            </a:r>
            <a:r>
              <a:rPr lang="en-US" sz="2000" dirty="0">
                <a:solidFill>
                  <a:schemeClr val="accent1">
                    <a:lumMod val="50000"/>
                  </a:schemeClr>
                </a:solidFill>
                <a:latin typeface="Arial" panose="020B0604020202020204" pitchFamily="34" charset="0"/>
                <a:cs typeface="Arial" panose="020B0604020202020204" pitchFamily="34" charset="0"/>
              </a:rPr>
              <a:t> Empowerment-  </a:t>
            </a:r>
            <a:r>
              <a:rPr lang="en-US" dirty="0">
                <a:solidFill>
                  <a:schemeClr val="accent6">
                    <a:lumMod val="75000"/>
                  </a:schemeClr>
                </a:solidFill>
                <a:latin typeface="Arial" panose="020B0604020202020204" pitchFamily="34" charset="0"/>
                <a:cs typeface="Arial" panose="020B0604020202020204" pitchFamily="34" charset="0"/>
              </a:rPr>
              <a:t>People should be able to manage and make use of their own resources and authority.</a:t>
            </a:r>
          </a:p>
          <a:p>
            <a:r>
              <a:rPr lang="en-US" dirty="0">
                <a:solidFill>
                  <a:schemeClr val="accent6">
                    <a:lumMod val="75000"/>
                  </a:schemeClr>
                </a:solidFill>
                <a:latin typeface="Arial" panose="020B0604020202020204" pitchFamily="34" charset="0"/>
                <a:cs typeface="Arial" panose="020B0604020202020204" pitchFamily="34" charset="0"/>
              </a:rPr>
              <a:t>* </a:t>
            </a:r>
            <a:r>
              <a:rPr lang="en-US" sz="2000" dirty="0">
                <a:solidFill>
                  <a:schemeClr val="accent1">
                    <a:lumMod val="50000"/>
                  </a:schemeClr>
                </a:solidFill>
                <a:latin typeface="Arial" panose="020B0604020202020204" pitchFamily="34" charset="0"/>
                <a:cs typeface="Arial" panose="020B0604020202020204" pitchFamily="34" charset="0"/>
              </a:rPr>
              <a:t>Collective action- </a:t>
            </a:r>
            <a:r>
              <a:rPr lang="en-US" dirty="0">
                <a:solidFill>
                  <a:schemeClr val="accent6">
                    <a:lumMod val="75000"/>
                  </a:schemeClr>
                </a:solidFill>
                <a:latin typeface="Arial" panose="020B0604020202020204" pitchFamily="34" charset="0"/>
                <a:cs typeface="Arial" panose="020B0604020202020204" pitchFamily="34" charset="0"/>
              </a:rPr>
              <a:t>Working together in groups or organization boost individuals’ voices.</a:t>
            </a:r>
          </a:p>
          <a:p>
            <a:pPr marL="342900" indent="-342900">
              <a:buFont typeface="Arial" panose="020B0604020202020204" pitchFamily="34" charset="0"/>
              <a:buChar char="•"/>
            </a:pPr>
            <a:r>
              <a:rPr lang="en-US" sz="2000" dirty="0">
                <a:solidFill>
                  <a:schemeClr val="accent1">
                    <a:lumMod val="50000"/>
                  </a:schemeClr>
                </a:solidFill>
                <a:latin typeface="Arial" panose="020B0604020202020204" pitchFamily="34" charset="0"/>
                <a:cs typeface="Arial" panose="020B0604020202020204" pitchFamily="34" charset="0"/>
              </a:rPr>
              <a:t>Working and learning together</a:t>
            </a:r>
            <a:r>
              <a:rPr lang="en-US" sz="2000" dirty="0">
                <a:solidFill>
                  <a:schemeClr val="accent6">
                    <a:lumMod val="75000"/>
                  </a:schemeClr>
                </a:solidFill>
                <a:latin typeface="Arial" panose="020B0604020202020204" pitchFamily="34" charset="0"/>
                <a:cs typeface="Arial" panose="020B0604020202020204" pitchFamily="34" charset="0"/>
              </a:rPr>
              <a:t>- </a:t>
            </a:r>
            <a:r>
              <a:rPr lang="en-US" dirty="0">
                <a:solidFill>
                  <a:schemeClr val="accent6">
                    <a:lumMod val="75000"/>
                  </a:schemeClr>
                </a:solidFill>
                <a:latin typeface="Arial" panose="020B0604020202020204" pitchFamily="34" charset="0"/>
                <a:cs typeface="Arial" panose="020B0604020202020204" pitchFamily="34" charset="0"/>
              </a:rPr>
              <a:t>Excellent community action requires teamwork and the sharing of experiences.</a:t>
            </a:r>
          </a:p>
          <a:p>
            <a:pPr marL="285750" indent="-285750">
              <a:buFont typeface="Arial" panose="020B0604020202020204" pitchFamily="34" charset="0"/>
              <a:buChar char="•"/>
            </a:pPr>
            <a:endParaRPr lang="en-US" dirty="0">
              <a:solidFill>
                <a:schemeClr val="accent6">
                  <a:lumMod val="75000"/>
                </a:schemeClr>
              </a:solidFill>
              <a:latin typeface="Arial" panose="020B0604020202020204" pitchFamily="34" charset="0"/>
              <a:cs typeface="Arial" panose="020B0604020202020204" pitchFamily="34" charset="0"/>
            </a:endParaRPr>
          </a:p>
          <a:p>
            <a:r>
              <a:rPr lang="en-GB" dirty="0">
                <a:solidFill>
                  <a:schemeClr val="accent6">
                    <a:lumMod val="75000"/>
                  </a:schemeClr>
                </a:solidFill>
                <a:latin typeface="Arial" panose="020B0604020202020204" pitchFamily="34" charset="0"/>
                <a:cs typeface="Arial" panose="020B0604020202020204" pitchFamily="34" charset="0"/>
              </a:rPr>
              <a:t>* </a:t>
            </a:r>
            <a:r>
              <a:rPr lang="en-GB" sz="2000" dirty="0">
                <a:solidFill>
                  <a:schemeClr val="accent1">
                    <a:lumMod val="50000"/>
                  </a:schemeClr>
                </a:solidFill>
                <a:latin typeface="Arial" panose="020B0604020202020204" pitchFamily="34" charset="0"/>
                <a:cs typeface="Arial" panose="020B0604020202020204" pitchFamily="34" charset="0"/>
              </a:rPr>
              <a:t>Human rights, social justice, equality, and tolerance for variety serve as the cornerstones of the principles that guide community development.</a:t>
            </a:r>
            <a:r>
              <a:rPr lang="en-GB" dirty="0">
                <a:solidFill>
                  <a:schemeClr val="accent1">
                    <a:lumMod val="50000"/>
                  </a:schemeClr>
                </a:solidFill>
                <a:latin typeface="Arial" panose="020B0604020202020204" pitchFamily="34" charset="0"/>
                <a:cs typeface="Arial" panose="020B0604020202020204" pitchFamily="34" charset="0"/>
              </a:rPr>
              <a:t> </a:t>
            </a:r>
          </a:p>
        </p:txBody>
      </p:sp>
      <p:sp>
        <p:nvSpPr>
          <p:cNvPr id="20" name="Rectangle 19">
            <a:extLst>
              <a:ext uri="{FF2B5EF4-FFF2-40B4-BE49-F238E27FC236}">
                <a16:creationId xmlns:a16="http://schemas.microsoft.com/office/drawing/2014/main" id="{D18C3E6D-EFD4-6C4C-81A8-065912C2A97E}"/>
              </a:ext>
            </a:extLst>
          </p:cNvPr>
          <p:cNvSpPr/>
          <p:nvPr/>
        </p:nvSpPr>
        <p:spPr>
          <a:xfrm>
            <a:off x="3921760" y="3210560"/>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84E4002C-F9EE-8096-9931-B577A0E58EC3}"/>
              </a:ext>
            </a:extLst>
          </p:cNvPr>
          <p:cNvSpPr/>
          <p:nvPr/>
        </p:nvSpPr>
        <p:spPr>
          <a:xfrm>
            <a:off x="822154" y="5014057"/>
            <a:ext cx="10723394" cy="1729119"/>
          </a:xfrm>
          <a:prstGeom prst="rect">
            <a:avLst/>
          </a:prstGeom>
          <a:solidFill>
            <a:schemeClr val="tx2">
              <a:lumMod val="20000"/>
              <a:lumOff val="80000"/>
            </a:schemeClr>
          </a:solidFill>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576"/>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rPr>
              <a:t>Regular community consultation.  Increased facilitation. Needs across disciplines.</a:t>
            </a:r>
          </a:p>
          <a:p>
            <a:pPr marL="0" marR="0" lvl="0" indent="0" algn="ctr" defTabSz="914400" rtl="0" eaLnBrk="1" fontAlgn="auto" latinLnBrk="0" hangingPunct="1">
              <a:lnSpc>
                <a:spcPct val="100000"/>
              </a:lnSpc>
              <a:spcBef>
                <a:spcPts val="576"/>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rPr>
              <a:t> Cultural beliefs.  Community leadership.</a:t>
            </a:r>
            <a:endParaRPr lang="en-GB" sz="2000" dirty="0"/>
          </a:p>
        </p:txBody>
      </p:sp>
    </p:spTree>
    <p:extLst>
      <p:ext uri="{BB962C8B-B14F-4D97-AF65-F5344CB8AC3E}">
        <p14:creationId xmlns:p14="http://schemas.microsoft.com/office/powerpoint/2010/main" val="288647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sp>
        <p:nvSpPr>
          <p:cNvPr id="3" name="Rectangle 2">
            <a:extLst>
              <a:ext uri="{FF2B5EF4-FFF2-40B4-BE49-F238E27FC236}">
                <a16:creationId xmlns:a16="http://schemas.microsoft.com/office/drawing/2014/main" id="{5D5CF4E6-AA4F-0B41-DC3D-CFBD2648F3C5}"/>
              </a:ext>
            </a:extLst>
          </p:cNvPr>
          <p:cNvSpPr/>
          <p:nvPr/>
        </p:nvSpPr>
        <p:spPr>
          <a:xfrm>
            <a:off x="0" y="0"/>
            <a:ext cx="5100320" cy="91440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Theories</a:t>
            </a:r>
            <a:endParaRPr lang="en-GB" sz="24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9F91993C-B603-7825-3FED-DE8CBFEFB9B1}"/>
              </a:ext>
            </a:extLst>
          </p:cNvPr>
          <p:cNvSpPr/>
          <p:nvPr/>
        </p:nvSpPr>
        <p:spPr>
          <a:xfrm>
            <a:off x="5715000" y="162560"/>
            <a:ext cx="6217920" cy="1137920"/>
          </a:xfrm>
          <a:prstGeom prst="rect">
            <a:avLst/>
          </a:prstGeom>
          <a:solidFill>
            <a:schemeClr val="accent1">
              <a:lumMod val="50000"/>
            </a:schemeClr>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Belongingness is one of Abraham Maslow’s core requirements that guide human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and social needs for love and belongingness.</a:t>
            </a:r>
            <a:endParaRPr lang="en-GB" sz="2000" dirty="0">
              <a:latin typeface="Arial" panose="020B0604020202020204" pitchFamily="34" charset="0"/>
              <a:cs typeface="Arial" panose="020B0604020202020204" pitchFamily="34" charset="0"/>
            </a:endParaRPr>
          </a:p>
        </p:txBody>
      </p:sp>
      <p:pic>
        <p:nvPicPr>
          <p:cNvPr id="15" name="Picture 14" descr="A picture containing text, businesscard, screenshot&#10;&#10;Description automatically generated">
            <a:extLst>
              <a:ext uri="{FF2B5EF4-FFF2-40B4-BE49-F238E27FC236}">
                <a16:creationId xmlns:a16="http://schemas.microsoft.com/office/drawing/2014/main" id="{50FDF2F1-B1C4-7D5C-EB2C-81EE452CECC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45179" y="1476943"/>
            <a:ext cx="5415449" cy="2252218"/>
          </a:xfrm>
          <a:prstGeom prst="rect">
            <a:avLst/>
          </a:prstGeom>
        </p:spPr>
      </p:pic>
      <p:sp>
        <p:nvSpPr>
          <p:cNvPr id="25" name="Oval 24">
            <a:extLst>
              <a:ext uri="{FF2B5EF4-FFF2-40B4-BE49-F238E27FC236}">
                <a16:creationId xmlns:a16="http://schemas.microsoft.com/office/drawing/2014/main" id="{5358E2BF-E2E3-44F4-7C86-9318A261645F}"/>
              </a:ext>
            </a:extLst>
          </p:cNvPr>
          <p:cNvSpPr/>
          <p:nvPr/>
        </p:nvSpPr>
        <p:spPr>
          <a:xfrm>
            <a:off x="9570682" y="4443222"/>
            <a:ext cx="2362237" cy="2252218"/>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rPr>
              <a:t>Heath and wellbeing.</a:t>
            </a:r>
            <a:endParaRPr kumimoji="0" lang="en-GB" sz="20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E61B0B5C-8A5A-0430-4F3E-091B89DA88A3}"/>
              </a:ext>
            </a:extLst>
          </p:cNvPr>
          <p:cNvSpPr/>
          <p:nvPr/>
        </p:nvSpPr>
        <p:spPr>
          <a:xfrm>
            <a:off x="3914545" y="4594740"/>
            <a:ext cx="2519506" cy="2100700"/>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The impact of wellness practices can impact patients’ well-being</a:t>
            </a:r>
            <a:r>
              <a:rPr lang="en-GB" sz="1800" b="1" u="sng"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(Health, 2022).</a:t>
            </a:r>
            <a:endParaRPr lang="en-GB" dirty="0">
              <a:solidFill>
                <a:schemeClr val="bg1"/>
              </a:solidFill>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id="{7954CEA9-56AB-23EC-8F5F-60967FFEEBC6}"/>
              </a:ext>
            </a:extLst>
          </p:cNvPr>
          <p:cNvSpPr/>
          <p:nvPr/>
        </p:nvSpPr>
        <p:spPr>
          <a:xfrm>
            <a:off x="6545179" y="4493141"/>
            <a:ext cx="2814310" cy="2259478"/>
          </a:xfrm>
          <a:prstGeom prst="ellipse">
            <a:avLst/>
          </a:prstGeom>
          <a:solidFill>
            <a:srgbClr val="C0000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People who feel secure and included in the society contribute to the growth of their community.</a:t>
            </a:r>
            <a:endParaRPr lang="en-GB" dirty="0">
              <a:latin typeface="Arial" panose="020B0604020202020204" pitchFamily="34" charset="0"/>
              <a:cs typeface="Arial" panose="020B0604020202020204" pitchFamily="34" charset="0"/>
            </a:endParaRPr>
          </a:p>
        </p:txBody>
      </p:sp>
      <p:pic>
        <p:nvPicPr>
          <p:cNvPr id="14" name="Picture 13" descr="Diagram&#10;&#10;Description automatically generated">
            <a:extLst>
              <a:ext uri="{FF2B5EF4-FFF2-40B4-BE49-F238E27FC236}">
                <a16:creationId xmlns:a16="http://schemas.microsoft.com/office/drawing/2014/main" id="{1B415B48-9A58-D2F6-39D5-B53733B14F5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897620"/>
            <a:ext cx="5100320" cy="3088881"/>
          </a:xfrm>
          <a:prstGeom prst="rect">
            <a:avLst/>
          </a:prstGeom>
        </p:spPr>
      </p:pic>
      <p:sp>
        <p:nvSpPr>
          <p:cNvPr id="2" name="Rectangle 1">
            <a:extLst>
              <a:ext uri="{FF2B5EF4-FFF2-40B4-BE49-F238E27FC236}">
                <a16:creationId xmlns:a16="http://schemas.microsoft.com/office/drawing/2014/main" id="{00430FF3-5C6B-4AB8-F944-1E646E89459D}"/>
              </a:ext>
            </a:extLst>
          </p:cNvPr>
          <p:cNvSpPr/>
          <p:nvPr/>
        </p:nvSpPr>
        <p:spPr>
          <a:xfrm>
            <a:off x="116090" y="3986501"/>
            <a:ext cx="3636849" cy="2871499"/>
          </a:xfrm>
          <a:prstGeom prst="rect">
            <a:avLst/>
          </a:prstGeom>
          <a:solidFill>
            <a:schemeClr val="accent1">
              <a:lumMod val="50000"/>
            </a:schemeClr>
          </a:solidFill>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No man is an island unto himself in society; grouping, affiliation, affliction, and belonging, which are rooted in love, as stated by </a:t>
            </a:r>
            <a:r>
              <a:rPr lang="en-US" dirty="0" err="1">
                <a:latin typeface="Arial" panose="020B0604020202020204" pitchFamily="34" charset="0"/>
                <a:cs typeface="Arial" panose="020B0604020202020204" pitchFamily="34" charset="0"/>
              </a:rPr>
              <a:t>Aruna</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Hanachor</a:t>
            </a:r>
            <a:r>
              <a:rPr lang="en-US" dirty="0">
                <a:latin typeface="Arial" panose="020B0604020202020204" pitchFamily="34" charset="0"/>
                <a:cs typeface="Arial" panose="020B0604020202020204" pitchFamily="34" charset="0"/>
              </a:rPr>
              <a:t> in 2017, are crucial for promoting peaceful coexistence between people in a variety of social contexts.</a:t>
            </a:r>
            <a:endParaRPr lang="en-GB" dirty="0">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38BFB79A-1B30-7B2F-393B-19850D136BF4}"/>
              </a:ext>
            </a:extLst>
          </p:cNvPr>
          <p:cNvSpPr/>
          <p:nvPr/>
        </p:nvSpPr>
        <p:spPr>
          <a:xfrm>
            <a:off x="3752939" y="2613246"/>
            <a:ext cx="2630151" cy="1861673"/>
          </a:xfrm>
          <a:prstGeom prst="ellipse">
            <a:avLst/>
          </a:prstGeom>
          <a:solidFill>
            <a:schemeClr val="accent4">
              <a:lumMod val="75000"/>
            </a:schemeClr>
          </a:solidFill>
        </p:spPr>
        <p:style>
          <a:lnRef idx="0">
            <a:schemeClr val="accent5"/>
          </a:lnRef>
          <a:fillRef idx="3">
            <a:schemeClr val="accent5"/>
          </a:fillRef>
          <a:effectRef idx="3">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rPr>
              <a:t>Is employed to direct programs for disease prevention and health promotion</a:t>
            </a:r>
            <a:endParaRPr kumimoji="0" lang="en-GB" sz="1600" b="0" i="0" u="none" strike="noStrike" kern="1200" cap="none" spc="0" normalizeH="0" baseline="0" noProof="0" dirty="0">
              <a:ln>
                <a:noFill/>
              </a:ln>
              <a:solidFill>
                <a:srgbClr val="FDFAF6"/>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238150" y="1065408"/>
            <a:ext cx="2068170" cy="768096"/>
          </a:xfrm>
        </p:spPr>
        <p:txBody>
          <a:bodyPr/>
          <a:lstStyle/>
          <a:p>
            <a:r>
              <a:rPr lang="en-US" sz="2400" dirty="0">
                <a:latin typeface="Arial" panose="020B0604020202020204" pitchFamily="34" charset="0"/>
                <a:cs typeface="Arial" panose="020B0604020202020204" pitchFamily="34" charset="0"/>
              </a:rPr>
              <a:t>MEET OUR TEAM</a:t>
            </a:r>
          </a:p>
        </p:txBody>
      </p:sp>
      <p:sp>
        <p:nvSpPr>
          <p:cNvPr id="73" name="Footer Placeholder 72">
            <a:extLst>
              <a:ext uri="{FF2B5EF4-FFF2-40B4-BE49-F238E27FC236}">
                <a16:creationId xmlns:a16="http://schemas.microsoft.com/office/drawing/2014/main" id="{253AA363-0A91-5CE9-7764-DD7813D6BF70}"/>
              </a:ext>
            </a:extLst>
          </p:cNvPr>
          <p:cNvSpPr>
            <a:spLocks noGrp="1"/>
          </p:cNvSpPr>
          <p:nvPr>
            <p:ph type="ftr" sz="quarter" idx="11"/>
          </p:nvPr>
        </p:nvSpPr>
        <p:spPr>
          <a:xfrm>
            <a:off x="1" y="18408"/>
            <a:ext cx="12192000" cy="820808"/>
          </a:xfrm>
        </p:spPr>
        <p:style>
          <a:lnRef idx="0">
            <a:schemeClr val="accent4"/>
          </a:lnRef>
          <a:fillRef idx="3">
            <a:schemeClr val="accent4"/>
          </a:fillRef>
          <a:effectRef idx="3">
            <a:schemeClr val="accent4"/>
          </a:effectRef>
          <a:fontRef idx="minor">
            <a:schemeClr val="lt1"/>
          </a:fontRef>
        </p:style>
        <p:txBody>
          <a:bodyPr/>
          <a:lstStyle/>
          <a:p>
            <a:pPr algn="ctr"/>
            <a:r>
              <a:rPr lang="en-US" sz="3200" dirty="0"/>
              <a:t>Stakeholders involved in the program</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sp>
        <p:nvSpPr>
          <p:cNvPr id="2" name="Text Placeholder 1">
            <a:extLst>
              <a:ext uri="{FF2B5EF4-FFF2-40B4-BE49-F238E27FC236}">
                <a16:creationId xmlns:a16="http://schemas.microsoft.com/office/drawing/2014/main" id="{B2AF69D5-AD7B-521D-22B1-50D8A24356AC}"/>
              </a:ext>
            </a:extLst>
          </p:cNvPr>
          <p:cNvSpPr>
            <a:spLocks noGrp="1"/>
          </p:cNvSpPr>
          <p:nvPr>
            <p:ph type="body" sz="quarter" idx="14"/>
          </p:nvPr>
        </p:nvSpPr>
        <p:spPr>
          <a:xfrm>
            <a:off x="-27134" y="2583956"/>
            <a:ext cx="2598737" cy="3235960"/>
          </a:xfrm>
        </p:spPr>
        <p:txBody>
          <a:bodyPr/>
          <a:lstStyle/>
          <a:p>
            <a:r>
              <a:rPr lang="en-US" sz="1600" dirty="0"/>
              <a:t>The public health and prevention team</a:t>
            </a:r>
          </a:p>
        </p:txBody>
      </p:sp>
      <p:sp>
        <p:nvSpPr>
          <p:cNvPr id="5" name="Text Placeholder 4">
            <a:extLst>
              <a:ext uri="{FF2B5EF4-FFF2-40B4-BE49-F238E27FC236}">
                <a16:creationId xmlns:a16="http://schemas.microsoft.com/office/drawing/2014/main" id="{91128191-45A5-DEA1-F978-421F83D5E664}"/>
              </a:ext>
            </a:extLst>
          </p:cNvPr>
          <p:cNvSpPr>
            <a:spLocks noGrp="1"/>
          </p:cNvSpPr>
          <p:nvPr>
            <p:ph type="body" sz="quarter" idx="15"/>
          </p:nvPr>
        </p:nvSpPr>
        <p:spPr/>
        <p:txBody>
          <a:bodyPr/>
          <a:lstStyle/>
          <a:p>
            <a:r>
              <a:rPr lang="en-US" dirty="0"/>
              <a:t>President</a:t>
            </a:r>
          </a:p>
        </p:txBody>
      </p:sp>
      <p:pic>
        <p:nvPicPr>
          <p:cNvPr id="22" name="Picture Placeholder 21" descr="Team member headshot">
            <a:extLst>
              <a:ext uri="{FF2B5EF4-FFF2-40B4-BE49-F238E27FC236}">
                <a16:creationId xmlns:a16="http://schemas.microsoft.com/office/drawing/2014/main" id="{CF9A94E1-4A49-F134-498B-3886D8C21B47}"/>
              </a:ext>
            </a:extLst>
          </p:cNvPr>
          <p:cNvPicPr>
            <a:picLocks noGrp="1" noChangeAspect="1"/>
          </p:cNvPicPr>
          <p:nvPr>
            <p:ph type="pic" sz="quarter" idx="23"/>
          </p:nvPr>
        </p:nvPicPr>
        <p:blipFill rotWithShape="1">
          <a:blip r:embed="rId2" cstate="screen">
            <a:extLst>
              <a:ext uri="{28A0092B-C50C-407E-A947-70E740481C1C}">
                <a14:useLocalDpi xmlns:a14="http://schemas.microsoft.com/office/drawing/2010/main"/>
              </a:ext>
            </a:extLst>
          </a:blip>
          <a:srcRect t="31" b="31"/>
          <a:stretch/>
        </p:blipFill>
        <p:spPr>
          <a:xfrm>
            <a:off x="8877560" y="2814320"/>
            <a:ext cx="2596896" cy="578162"/>
          </a:xfrm>
        </p:spPr>
      </p:pic>
      <p:sp>
        <p:nvSpPr>
          <p:cNvPr id="12" name="Text Placeholder 11">
            <a:extLst>
              <a:ext uri="{FF2B5EF4-FFF2-40B4-BE49-F238E27FC236}">
                <a16:creationId xmlns:a16="http://schemas.microsoft.com/office/drawing/2014/main" id="{518301B7-15C5-E184-096F-BF82F42163C2}"/>
              </a:ext>
            </a:extLst>
          </p:cNvPr>
          <p:cNvSpPr>
            <a:spLocks noGrp="1"/>
          </p:cNvSpPr>
          <p:nvPr>
            <p:ph type="body" sz="quarter" idx="22"/>
          </p:nvPr>
        </p:nvSpPr>
        <p:spPr>
          <a:xfrm>
            <a:off x="8877561" y="3465519"/>
            <a:ext cx="2596895" cy="3178032"/>
          </a:xfrm>
        </p:spPr>
        <p:txBody>
          <a:bodyPr/>
          <a:lstStyle/>
          <a:p>
            <a:endParaRPr lang="en-US" dirty="0"/>
          </a:p>
        </p:txBody>
      </p:sp>
      <p:sp>
        <p:nvSpPr>
          <p:cNvPr id="7" name="Rectangle 6">
            <a:extLst>
              <a:ext uri="{FF2B5EF4-FFF2-40B4-BE49-F238E27FC236}">
                <a16:creationId xmlns:a16="http://schemas.microsoft.com/office/drawing/2014/main" id="{D094F3C5-AC8B-DDBD-3592-61A37CFD3F09}"/>
              </a:ext>
            </a:extLst>
          </p:cNvPr>
          <p:cNvSpPr/>
          <p:nvPr/>
        </p:nvSpPr>
        <p:spPr>
          <a:xfrm>
            <a:off x="2543369" y="875637"/>
            <a:ext cx="8994696" cy="1635728"/>
          </a:xfrm>
          <a:prstGeom prst="rect">
            <a:avLst/>
          </a:prstGeom>
          <a:solidFill>
            <a:schemeClr val="tx2">
              <a:lumMod val="20000"/>
              <a:lumOff val="80000"/>
            </a:schemeClr>
          </a:solidFill>
        </p:spPr>
        <p:style>
          <a:lnRef idx="1">
            <a:schemeClr val="accent6"/>
          </a:lnRef>
          <a:fillRef idx="3">
            <a:schemeClr val="accent6"/>
          </a:fillRef>
          <a:effectRef idx="2">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chemeClr val="accent6"/>
                </a:solidFill>
                <a:effectLst/>
                <a:uLnTx/>
                <a:uFillTx/>
                <a:latin typeface="Arial" panose="020B0604020202020204" pitchFamily="34" charset="0"/>
                <a:ea typeface="+mn-ea"/>
                <a:cs typeface="Arial" panose="020B0604020202020204" pitchFamily="34" charset="0"/>
              </a:rPr>
              <a:t>Stakeholders develop and use a variety of sustainability techniques based on various definitions and perspectives of what constitutes ‘’sustainable’’ and how to attain it</a:t>
            </a:r>
            <a:r>
              <a:rPr kumimoji="0" lang="en-GB" sz="2000" b="1" i="0" u="sng"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2000" b="0" i="0" u="none"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a:t>
            </a:r>
            <a:r>
              <a:rPr kumimoji="0" lang="en-US" sz="2000" b="0" i="0" u="none" strike="noStrike" kern="1200" cap="none" spc="0" normalizeH="0" baseline="0" noProof="0" dirty="0" err="1">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Herazo</a:t>
            </a:r>
            <a:r>
              <a:rPr kumimoji="0" lang="en-US" sz="2000" b="0" i="0" u="none"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 2016)</a:t>
            </a:r>
            <a:r>
              <a:rPr kumimoji="0" lang="en-GB" sz="2000" b="1" i="0" u="sng" strike="noStrike" kern="1200" cap="none" spc="0" normalizeH="0" baseline="0" noProof="0" dirty="0">
                <a:ln>
                  <a:noFill/>
                </a:ln>
                <a:solidFill>
                  <a:schemeClr val="accent6"/>
                </a:solidFill>
                <a:effectLst/>
                <a:uLnTx/>
                <a:uFillTx/>
                <a:latin typeface="Arial" panose="020B0604020202020204" pitchFamily="34" charset="0"/>
                <a:ea typeface="Times New Roman" panose="02020603050405020304" pitchFamily="18" charset="0"/>
                <a:cs typeface="Arial" panose="020B0604020202020204" pitchFamily="34" charset="0"/>
              </a:rPr>
              <a:t>.</a:t>
            </a:r>
          </a:p>
        </p:txBody>
      </p:sp>
      <p:sp>
        <p:nvSpPr>
          <p:cNvPr id="10" name="Rectangle 9">
            <a:extLst>
              <a:ext uri="{FF2B5EF4-FFF2-40B4-BE49-F238E27FC236}">
                <a16:creationId xmlns:a16="http://schemas.microsoft.com/office/drawing/2014/main" id="{3489EB7B-316F-57DC-C25D-BD6FBA1F72A7}"/>
              </a:ext>
            </a:extLst>
          </p:cNvPr>
          <p:cNvSpPr/>
          <p:nvPr/>
        </p:nvSpPr>
        <p:spPr>
          <a:xfrm>
            <a:off x="-29267" y="3790964"/>
            <a:ext cx="2596896" cy="3048628"/>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r>
              <a:rPr lang="en-US" dirty="0">
                <a:latin typeface="Arial" panose="020B0604020202020204" pitchFamily="34" charset="0"/>
                <a:cs typeface="Arial" panose="020B0604020202020204" pitchFamily="34" charset="0"/>
              </a:rPr>
              <a:t>1)The public health and prevention team offers assistance with the improvement</a:t>
            </a:r>
          </a:p>
          <a:p>
            <a:pPr marL="342900" indent="-342900">
              <a:buAutoNum type="alphaLcParenR"/>
            </a:pPr>
            <a:r>
              <a:rPr lang="en-US" dirty="0">
                <a:latin typeface="Arial" panose="020B0604020202020204" pitchFamily="34" charset="0"/>
                <a:cs typeface="Arial" panose="020B0604020202020204" pitchFamily="34" charset="0"/>
              </a:rPr>
              <a:t>Health in all policies (</a:t>
            </a:r>
            <a:r>
              <a:rPr lang="en-US" dirty="0" err="1">
                <a:latin typeface="Arial" panose="020B0604020202020204" pitchFamily="34" charset="0"/>
                <a:cs typeface="Arial" panose="020B0604020202020204" pitchFamily="34" charset="0"/>
              </a:rPr>
              <a:t>Hiap</a:t>
            </a:r>
            <a:r>
              <a:rPr lang="en-US" dirty="0">
                <a:latin typeface="Arial" panose="020B0604020202020204" pitchFamily="34" charset="0"/>
                <a:cs typeface="Arial" panose="020B0604020202020204" pitchFamily="34" charset="0"/>
              </a:rPr>
              <a:t>) Support.</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 Preventive Measures.</a:t>
            </a:r>
            <a:endParaRPr lang="en-GB" dirty="0">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88D76109-FA18-B419-3CA2-FC552CE4C6A4}"/>
              </a:ext>
            </a:extLst>
          </p:cNvPr>
          <p:cNvSpPr/>
          <p:nvPr/>
        </p:nvSpPr>
        <p:spPr>
          <a:xfrm>
            <a:off x="8877561" y="4890174"/>
            <a:ext cx="2596895" cy="1949418"/>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r>
              <a:rPr lang="en-US" dirty="0">
                <a:latin typeface="Arial" panose="020B0604020202020204" pitchFamily="34" charset="0"/>
                <a:cs typeface="Arial" panose="020B0604020202020204" pitchFamily="34" charset="0"/>
              </a:rPr>
              <a:t>Collaborating to enhance the social, economic, and environmental well-being of our community</a:t>
            </a:r>
            <a:endParaRPr lang="en-GB" dirty="0">
              <a:latin typeface="Arial" panose="020B0604020202020204" pitchFamily="34" charset="0"/>
              <a:cs typeface="Arial" panose="020B0604020202020204" pitchFamily="34" charset="0"/>
            </a:endParaRPr>
          </a:p>
        </p:txBody>
      </p:sp>
      <p:pic>
        <p:nvPicPr>
          <p:cNvPr id="26" name="Picture 25" descr="Text&#10;&#10;Description automatically generated">
            <a:extLst>
              <a:ext uri="{FF2B5EF4-FFF2-40B4-BE49-F238E27FC236}">
                <a16:creationId xmlns:a16="http://schemas.microsoft.com/office/drawing/2014/main" id="{5D831E46-5F2B-B81F-D6D1-92E15E156EC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99991" y="2701456"/>
            <a:ext cx="2596343" cy="1354732"/>
          </a:xfrm>
          <a:prstGeom prst="rect">
            <a:avLst/>
          </a:prstGeom>
        </p:spPr>
      </p:pic>
      <p:pic>
        <p:nvPicPr>
          <p:cNvPr id="29" name="Picture 28" descr="Logo, company name">
            <a:extLst>
              <a:ext uri="{FF2B5EF4-FFF2-40B4-BE49-F238E27FC236}">
                <a16:creationId xmlns:a16="http://schemas.microsoft.com/office/drawing/2014/main" id="{4B671EBB-E40B-093A-D035-525CD9628BA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77560" y="3919728"/>
            <a:ext cx="2596343" cy="981457"/>
          </a:xfrm>
          <a:prstGeom prst="rect">
            <a:avLst/>
          </a:prstGeom>
        </p:spPr>
      </p:pic>
      <p:pic>
        <p:nvPicPr>
          <p:cNvPr id="39" name="Picture 38">
            <a:extLst>
              <a:ext uri="{FF2B5EF4-FFF2-40B4-BE49-F238E27FC236}">
                <a16:creationId xmlns:a16="http://schemas.microsoft.com/office/drawing/2014/main" id="{EBC2866F-0D3E-0092-A4D2-EB9B1F498253}"/>
              </a:ext>
            </a:extLst>
          </p:cNvPr>
          <p:cNvPicPr>
            <a:picLocks noChangeAspect="1"/>
          </p:cNvPicPr>
          <p:nvPr/>
        </p:nvPicPr>
        <p:blipFill>
          <a:blip r:embed="rId7"/>
          <a:stretch>
            <a:fillRect/>
          </a:stretch>
        </p:blipFill>
        <p:spPr>
          <a:xfrm>
            <a:off x="2573736" y="2635268"/>
            <a:ext cx="2200847" cy="1871634"/>
          </a:xfrm>
          <a:prstGeom prst="rect">
            <a:avLst/>
          </a:prstGeom>
        </p:spPr>
      </p:pic>
      <p:pic>
        <p:nvPicPr>
          <p:cNvPr id="40" name="Picture 39">
            <a:extLst>
              <a:ext uri="{FF2B5EF4-FFF2-40B4-BE49-F238E27FC236}">
                <a16:creationId xmlns:a16="http://schemas.microsoft.com/office/drawing/2014/main" id="{9D1FBAE6-993C-B307-6397-DF113C491334}"/>
              </a:ext>
            </a:extLst>
          </p:cNvPr>
          <p:cNvPicPr>
            <a:picLocks noChangeAspect="1"/>
          </p:cNvPicPr>
          <p:nvPr/>
        </p:nvPicPr>
        <p:blipFill>
          <a:blip r:embed="rId8"/>
          <a:stretch>
            <a:fillRect/>
          </a:stretch>
        </p:blipFill>
        <p:spPr>
          <a:xfrm>
            <a:off x="2567630" y="4079559"/>
            <a:ext cx="2234216" cy="499915"/>
          </a:xfrm>
          <a:prstGeom prst="rect">
            <a:avLst/>
          </a:prstGeom>
        </p:spPr>
      </p:pic>
      <p:pic>
        <p:nvPicPr>
          <p:cNvPr id="41" name="Picture 40">
            <a:extLst>
              <a:ext uri="{FF2B5EF4-FFF2-40B4-BE49-F238E27FC236}">
                <a16:creationId xmlns:a16="http://schemas.microsoft.com/office/drawing/2014/main" id="{FDDBD02E-F803-A1C9-A260-FDDFF94058BA}"/>
              </a:ext>
            </a:extLst>
          </p:cNvPr>
          <p:cNvPicPr>
            <a:picLocks noChangeAspect="1"/>
          </p:cNvPicPr>
          <p:nvPr/>
        </p:nvPicPr>
        <p:blipFill>
          <a:blip r:embed="rId9"/>
          <a:stretch>
            <a:fillRect/>
          </a:stretch>
        </p:blipFill>
        <p:spPr>
          <a:xfrm>
            <a:off x="6962272" y="2434735"/>
            <a:ext cx="1926504" cy="1310754"/>
          </a:xfrm>
          <a:prstGeom prst="rect">
            <a:avLst/>
          </a:prstGeom>
        </p:spPr>
      </p:pic>
      <p:pic>
        <p:nvPicPr>
          <p:cNvPr id="42" name="Picture 41">
            <a:extLst>
              <a:ext uri="{FF2B5EF4-FFF2-40B4-BE49-F238E27FC236}">
                <a16:creationId xmlns:a16="http://schemas.microsoft.com/office/drawing/2014/main" id="{4802044B-884E-968B-40C5-33D8610F8C14}"/>
              </a:ext>
            </a:extLst>
          </p:cNvPr>
          <p:cNvPicPr>
            <a:picLocks noChangeAspect="1"/>
          </p:cNvPicPr>
          <p:nvPr/>
        </p:nvPicPr>
        <p:blipFill>
          <a:blip r:embed="rId10"/>
          <a:stretch>
            <a:fillRect/>
          </a:stretch>
        </p:blipFill>
        <p:spPr>
          <a:xfrm>
            <a:off x="2428938" y="6313358"/>
            <a:ext cx="7334124" cy="499915"/>
          </a:xfrm>
          <a:prstGeom prst="rect">
            <a:avLst/>
          </a:prstGeom>
        </p:spPr>
      </p:pic>
      <p:pic>
        <p:nvPicPr>
          <p:cNvPr id="43" name="Picture 42">
            <a:extLst>
              <a:ext uri="{FF2B5EF4-FFF2-40B4-BE49-F238E27FC236}">
                <a16:creationId xmlns:a16="http://schemas.microsoft.com/office/drawing/2014/main" id="{AF899AF1-F268-25D3-D845-D6B483CC1413}"/>
              </a:ext>
            </a:extLst>
          </p:cNvPr>
          <p:cNvPicPr>
            <a:picLocks noChangeAspect="1"/>
          </p:cNvPicPr>
          <p:nvPr/>
        </p:nvPicPr>
        <p:blipFill>
          <a:blip r:embed="rId11"/>
          <a:stretch>
            <a:fillRect/>
          </a:stretch>
        </p:blipFill>
        <p:spPr>
          <a:xfrm>
            <a:off x="5402355" y="6032043"/>
            <a:ext cx="1969179" cy="493819"/>
          </a:xfrm>
          <a:prstGeom prst="rect">
            <a:avLst/>
          </a:prstGeom>
        </p:spPr>
      </p:pic>
      <p:pic>
        <p:nvPicPr>
          <p:cNvPr id="6" name="Picture 5">
            <a:extLst>
              <a:ext uri="{FF2B5EF4-FFF2-40B4-BE49-F238E27FC236}">
                <a16:creationId xmlns:a16="http://schemas.microsoft.com/office/drawing/2014/main" id="{4BF0B1CF-718E-7093-0B56-9F19632C77C7}"/>
              </a:ext>
            </a:extLst>
          </p:cNvPr>
          <p:cNvPicPr>
            <a:picLocks noChangeAspect="1"/>
          </p:cNvPicPr>
          <p:nvPr/>
        </p:nvPicPr>
        <p:blipFill>
          <a:blip r:embed="rId12"/>
          <a:stretch>
            <a:fillRect/>
          </a:stretch>
        </p:blipFill>
        <p:spPr>
          <a:xfrm>
            <a:off x="4823724" y="3045412"/>
            <a:ext cx="2127688" cy="1501010"/>
          </a:xfrm>
          <a:prstGeom prst="rect">
            <a:avLst/>
          </a:prstGeom>
        </p:spPr>
      </p:pic>
      <p:pic>
        <p:nvPicPr>
          <p:cNvPr id="8" name="Picture 7">
            <a:extLst>
              <a:ext uri="{FF2B5EF4-FFF2-40B4-BE49-F238E27FC236}">
                <a16:creationId xmlns:a16="http://schemas.microsoft.com/office/drawing/2014/main" id="{45C8BC70-4689-30CD-5725-2D72E04D3A35}"/>
              </a:ext>
            </a:extLst>
          </p:cNvPr>
          <p:cNvPicPr>
            <a:picLocks noChangeAspect="1"/>
          </p:cNvPicPr>
          <p:nvPr/>
        </p:nvPicPr>
        <p:blipFill>
          <a:blip r:embed="rId13"/>
          <a:stretch>
            <a:fillRect/>
          </a:stretch>
        </p:blipFill>
        <p:spPr>
          <a:xfrm>
            <a:off x="4801846" y="2573626"/>
            <a:ext cx="2200847" cy="847417"/>
          </a:xfrm>
          <a:prstGeom prst="rect">
            <a:avLst/>
          </a:prstGeom>
        </p:spPr>
      </p:pic>
      <p:pic>
        <p:nvPicPr>
          <p:cNvPr id="9" name="Picture 8">
            <a:extLst>
              <a:ext uri="{FF2B5EF4-FFF2-40B4-BE49-F238E27FC236}">
                <a16:creationId xmlns:a16="http://schemas.microsoft.com/office/drawing/2014/main" id="{01C986E1-A2DB-7BB4-BC9D-6D4FEB9EB26D}"/>
              </a:ext>
            </a:extLst>
          </p:cNvPr>
          <p:cNvPicPr>
            <a:picLocks noChangeAspect="1"/>
          </p:cNvPicPr>
          <p:nvPr/>
        </p:nvPicPr>
        <p:blipFill>
          <a:blip r:embed="rId14"/>
          <a:stretch>
            <a:fillRect/>
          </a:stretch>
        </p:blipFill>
        <p:spPr>
          <a:xfrm>
            <a:off x="4850987" y="4155928"/>
            <a:ext cx="2100425" cy="422712"/>
          </a:xfrm>
          <a:prstGeom prst="rect">
            <a:avLst/>
          </a:prstGeom>
        </p:spPr>
      </p:pic>
      <p:sp>
        <p:nvSpPr>
          <p:cNvPr id="11" name="Rectangle 10">
            <a:extLst>
              <a:ext uri="{FF2B5EF4-FFF2-40B4-BE49-F238E27FC236}">
                <a16:creationId xmlns:a16="http://schemas.microsoft.com/office/drawing/2014/main" id="{BA7C11E0-C645-3578-9F95-7053BCB1F955}"/>
              </a:ext>
            </a:extLst>
          </p:cNvPr>
          <p:cNvSpPr/>
          <p:nvPr/>
        </p:nvSpPr>
        <p:spPr>
          <a:xfrm>
            <a:off x="6002682" y="4529152"/>
            <a:ext cx="2908248" cy="15888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rgbClr val="FF0000"/>
                </a:solidFill>
                <a:latin typeface="Arial" panose="020B0604020202020204" pitchFamily="34" charset="0"/>
                <a:cs typeface="Arial" panose="020B0604020202020204" pitchFamily="34" charset="0"/>
              </a:rPr>
              <a:t>Alcohol dependence stakeholders</a:t>
            </a:r>
            <a:r>
              <a:rPr lang="en-US" dirty="0">
                <a:latin typeface="Arial" panose="020B0604020202020204" pitchFamily="34" charset="0"/>
                <a:cs typeface="Arial" panose="020B0604020202020204" pitchFamily="34" charset="0"/>
              </a:rPr>
              <a:t>: Addition Recovery Foundation, Age Concern England, Alcohol and Drug Services.</a:t>
            </a:r>
            <a:endParaRPr lang="en-GB"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AA66EFD1-3611-8D54-CB74-02DD3C6CDB0C}"/>
              </a:ext>
            </a:extLst>
          </p:cNvPr>
          <p:cNvSpPr/>
          <p:nvPr/>
        </p:nvSpPr>
        <p:spPr>
          <a:xfrm>
            <a:off x="2573736" y="4569407"/>
            <a:ext cx="3463287" cy="149560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rgbClr val="FF0000"/>
                </a:solidFill>
                <a:latin typeface="Arial" panose="020B0604020202020204" pitchFamily="34" charset="0"/>
                <a:cs typeface="Arial" panose="020B0604020202020204" pitchFamily="34" charset="0"/>
              </a:rPr>
              <a:t>Drug prevention misuse (QS) Stakeholders; </a:t>
            </a:r>
            <a:r>
              <a:rPr lang="en-US" dirty="0">
                <a:solidFill>
                  <a:schemeClr val="accent1">
                    <a:lumMod val="10000"/>
                  </a:schemeClr>
                </a:solidFill>
                <a:latin typeface="Arial" panose="020B0604020202020204" pitchFamily="34" charset="0"/>
                <a:cs typeface="Arial" panose="020B0604020202020204" pitchFamily="34" charset="0"/>
              </a:rPr>
              <a:t>E-Cigarette Consumer Association of the UK. NHS, England.</a:t>
            </a:r>
            <a:endParaRPr lang="en-GB" dirty="0"/>
          </a:p>
        </p:txBody>
      </p:sp>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9</a:t>
            </a:fld>
            <a:endParaRPr lang="en-US" dirty="0"/>
          </a:p>
        </p:txBody>
      </p:sp>
      <p:pic>
        <p:nvPicPr>
          <p:cNvPr id="3" name="Picture 2">
            <a:extLst>
              <a:ext uri="{FF2B5EF4-FFF2-40B4-BE49-F238E27FC236}">
                <a16:creationId xmlns:a16="http://schemas.microsoft.com/office/drawing/2014/main" id="{0FD472EE-29E7-922A-CF06-039E2EF8DD10}"/>
              </a:ext>
            </a:extLst>
          </p:cNvPr>
          <p:cNvPicPr>
            <a:picLocks noChangeAspect="1"/>
          </p:cNvPicPr>
          <p:nvPr/>
        </p:nvPicPr>
        <p:blipFill>
          <a:blip r:embed="rId2"/>
          <a:stretch>
            <a:fillRect/>
          </a:stretch>
        </p:blipFill>
        <p:spPr>
          <a:xfrm>
            <a:off x="1957359" y="384018"/>
            <a:ext cx="10112721" cy="695004"/>
          </a:xfrm>
          <a:prstGeom prst="rect">
            <a:avLst/>
          </a:prstGeom>
        </p:spPr>
      </p:pic>
      <p:sp>
        <p:nvSpPr>
          <p:cNvPr id="9" name="Content Placeholder 8">
            <a:extLst>
              <a:ext uri="{FF2B5EF4-FFF2-40B4-BE49-F238E27FC236}">
                <a16:creationId xmlns:a16="http://schemas.microsoft.com/office/drawing/2014/main" id="{79851CB0-401D-05BF-82A5-DE3C36B7EC5C}"/>
              </a:ext>
            </a:extLst>
          </p:cNvPr>
          <p:cNvSpPr>
            <a:spLocks noGrp="1"/>
          </p:cNvSpPr>
          <p:nvPr>
            <p:ph sz="quarter" idx="4"/>
          </p:nvPr>
        </p:nvSpPr>
        <p:spPr>
          <a:xfrm>
            <a:off x="7754112" y="1259840"/>
            <a:ext cx="3741928" cy="5302060"/>
          </a:xfrm>
        </p:spPr>
        <p:txBody>
          <a:bodyPr/>
          <a:lstStyle/>
          <a:p>
            <a:pPr marL="0" indent="0">
              <a:buNone/>
            </a:pPr>
            <a:r>
              <a:rPr lang="en-US" sz="1800" dirty="0">
                <a:latin typeface="Arial" panose="020B0604020202020204" pitchFamily="34" charset="0"/>
                <a:cs typeface="Arial" panose="020B0604020202020204" pitchFamily="34" charset="0"/>
              </a:rPr>
              <a:t>.</a:t>
            </a:r>
          </a:p>
          <a:p>
            <a:pPr marL="0" indent="0">
              <a:lnSpc>
                <a:spcPct val="150000"/>
              </a:lnSpc>
              <a:buNone/>
            </a:pPr>
            <a:endParaRPr lang="en-GB" sz="1800" dirty="0">
              <a:latin typeface="Arial" panose="020B0604020202020204" pitchFamily="34" charset="0"/>
              <a:cs typeface="Arial" panose="020B0604020202020204" pitchFamily="34" charset="0"/>
            </a:endParaRPr>
          </a:p>
        </p:txBody>
      </p:sp>
      <p:pic>
        <p:nvPicPr>
          <p:cNvPr id="23" name="Picture 22" descr="Text&#10;&#10;Description automatically generated with low confidence">
            <a:extLst>
              <a:ext uri="{FF2B5EF4-FFF2-40B4-BE49-F238E27FC236}">
                <a16:creationId xmlns:a16="http://schemas.microsoft.com/office/drawing/2014/main" id="{42C38D8F-F7B8-5D0C-5E10-C51E59A735C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88303" y="1160809"/>
            <a:ext cx="3715770" cy="1785575"/>
          </a:xfrm>
          <a:prstGeom prst="rect">
            <a:avLst/>
          </a:prstGeom>
        </p:spPr>
      </p:pic>
      <p:pic>
        <p:nvPicPr>
          <p:cNvPr id="27" name="Picture 26" descr="A picture containing text&#10;&#10;Description automatically generated">
            <a:extLst>
              <a:ext uri="{FF2B5EF4-FFF2-40B4-BE49-F238E27FC236}">
                <a16:creationId xmlns:a16="http://schemas.microsoft.com/office/drawing/2014/main" id="{38DB8184-F76D-65F0-8500-0FD4A90154E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37679" y="4260975"/>
            <a:ext cx="2209520" cy="1706880"/>
          </a:xfrm>
          <a:prstGeom prst="rect">
            <a:avLst/>
          </a:prstGeom>
        </p:spPr>
      </p:pic>
      <p:pic>
        <p:nvPicPr>
          <p:cNvPr id="29" name="Picture 28" descr="A drawing of a cartoon character&#10;&#10;Description automatically generated">
            <a:extLst>
              <a:ext uri="{FF2B5EF4-FFF2-40B4-BE49-F238E27FC236}">
                <a16:creationId xmlns:a16="http://schemas.microsoft.com/office/drawing/2014/main" id="{E40B5700-0776-BB79-1557-4BEEF12102C5}"/>
              </a:ext>
            </a:extLst>
          </p:cNvPr>
          <p:cNvPicPr>
            <a:picLocks noChangeAspect="1"/>
          </p:cNvPicPr>
          <p:nvPr/>
        </p:nvPicPr>
        <p:blipFill rotWithShape="1">
          <a:blip r:embed="rId7">
            <a:extLst>
              <a:ext uri="{28A0092B-C50C-407E-A947-70E740481C1C}">
                <a14:useLocalDpi xmlns:a14="http://schemas.microsoft.com/office/drawing/2010/main" val="0"/>
              </a:ext>
            </a:extLst>
          </a:blip>
          <a:srcRect r="1924" b="10082"/>
          <a:stretch/>
        </p:blipFill>
        <p:spPr>
          <a:xfrm>
            <a:off x="3423611" y="1151262"/>
            <a:ext cx="4279629" cy="1778000"/>
          </a:xfrm>
          <a:prstGeom prst="rect">
            <a:avLst/>
          </a:prstGeom>
        </p:spPr>
      </p:pic>
      <p:sp>
        <p:nvSpPr>
          <p:cNvPr id="30" name="Rectangle 29">
            <a:extLst>
              <a:ext uri="{FF2B5EF4-FFF2-40B4-BE49-F238E27FC236}">
                <a16:creationId xmlns:a16="http://schemas.microsoft.com/office/drawing/2014/main" id="{FF98AF67-C825-32E2-6B51-B2DD0F9C37A1}"/>
              </a:ext>
            </a:extLst>
          </p:cNvPr>
          <p:cNvSpPr/>
          <p:nvPr/>
        </p:nvSpPr>
        <p:spPr>
          <a:xfrm>
            <a:off x="3516142" y="2796041"/>
            <a:ext cx="4279629" cy="2151787"/>
          </a:xfrm>
          <a:prstGeom prst="rect">
            <a:avLst/>
          </a:prstGeom>
          <a:ln>
            <a:solidFill>
              <a:schemeClr val="bg1"/>
            </a:solidFill>
          </a:ln>
        </p:spPr>
        <p:style>
          <a:lnRef idx="2">
            <a:schemeClr val="accent3"/>
          </a:lnRef>
          <a:fillRef idx="1">
            <a:schemeClr val="lt1"/>
          </a:fillRef>
          <a:effectRef idx="0">
            <a:schemeClr val="accent3"/>
          </a:effectRef>
          <a:fontRef idx="minor">
            <a:schemeClr val="dk1"/>
          </a:fontRef>
        </p:style>
        <p:txBody>
          <a:bodyPr rtlCol="0" anchor="ctr"/>
          <a:lstStyle/>
          <a:p>
            <a:r>
              <a:rPr lang="en-US" dirty="0">
                <a:latin typeface="Arial" panose="020B0604020202020204" pitchFamily="34" charset="0"/>
                <a:cs typeface="Arial" panose="020B0604020202020204" pitchFamily="34" charset="0"/>
              </a:rPr>
              <a:t>According to the Equality Act 2010, no one  shall be subjected to discrimination based on their age, ability, gender, marriage, pregnancy, race, religion, or sexual orientation.</a:t>
            </a:r>
            <a:endParaRPr lang="en-GB" dirty="0">
              <a:latin typeface="Arial" panose="020B0604020202020204" pitchFamily="34" charset="0"/>
              <a:cs typeface="Arial" panose="020B0604020202020204" pitchFamily="34" charset="0"/>
            </a:endParaRPr>
          </a:p>
        </p:txBody>
      </p:sp>
      <p:sp>
        <p:nvSpPr>
          <p:cNvPr id="31" name="Rectangle: Rounded Corners 30">
            <a:extLst>
              <a:ext uri="{FF2B5EF4-FFF2-40B4-BE49-F238E27FC236}">
                <a16:creationId xmlns:a16="http://schemas.microsoft.com/office/drawing/2014/main" id="{54563AE3-779D-6E04-889A-3009B6278D94}"/>
              </a:ext>
            </a:extLst>
          </p:cNvPr>
          <p:cNvSpPr/>
          <p:nvPr/>
        </p:nvSpPr>
        <p:spPr>
          <a:xfrm>
            <a:off x="7719331" y="4779504"/>
            <a:ext cx="4350749" cy="1950721"/>
          </a:xfrm>
          <a:prstGeom prst="roundRect">
            <a:avLst/>
          </a:prstGeom>
        </p:spPr>
        <p:style>
          <a:lnRef idx="0">
            <a:schemeClr val="accent5"/>
          </a:lnRef>
          <a:fillRef idx="1001">
            <a:schemeClr val="lt1"/>
          </a:fillRef>
          <a:effectRef idx="3">
            <a:schemeClr val="accent5"/>
          </a:effectRef>
          <a:fontRef idx="minor">
            <a:schemeClr val="lt1"/>
          </a:fontRef>
        </p:style>
        <p:txBody>
          <a:bodyPr rtlCol="0" anchor="ctr"/>
          <a:lstStyle/>
          <a:p>
            <a:r>
              <a:rPr lang="en-US" dirty="0">
                <a:solidFill>
                  <a:schemeClr val="accent6"/>
                </a:solidFill>
                <a:latin typeface="Arial" panose="020B0604020202020204" pitchFamily="34" charset="0"/>
                <a:cs typeface="Arial" panose="020B0604020202020204" pitchFamily="34" charset="0"/>
              </a:rPr>
              <a:t>The major piece of law defining people’s rights in the UK is the Human Right Act of 1998. Right to respect, dignity, and equality as well as the freedom to express oneself and to live in safety.</a:t>
            </a:r>
            <a:endParaRPr lang="en-GB" dirty="0">
              <a:solidFill>
                <a:schemeClr val="accent6"/>
              </a:solidFill>
              <a:latin typeface="Arial" panose="020B0604020202020204" pitchFamily="34" charset="0"/>
              <a:cs typeface="Arial" panose="020B0604020202020204" pitchFamily="34" charset="0"/>
            </a:endParaRPr>
          </a:p>
        </p:txBody>
      </p:sp>
      <p:sp>
        <p:nvSpPr>
          <p:cNvPr id="32" name="Rectangle 31">
            <a:extLst>
              <a:ext uri="{FF2B5EF4-FFF2-40B4-BE49-F238E27FC236}">
                <a16:creationId xmlns:a16="http://schemas.microsoft.com/office/drawing/2014/main" id="{E2054C95-B7FE-8438-F3A0-D690C6ECC255}"/>
              </a:ext>
            </a:extLst>
          </p:cNvPr>
          <p:cNvSpPr/>
          <p:nvPr/>
        </p:nvSpPr>
        <p:spPr>
          <a:xfrm>
            <a:off x="3541650" y="4779503"/>
            <a:ext cx="4115724" cy="1950721"/>
          </a:xfrm>
          <a:prstGeom prst="rect">
            <a:avLst/>
          </a:prstGeom>
        </p:spPr>
        <p:style>
          <a:lnRef idx="0">
            <a:schemeClr val="accent4"/>
          </a:lnRef>
          <a:fillRef idx="1002">
            <a:schemeClr val="lt2"/>
          </a:fillRef>
          <a:effectRef idx="3">
            <a:schemeClr val="accent4"/>
          </a:effectRef>
          <a:fontRef idx="minor">
            <a:schemeClr val="lt1"/>
          </a:fontRef>
        </p:style>
        <p:txBody>
          <a:bodyPr rtlCol="0" anchor="ctr"/>
          <a:lstStyle/>
          <a:p>
            <a:pPr algn="ctr"/>
            <a:r>
              <a:rPr kumimoji="0" lang="en-US" sz="18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rPr>
              <a:t>The equality Act (2010), addresses the right of persons who may be subjected to harassment and victimization as a result of direct and indirect discrimination.</a:t>
            </a:r>
            <a:endParaRPr lang="en-GB" dirty="0"/>
          </a:p>
        </p:txBody>
      </p:sp>
      <p:pic>
        <p:nvPicPr>
          <p:cNvPr id="33" name="Picture 1">
            <a:extLst>
              <a:ext uri="{FF2B5EF4-FFF2-40B4-BE49-F238E27FC236}">
                <a16:creationId xmlns:a16="http://schemas.microsoft.com/office/drawing/2014/main" id="{DAC3557D-297D-F2F6-9115-EA310F6132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57728" y="3322517"/>
            <a:ext cx="1044078" cy="1003662"/>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
            <a:extLst>
              <a:ext uri="{FF2B5EF4-FFF2-40B4-BE49-F238E27FC236}">
                <a16:creationId xmlns:a16="http://schemas.microsoft.com/office/drawing/2014/main" id="{73E688E4-89FC-0BC0-1A95-3496B3A226D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77372" y="3361113"/>
            <a:ext cx="1044078" cy="1003662"/>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5">
            <a:extLst>
              <a:ext uri="{FF2B5EF4-FFF2-40B4-BE49-F238E27FC236}">
                <a16:creationId xmlns:a16="http://schemas.microsoft.com/office/drawing/2014/main" id="{E8B0D4AD-F159-139D-B18A-3A1A2BEBE8C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671802" y="3298736"/>
            <a:ext cx="1273566" cy="1224267"/>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8">
            <a:extLst>
              <a:ext uri="{FF2B5EF4-FFF2-40B4-BE49-F238E27FC236}">
                <a16:creationId xmlns:a16="http://schemas.microsoft.com/office/drawing/2014/main" id="{58586348-A114-DB0C-7088-FC7BAC11E76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803047" y="3344494"/>
            <a:ext cx="1129873" cy="1086136"/>
          </a:xfrm>
          <a:prstGeom prst="rect">
            <a:avLst/>
          </a:prstGeom>
          <a:noFill/>
          <a:extLst>
            <a:ext uri="{909E8E84-426E-40DD-AFC4-6F175D3DCCD1}">
              <a14:hiddenFill xmlns:a14="http://schemas.microsoft.com/office/drawing/2010/main">
                <a:solidFill>
                  <a:srgbClr val="FFFFFF"/>
                </a:solidFill>
              </a14:hiddenFill>
            </a:ext>
          </a:extLst>
        </p:spPr>
      </p:pic>
      <p:sp>
        <p:nvSpPr>
          <p:cNvPr id="37" name="Rectangle 36">
            <a:extLst>
              <a:ext uri="{FF2B5EF4-FFF2-40B4-BE49-F238E27FC236}">
                <a16:creationId xmlns:a16="http://schemas.microsoft.com/office/drawing/2014/main" id="{36724C88-02F2-EAE8-CB20-C2B4A4514EF9}"/>
              </a:ext>
            </a:extLst>
          </p:cNvPr>
          <p:cNvSpPr/>
          <p:nvPr/>
        </p:nvSpPr>
        <p:spPr>
          <a:xfrm>
            <a:off x="-34036" y="967888"/>
            <a:ext cx="3357874" cy="2461112"/>
          </a:xfrm>
          <a:prstGeom prst="rect">
            <a:avLst/>
          </a:prstGeom>
          <a:ln>
            <a:solidFill>
              <a:schemeClr val="accent3">
                <a:lumMod val="20000"/>
                <a:lumOff val="80000"/>
              </a:schemeClr>
            </a:solidFill>
          </a:ln>
        </p:spPr>
        <p:style>
          <a:lnRef idx="0">
            <a:schemeClr val="accent3"/>
          </a:lnRef>
          <a:fillRef idx="1001">
            <a:schemeClr val="lt2"/>
          </a:fillRef>
          <a:effectRef idx="3">
            <a:schemeClr val="accent3"/>
          </a:effectRef>
          <a:fontRef idx="minor">
            <a:schemeClr val="lt1"/>
          </a:fontRef>
        </p:style>
        <p:txBody>
          <a:bodyPr rtlCol="0" anchor="ctr"/>
          <a:lstStyle/>
          <a:p>
            <a:r>
              <a:rPr lang="en-US" dirty="0">
                <a:solidFill>
                  <a:schemeClr val="accent6"/>
                </a:solidFill>
                <a:latin typeface="Arial" panose="020B0604020202020204" pitchFamily="34" charset="0"/>
                <a:cs typeface="Arial" panose="020B0604020202020204" pitchFamily="34" charset="0"/>
              </a:rPr>
              <a:t>Act of 2006, protecting vulnerable Groups.  Care Act of 2014 and Working Together to Safeguard Children 2018.                        </a:t>
            </a:r>
          </a:p>
          <a:p>
            <a:pPr algn="ctr"/>
            <a:endParaRPr lang="en-US" dirty="0">
              <a:solidFill>
                <a:schemeClr val="accent6"/>
              </a:solidFill>
            </a:endParaRPr>
          </a:p>
          <a:p>
            <a:pPr algn="ctr"/>
            <a:endParaRPr lang="en-GB" dirty="0"/>
          </a:p>
        </p:txBody>
      </p:sp>
      <p:sp>
        <p:nvSpPr>
          <p:cNvPr id="38" name="Rectangle 37">
            <a:extLst>
              <a:ext uri="{FF2B5EF4-FFF2-40B4-BE49-F238E27FC236}">
                <a16:creationId xmlns:a16="http://schemas.microsoft.com/office/drawing/2014/main" id="{328DD589-F6E9-1F7D-6860-20E28010A27A}"/>
              </a:ext>
            </a:extLst>
          </p:cNvPr>
          <p:cNvSpPr/>
          <p:nvPr/>
        </p:nvSpPr>
        <p:spPr>
          <a:xfrm>
            <a:off x="0" y="-40640"/>
            <a:ext cx="1686560" cy="1026160"/>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Policies to remember</a:t>
            </a:r>
            <a:endParaRPr lang="en-GB" dirty="0">
              <a:latin typeface="Arial" panose="020B0604020202020204" pitchFamily="34" charset="0"/>
              <a:cs typeface="Arial" panose="020B0604020202020204" pitchFamily="34" charset="0"/>
            </a:endParaRPr>
          </a:p>
        </p:txBody>
      </p:sp>
      <p:pic>
        <p:nvPicPr>
          <p:cNvPr id="39" name="Picture 2" descr="See the source image">
            <a:extLst>
              <a:ext uri="{FF2B5EF4-FFF2-40B4-BE49-F238E27FC236}">
                <a16:creationId xmlns:a16="http://schemas.microsoft.com/office/drawing/2014/main" id="{915FC49B-8AA7-923A-A30A-153A43BDE9C7}"/>
              </a:ext>
            </a:extLst>
          </p:cNvPr>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1300385" y="2636262"/>
            <a:ext cx="989421" cy="792737"/>
          </a:xfrm>
          <a:prstGeom prst="rect">
            <a:avLst/>
          </a:prstGeom>
          <a:solidFill>
            <a:srgbClr val="FFFFFF"/>
          </a:solidFill>
        </p:spPr>
      </p:pic>
      <p:pic>
        <p:nvPicPr>
          <p:cNvPr id="40" name="Picture 39">
            <a:extLst>
              <a:ext uri="{FF2B5EF4-FFF2-40B4-BE49-F238E27FC236}">
                <a16:creationId xmlns:a16="http://schemas.microsoft.com/office/drawing/2014/main" id="{2A489B79-2388-5F51-00F3-B0A63F470A23}"/>
              </a:ext>
            </a:extLst>
          </p:cNvPr>
          <p:cNvPicPr>
            <a:picLocks noChangeAspect="1"/>
          </p:cNvPicPr>
          <p:nvPr/>
        </p:nvPicPr>
        <p:blipFill>
          <a:blip r:embed="rId13"/>
          <a:stretch>
            <a:fillRect/>
          </a:stretch>
        </p:blipFill>
        <p:spPr>
          <a:xfrm>
            <a:off x="2361999" y="2569237"/>
            <a:ext cx="998964" cy="859763"/>
          </a:xfrm>
          <a:prstGeom prst="rect">
            <a:avLst/>
          </a:prstGeom>
        </p:spPr>
      </p:pic>
      <p:pic>
        <p:nvPicPr>
          <p:cNvPr id="41" name="Picture 40">
            <a:extLst>
              <a:ext uri="{FF2B5EF4-FFF2-40B4-BE49-F238E27FC236}">
                <a16:creationId xmlns:a16="http://schemas.microsoft.com/office/drawing/2014/main" id="{4D6355EC-2CEB-0C2E-BB85-51124870A702}"/>
              </a:ext>
            </a:extLst>
          </p:cNvPr>
          <p:cNvPicPr>
            <a:picLocks noChangeAspect="1"/>
          </p:cNvPicPr>
          <p:nvPr/>
        </p:nvPicPr>
        <p:blipFill>
          <a:blip r:embed="rId14"/>
          <a:stretch>
            <a:fillRect/>
          </a:stretch>
        </p:blipFill>
        <p:spPr>
          <a:xfrm>
            <a:off x="-34035" y="2569236"/>
            <a:ext cx="1262228" cy="859763"/>
          </a:xfrm>
          <a:prstGeom prst="rect">
            <a:avLst/>
          </a:prstGeom>
          <a:noFill/>
        </p:spPr>
      </p:pic>
      <p:sp>
        <p:nvSpPr>
          <p:cNvPr id="4" name="Content Placeholder 3">
            <a:extLst>
              <a:ext uri="{FF2B5EF4-FFF2-40B4-BE49-F238E27FC236}">
                <a16:creationId xmlns:a16="http://schemas.microsoft.com/office/drawing/2014/main" id="{9F12A2EA-8DDF-61AB-7EB6-D30E3C087707}"/>
              </a:ext>
            </a:extLst>
          </p:cNvPr>
          <p:cNvSpPr>
            <a:spLocks noGrp="1"/>
          </p:cNvSpPr>
          <p:nvPr>
            <p:ph sz="half" idx="2"/>
          </p:nvPr>
        </p:nvSpPr>
        <p:spPr>
          <a:xfrm>
            <a:off x="3479017" y="2946383"/>
            <a:ext cx="4213137" cy="3783841"/>
          </a:xfrm>
        </p:spPr>
        <p:txBody>
          <a:bodyPr/>
          <a:lstStyle/>
          <a:p>
            <a:endParaRPr lang="en-GB" dirty="0"/>
          </a:p>
        </p:txBody>
      </p:sp>
      <p:sp>
        <p:nvSpPr>
          <p:cNvPr id="5" name="Rectangle 4">
            <a:extLst>
              <a:ext uri="{FF2B5EF4-FFF2-40B4-BE49-F238E27FC236}">
                <a16:creationId xmlns:a16="http://schemas.microsoft.com/office/drawing/2014/main" id="{CADCCCC2-4349-A470-874E-0B1111C9A17C}"/>
              </a:ext>
            </a:extLst>
          </p:cNvPr>
          <p:cNvSpPr/>
          <p:nvPr/>
        </p:nvSpPr>
        <p:spPr>
          <a:xfrm>
            <a:off x="3479017" y="2929262"/>
            <a:ext cx="4213137" cy="228663"/>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451AA05-5185-5970-3938-D2F8AD3E0A00}"/>
              </a:ext>
            </a:extLst>
          </p:cNvPr>
          <p:cNvSpPr/>
          <p:nvPr/>
        </p:nvSpPr>
        <p:spPr>
          <a:xfrm>
            <a:off x="3479017" y="4574041"/>
            <a:ext cx="4178357" cy="228663"/>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0280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Footer Placeholder 100">
            <a:extLst>
              <a:ext uri="{FF2B5EF4-FFF2-40B4-BE49-F238E27FC236}">
                <a16:creationId xmlns:a16="http://schemas.microsoft.com/office/drawing/2014/main" id="{A45E958A-ABCE-B639-C555-90CCC88988C5}"/>
              </a:ext>
            </a:extLst>
          </p:cNvPr>
          <p:cNvSpPr>
            <a:spLocks noGrp="1"/>
          </p:cNvSpPr>
          <p:nvPr>
            <p:ph type="ftr" sz="quarter" idx="11"/>
          </p:nvPr>
        </p:nvSpPr>
        <p:spPr>
          <a:xfrm>
            <a:off x="621792" y="203200"/>
            <a:ext cx="10671048" cy="887984"/>
          </a:xfrm>
          <a:solidFill>
            <a:schemeClr val="bg1">
              <a:lumMod val="90000"/>
            </a:schemeClr>
          </a:solidFill>
        </p:spPr>
        <p:style>
          <a:lnRef idx="0">
            <a:schemeClr val="accent4"/>
          </a:lnRef>
          <a:fillRef idx="3">
            <a:schemeClr val="accent4"/>
          </a:fillRef>
          <a:effectRef idx="3">
            <a:schemeClr val="accent4"/>
          </a:effectRef>
          <a:fontRef idx="minor">
            <a:schemeClr val="lt1"/>
          </a:fontRef>
        </p:style>
        <p:txBody>
          <a:bodyPr/>
          <a:lstStyle/>
          <a:p>
            <a:r>
              <a:rPr lang="en-US" sz="3200" dirty="0"/>
              <a:t>Barriers/ obstacles to the community development</a:t>
            </a:r>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27" name="Moon 26">
            <a:extLst>
              <a:ext uri="{FF2B5EF4-FFF2-40B4-BE49-F238E27FC236}">
                <a16:creationId xmlns:a16="http://schemas.microsoft.com/office/drawing/2014/main" id="{F3036F86-3D0D-ABE5-F0D6-DE4F46DB0A45}"/>
              </a:ext>
            </a:extLst>
          </p:cNvPr>
          <p:cNvSpPr/>
          <p:nvPr/>
        </p:nvSpPr>
        <p:spPr>
          <a:xfrm rot="16200000">
            <a:off x="4984794" y="752546"/>
            <a:ext cx="1945046" cy="9135365"/>
          </a:xfrm>
          <a:prstGeom prst="moon">
            <a:avLst/>
          </a:prstGeom>
          <a:ln>
            <a:solidFill>
              <a:schemeClr val="accent1">
                <a:lumMod val="50000"/>
              </a:schemeClr>
            </a:solidFill>
          </a:ln>
        </p:spPr>
        <p:style>
          <a:lnRef idx="0">
            <a:schemeClr val="accent4"/>
          </a:lnRef>
          <a:fillRef idx="1003">
            <a:schemeClr val="lt2"/>
          </a:fillRef>
          <a:effectRef idx="3">
            <a:schemeClr val="accent4"/>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3FB45B89-F74B-3175-BCDF-93F0963C71F0}"/>
              </a:ext>
            </a:extLst>
          </p:cNvPr>
          <p:cNvSpPr/>
          <p:nvPr/>
        </p:nvSpPr>
        <p:spPr>
          <a:xfrm>
            <a:off x="1482164" y="2888428"/>
            <a:ext cx="2033376" cy="1768984"/>
          </a:xfrm>
          <a:prstGeom prst="ellipse">
            <a:avLst/>
          </a:prstGeom>
          <a:solidFill>
            <a:schemeClr val="tx1">
              <a:lumMod val="50000"/>
              <a:lumOff val="5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Lack of involvement</a:t>
            </a:r>
            <a:endParaRPr lang="en-GB" dirty="0">
              <a:latin typeface="Arial" panose="020B0604020202020204" pitchFamily="34" charset="0"/>
              <a:cs typeface="Arial" panose="020B0604020202020204" pitchFamily="34" charset="0"/>
            </a:endParaRPr>
          </a:p>
        </p:txBody>
      </p:sp>
      <p:sp>
        <p:nvSpPr>
          <p:cNvPr id="29" name="Oval 28">
            <a:extLst>
              <a:ext uri="{FF2B5EF4-FFF2-40B4-BE49-F238E27FC236}">
                <a16:creationId xmlns:a16="http://schemas.microsoft.com/office/drawing/2014/main" id="{13E6BD79-EA84-6A85-023F-798F8E36AD4A}"/>
              </a:ext>
            </a:extLst>
          </p:cNvPr>
          <p:cNvSpPr/>
          <p:nvPr/>
        </p:nvSpPr>
        <p:spPr>
          <a:xfrm>
            <a:off x="680531" y="1661233"/>
            <a:ext cx="1418206" cy="1642361"/>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No upfront money</a:t>
            </a:r>
            <a:endParaRPr lang="en-GB" dirty="0">
              <a:latin typeface="Arial" panose="020B0604020202020204" pitchFamily="34" charset="0"/>
              <a:cs typeface="Arial" panose="020B0604020202020204" pitchFamily="34" charset="0"/>
            </a:endParaRPr>
          </a:p>
        </p:txBody>
      </p:sp>
      <p:sp>
        <p:nvSpPr>
          <p:cNvPr id="30" name="Oval 29">
            <a:extLst>
              <a:ext uri="{FF2B5EF4-FFF2-40B4-BE49-F238E27FC236}">
                <a16:creationId xmlns:a16="http://schemas.microsoft.com/office/drawing/2014/main" id="{F3AB0828-B673-74FD-D87E-51AFDA4499F3}"/>
              </a:ext>
            </a:extLst>
          </p:cNvPr>
          <p:cNvSpPr/>
          <p:nvPr/>
        </p:nvSpPr>
        <p:spPr>
          <a:xfrm>
            <a:off x="3864743" y="1584590"/>
            <a:ext cx="1912747" cy="1795649"/>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Inadequate short-term financing</a:t>
            </a:r>
            <a:endParaRPr lang="en-GB" dirty="0">
              <a:latin typeface="Arial" panose="020B0604020202020204" pitchFamily="34" charset="0"/>
              <a:cs typeface="Arial" panose="020B0604020202020204" pitchFamily="34" charset="0"/>
            </a:endParaRPr>
          </a:p>
        </p:txBody>
      </p:sp>
      <p:sp>
        <p:nvSpPr>
          <p:cNvPr id="31" name="Oval 30">
            <a:extLst>
              <a:ext uri="{FF2B5EF4-FFF2-40B4-BE49-F238E27FC236}">
                <a16:creationId xmlns:a16="http://schemas.microsoft.com/office/drawing/2014/main" id="{EFF123F0-CC6C-89E3-C401-D22154FCFEEA}"/>
              </a:ext>
            </a:extLst>
          </p:cNvPr>
          <p:cNvSpPr/>
          <p:nvPr/>
        </p:nvSpPr>
        <p:spPr>
          <a:xfrm>
            <a:off x="7825915" y="1552754"/>
            <a:ext cx="2182881" cy="1642361"/>
          </a:xfrm>
          <a:prstGeom prst="ellipse">
            <a:avLst/>
          </a:prstGeom>
          <a:solidFill>
            <a:srgbClr val="6349E5"/>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Inadequate infrastructure</a:t>
            </a:r>
            <a:endParaRPr lang="en-GB" dirty="0">
              <a:latin typeface="Arial" panose="020B0604020202020204" pitchFamily="34" charset="0"/>
              <a:cs typeface="Arial" panose="020B0604020202020204" pitchFamily="34" charset="0"/>
            </a:endParaRPr>
          </a:p>
        </p:txBody>
      </p:sp>
      <p:sp>
        <p:nvSpPr>
          <p:cNvPr id="32" name="Oval 31">
            <a:extLst>
              <a:ext uri="{FF2B5EF4-FFF2-40B4-BE49-F238E27FC236}">
                <a16:creationId xmlns:a16="http://schemas.microsoft.com/office/drawing/2014/main" id="{A66B9654-E1BA-670E-FD26-22EB58320E97}"/>
              </a:ext>
            </a:extLst>
          </p:cNvPr>
          <p:cNvSpPr/>
          <p:nvPr/>
        </p:nvSpPr>
        <p:spPr>
          <a:xfrm>
            <a:off x="5829399" y="3345712"/>
            <a:ext cx="2182881" cy="1848237"/>
          </a:xfrm>
          <a:prstGeom prst="ellipse">
            <a:avLst/>
          </a:prstGeom>
          <a:solidFill>
            <a:srgbClr val="7030A0"/>
          </a:solidFill>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Absence of stakeholder involvement</a:t>
            </a:r>
            <a:endParaRPr lang="en-GB" dirty="0">
              <a:latin typeface="Arial" panose="020B0604020202020204" pitchFamily="34" charset="0"/>
              <a:cs typeface="Arial" panose="020B0604020202020204" pitchFamily="34" charset="0"/>
            </a:endParaRPr>
          </a:p>
        </p:txBody>
      </p:sp>
      <p:sp>
        <p:nvSpPr>
          <p:cNvPr id="33" name="Oval 32">
            <a:extLst>
              <a:ext uri="{FF2B5EF4-FFF2-40B4-BE49-F238E27FC236}">
                <a16:creationId xmlns:a16="http://schemas.microsoft.com/office/drawing/2014/main" id="{494F7E41-0794-C7CD-E958-011F7B5AC967}"/>
              </a:ext>
            </a:extLst>
          </p:cNvPr>
          <p:cNvSpPr/>
          <p:nvPr/>
        </p:nvSpPr>
        <p:spPr>
          <a:xfrm>
            <a:off x="3336691" y="3380239"/>
            <a:ext cx="2457201" cy="1848236"/>
          </a:xfrm>
          <a:prstGeom prst="ellipse">
            <a:avLst/>
          </a:prstGeom>
          <a:solidFill>
            <a:schemeClr val="accent4">
              <a:lumMod val="75000"/>
            </a:schemeClr>
          </a:solidFill>
        </p:spPr>
        <p:style>
          <a:lnRef idx="0">
            <a:schemeClr val="accent6"/>
          </a:lnRef>
          <a:fillRef idx="3">
            <a:schemeClr val="accent6"/>
          </a:fillRef>
          <a:effectRef idx="3">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DFAF6"/>
                </a:solidFill>
                <a:effectLst/>
                <a:uLnTx/>
                <a:uFillTx/>
                <a:latin typeface="Arial" panose="020B0604020202020204" pitchFamily="34" charset="0"/>
                <a:ea typeface="+mn-ea"/>
                <a:cs typeface="Arial" panose="020B0604020202020204" pitchFamily="34" charset="0"/>
              </a:rPr>
              <a:t>Language and communication obstacles</a:t>
            </a:r>
            <a:endParaRPr kumimoji="0" lang="en-GB" sz="1800" b="0" i="0" u="none" strike="noStrike" kern="1200" cap="none" spc="0" normalizeH="0" baseline="0" noProof="0" dirty="0">
              <a:ln>
                <a:noFill/>
              </a:ln>
              <a:solidFill>
                <a:srgbClr val="FDFAF6"/>
              </a:solidFill>
              <a:effectLst/>
              <a:uLnTx/>
              <a:uFillTx/>
              <a:latin typeface="Arial" panose="020B0604020202020204" pitchFamily="34" charset="0"/>
              <a:ea typeface="+mn-ea"/>
              <a:cs typeface="Arial" panose="020B0604020202020204" pitchFamily="34" charset="0"/>
            </a:endParaRPr>
          </a:p>
        </p:txBody>
      </p:sp>
      <p:sp>
        <p:nvSpPr>
          <p:cNvPr id="34" name="Oval 33">
            <a:extLst>
              <a:ext uri="{FF2B5EF4-FFF2-40B4-BE49-F238E27FC236}">
                <a16:creationId xmlns:a16="http://schemas.microsoft.com/office/drawing/2014/main" id="{FCA54485-F762-BA5D-A0AC-03F25F6CCB22}"/>
              </a:ext>
            </a:extLst>
          </p:cNvPr>
          <p:cNvSpPr/>
          <p:nvPr/>
        </p:nvSpPr>
        <p:spPr>
          <a:xfrm>
            <a:off x="8039441" y="3174965"/>
            <a:ext cx="2128300" cy="1642362"/>
          </a:xfrm>
          <a:prstGeom prst="ellipse">
            <a:avLst/>
          </a:prstGeom>
          <a:solidFill>
            <a:srgbClr val="C00000"/>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dirty="0" err="1">
                <a:latin typeface="Arial" panose="020B0604020202020204" pitchFamily="34" charset="0"/>
                <a:cs typeface="Arial" panose="020B0604020202020204" pitchFamily="34" charset="0"/>
              </a:rPr>
              <a:t>Insuficient</a:t>
            </a:r>
            <a:r>
              <a:rPr lang="en-US" dirty="0">
                <a:latin typeface="Arial" panose="020B0604020202020204" pitchFamily="34" charset="0"/>
                <a:cs typeface="Arial" panose="020B0604020202020204" pitchFamily="34" charset="0"/>
              </a:rPr>
              <a:t> ongoing financing</a:t>
            </a:r>
            <a:endParaRPr lang="en-GB" dirty="0">
              <a:latin typeface="Arial" panose="020B0604020202020204" pitchFamily="34" charset="0"/>
              <a:cs typeface="Arial" panose="020B0604020202020204" pitchFamily="34" charset="0"/>
            </a:endParaRPr>
          </a:p>
        </p:txBody>
      </p:sp>
      <p:sp>
        <p:nvSpPr>
          <p:cNvPr id="35" name="Oval 34">
            <a:extLst>
              <a:ext uri="{FF2B5EF4-FFF2-40B4-BE49-F238E27FC236}">
                <a16:creationId xmlns:a16="http://schemas.microsoft.com/office/drawing/2014/main" id="{EB49F0E7-3833-BA3B-BB34-CFAE54FF51A1}"/>
              </a:ext>
            </a:extLst>
          </p:cNvPr>
          <p:cNvSpPr/>
          <p:nvPr/>
        </p:nvSpPr>
        <p:spPr>
          <a:xfrm>
            <a:off x="5845329" y="1570478"/>
            <a:ext cx="1912747" cy="1795649"/>
          </a:xfrm>
          <a:prstGeom prst="ellipse">
            <a:avLst/>
          </a:prstGeom>
          <a:solidFill>
            <a:schemeClr val="bg1"/>
          </a:solidFill>
        </p:spPr>
        <p:style>
          <a:lnRef idx="0">
            <a:schemeClr val="accent5"/>
          </a:lnRef>
          <a:fillRef idx="3">
            <a:schemeClr val="accent5"/>
          </a:fillRef>
          <a:effectRef idx="3">
            <a:schemeClr val="accent5"/>
          </a:effectRef>
          <a:fontRef idx="minor">
            <a:schemeClr val="lt1"/>
          </a:fontRef>
        </p:style>
        <p:txBody>
          <a:bodyPr rtlCol="0" anchor="ctr"/>
          <a:lstStyle/>
          <a:p>
            <a:pPr algn="ctr"/>
            <a:r>
              <a:rPr lang="en-US" dirty="0">
                <a:solidFill>
                  <a:schemeClr val="accent6"/>
                </a:solidFill>
                <a:latin typeface="Arial" panose="020B0604020202020204" pitchFamily="34" charset="0"/>
                <a:cs typeface="Arial" panose="020B0604020202020204" pitchFamily="34" charset="0"/>
              </a:rPr>
              <a:t>Lack of competency-based leadership</a:t>
            </a:r>
            <a:endParaRPr lang="en-GB" dirty="0">
              <a:solidFill>
                <a:schemeClr val="accent6"/>
              </a:solidFill>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314B594F-2323-E679-54EC-8943F5518651}"/>
              </a:ext>
            </a:extLst>
          </p:cNvPr>
          <p:cNvSpPr/>
          <p:nvPr/>
        </p:nvSpPr>
        <p:spPr>
          <a:xfrm>
            <a:off x="457200" y="6386928"/>
            <a:ext cx="10835640" cy="487118"/>
          </a:xfrm>
          <a:prstGeom prst="rect">
            <a:avLst/>
          </a:prstGeom>
          <a:solidFill>
            <a:schemeClr val="bg1">
              <a:lumMod val="90000"/>
            </a:schemeClr>
          </a:solidFill>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72DA9950-14FE-F816-576C-B9517A4FE35D}"/>
              </a:ext>
            </a:extLst>
          </p:cNvPr>
          <p:cNvSpPr/>
          <p:nvPr/>
        </p:nvSpPr>
        <p:spPr>
          <a:xfrm>
            <a:off x="2032687" y="1500944"/>
            <a:ext cx="1912747" cy="1469534"/>
          </a:xfrm>
          <a:prstGeom prst="ellipse">
            <a:avLst/>
          </a:prstGeom>
          <a:solidFill>
            <a:srgbClr val="00B0F0"/>
          </a:solidFill>
        </p:spPr>
        <p:style>
          <a:lnRef idx="0">
            <a:schemeClr val="accent3"/>
          </a:lnRef>
          <a:fillRef idx="3">
            <a:schemeClr val="accent3"/>
          </a:fillRef>
          <a:effectRef idx="3">
            <a:schemeClr val="accent3"/>
          </a:effectRef>
          <a:fontRef idx="minor">
            <a:schemeClr val="lt1"/>
          </a:fontRef>
        </p:style>
        <p:txBody>
          <a:bodyPr rtlCol="0" anchor="ctr"/>
          <a:lstStyle/>
          <a:p>
            <a:pPr algn="ctr"/>
            <a:r>
              <a:rPr lang="en-US" dirty="0"/>
              <a:t>Disability/ Impairment</a:t>
            </a:r>
            <a:endParaRPr lang="en-GB" dirty="0"/>
          </a:p>
        </p:txBody>
      </p:sp>
      <p:sp>
        <p:nvSpPr>
          <p:cNvPr id="3" name="Oval 2">
            <a:extLst>
              <a:ext uri="{FF2B5EF4-FFF2-40B4-BE49-F238E27FC236}">
                <a16:creationId xmlns:a16="http://schemas.microsoft.com/office/drawing/2014/main" id="{69216DE6-9277-3049-7A2D-78F466CB1845}"/>
              </a:ext>
            </a:extLst>
          </p:cNvPr>
          <p:cNvSpPr/>
          <p:nvPr/>
        </p:nvSpPr>
        <p:spPr>
          <a:xfrm>
            <a:off x="9926484" y="1986684"/>
            <a:ext cx="1420760" cy="1932204"/>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Policy change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04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sz="2400" dirty="0"/>
              <a:t>Recommendation</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101435" y="941648"/>
            <a:ext cx="9247910" cy="1905460"/>
          </a:xfrm>
        </p:spPr>
        <p:style>
          <a:lnRef idx="2">
            <a:schemeClr val="accent3"/>
          </a:lnRef>
          <a:fillRef idx="1">
            <a:schemeClr val="lt1"/>
          </a:fillRef>
          <a:effectRef idx="0">
            <a:schemeClr val="accent3"/>
          </a:effectRef>
          <a:fontRef idx="minor">
            <a:schemeClr val="dk1"/>
          </a:fontRef>
        </p:style>
        <p:txBody>
          <a:bodyPr/>
          <a:lstStyle/>
          <a:p>
            <a:endParaRPr lang="en-US" dirty="0">
              <a:solidFill>
                <a:schemeClr val="accent6"/>
              </a:solidFill>
            </a:endParaRPr>
          </a:p>
          <a:p>
            <a:pPr>
              <a:lnSpc>
                <a:spcPct val="150000"/>
              </a:lnSpc>
            </a:pPr>
            <a:r>
              <a:rPr lang="en-US" sz="1800" dirty="0">
                <a:solidFill>
                  <a:schemeClr val="accent6"/>
                </a:solidFill>
                <a:latin typeface="Arial" panose="020B0604020202020204" pitchFamily="34" charset="0"/>
                <a:cs typeface="Arial" panose="020B0604020202020204" pitchFamily="34" charset="0"/>
              </a:rPr>
              <a:t>Empowering inclusion is crucial, as is upholding the law; any instance of aggression or abuse must be addressed right away.  This will help individuals feel comfortable and have a sense of belonging, which will encourage community involvement and skill sharing, and community building.</a:t>
            </a:r>
            <a:r>
              <a:rPr lang="en-GB" sz="1800" b="1" u="sng"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a:t>
            </a:r>
            <a:r>
              <a:rPr lang="en-US" sz="1800" b="0" u="none" strike="noStrike" dirty="0" err="1">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Fusar</a:t>
            </a:r>
            <a:r>
              <a:rPr lang="en-US" sz="1800" b="0" u="none" strike="noStrike" dirty="0">
                <a:solidFill>
                  <a:schemeClr val="accent6"/>
                </a:solidFill>
                <a:effectLst/>
                <a:latin typeface="Arial" panose="020B0604020202020204" pitchFamily="34" charset="0"/>
                <a:ea typeface="Times New Roman" panose="02020603050405020304" pitchFamily="18" charset="0"/>
                <a:cs typeface="Arial" panose="020B0604020202020204" pitchFamily="34" charset="0"/>
              </a:rPr>
              <a:t>-Poli, 2020).</a:t>
            </a:r>
            <a:endParaRPr lang="en-US" sz="1800" dirty="0">
              <a:solidFill>
                <a:schemeClr val="accent6"/>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276AA3DB-AD0D-6E9A-F269-933B1E2B713E}"/>
              </a:ext>
            </a:extLst>
          </p:cNvPr>
          <p:cNvSpPr/>
          <p:nvPr/>
        </p:nvSpPr>
        <p:spPr>
          <a:xfrm>
            <a:off x="1035764" y="3803071"/>
            <a:ext cx="9496461" cy="300920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r>
              <a:rPr lang="en-US" dirty="0">
                <a:solidFill>
                  <a:schemeClr val="accent6">
                    <a:lumMod val="75000"/>
                  </a:schemeClr>
                </a:solidFill>
                <a:latin typeface="Arial" panose="020B0604020202020204" pitchFamily="34" charset="0"/>
                <a:cs typeface="Arial" panose="020B0604020202020204" pitchFamily="34" charset="0"/>
              </a:rPr>
              <a:t>* Measures need to be put in place to tackle this issue rather than always blaming the victims, as the risk factors for early mortality and disability of drug and alcohol misuse prevalence are rapidly increasing. In addition, it is connected to dangerous juvenile behavior</a:t>
            </a:r>
            <a:r>
              <a:rPr lang="en-GB" sz="1800" b="1" u="sng"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US" sz="1800" b="0" u="none" strike="noStrike"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US" sz="1800" b="0" u="none" strike="noStrike" dirty="0" err="1">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Herazo</a:t>
            </a:r>
            <a:r>
              <a:rPr lang="en-US" sz="1800" b="0" u="none" strike="noStrike"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 2016)</a:t>
            </a:r>
            <a:r>
              <a:rPr lang="en-GB" sz="1800" b="1" u="sng" dirty="0">
                <a:solidFill>
                  <a:schemeClr val="accent6">
                    <a:lumMod val="75000"/>
                  </a:schemeClr>
                </a:solidFill>
                <a:effectLst/>
                <a:latin typeface="Arial" panose="020B0604020202020204" pitchFamily="34" charset="0"/>
                <a:ea typeface="Times New Roman" panose="02020603050405020304" pitchFamily="18" charset="0"/>
                <a:cs typeface="Arial" panose="020B0604020202020204" pitchFamily="34" charset="0"/>
              </a:rPr>
              <a:t>.</a:t>
            </a:r>
            <a:endParaRPr lang="en-US" dirty="0">
              <a:solidFill>
                <a:schemeClr val="accent6">
                  <a:lumMod val="75000"/>
                </a:schemeClr>
              </a:solidFill>
              <a:latin typeface="Arial" panose="020B0604020202020204" pitchFamily="34" charset="0"/>
              <a:cs typeface="Arial" panose="020B0604020202020204" pitchFamily="34" charset="0"/>
            </a:endParaRPr>
          </a:p>
          <a:p>
            <a:endParaRPr lang="en-US" dirty="0">
              <a:solidFill>
                <a:schemeClr val="accent6">
                  <a:lumMod val="75000"/>
                </a:schemeClr>
              </a:solidFill>
              <a:latin typeface="Arial" panose="020B0604020202020204" pitchFamily="34" charset="0"/>
              <a:cs typeface="Arial" panose="020B0604020202020204" pitchFamily="34" charset="0"/>
            </a:endParaRPr>
          </a:p>
          <a:p>
            <a:r>
              <a:rPr lang="en-US" dirty="0">
                <a:solidFill>
                  <a:schemeClr val="accent6">
                    <a:lumMod val="75000"/>
                  </a:schemeClr>
                </a:solidFill>
                <a:latin typeface="Arial" panose="020B0604020202020204" pitchFamily="34" charset="0"/>
                <a:cs typeface="Arial" panose="020B0604020202020204" pitchFamily="34" charset="0"/>
              </a:rPr>
              <a:t>* There is a need to utilize and strengthen the community because its members are a part of a wider network ( Gov. UK, 2014).</a:t>
            </a:r>
            <a:endParaRPr lang="en-GB" dirty="0">
              <a:solidFill>
                <a:schemeClr val="accent6">
                  <a:lumMod val="75000"/>
                </a:schemeClr>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B082CEF-82C9-0FB4-145C-1B97CB94566E}"/>
              </a:ext>
            </a:extLst>
          </p:cNvPr>
          <p:cNvSpPr/>
          <p:nvPr/>
        </p:nvSpPr>
        <p:spPr>
          <a:xfrm rot="10800000" flipV="1">
            <a:off x="739834" y="3358341"/>
            <a:ext cx="3965170" cy="45719"/>
          </a:xfrm>
          <a:prstGeom prst="rect">
            <a:avLst/>
          </a:prstGeom>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r>
              <a:rPr lang="en-US" sz="2400" dirty="0">
                <a:solidFill>
                  <a:schemeClr val="accent6"/>
                </a:solidFill>
                <a:latin typeface="Arial" panose="020B0604020202020204" pitchFamily="34" charset="0"/>
                <a:cs typeface="Arial" panose="020B0604020202020204" pitchFamily="34" charset="0"/>
              </a:rPr>
              <a:t>Conclusion</a:t>
            </a:r>
            <a:endParaRPr lang="en-GB" sz="2400" dirty="0">
              <a:solidFill>
                <a:schemeClr val="accent6"/>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476902C4-357E-C085-BF6F-6BB9BB766AB7}"/>
              </a:ext>
            </a:extLst>
          </p:cNvPr>
          <p:cNvPicPr>
            <a:picLocks noChangeAspect="1"/>
          </p:cNvPicPr>
          <p:nvPr/>
        </p:nvPicPr>
        <p:blipFill>
          <a:blip r:embed="rId2"/>
          <a:stretch>
            <a:fillRect/>
          </a:stretch>
        </p:blipFill>
        <p:spPr>
          <a:xfrm>
            <a:off x="4245703" y="2834588"/>
            <a:ext cx="3700593" cy="1188823"/>
          </a:xfrm>
          <a:prstGeom prst="rect">
            <a:avLst/>
          </a:prstGeom>
        </p:spPr>
      </p:pic>
    </p:spTree>
    <p:extLst>
      <p:ext uri="{BB962C8B-B14F-4D97-AF65-F5344CB8AC3E}">
        <p14:creationId xmlns:p14="http://schemas.microsoft.com/office/powerpoint/2010/main" val="94818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216131" y="137668"/>
            <a:ext cx="4169664" cy="667512"/>
          </a:xfrm>
        </p:spPr>
        <p:txBody>
          <a:bodyPr/>
          <a:lstStyle/>
          <a:p>
            <a:r>
              <a:rPr lang="en-US" sz="20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82880" y="805180"/>
            <a:ext cx="8088284" cy="5311140"/>
          </a:xfrm>
        </p:spPr>
        <p:txBody>
          <a:bodyPr/>
          <a:lstStyle/>
          <a:p>
            <a:endParaRPr lang="en-US" dirty="0"/>
          </a:p>
          <a:p>
            <a:endParaRPr lang="en-US" dirty="0"/>
          </a:p>
          <a:p>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94869EF5-AB3E-8B29-9D0B-1C3BAFC5C73C}"/>
              </a:ext>
            </a:extLst>
          </p:cNvPr>
          <p:cNvSpPr>
            <a:spLocks noChangeArrowheads="1"/>
          </p:cNvSpPr>
          <p:nvPr/>
        </p:nvSpPr>
        <p:spPr bwMode="auto">
          <a:xfrm>
            <a:off x="216131" y="1175166"/>
            <a:ext cx="10931236"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Fusar</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-Poli, et al.,(2020). Outreach and support in South London (OASIS), 2001–2011: Ten years of early diagnosis and treatment for young individuals at high clinical risk for psychosis..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European Psychiatry,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15 April, 28(5), pp. 315-326.</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Gov.UK</a:t>
            </a:r>
            <a:r>
              <a:rPr lang="en-US" altLang="en-US" sz="1200" dirty="0">
                <a:latin typeface="Arial" panose="020B0604020202020204" pitchFamily="34" charset="0"/>
                <a:ea typeface="Calibri" panose="020F0502020204030204" pitchFamily="34" charset="0"/>
                <a:cs typeface="Arial" panose="020B0604020202020204" pitchFamily="34" charset="0"/>
              </a:rPr>
              <a:t>.</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(2014).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Community development framework.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https://www.gov.uk</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Gov.UK, (2022).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Ethnicity facts and figures.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https://www.ethnicity-facts-figures.service.gov.uk/work-pay-and-benefits/employment/employment/latest</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22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Hagger, et al., (2018), Social media for health promotion and weight management: a critical debate.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BMC Public Health,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18(3), p. 932.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UK</a:t>
            </a:r>
            <a:r>
              <a:rPr lang="en-US" altLang="en-US" sz="1200" dirty="0">
                <a:latin typeface="Arial" panose="020B0604020202020204" pitchFamily="34" charset="0"/>
                <a:ea typeface="Calibri" panose="020F0502020204030204" pitchFamily="34" charset="0"/>
                <a:cs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Issues in the Community.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https://www.scdc.org.uk</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 UK. (2022)., </a:t>
            </a:r>
            <a:r>
              <a:rPr kumimoji="0" lang="en-GB"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Way to Wellness. </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https://twitter.com/ways2wellnessUK</a:t>
            </a:r>
            <a:b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Herazo</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B. Gonzalo, L., (2016). Understanding stakeholders’ approaches to sustainability in building projects,. 19 May, 26(1), pp. 240-254.</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Lambeth,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the population changed in Lambeth: Census 2021.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https://www.ons.gov.uk/visualisations/censuspopulationchange/E09000022/</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22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Mundasad</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S.,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Stillbirth rates remain "exceptionally high" for black and Asian babies in the UK, a report examining baby loss in 2019 has found..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https://www.bbc.co.uk</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Ortega-</a:t>
            </a: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Navas</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(2017).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use of new technologies as a tool for the promotion of health.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Madrid, Science Direct, pp. 23-29.</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Rao, R., Schofield, P, and Ashworth, M. (2015). Alcohol use, socioeconomic deprivation, and ethnicity in older people.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BMJ Open,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5(8), p. e007525..</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Unesco</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(2019).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Fighting COVID-19 through digital innovation and transformation.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https://en.unsco.org</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November 2022].</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{05C82CD0-64BA-4648-B0B1-9BA762E058B2}tf78438558_win32</Template>
  <TotalTime>3033</TotalTime>
  <Words>1916</Words>
  <Application>Microsoft Office PowerPoint</Application>
  <PresentationFormat>Widescreen</PresentationFormat>
  <Paragraphs>167</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Black</vt:lpstr>
      <vt:lpstr>Calibri</vt:lpstr>
      <vt:lpstr>Helvetica</vt:lpstr>
      <vt:lpstr>open_sanssemibold</vt:lpstr>
      <vt:lpstr>Sabon Next LT</vt:lpstr>
      <vt:lpstr>Office Theme</vt:lpstr>
      <vt:lpstr>Lambeth community development project</vt:lpstr>
      <vt:lpstr>PowerPoint Presentation</vt:lpstr>
      <vt:lpstr>Introduction</vt:lpstr>
      <vt:lpstr>Demography/ statistics of Lambeth </vt:lpstr>
      <vt:lpstr>PowerPoint Presentation</vt:lpstr>
      <vt:lpstr>PowerPoint Presentation</vt:lpstr>
      <vt:lpstr>PowerPoint Presentation</vt:lpstr>
      <vt:lpstr>MEET OUR TEAM</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Elizabeth Owusu (1917244)</dc:creator>
  <cp:lastModifiedBy>Elizabeth Owusu (1917244)</cp:lastModifiedBy>
  <cp:revision>16</cp:revision>
  <dcterms:created xsi:type="dcterms:W3CDTF">2022-11-09T11:23:49Z</dcterms:created>
  <dcterms:modified xsi:type="dcterms:W3CDTF">2022-11-23T14:38:24Z</dcterms:modified>
</cp:coreProperties>
</file>